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sldIdLst>
    <p:sldId id="256" r:id="rId4"/>
    <p:sldId id="1293" r:id="rId5"/>
    <p:sldId id="258" r:id="rId6"/>
    <p:sldId id="1252" r:id="rId7"/>
    <p:sldId id="1253" r:id="rId8"/>
    <p:sldId id="1255" r:id="rId9"/>
    <p:sldId id="261" r:id="rId10"/>
    <p:sldId id="262" r:id="rId11"/>
    <p:sldId id="263" r:id="rId12"/>
    <p:sldId id="1239" r:id="rId13"/>
    <p:sldId id="1116" r:id="rId14"/>
    <p:sldId id="269" r:id="rId15"/>
    <p:sldId id="1251" r:id="rId16"/>
    <p:sldId id="1298" r:id="rId17"/>
    <p:sldId id="1299" r:id="rId18"/>
    <p:sldId id="1291" r:id="rId19"/>
    <p:sldId id="1292" r:id="rId20"/>
    <p:sldId id="1300" r:id="rId21"/>
    <p:sldId id="1301" r:id="rId22"/>
    <p:sldId id="1254" r:id="rId23"/>
    <p:sldId id="259" r:id="rId24"/>
    <p:sldId id="1302" r:id="rId25"/>
    <p:sldId id="1303" r:id="rId26"/>
    <p:sldId id="1306" r:id="rId27"/>
    <p:sldId id="1304" r:id="rId28"/>
    <p:sldId id="1256" r:id="rId29"/>
    <p:sldId id="1257" r:id="rId30"/>
    <p:sldId id="1268" r:id="rId31"/>
    <p:sldId id="1307" r:id="rId32"/>
    <p:sldId id="1290" r:id="rId33"/>
    <p:sldId id="1295" r:id="rId34"/>
    <p:sldId id="1269" r:id="rId35"/>
    <p:sldId id="1273" r:id="rId36"/>
    <p:sldId id="1274" r:id="rId37"/>
    <p:sldId id="1275" r:id="rId38"/>
    <p:sldId id="1276" r:id="rId39"/>
    <p:sldId id="1270" r:id="rId40"/>
    <p:sldId id="1263" r:id="rId41"/>
    <p:sldId id="1264" r:id="rId42"/>
    <p:sldId id="1265" r:id="rId43"/>
    <p:sldId id="1266" r:id="rId44"/>
    <p:sldId id="1267" r:id="rId45"/>
    <p:sldId id="1271" r:id="rId46"/>
    <p:sldId id="1258" r:id="rId47"/>
    <p:sldId id="1259" r:id="rId48"/>
    <p:sldId id="1260" r:id="rId49"/>
    <p:sldId id="1261" r:id="rId50"/>
    <p:sldId id="1262" r:id="rId51"/>
    <p:sldId id="1272" r:id="rId52"/>
    <p:sldId id="1279" r:id="rId53"/>
    <p:sldId id="1286" r:id="rId54"/>
    <p:sldId id="1288" r:id="rId55"/>
    <p:sldId id="1280" r:id="rId56"/>
    <p:sldId id="1281" r:id="rId57"/>
    <p:sldId id="1289" r:id="rId58"/>
    <p:sldId id="1285" r:id="rId59"/>
    <p:sldId id="1282" r:id="rId60"/>
    <p:sldId id="1294" r:id="rId61"/>
    <p:sldId id="1305" r:id="rId62"/>
    <p:sldId id="1247" r:id="rId63"/>
    <p:sldId id="1248" r:id="rId64"/>
    <p:sldId id="1249" r:id="rId65"/>
    <p:sldId id="1250" r:id="rId66"/>
    <p:sldId id="1243" r:id="rId67"/>
    <p:sldId id="1244" r:id="rId68"/>
    <p:sldId id="1245" r:id="rId69"/>
    <p:sldId id="1246"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64"/>
    <p:restoredTop sz="96327"/>
  </p:normalViewPr>
  <p:slideViewPr>
    <p:cSldViewPr snapToGrid="0" snapToObjects="1" showGuides="1">
      <p:cViewPr varScale="1">
        <p:scale>
          <a:sx n="153" d="100"/>
          <a:sy n="153" d="100"/>
        </p:scale>
        <p:origin x="192" y="360"/>
      </p:cViewPr>
      <p:guideLst>
        <p:guide orient="horz" pos="432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1AD9-7B5A-7F42-9493-E44EE43F0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E714BC-B8E2-E543-A7F6-4BB75714ED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CDD3BD-9778-324F-9CD4-34551EB1989B}"/>
              </a:ext>
            </a:extLst>
          </p:cNvPr>
          <p:cNvSpPr>
            <a:spLocks noGrp="1"/>
          </p:cNvSpPr>
          <p:nvPr>
            <p:ph type="dt" sz="half" idx="10"/>
          </p:nvPr>
        </p:nvSpPr>
        <p:spPr/>
        <p:txBody>
          <a:bodyPr/>
          <a:lstStyle/>
          <a:p>
            <a:fld id="{8461B9B7-8D68-2849-9407-124980CABF70}" type="datetimeFigureOut">
              <a:rPr lang="en-US" smtClean="0"/>
              <a:t>2/25/25</a:t>
            </a:fld>
            <a:endParaRPr lang="en-US"/>
          </a:p>
        </p:txBody>
      </p:sp>
      <p:sp>
        <p:nvSpPr>
          <p:cNvPr id="5" name="Footer Placeholder 4">
            <a:extLst>
              <a:ext uri="{FF2B5EF4-FFF2-40B4-BE49-F238E27FC236}">
                <a16:creationId xmlns:a16="http://schemas.microsoft.com/office/drawing/2014/main" id="{A09C17C9-59BB-CD47-B0E8-09914EB85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D862C-26FB-B946-8C68-B9DD1F316D5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404818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25C07-E934-9F4B-96B0-AB9B4598C5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360903-B776-B24E-9066-BD2B9664D1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693FF-7592-B843-9AB4-846CD2CE9E11}"/>
              </a:ext>
            </a:extLst>
          </p:cNvPr>
          <p:cNvSpPr>
            <a:spLocks noGrp="1"/>
          </p:cNvSpPr>
          <p:nvPr>
            <p:ph type="dt" sz="half" idx="10"/>
          </p:nvPr>
        </p:nvSpPr>
        <p:spPr/>
        <p:txBody>
          <a:bodyPr/>
          <a:lstStyle/>
          <a:p>
            <a:fld id="{8461B9B7-8D68-2849-9407-124980CABF70}" type="datetimeFigureOut">
              <a:rPr lang="en-US" smtClean="0"/>
              <a:t>2/25/25</a:t>
            </a:fld>
            <a:endParaRPr lang="en-US"/>
          </a:p>
        </p:txBody>
      </p:sp>
      <p:sp>
        <p:nvSpPr>
          <p:cNvPr id="5" name="Footer Placeholder 4">
            <a:extLst>
              <a:ext uri="{FF2B5EF4-FFF2-40B4-BE49-F238E27FC236}">
                <a16:creationId xmlns:a16="http://schemas.microsoft.com/office/drawing/2014/main" id="{A652214D-36AB-2045-B873-1449A47ED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DA5DE-BE37-7447-ABF1-9C8E34CB95F7}"/>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7776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FEDF86-5BB3-464B-8C6A-89C68FEC83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308C93-6BDC-1846-A5A8-708B39A430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2699D-0A8C-8A4A-8C3A-0A0E1404DA23}"/>
              </a:ext>
            </a:extLst>
          </p:cNvPr>
          <p:cNvSpPr>
            <a:spLocks noGrp="1"/>
          </p:cNvSpPr>
          <p:nvPr>
            <p:ph type="dt" sz="half" idx="10"/>
          </p:nvPr>
        </p:nvSpPr>
        <p:spPr/>
        <p:txBody>
          <a:bodyPr/>
          <a:lstStyle/>
          <a:p>
            <a:fld id="{8461B9B7-8D68-2849-9407-124980CABF70}" type="datetimeFigureOut">
              <a:rPr lang="en-US" smtClean="0"/>
              <a:t>2/25/25</a:t>
            </a:fld>
            <a:endParaRPr lang="en-US"/>
          </a:p>
        </p:txBody>
      </p:sp>
      <p:sp>
        <p:nvSpPr>
          <p:cNvPr id="5" name="Footer Placeholder 4">
            <a:extLst>
              <a:ext uri="{FF2B5EF4-FFF2-40B4-BE49-F238E27FC236}">
                <a16:creationId xmlns:a16="http://schemas.microsoft.com/office/drawing/2014/main" id="{E1CAF299-53D3-7E4E-A49C-640B7447F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0EB71-8B52-554D-80F9-88DD5BF5CFFC}"/>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267242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1BB46-168C-1248-BBD3-5F80381AC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1AD2DC-E70F-CE46-BCB2-F17BDB71D9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395B9-4752-2B4D-B4A2-415E5B481BBB}"/>
              </a:ext>
            </a:extLst>
          </p:cNvPr>
          <p:cNvSpPr>
            <a:spLocks noGrp="1"/>
          </p:cNvSpPr>
          <p:nvPr>
            <p:ph type="dt" sz="half" idx="10"/>
          </p:nvPr>
        </p:nvSpPr>
        <p:spPr/>
        <p:txBody>
          <a:bodyPr/>
          <a:lstStyle/>
          <a:p>
            <a:fld id="{8461B9B7-8D68-2849-9407-124980CABF70}" type="datetimeFigureOut">
              <a:rPr lang="en-US" smtClean="0"/>
              <a:t>2/25/25</a:t>
            </a:fld>
            <a:endParaRPr lang="en-US"/>
          </a:p>
        </p:txBody>
      </p:sp>
      <p:sp>
        <p:nvSpPr>
          <p:cNvPr id="5" name="Footer Placeholder 4">
            <a:extLst>
              <a:ext uri="{FF2B5EF4-FFF2-40B4-BE49-F238E27FC236}">
                <a16:creationId xmlns:a16="http://schemas.microsoft.com/office/drawing/2014/main" id="{5849B6AD-9D8A-6F47-B4ED-5C8E55B7D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F0877-4B23-C842-B98C-1A1E00A843B2}"/>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898785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1FA9-4C40-C14E-A876-8BDF994A49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8108EA-45A2-9044-B13B-8A3FF96432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D2414D-30D0-AD48-9A7D-E9CF197D8C82}"/>
              </a:ext>
            </a:extLst>
          </p:cNvPr>
          <p:cNvSpPr>
            <a:spLocks noGrp="1"/>
          </p:cNvSpPr>
          <p:nvPr>
            <p:ph type="dt" sz="half" idx="10"/>
          </p:nvPr>
        </p:nvSpPr>
        <p:spPr/>
        <p:txBody>
          <a:bodyPr/>
          <a:lstStyle/>
          <a:p>
            <a:fld id="{8461B9B7-8D68-2849-9407-124980CABF70}" type="datetimeFigureOut">
              <a:rPr lang="en-US" smtClean="0"/>
              <a:t>2/25/25</a:t>
            </a:fld>
            <a:endParaRPr lang="en-US"/>
          </a:p>
        </p:txBody>
      </p:sp>
      <p:sp>
        <p:nvSpPr>
          <p:cNvPr id="5" name="Footer Placeholder 4">
            <a:extLst>
              <a:ext uri="{FF2B5EF4-FFF2-40B4-BE49-F238E27FC236}">
                <a16:creationId xmlns:a16="http://schemas.microsoft.com/office/drawing/2014/main" id="{A4433800-5D47-484E-BC88-B90B7456B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1F653-5173-D24B-B17C-C06319704075}"/>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213631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48B1-66E0-9C49-B9FE-569E9D6C80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5A8E95-18E3-E746-9BC7-86892A9017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1012C-A4DC-F24D-88BE-D48E015279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E290C6-FFBD-1B43-BD50-DB39120DF07E}"/>
              </a:ext>
            </a:extLst>
          </p:cNvPr>
          <p:cNvSpPr>
            <a:spLocks noGrp="1"/>
          </p:cNvSpPr>
          <p:nvPr>
            <p:ph type="dt" sz="half" idx="10"/>
          </p:nvPr>
        </p:nvSpPr>
        <p:spPr/>
        <p:txBody>
          <a:bodyPr/>
          <a:lstStyle/>
          <a:p>
            <a:fld id="{8461B9B7-8D68-2849-9407-124980CABF70}" type="datetimeFigureOut">
              <a:rPr lang="en-US" smtClean="0"/>
              <a:t>2/25/25</a:t>
            </a:fld>
            <a:endParaRPr lang="en-US"/>
          </a:p>
        </p:txBody>
      </p:sp>
      <p:sp>
        <p:nvSpPr>
          <p:cNvPr id="6" name="Footer Placeholder 5">
            <a:extLst>
              <a:ext uri="{FF2B5EF4-FFF2-40B4-BE49-F238E27FC236}">
                <a16:creationId xmlns:a16="http://schemas.microsoft.com/office/drawing/2014/main" id="{13D05371-04E8-3848-9495-D427CE415D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1A1EF-37A8-F246-90F5-3ACC63C993B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7454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060B-4FE3-C944-96ED-7473F92808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4D211F-C7CF-0344-8FB8-ECB45C0C0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585D1E-E95F-314B-BD1C-CBB7E7F46D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B0C63F-2E83-534B-8094-98AD35D6E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BD4E8F-C3BD-F844-8903-BC7F66F966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C1E4C4-E6C8-1845-89C9-6001A7F8DD84}"/>
              </a:ext>
            </a:extLst>
          </p:cNvPr>
          <p:cNvSpPr>
            <a:spLocks noGrp="1"/>
          </p:cNvSpPr>
          <p:nvPr>
            <p:ph type="dt" sz="half" idx="10"/>
          </p:nvPr>
        </p:nvSpPr>
        <p:spPr/>
        <p:txBody>
          <a:bodyPr/>
          <a:lstStyle/>
          <a:p>
            <a:fld id="{8461B9B7-8D68-2849-9407-124980CABF70}" type="datetimeFigureOut">
              <a:rPr lang="en-US" smtClean="0"/>
              <a:t>2/25/25</a:t>
            </a:fld>
            <a:endParaRPr lang="en-US"/>
          </a:p>
        </p:txBody>
      </p:sp>
      <p:sp>
        <p:nvSpPr>
          <p:cNvPr id="8" name="Footer Placeholder 7">
            <a:extLst>
              <a:ext uri="{FF2B5EF4-FFF2-40B4-BE49-F238E27FC236}">
                <a16:creationId xmlns:a16="http://schemas.microsoft.com/office/drawing/2014/main" id="{C47BB842-23A9-C445-8899-C8DF468A6A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2AB77B-A0C7-BD4E-8C84-1FF8DC0B69F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2558404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5C15-6E8E-1843-9026-8822AECE87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E1C88D-0039-EA46-ACDE-3E3A7C3315A2}"/>
              </a:ext>
            </a:extLst>
          </p:cNvPr>
          <p:cNvSpPr>
            <a:spLocks noGrp="1"/>
          </p:cNvSpPr>
          <p:nvPr>
            <p:ph type="dt" sz="half" idx="10"/>
          </p:nvPr>
        </p:nvSpPr>
        <p:spPr/>
        <p:txBody>
          <a:bodyPr/>
          <a:lstStyle/>
          <a:p>
            <a:fld id="{8461B9B7-8D68-2849-9407-124980CABF70}" type="datetimeFigureOut">
              <a:rPr lang="en-US" smtClean="0"/>
              <a:t>2/25/25</a:t>
            </a:fld>
            <a:endParaRPr lang="en-US"/>
          </a:p>
        </p:txBody>
      </p:sp>
      <p:sp>
        <p:nvSpPr>
          <p:cNvPr id="4" name="Footer Placeholder 3">
            <a:extLst>
              <a:ext uri="{FF2B5EF4-FFF2-40B4-BE49-F238E27FC236}">
                <a16:creationId xmlns:a16="http://schemas.microsoft.com/office/drawing/2014/main" id="{9E6A6A55-1820-4044-90BF-56DF205731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792E2-64AE-304A-8303-5E4F0A08FFFC}"/>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71805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0C0F9B-696F-EE49-9EAE-F1AB9FB1A1BD}"/>
              </a:ext>
            </a:extLst>
          </p:cNvPr>
          <p:cNvSpPr>
            <a:spLocks noGrp="1"/>
          </p:cNvSpPr>
          <p:nvPr>
            <p:ph type="dt" sz="half" idx="10"/>
          </p:nvPr>
        </p:nvSpPr>
        <p:spPr/>
        <p:txBody>
          <a:bodyPr/>
          <a:lstStyle/>
          <a:p>
            <a:fld id="{8461B9B7-8D68-2849-9407-124980CABF70}" type="datetimeFigureOut">
              <a:rPr lang="en-US" smtClean="0"/>
              <a:t>2/25/25</a:t>
            </a:fld>
            <a:endParaRPr lang="en-US"/>
          </a:p>
        </p:txBody>
      </p:sp>
      <p:sp>
        <p:nvSpPr>
          <p:cNvPr id="3" name="Footer Placeholder 2">
            <a:extLst>
              <a:ext uri="{FF2B5EF4-FFF2-40B4-BE49-F238E27FC236}">
                <a16:creationId xmlns:a16="http://schemas.microsoft.com/office/drawing/2014/main" id="{9DB8CF19-B21F-0248-9258-DACCC48A44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DF8CF9-3EC8-1F4C-8ADE-FBB09647DA50}"/>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656331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65C9-A249-7A4C-B5A4-E95314718F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E3F29-5B71-064D-9BD9-0B69C4C2C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F2194A-AA13-704D-A541-BD12432BC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B47D1-D2CB-064B-94A4-057C7CF8DE96}"/>
              </a:ext>
            </a:extLst>
          </p:cNvPr>
          <p:cNvSpPr>
            <a:spLocks noGrp="1"/>
          </p:cNvSpPr>
          <p:nvPr>
            <p:ph type="dt" sz="half" idx="10"/>
          </p:nvPr>
        </p:nvSpPr>
        <p:spPr/>
        <p:txBody>
          <a:bodyPr/>
          <a:lstStyle/>
          <a:p>
            <a:fld id="{8461B9B7-8D68-2849-9407-124980CABF70}" type="datetimeFigureOut">
              <a:rPr lang="en-US" smtClean="0"/>
              <a:t>2/25/25</a:t>
            </a:fld>
            <a:endParaRPr lang="en-US"/>
          </a:p>
        </p:txBody>
      </p:sp>
      <p:sp>
        <p:nvSpPr>
          <p:cNvPr id="6" name="Footer Placeholder 5">
            <a:extLst>
              <a:ext uri="{FF2B5EF4-FFF2-40B4-BE49-F238E27FC236}">
                <a16:creationId xmlns:a16="http://schemas.microsoft.com/office/drawing/2014/main" id="{240093AA-4DCD-0F44-ADB5-AAF33517B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89F3A-6C78-7B4A-A3CA-DF69F258CC2A}"/>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99441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E0463-BB13-2847-987B-6AE6193B95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0D94EC-9E0C-D340-A3CC-014B59AB8F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4AFD71-E295-7E4B-8D72-12164A6D0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115F9A-8BBD-124A-A8A9-F0E93076EE18}"/>
              </a:ext>
            </a:extLst>
          </p:cNvPr>
          <p:cNvSpPr>
            <a:spLocks noGrp="1"/>
          </p:cNvSpPr>
          <p:nvPr>
            <p:ph type="dt" sz="half" idx="10"/>
          </p:nvPr>
        </p:nvSpPr>
        <p:spPr/>
        <p:txBody>
          <a:bodyPr/>
          <a:lstStyle/>
          <a:p>
            <a:fld id="{8461B9B7-8D68-2849-9407-124980CABF70}" type="datetimeFigureOut">
              <a:rPr lang="en-US" smtClean="0"/>
              <a:t>2/25/25</a:t>
            </a:fld>
            <a:endParaRPr lang="en-US"/>
          </a:p>
        </p:txBody>
      </p:sp>
      <p:sp>
        <p:nvSpPr>
          <p:cNvPr id="6" name="Footer Placeholder 5">
            <a:extLst>
              <a:ext uri="{FF2B5EF4-FFF2-40B4-BE49-F238E27FC236}">
                <a16:creationId xmlns:a16="http://schemas.microsoft.com/office/drawing/2014/main" id="{8A318CD7-FB5D-EF47-B8EF-02417938B8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ED5F28-0348-B84C-9894-1B496318A175}"/>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3341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469DF5-A3E3-C040-8322-B58D924642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189B51-9ABD-3942-9E9D-DBE7938F5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22FF2-F1EA-104A-A24E-965031B61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1B9B7-8D68-2849-9407-124980CABF70}" type="datetimeFigureOut">
              <a:rPr lang="en-US" smtClean="0"/>
              <a:t>2/25/25</a:t>
            </a:fld>
            <a:endParaRPr lang="en-US"/>
          </a:p>
        </p:txBody>
      </p:sp>
      <p:sp>
        <p:nvSpPr>
          <p:cNvPr id="5" name="Footer Placeholder 4">
            <a:extLst>
              <a:ext uri="{FF2B5EF4-FFF2-40B4-BE49-F238E27FC236}">
                <a16:creationId xmlns:a16="http://schemas.microsoft.com/office/drawing/2014/main" id="{E81A7716-F34D-3945-9EF5-4585D9EE3E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8A44E7-4829-F74B-A376-2E5C1077BD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2F3FF-FDE3-0044-A8C5-8D9393D66326}" type="slidenum">
              <a:rPr lang="en-US" smtClean="0"/>
              <a:t>‹#›</a:t>
            </a:fld>
            <a:endParaRPr lang="en-US"/>
          </a:p>
        </p:txBody>
      </p:sp>
      <p:pic>
        <p:nvPicPr>
          <p:cNvPr id="10" name="Picture 9" descr="Venn diagram&#10;&#10;Description automatically generated">
            <a:extLst>
              <a:ext uri="{FF2B5EF4-FFF2-40B4-BE49-F238E27FC236}">
                <a16:creationId xmlns:a16="http://schemas.microsoft.com/office/drawing/2014/main" id="{0068E1D7-B931-6F49-8113-97B1AA0FD0AC}"/>
              </a:ext>
            </a:extLst>
          </p:cNvPr>
          <p:cNvPicPr>
            <a:picLocks noChangeAspect="1"/>
          </p:cNvPicPr>
          <p:nvPr userDrawn="1"/>
        </p:nvPicPr>
        <p:blipFill>
          <a:blip r:embed="rId13"/>
          <a:stretch>
            <a:fillRect/>
          </a:stretch>
        </p:blipFill>
        <p:spPr>
          <a:xfrm>
            <a:off x="171557" y="126206"/>
            <a:ext cx="407152" cy="477838"/>
          </a:xfrm>
          <a:prstGeom prst="rect">
            <a:avLst/>
          </a:prstGeom>
        </p:spPr>
      </p:pic>
    </p:spTree>
    <p:extLst>
      <p:ext uri="{BB962C8B-B14F-4D97-AF65-F5344CB8AC3E}">
        <p14:creationId xmlns:p14="http://schemas.microsoft.com/office/powerpoint/2010/main" val="1838420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t.emailupdates.cdc.gov/r/?id=h864e1930,1ad949a2,1adabb5d&amp;e=QUNTVHJhY2tpbmdJRD1VU0NEQ18xMDUyLURNMTE5NzM2JkFDU1RyYWNraW5nTGFiZWw9Q09DQSUyME5vdyUzQSUyMFVwZGF0ZWQlMjBHdWlkYW5jZSUyMGZvciUyMEhlYWx0aGNhcmUlMjBQcm92aWRlcnMlMjBvbiUyMEluY3JlYXNlZCUyMFN1cHBseSUyMG9mJTIwTmlyc2V2aW1hYiUyMHRvJTIwUHJvdGVjdCUyMFlvdW5nJTIwQ2hpbGRyZW4lMjBmcm9tJTIwU2V2ZXJlJTIwUmVzcA&amp;s=OApkFGdwbym48v7S6fiCHheDuDsHzwSB819sRuWmamk" TargetMode="External"/><Relationship Id="rId2" Type="http://schemas.openxmlformats.org/officeDocument/2006/relationships/hyperlink" Target="https://t.emailupdates.cdc.gov/r/?id=h864e1930,1ad949a2,1adabb5c&amp;e=QUNTVHJhY2tpbmdJRD1VU0NEQ18xMDUyLURNMTE5NzM2JkFDU1RyYWNraW5nTGFiZWw9Q09DQSUyME5vdyUzQSUyMFVwZGF0ZWQlMjBHdWlkYW5jZSUyMGZvciUyMEhlYWx0aGNhcmUlMjBQcm92aWRlcnMlMjBvbiUyMEluY3JlYXNlZCUyMFN1cHBseSUyMG9mJTIwTmlyc2V2aW1hYiUyMHRvJTIwUHJvdGVjdCUyMFlvdW5nJTIwQ2hpbGRyZW4lMjBmcm9tJTIwU2V2ZXJlJTIwUmVzcA&amp;s=D8kd9H7w868oaJKLT-VTB7uzc05_XRuwSH__GmQRiAA" TargetMode="External"/><Relationship Id="rId1" Type="http://schemas.openxmlformats.org/officeDocument/2006/relationships/slideLayout" Target="../slideLayouts/slideLayout2.xml"/><Relationship Id="rId4" Type="http://schemas.openxmlformats.org/officeDocument/2006/relationships/hyperlink" Target="https://t.emailupdates.cdc.gov/r/?id=h864e1930,1ad949a2,1adabb5e&amp;e=QUNTVHJhY2tpbmdJRD1VU0NEQ18xMDUyLURNMTE5NzM2JkFDU1RyYWNraW5nTGFiZWw9Q09DQSUyME5vdyUzQSUyMFVwZGF0ZWQlMjBHdWlkYW5jZSUyMGZvciUyMEhlYWx0aGNhcmUlMjBQcm92aWRlcnMlMjBvbiUyMEluY3JlYXNlZCUyMFN1cHBseSUyMG9mJTIwTmlyc2V2aW1hYiUyMHRvJTIwUHJvdGVjdCUyMFlvdW5nJTIwQ2hpbGRyZW4lMjBmcm9tJTIwU2V2ZXJlJTIwUmVzcA&amp;s=x_o17QSP4bah2hAyC4cOyDMr2JgQhEZqLQUKo5d5iE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FB3D-912B-BF4C-B5AF-BD003D62DE61}"/>
              </a:ext>
            </a:extLst>
          </p:cNvPr>
          <p:cNvSpPr>
            <a:spLocks noGrp="1"/>
          </p:cNvSpPr>
          <p:nvPr>
            <p:ph type="ctrTitle"/>
          </p:nvPr>
        </p:nvSpPr>
        <p:spPr/>
        <p:txBody>
          <a:bodyPr>
            <a:normAutofit fontScale="90000"/>
          </a:bodyPr>
          <a:lstStyle/>
          <a:p>
            <a:br>
              <a:rPr lang="en-US" dirty="0">
                <a:effectLst/>
                <a:latin typeface="Arial" panose="020B0604020202020204" pitchFamily="34" charset="0"/>
              </a:rPr>
            </a:br>
            <a:br>
              <a:rPr lang="en-US" dirty="0">
                <a:effectLst/>
                <a:latin typeface="Arial" panose="020B0604020202020204" pitchFamily="34" charset="0"/>
              </a:rPr>
            </a:b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 </a:t>
            </a:r>
            <a:r>
              <a:rPr lang="en-US" sz="4900" dirty="0" err="1">
                <a:effectLst/>
              </a:rPr>
              <a:t>Nirsevimab</a:t>
            </a:r>
            <a:r>
              <a:rPr lang="en-US" sz="4900" dirty="0"/>
              <a:t> Negotiation Exercise</a:t>
            </a:r>
            <a:r>
              <a:rPr lang="en-US" b="1" dirty="0">
                <a:effectLst/>
                <a:latin typeface="Arial" panose="020B0604020202020204" pitchFamily="34" charset="0"/>
              </a:rPr>
              <a:t> </a:t>
            </a:r>
            <a:br>
              <a:rPr lang="en-US" dirty="0">
                <a:effectLst/>
                <a:latin typeface="Arial" panose="020B0604020202020204" pitchFamily="34" charset="0"/>
              </a:rPr>
            </a:br>
            <a:endParaRPr lang="en-US" dirty="0"/>
          </a:p>
        </p:txBody>
      </p:sp>
      <p:sp>
        <p:nvSpPr>
          <p:cNvPr id="3" name="Subtitle 2">
            <a:extLst>
              <a:ext uri="{FF2B5EF4-FFF2-40B4-BE49-F238E27FC236}">
                <a16:creationId xmlns:a16="http://schemas.microsoft.com/office/drawing/2014/main" id="{8710E927-6CDF-EE40-A58F-3FA4914FDE2C}"/>
              </a:ext>
            </a:extLst>
          </p:cNvPr>
          <p:cNvSpPr>
            <a:spLocks noGrp="1"/>
          </p:cNvSpPr>
          <p:nvPr>
            <p:ph type="subTitle" idx="1"/>
          </p:nvPr>
        </p:nvSpPr>
        <p:spPr/>
        <p:txBody>
          <a:bodyPr/>
          <a:lstStyle/>
          <a:p>
            <a:r>
              <a:rPr lang="en-US" dirty="0"/>
              <a:t>PX074</a:t>
            </a:r>
          </a:p>
          <a:p>
            <a:r>
              <a:rPr lang="en-US" dirty="0"/>
              <a:t>William Fisher</a:t>
            </a:r>
          </a:p>
          <a:p>
            <a:r>
              <a:rPr lang="en-US" dirty="0"/>
              <a:t>February 2025</a:t>
            </a:r>
          </a:p>
        </p:txBody>
      </p:sp>
    </p:spTree>
    <p:extLst>
      <p:ext uri="{BB962C8B-B14F-4D97-AF65-F5344CB8AC3E}">
        <p14:creationId xmlns:p14="http://schemas.microsoft.com/office/powerpoint/2010/main" val="4264535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a:t>RSV</a:t>
            </a:r>
          </a:p>
        </p:txBody>
      </p:sp>
    </p:spTree>
    <p:extLst>
      <p:ext uri="{BB962C8B-B14F-4D97-AF65-F5344CB8AC3E}">
        <p14:creationId xmlns:p14="http://schemas.microsoft.com/office/powerpoint/2010/main" val="3263250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EF1183FA-8E8C-704C-A594-D6668D3AE487}"/>
              </a:ext>
            </a:extLst>
          </p:cNvPr>
          <p:cNvPicPr>
            <a:picLocks noChangeAspect="1"/>
          </p:cNvPicPr>
          <p:nvPr/>
        </p:nvPicPr>
        <p:blipFill>
          <a:blip r:embed="rId2"/>
          <a:stretch>
            <a:fillRect/>
          </a:stretch>
        </p:blipFill>
        <p:spPr>
          <a:xfrm>
            <a:off x="4620923" y="0"/>
            <a:ext cx="6987763" cy="6858000"/>
          </a:xfrm>
          <a:prstGeom prst="rect">
            <a:avLst/>
          </a:prstGeom>
        </p:spPr>
      </p:pic>
      <p:sp>
        <p:nvSpPr>
          <p:cNvPr id="6" name="TextBox 5">
            <a:extLst>
              <a:ext uri="{FF2B5EF4-FFF2-40B4-BE49-F238E27FC236}">
                <a16:creationId xmlns:a16="http://schemas.microsoft.com/office/drawing/2014/main" id="{BFBA3241-C321-DF49-8401-F62A49262503}"/>
              </a:ext>
            </a:extLst>
          </p:cNvPr>
          <p:cNvSpPr txBox="1"/>
          <p:nvPr/>
        </p:nvSpPr>
        <p:spPr>
          <a:xfrm>
            <a:off x="690191" y="377025"/>
            <a:ext cx="3503221" cy="5816977"/>
          </a:xfrm>
          <a:prstGeom prst="rect">
            <a:avLst/>
          </a:prstGeom>
          <a:noFill/>
        </p:spPr>
        <p:txBody>
          <a:bodyPr wrap="square" rtlCol="0">
            <a:spAutoFit/>
          </a:bodyPr>
          <a:lstStyle/>
          <a:p>
            <a:pPr>
              <a:spcBef>
                <a:spcPts val="600"/>
              </a:spcBef>
            </a:pPr>
            <a:r>
              <a:rPr lang="en-US" sz="2400" b="1" dirty="0"/>
              <a:t>Mortality and Morbidity by Region and Cause (2019)</a:t>
            </a:r>
            <a:br>
              <a:rPr lang="en-US" sz="2400" dirty="0"/>
            </a:br>
            <a:br>
              <a:rPr lang="en-US" sz="2000" dirty="0"/>
            </a:br>
            <a:r>
              <a:rPr lang="en-US" dirty="0"/>
              <a:t>In each cell,</a:t>
            </a:r>
            <a:br>
              <a:rPr lang="en-US" dirty="0"/>
            </a:br>
            <a:r>
              <a:rPr lang="en-US" dirty="0"/>
              <a:t>the first number represents the loss per year (in thousands of Disability Adjusted Life Years [DALYs]) attributable to the cause;</a:t>
            </a:r>
          </a:p>
          <a:p>
            <a:pPr>
              <a:spcBef>
                <a:spcPts val="600"/>
              </a:spcBef>
            </a:pPr>
            <a:br>
              <a:rPr lang="en-US" dirty="0"/>
            </a:br>
            <a:r>
              <a:rPr lang="en-US" dirty="0"/>
              <a:t>the second number is the proportion of the global burden associated with the cause borne by the region;</a:t>
            </a:r>
          </a:p>
          <a:p>
            <a:pPr>
              <a:spcBef>
                <a:spcPts val="600"/>
              </a:spcBef>
            </a:pPr>
            <a:br>
              <a:rPr lang="en-US" dirty="0"/>
            </a:br>
            <a:r>
              <a:rPr lang="en-US" dirty="0"/>
              <a:t>the third number is the number of DALYs lost per 100,000 people in the region</a:t>
            </a:r>
            <a:br>
              <a:rPr lang="en-US" dirty="0"/>
            </a:br>
            <a:endParaRPr lang="en-US" dirty="0"/>
          </a:p>
        </p:txBody>
      </p:sp>
      <p:sp>
        <p:nvSpPr>
          <p:cNvPr id="10" name="Rectangle 9">
            <a:extLst>
              <a:ext uri="{FF2B5EF4-FFF2-40B4-BE49-F238E27FC236}">
                <a16:creationId xmlns:a16="http://schemas.microsoft.com/office/drawing/2014/main" id="{B274D363-AE9D-8647-8D24-05691FD1EEBD}"/>
              </a:ext>
            </a:extLst>
          </p:cNvPr>
          <p:cNvSpPr/>
          <p:nvPr/>
        </p:nvSpPr>
        <p:spPr>
          <a:xfrm>
            <a:off x="4620923" y="2161310"/>
            <a:ext cx="6987763" cy="75122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3493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 with red and green colors&#10;&#10;AI-generated content may be incorrect.">
            <a:extLst>
              <a:ext uri="{FF2B5EF4-FFF2-40B4-BE49-F238E27FC236}">
                <a16:creationId xmlns:a16="http://schemas.microsoft.com/office/drawing/2014/main" id="{67613F8B-A8FA-901D-2BEB-C3D5C60C46B4}"/>
              </a:ext>
            </a:extLst>
          </p:cNvPr>
          <p:cNvPicPr>
            <a:picLocks noChangeAspect="1"/>
          </p:cNvPicPr>
          <p:nvPr/>
        </p:nvPicPr>
        <p:blipFill>
          <a:blip r:embed="rId2"/>
          <a:stretch>
            <a:fillRect/>
          </a:stretch>
        </p:blipFill>
        <p:spPr>
          <a:xfrm>
            <a:off x="519315" y="0"/>
            <a:ext cx="11128188" cy="6842516"/>
          </a:xfrm>
          <a:prstGeom prst="rect">
            <a:avLst/>
          </a:prstGeom>
        </p:spPr>
      </p:pic>
    </p:spTree>
    <p:extLst>
      <p:ext uri="{BB962C8B-B14F-4D97-AF65-F5344CB8AC3E}">
        <p14:creationId xmlns:p14="http://schemas.microsoft.com/office/powerpoint/2010/main" val="2377474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F7D55-8C0E-6C74-D408-1D2FD09EDA65}"/>
              </a:ext>
            </a:extLst>
          </p:cNvPr>
          <p:cNvSpPr>
            <a:spLocks noGrp="1"/>
          </p:cNvSpPr>
          <p:nvPr>
            <p:ph type="title"/>
          </p:nvPr>
        </p:nvSpPr>
        <p:spPr>
          <a:xfrm>
            <a:off x="838200" y="83128"/>
            <a:ext cx="10515600" cy="651510"/>
          </a:xfrm>
        </p:spPr>
        <p:txBody>
          <a:bodyPr>
            <a:normAutofit/>
          </a:bodyPr>
          <a:lstStyle/>
          <a:p>
            <a:pPr algn="ctr"/>
            <a:r>
              <a:rPr lang="en-US" sz="3200" dirty="0"/>
              <a:t>RSV</a:t>
            </a:r>
          </a:p>
        </p:txBody>
      </p:sp>
      <p:sp>
        <p:nvSpPr>
          <p:cNvPr id="3" name="Content Placeholder 2">
            <a:extLst>
              <a:ext uri="{FF2B5EF4-FFF2-40B4-BE49-F238E27FC236}">
                <a16:creationId xmlns:a16="http://schemas.microsoft.com/office/drawing/2014/main" id="{CC24CBD3-6A06-7F38-DE50-4EB98682494B}"/>
              </a:ext>
            </a:extLst>
          </p:cNvPr>
          <p:cNvSpPr>
            <a:spLocks noGrp="1"/>
          </p:cNvSpPr>
          <p:nvPr>
            <p:ph idx="1"/>
          </p:nvPr>
        </p:nvSpPr>
        <p:spPr>
          <a:xfrm>
            <a:off x="262890" y="651511"/>
            <a:ext cx="11750040" cy="5955029"/>
          </a:xfrm>
        </p:spPr>
        <p:txBody>
          <a:bodyPr>
            <a:normAutofit fontScale="92500"/>
          </a:bodyPr>
          <a:lstStyle/>
          <a:p>
            <a:pPr>
              <a:lnSpc>
                <a:spcPct val="110000"/>
              </a:lnSpc>
            </a:pPr>
            <a:r>
              <a:rPr lang="en-US" sz="2400" dirty="0">
                <a:effectLst/>
              </a:rPr>
              <a:t>“Respiratory syncytial virus (RSV) is the leading cause of bronchiolitis and pneumonia in infants and represents around 60% of all lower respiratory tract infections in children younger than 5 years of age.  RSV can also affect other vulnerable groups such as the elderly and immunocompromised patients. Globally, it is estimated that RSV causes about 34 million episodes of acute lower respiratory infections in children under the age of 5, representing approximately 3.4 million hospitalizations per year and about 66,000–199,000 deaths worldwide. In low middle–income countries, RSV represents the second cause of infant mortality, only after malaria….</a:t>
            </a:r>
          </a:p>
          <a:p>
            <a:pPr>
              <a:lnSpc>
                <a:spcPct val="110000"/>
              </a:lnSpc>
            </a:pPr>
            <a:r>
              <a:rPr lang="en-US" sz="2400" dirty="0">
                <a:effectLst/>
              </a:rPr>
              <a:t>“In the first year of life, approximately 70% of infants have been infected with RSV at least once, and seropositivity is approximately 100% by 2 years of age. High-risk groups for severe RSV infection are well defined, including children with prematurity, chronic lung disease and congenital heart disease (CHD). Vulnerable patients, such as children with Down syndrome and immunodeficiencies, are also at high risk. Nevertheless, previously healthy term infants under 3 months of age represent the largest group of hospitalized children with severe RSV infection.”</a:t>
            </a:r>
          </a:p>
          <a:p>
            <a:pPr>
              <a:lnSpc>
                <a:spcPct val="110000"/>
              </a:lnSpc>
            </a:pPr>
            <a:r>
              <a:rPr lang="en-US" sz="2400" dirty="0"/>
              <a:t>Source: Rodriguez-Fernandez et al., “</a:t>
            </a:r>
            <a:r>
              <a:rPr lang="en-US" sz="2400" dirty="0">
                <a:effectLst/>
              </a:rPr>
              <a:t>Monoclonal Antibodies for Prevention of Respiratory Syncytial Virus Infection” (2019)</a:t>
            </a:r>
          </a:p>
          <a:p>
            <a:pPr>
              <a:lnSpc>
                <a:spcPct val="110000"/>
              </a:lnSpc>
            </a:pPr>
            <a:endParaRPr lang="en-US" sz="2400" dirty="0">
              <a:effectLst/>
            </a:endParaRPr>
          </a:p>
          <a:p>
            <a:pPr>
              <a:lnSpc>
                <a:spcPct val="110000"/>
              </a:lnSpc>
            </a:pPr>
            <a:endParaRPr lang="en-US" sz="2400" dirty="0"/>
          </a:p>
        </p:txBody>
      </p:sp>
    </p:spTree>
    <p:extLst>
      <p:ext uri="{BB962C8B-B14F-4D97-AF65-F5344CB8AC3E}">
        <p14:creationId xmlns:p14="http://schemas.microsoft.com/office/powerpoint/2010/main" val="1160884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F7D55-8C0E-6C74-D408-1D2FD09EDA65}"/>
              </a:ext>
            </a:extLst>
          </p:cNvPr>
          <p:cNvSpPr>
            <a:spLocks noGrp="1"/>
          </p:cNvSpPr>
          <p:nvPr>
            <p:ph type="title"/>
          </p:nvPr>
        </p:nvSpPr>
        <p:spPr>
          <a:xfrm>
            <a:off x="838200" y="83128"/>
            <a:ext cx="10515600" cy="651510"/>
          </a:xfrm>
        </p:spPr>
        <p:txBody>
          <a:bodyPr>
            <a:normAutofit/>
          </a:bodyPr>
          <a:lstStyle/>
          <a:p>
            <a:pPr algn="ctr"/>
            <a:r>
              <a:rPr lang="en-US" sz="3200" dirty="0"/>
              <a:t>RSV</a:t>
            </a:r>
          </a:p>
        </p:txBody>
      </p:sp>
      <p:sp>
        <p:nvSpPr>
          <p:cNvPr id="3" name="Content Placeholder 2">
            <a:extLst>
              <a:ext uri="{FF2B5EF4-FFF2-40B4-BE49-F238E27FC236}">
                <a16:creationId xmlns:a16="http://schemas.microsoft.com/office/drawing/2014/main" id="{CC24CBD3-6A06-7F38-DE50-4EB98682494B}"/>
              </a:ext>
            </a:extLst>
          </p:cNvPr>
          <p:cNvSpPr>
            <a:spLocks noGrp="1"/>
          </p:cNvSpPr>
          <p:nvPr>
            <p:ph idx="1"/>
          </p:nvPr>
        </p:nvSpPr>
        <p:spPr>
          <a:xfrm>
            <a:off x="262890" y="651511"/>
            <a:ext cx="11750040" cy="5955029"/>
          </a:xfrm>
        </p:spPr>
        <p:txBody>
          <a:bodyPr>
            <a:normAutofit/>
          </a:bodyPr>
          <a:lstStyle/>
          <a:p>
            <a:pPr>
              <a:lnSpc>
                <a:spcPct val="100000"/>
              </a:lnSpc>
            </a:pPr>
            <a:r>
              <a:rPr lang="en-US" sz="2400" dirty="0">
                <a:effectLst/>
              </a:rPr>
              <a:t>“The socioeconomic costs from </a:t>
            </a:r>
            <a:r>
              <a:rPr lang="en-US" sz="2400" dirty="0" err="1">
                <a:effectLst/>
              </a:rPr>
              <a:t>paediatric</a:t>
            </a:r>
            <a:r>
              <a:rPr lang="en-US" sz="2400" dirty="0">
                <a:effectLst/>
              </a:rPr>
              <a:t> RSV infection on family and workplace productivity are also high. Among working parents of infants &lt; 1 year of age </a:t>
            </a:r>
            <a:r>
              <a:rPr lang="en-US" sz="2400" dirty="0" err="1">
                <a:effectLst/>
              </a:rPr>
              <a:t>hospitalised</a:t>
            </a:r>
            <a:r>
              <a:rPr lang="en-US" sz="2400" dirty="0">
                <a:effectLst/>
              </a:rPr>
              <a:t> for RSV studied in Canada, Finland, and the USA, mean absenteeism ranged from 49% to 73%, and mean overall work impairment ranged from 78% to 81% (Heikkinen et al 2017, Mitchell et al 2017, </a:t>
            </a:r>
            <a:r>
              <a:rPr lang="en-US" sz="2400" dirty="0" err="1">
                <a:effectLst/>
              </a:rPr>
              <a:t>Pokrzywinski</a:t>
            </a:r>
            <a:r>
              <a:rPr lang="en-US" sz="2400" dirty="0">
                <a:effectLst/>
              </a:rPr>
              <a:t> et al 2019). </a:t>
            </a:r>
          </a:p>
          <a:p>
            <a:pPr>
              <a:lnSpc>
                <a:spcPct val="100000"/>
              </a:lnSpc>
            </a:pPr>
            <a:r>
              <a:rPr lang="en-US" sz="2400" dirty="0">
                <a:effectLst/>
              </a:rPr>
              <a:t>“Controlling RSV disease in infants may have added benefits that may become apparent in the long term. Infant RSV LRTI has been associated with long-term respiratory morbidity (</a:t>
            </a:r>
            <a:r>
              <a:rPr lang="en-US" sz="2400" dirty="0" err="1">
                <a:effectLst/>
              </a:rPr>
              <a:t>eg</a:t>
            </a:r>
            <a:r>
              <a:rPr lang="en-US" sz="2400" dirty="0">
                <a:effectLst/>
              </a:rPr>
              <a:t>, wheezing, asthma, and impaired lung function in adult life). Long-term studies that have prospectively followed cohorts from infancy until childhood have suggested an association with increased incidence of subsequent wheezing episodes and/or development of asthma in subjects with a history of RSV bronchiolitis in infancy (Escobar et al 2013, Pérez-</a:t>
            </a:r>
            <a:r>
              <a:rPr lang="en-US" sz="2400" dirty="0" err="1">
                <a:effectLst/>
              </a:rPr>
              <a:t>Yarza</a:t>
            </a:r>
            <a:r>
              <a:rPr lang="en-US" sz="2400" dirty="0">
                <a:effectLst/>
              </a:rPr>
              <a:t> et al 2007, Romero et al 2010, </a:t>
            </a:r>
            <a:r>
              <a:rPr lang="en-US" sz="2400" dirty="0" err="1">
                <a:effectLst/>
              </a:rPr>
              <a:t>Ruotsalainen</a:t>
            </a:r>
            <a:r>
              <a:rPr lang="en-US" sz="2400" dirty="0">
                <a:effectLst/>
              </a:rPr>
              <a:t> et al 2010, </a:t>
            </a:r>
            <a:r>
              <a:rPr lang="en-US" sz="2400" dirty="0" err="1">
                <a:effectLst/>
              </a:rPr>
              <a:t>Sigurs</a:t>
            </a:r>
            <a:r>
              <a:rPr lang="en-US" sz="2400" dirty="0">
                <a:effectLst/>
              </a:rPr>
              <a:t> et al 2005). ”</a:t>
            </a:r>
          </a:p>
          <a:p>
            <a:pPr>
              <a:lnSpc>
                <a:spcPct val="100000"/>
              </a:lnSpc>
            </a:pPr>
            <a:r>
              <a:rPr lang="en-US" sz="2400" dirty="0"/>
              <a:t>Source:  European Medicines Agency, “</a:t>
            </a:r>
            <a:r>
              <a:rPr lang="en-US" sz="2400" dirty="0" err="1"/>
              <a:t>Nirsevimab</a:t>
            </a:r>
            <a:r>
              <a:rPr lang="en-US" sz="2400" dirty="0"/>
              <a:t> Assessment Report,” September 15, 2022</a:t>
            </a:r>
            <a:endParaRPr lang="en-US" sz="2400" dirty="0">
              <a:effectLst/>
            </a:endParaRPr>
          </a:p>
          <a:p>
            <a:pPr>
              <a:lnSpc>
                <a:spcPct val="100000"/>
              </a:lnSpc>
            </a:pPr>
            <a:endParaRPr lang="en-US" sz="2400" dirty="0"/>
          </a:p>
        </p:txBody>
      </p:sp>
    </p:spTree>
    <p:extLst>
      <p:ext uri="{BB962C8B-B14F-4D97-AF65-F5344CB8AC3E}">
        <p14:creationId xmlns:p14="http://schemas.microsoft.com/office/powerpoint/2010/main" val="4262450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B69CA217-633C-09E0-6B11-E22A918927CF}"/>
              </a:ext>
            </a:extLst>
          </p:cNvPr>
          <p:cNvPicPr>
            <a:picLocks noChangeAspect="1"/>
          </p:cNvPicPr>
          <p:nvPr/>
        </p:nvPicPr>
        <p:blipFill>
          <a:blip r:embed="rId2"/>
          <a:stretch>
            <a:fillRect/>
          </a:stretch>
        </p:blipFill>
        <p:spPr>
          <a:xfrm>
            <a:off x="130628" y="0"/>
            <a:ext cx="11298034" cy="6472052"/>
          </a:xfrm>
          <a:prstGeom prst="rect">
            <a:avLst/>
          </a:prstGeom>
        </p:spPr>
      </p:pic>
      <p:sp>
        <p:nvSpPr>
          <p:cNvPr id="6" name="TextBox 5">
            <a:extLst>
              <a:ext uri="{FF2B5EF4-FFF2-40B4-BE49-F238E27FC236}">
                <a16:creationId xmlns:a16="http://schemas.microsoft.com/office/drawing/2014/main" id="{48A9A9B4-1217-AFB0-2710-A4474464F631}"/>
              </a:ext>
            </a:extLst>
          </p:cNvPr>
          <p:cNvSpPr txBox="1"/>
          <p:nvPr/>
        </p:nvSpPr>
        <p:spPr>
          <a:xfrm>
            <a:off x="1140031" y="6488668"/>
            <a:ext cx="8828058" cy="369332"/>
          </a:xfrm>
          <a:prstGeom prst="rect">
            <a:avLst/>
          </a:prstGeom>
          <a:noFill/>
        </p:spPr>
        <p:txBody>
          <a:bodyPr wrap="none" rtlCol="0">
            <a:spAutoFit/>
          </a:bodyPr>
          <a:lstStyle/>
          <a:p>
            <a:r>
              <a:rPr lang="en-US" sz="1800" dirty="0"/>
              <a:t>Source:  European Medicines Agency, “</a:t>
            </a:r>
            <a:r>
              <a:rPr lang="en-US" sz="1800" dirty="0" err="1"/>
              <a:t>Nirsevimab</a:t>
            </a:r>
            <a:r>
              <a:rPr lang="en-US" sz="1800" dirty="0"/>
              <a:t> Assessment Report,” September 15, 2022</a:t>
            </a:r>
            <a:endParaRPr lang="en-US" sz="1800" dirty="0">
              <a:effectLst/>
            </a:endParaRPr>
          </a:p>
        </p:txBody>
      </p:sp>
    </p:spTree>
    <p:extLst>
      <p:ext uri="{BB962C8B-B14F-4D97-AF65-F5344CB8AC3E}">
        <p14:creationId xmlns:p14="http://schemas.microsoft.com/office/powerpoint/2010/main" val="3416735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err="1"/>
              <a:t>N</a:t>
            </a:r>
            <a:r>
              <a:rPr lang="en-US" sz="4000" dirty="0" err="1">
                <a:effectLst/>
              </a:rPr>
              <a:t>irsevimab</a:t>
            </a:r>
            <a:endParaRPr lang="en-US" sz="4000" dirty="0"/>
          </a:p>
        </p:txBody>
      </p:sp>
    </p:spTree>
    <p:extLst>
      <p:ext uri="{BB962C8B-B14F-4D97-AF65-F5344CB8AC3E}">
        <p14:creationId xmlns:p14="http://schemas.microsoft.com/office/powerpoint/2010/main" val="2181168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FA91E1-8BCC-21B5-20DA-32188CDC8387}"/>
              </a:ext>
            </a:extLst>
          </p:cNvPr>
          <p:cNvSpPr>
            <a:spLocks noGrp="1"/>
          </p:cNvSpPr>
          <p:nvPr>
            <p:ph type="title"/>
          </p:nvPr>
        </p:nvSpPr>
        <p:spPr>
          <a:xfrm>
            <a:off x="838200" y="113665"/>
            <a:ext cx="10515600" cy="800735"/>
          </a:xfrm>
        </p:spPr>
        <p:txBody>
          <a:bodyPr>
            <a:normAutofit/>
          </a:bodyPr>
          <a:lstStyle/>
          <a:p>
            <a:pPr algn="ctr"/>
            <a:r>
              <a:rPr lang="en-US" sz="3600" dirty="0"/>
              <a:t>The Promise of </a:t>
            </a:r>
            <a:r>
              <a:rPr lang="en-US" sz="3600" dirty="0" err="1"/>
              <a:t>N</a:t>
            </a:r>
            <a:r>
              <a:rPr lang="en-US" sz="3600" dirty="0" err="1">
                <a:effectLst/>
              </a:rPr>
              <a:t>irsevimab</a:t>
            </a:r>
            <a:endParaRPr lang="en-US" sz="3600" dirty="0"/>
          </a:p>
        </p:txBody>
      </p:sp>
      <p:sp>
        <p:nvSpPr>
          <p:cNvPr id="4" name="Content Placeholder 3">
            <a:extLst>
              <a:ext uri="{FF2B5EF4-FFF2-40B4-BE49-F238E27FC236}">
                <a16:creationId xmlns:a16="http://schemas.microsoft.com/office/drawing/2014/main" id="{55D2C5CF-3A25-6428-56B7-DD1602E7FAE2}"/>
              </a:ext>
            </a:extLst>
          </p:cNvPr>
          <p:cNvSpPr>
            <a:spLocks noGrp="1"/>
          </p:cNvSpPr>
          <p:nvPr>
            <p:ph idx="1"/>
          </p:nvPr>
        </p:nvSpPr>
        <p:spPr>
          <a:xfrm>
            <a:off x="342900" y="914400"/>
            <a:ext cx="11487150" cy="5829935"/>
          </a:xfrm>
        </p:spPr>
        <p:txBody>
          <a:bodyPr>
            <a:normAutofit fontScale="70000" lnSpcReduction="20000"/>
          </a:bodyPr>
          <a:lstStyle/>
          <a:p>
            <a:pPr>
              <a:lnSpc>
                <a:spcPct val="120000"/>
              </a:lnSpc>
            </a:pPr>
            <a:r>
              <a:rPr lang="en-US" dirty="0"/>
              <a:t>“R</a:t>
            </a:r>
            <a:r>
              <a:rPr lang="en-US" dirty="0">
                <a:effectLst/>
              </a:rPr>
              <a:t>espiratory syncytial virus (RSV) infection is a major cause of respiratory tract infections in infants and young children and remains the leading cause of hospitalization among those less than 1 year of age. On a global scale, it is estimated that 3.4 million infants develop severe RSV disease and that as many as 253,000 children under 5 years of age die from the infection every year. Decades of effort to develop a safe and effective active vaccine have been unsuccessful. Moreover, available treatment modalities are limited to supportive interventions, such as hydration, delivery of supplemental oxygen, and when necessary, invasive mechanical ventilation. Pharmacologic interventions aimed at preventing severe RSV infection using passive immunization have been more successful but, to date, are used only for disease prevention in very high-risk infants. Palivizumab, a humanized RSV monoclonal antibody has been the mainstay for infant RSV prevention among specific high-risk infants for more than two decades. While its efficacy is well established, its relatively short </a:t>
            </a:r>
            <a:r>
              <a:rPr lang="en-US" dirty="0" err="1">
                <a:effectLst/>
              </a:rPr>
              <a:t>halflife</a:t>
            </a:r>
            <a:r>
              <a:rPr lang="en-US" dirty="0">
                <a:effectLst/>
              </a:rPr>
              <a:t> requires that it be administered monthly during periods of exposure. New extended half-life monoclonal antibodies are now showing </a:t>
            </a:r>
            <a:r>
              <a:rPr lang="en-US" dirty="0" err="1">
                <a:effectLst/>
              </a:rPr>
              <a:t>favourable</a:t>
            </a:r>
            <a:r>
              <a:rPr lang="en-US" dirty="0">
                <a:effectLst/>
              </a:rPr>
              <a:t> results in clinical trials. One of these new investigational extended half-life monoclonal antibodies, </a:t>
            </a:r>
            <a:r>
              <a:rPr lang="en-US" dirty="0" err="1">
                <a:effectLst/>
              </a:rPr>
              <a:t>nirsevimab</a:t>
            </a:r>
            <a:r>
              <a:rPr lang="en-US" dirty="0">
                <a:effectLst/>
              </a:rPr>
              <a:t>, has already advanced to phase III clinical trials.”</a:t>
            </a:r>
          </a:p>
          <a:p>
            <a:pPr>
              <a:lnSpc>
                <a:spcPct val="120000"/>
              </a:lnSpc>
            </a:pPr>
            <a:r>
              <a:rPr lang="en-US" dirty="0"/>
              <a:t>Source: </a:t>
            </a:r>
            <a:r>
              <a:rPr lang="en-US" dirty="0" err="1">
                <a:effectLst/>
              </a:rPr>
              <a:t>Domachowske</a:t>
            </a:r>
            <a:r>
              <a:rPr lang="en-US" dirty="0">
                <a:effectLst/>
              </a:rPr>
              <a:t>, “</a:t>
            </a:r>
            <a:r>
              <a:rPr lang="en-US" dirty="0" err="1">
                <a:effectLst/>
              </a:rPr>
              <a:t>Nirsevimab</a:t>
            </a:r>
            <a:r>
              <a:rPr lang="en-US" dirty="0">
                <a:effectLst/>
              </a:rPr>
              <a:t>: An Extended Half-life Monoclonal Antibody for the Prevention of Infant Respiratory Syncytial Virus Infection” (2021)</a:t>
            </a:r>
          </a:p>
          <a:p>
            <a:pPr>
              <a:lnSpc>
                <a:spcPct val="120000"/>
              </a:lnSpc>
            </a:pPr>
            <a:endParaRPr lang="en-US" dirty="0">
              <a:effectLst/>
            </a:endParaRPr>
          </a:p>
          <a:p>
            <a:pPr>
              <a:lnSpc>
                <a:spcPct val="120000"/>
              </a:lnSpc>
            </a:pPr>
            <a:endParaRPr lang="en-US" dirty="0">
              <a:effectLst/>
            </a:endParaRPr>
          </a:p>
          <a:p>
            <a:pPr>
              <a:lnSpc>
                <a:spcPct val="120000"/>
              </a:lnSpc>
            </a:pPr>
            <a:endParaRPr lang="en-US" dirty="0"/>
          </a:p>
        </p:txBody>
      </p:sp>
    </p:spTree>
    <p:extLst>
      <p:ext uri="{BB962C8B-B14F-4D97-AF65-F5344CB8AC3E}">
        <p14:creationId xmlns:p14="http://schemas.microsoft.com/office/powerpoint/2010/main" val="1114117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F7D55-8C0E-6C74-D408-1D2FD09EDA65}"/>
              </a:ext>
            </a:extLst>
          </p:cNvPr>
          <p:cNvSpPr>
            <a:spLocks noGrp="1"/>
          </p:cNvSpPr>
          <p:nvPr>
            <p:ph type="title"/>
          </p:nvPr>
        </p:nvSpPr>
        <p:spPr>
          <a:xfrm>
            <a:off x="880110" y="251460"/>
            <a:ext cx="10515600" cy="651510"/>
          </a:xfrm>
        </p:spPr>
        <p:txBody>
          <a:bodyPr>
            <a:normAutofit/>
          </a:bodyPr>
          <a:lstStyle/>
          <a:p>
            <a:pPr algn="ctr"/>
            <a:r>
              <a:rPr lang="en-US" sz="3600" dirty="0" err="1"/>
              <a:t>N</a:t>
            </a:r>
            <a:r>
              <a:rPr lang="en-US" sz="3600" dirty="0" err="1">
                <a:effectLst/>
              </a:rPr>
              <a:t>irsevimab</a:t>
            </a:r>
            <a:endParaRPr lang="en-US" sz="3600" dirty="0"/>
          </a:p>
        </p:txBody>
      </p:sp>
      <p:sp>
        <p:nvSpPr>
          <p:cNvPr id="3" name="Content Placeholder 2">
            <a:extLst>
              <a:ext uri="{FF2B5EF4-FFF2-40B4-BE49-F238E27FC236}">
                <a16:creationId xmlns:a16="http://schemas.microsoft.com/office/drawing/2014/main" id="{CC24CBD3-6A06-7F38-DE50-4EB98682494B}"/>
              </a:ext>
            </a:extLst>
          </p:cNvPr>
          <p:cNvSpPr>
            <a:spLocks noGrp="1"/>
          </p:cNvSpPr>
          <p:nvPr>
            <p:ph idx="1"/>
          </p:nvPr>
        </p:nvSpPr>
        <p:spPr>
          <a:xfrm>
            <a:off x="262890" y="902970"/>
            <a:ext cx="11750040" cy="5217127"/>
          </a:xfrm>
        </p:spPr>
        <p:txBody>
          <a:bodyPr>
            <a:normAutofit/>
          </a:bodyPr>
          <a:lstStyle/>
          <a:p>
            <a:r>
              <a:rPr lang="en-US" sz="2000" dirty="0">
                <a:effectLst/>
              </a:rPr>
              <a:t>“</a:t>
            </a:r>
            <a:r>
              <a:rPr lang="en-US" sz="2000" dirty="0" err="1">
                <a:effectLst/>
              </a:rPr>
              <a:t>Nirsevimab</a:t>
            </a:r>
            <a:r>
              <a:rPr lang="en-US" sz="2000" dirty="0">
                <a:effectLst/>
              </a:rPr>
              <a:t> finished product is a sterile, preservative-free, liquid dosage form intended for intramuscular injection. It is supplied as a single-dose PFS without needle in two presentations: 50 mg  in 0.5 mL or 100 mg in 1 mL of </a:t>
            </a:r>
            <a:r>
              <a:rPr lang="en-US" sz="2000" dirty="0" err="1">
                <a:effectLst/>
              </a:rPr>
              <a:t>nirsevimab</a:t>
            </a:r>
            <a:r>
              <a:rPr lang="en-US" sz="2000" dirty="0">
                <a:effectLst/>
              </a:rPr>
              <a:t> per PFS. The PFS is considered a medical device in accordance with the Medical Device Regulation (Regulation (EU) 2017/745) and a revised Notified Body Opinion (</a:t>
            </a:r>
            <a:r>
              <a:rPr lang="en-US" sz="2000" dirty="0" err="1">
                <a:effectLst/>
              </a:rPr>
              <a:t>NBOp</a:t>
            </a:r>
            <a:r>
              <a:rPr lang="en-US" sz="2000" dirty="0">
                <a:effectLst/>
              </a:rPr>
              <a:t>) on the device, confirming full compliance with the relevant general safety and performance requirements (GSPRs), has been provided. The CE marked needles are co-packaged or provided separately. ”</a:t>
            </a:r>
          </a:p>
          <a:p>
            <a:pPr>
              <a:lnSpc>
                <a:spcPct val="100000"/>
              </a:lnSpc>
            </a:pPr>
            <a:r>
              <a:rPr lang="en-US" sz="2000" dirty="0"/>
              <a:t>Source:  European Medicines Agency, “</a:t>
            </a:r>
            <a:r>
              <a:rPr lang="en-US" sz="2000" dirty="0" err="1"/>
              <a:t>Nirsevimab</a:t>
            </a:r>
            <a:r>
              <a:rPr lang="en-US" sz="2000" dirty="0"/>
              <a:t> Assessment Report,” September 15, 2022</a:t>
            </a:r>
            <a:endParaRPr lang="en-US" sz="2000" dirty="0">
              <a:effectLst/>
            </a:endParaRPr>
          </a:p>
          <a:p>
            <a:pPr>
              <a:lnSpc>
                <a:spcPct val="100000"/>
              </a:lnSpc>
            </a:pPr>
            <a:endParaRPr lang="en-US" sz="2000" dirty="0"/>
          </a:p>
        </p:txBody>
      </p:sp>
      <p:pic>
        <p:nvPicPr>
          <p:cNvPr id="1028" name="Picture 4" descr="Beyfortus: Package Insert - Drugs.com">
            <a:extLst>
              <a:ext uri="{FF2B5EF4-FFF2-40B4-BE49-F238E27FC236}">
                <a16:creationId xmlns:a16="http://schemas.microsoft.com/office/drawing/2014/main" id="{78D806E7-CAE0-6FAB-F59A-902A6ACB6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3048000"/>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41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A0C1-8E88-ADE8-DD84-2BD3CB11A04F}"/>
              </a:ext>
            </a:extLst>
          </p:cNvPr>
          <p:cNvSpPr>
            <a:spLocks noGrp="1"/>
          </p:cNvSpPr>
          <p:nvPr>
            <p:ph type="title"/>
          </p:nvPr>
        </p:nvSpPr>
        <p:spPr>
          <a:xfrm>
            <a:off x="838200" y="365125"/>
            <a:ext cx="10515600" cy="905535"/>
          </a:xfrm>
        </p:spPr>
        <p:txBody>
          <a:bodyPr>
            <a:normAutofit/>
          </a:bodyPr>
          <a:lstStyle/>
          <a:p>
            <a:pPr algn="ctr"/>
            <a:r>
              <a:rPr lang="en-US" sz="3600" dirty="0"/>
              <a:t>The Development of </a:t>
            </a:r>
            <a:r>
              <a:rPr lang="en-US" sz="3600" dirty="0" err="1"/>
              <a:t>Nirsevimab</a:t>
            </a:r>
            <a:endParaRPr lang="en-US" sz="3600" dirty="0"/>
          </a:p>
        </p:txBody>
      </p:sp>
      <p:sp>
        <p:nvSpPr>
          <p:cNvPr id="3" name="Content Placeholder 2">
            <a:extLst>
              <a:ext uri="{FF2B5EF4-FFF2-40B4-BE49-F238E27FC236}">
                <a16:creationId xmlns:a16="http://schemas.microsoft.com/office/drawing/2014/main" id="{61AD2860-CAA2-79F4-0014-B91749B8EC4B}"/>
              </a:ext>
            </a:extLst>
          </p:cNvPr>
          <p:cNvSpPr>
            <a:spLocks noGrp="1"/>
          </p:cNvSpPr>
          <p:nvPr>
            <p:ph idx="1"/>
          </p:nvPr>
        </p:nvSpPr>
        <p:spPr>
          <a:xfrm>
            <a:off x="653143" y="1270660"/>
            <a:ext cx="10700657" cy="4645046"/>
          </a:xfrm>
        </p:spPr>
        <p:txBody>
          <a:bodyPr>
            <a:noAutofit/>
          </a:bodyPr>
          <a:lstStyle/>
          <a:p>
            <a:pPr algn="l"/>
            <a:r>
              <a:rPr lang="en-US" sz="2400" i="1" u="none" strike="noStrike" dirty="0">
                <a:solidFill>
                  <a:srgbClr val="404040"/>
                </a:solidFill>
                <a:effectLst/>
              </a:rPr>
              <a:t>Question:  When it came to finding a solution, what were the steps involved, and how difficult a challenge was it to address?</a:t>
            </a:r>
          </a:p>
          <a:p>
            <a:pPr algn="l"/>
            <a:r>
              <a:rPr lang="en-US" sz="2400" i="0" u="none" strike="noStrike" dirty="0">
                <a:solidFill>
                  <a:srgbClr val="404040"/>
                </a:solidFill>
                <a:effectLst/>
              </a:rPr>
              <a:t>Response:  “RSV prevention has been notoriously hard to achieve.  Research began more than 60 years ago and until now options have been limited to infants identified to be at highest risk of developing severe illness from the virus.  This has left a number of infants unprotected. </a:t>
            </a:r>
            <a:r>
              <a:rPr lang="en-US" sz="2400" i="0" u="none" strike="noStrike" dirty="0" err="1">
                <a:solidFill>
                  <a:srgbClr val="404040"/>
                </a:solidFill>
                <a:effectLst/>
              </a:rPr>
              <a:t>Beyfortus</a:t>
            </a:r>
            <a:r>
              <a:rPr lang="en-US" sz="2400" i="0" u="none" strike="noStrike" dirty="0">
                <a:solidFill>
                  <a:srgbClr val="404040"/>
                </a:solidFill>
                <a:effectLst/>
              </a:rPr>
              <a:t>’</a:t>
            </a:r>
            <a:r>
              <a:rPr lang="en-US" sz="2400" i="1" u="none" strike="noStrike" dirty="0">
                <a:solidFill>
                  <a:srgbClr val="404040"/>
                </a:solidFill>
                <a:effectLst/>
              </a:rPr>
              <a:t> </a:t>
            </a:r>
            <a:r>
              <a:rPr lang="en-US" sz="2400" u="none" strike="noStrike" dirty="0">
                <a:solidFill>
                  <a:srgbClr val="404040"/>
                </a:solidFill>
                <a:effectLst/>
              </a:rPr>
              <a:t>[the trade name of </a:t>
            </a:r>
            <a:r>
              <a:rPr lang="en-US" sz="2400" u="none" strike="noStrike" dirty="0" err="1">
                <a:solidFill>
                  <a:srgbClr val="404040"/>
                </a:solidFill>
                <a:effectLst/>
              </a:rPr>
              <a:t>Nirsevimab</a:t>
            </a:r>
            <a:r>
              <a:rPr lang="en-US" sz="2400" u="none" strike="noStrike" dirty="0">
                <a:solidFill>
                  <a:srgbClr val="404040"/>
                </a:solidFill>
                <a:effectLst/>
              </a:rPr>
              <a:t> in the EU] </a:t>
            </a:r>
            <a:r>
              <a:rPr lang="en-US" sz="2400" i="0" u="none" strike="noStrike" dirty="0">
                <a:solidFill>
                  <a:srgbClr val="404040"/>
                </a:solidFill>
                <a:effectLst/>
              </a:rPr>
              <a:t>approval as the first preventative option for a broad infant population is the culmination of an eight-year clinical trial program, including three pivotal studies.  Following antibody development, we added our YTE technology to extend the half-life of </a:t>
            </a:r>
            <a:r>
              <a:rPr lang="en-US" sz="2400" i="0" u="none" strike="noStrike" dirty="0" err="1">
                <a:solidFill>
                  <a:srgbClr val="404040"/>
                </a:solidFill>
                <a:effectLst/>
              </a:rPr>
              <a:t>Beyfortus</a:t>
            </a:r>
            <a:r>
              <a:rPr lang="en-US" sz="2400" i="0" u="none" strike="noStrike" dirty="0">
                <a:solidFill>
                  <a:srgbClr val="404040"/>
                </a:solidFill>
                <a:effectLst/>
              </a:rPr>
              <a:t> so that it can help provide protection with a single dose for an entire RSV season,” said Tonya </a:t>
            </a:r>
            <a:r>
              <a:rPr lang="en-US" sz="2400" i="0" u="none" strike="noStrike" dirty="0" err="1">
                <a:solidFill>
                  <a:srgbClr val="404040"/>
                </a:solidFill>
                <a:effectLst/>
              </a:rPr>
              <a:t>Villafana</a:t>
            </a:r>
            <a:r>
              <a:rPr lang="en-US" sz="2400" i="0" u="none" strike="noStrike" dirty="0">
                <a:solidFill>
                  <a:srgbClr val="404040"/>
                </a:solidFill>
                <a:effectLst/>
              </a:rPr>
              <a:t>, vice president, global franchise head, infection, AstraZeneca.</a:t>
            </a:r>
          </a:p>
          <a:p>
            <a:r>
              <a:rPr lang="en-US" sz="2400" dirty="0"/>
              <a:t>Source:  Jim </a:t>
            </a:r>
            <a:r>
              <a:rPr lang="en-US" sz="2400" dirty="0" err="1"/>
              <a:t>Cornall</a:t>
            </a:r>
            <a:r>
              <a:rPr lang="en-US" sz="2400" dirty="0"/>
              <a:t>, “</a:t>
            </a:r>
            <a:r>
              <a:rPr lang="en-US" sz="2400" i="0" u="none" strike="noStrike" dirty="0">
                <a:solidFill>
                  <a:srgbClr val="404040"/>
                </a:solidFill>
                <a:effectLst/>
              </a:rPr>
              <a:t>In depth interview: AstraZeneca/Sanofi RSV drug </a:t>
            </a:r>
            <a:r>
              <a:rPr lang="en-US" sz="2400" i="0" u="none" strike="noStrike" dirty="0" err="1">
                <a:solidFill>
                  <a:srgbClr val="404040"/>
                </a:solidFill>
                <a:effectLst/>
              </a:rPr>
              <a:t>Beyfortus</a:t>
            </a:r>
            <a:r>
              <a:rPr lang="en-US" sz="2400" dirty="0">
                <a:solidFill>
                  <a:srgbClr val="404040"/>
                </a:solidFill>
              </a:rPr>
              <a:t>,” </a:t>
            </a:r>
            <a:r>
              <a:rPr lang="en-US" sz="2400" dirty="0" err="1">
                <a:solidFill>
                  <a:srgbClr val="404040"/>
                </a:solidFill>
              </a:rPr>
              <a:t>Labiotech.eu</a:t>
            </a:r>
            <a:r>
              <a:rPr lang="en-US" sz="2400" dirty="0">
                <a:solidFill>
                  <a:srgbClr val="404040"/>
                </a:solidFill>
              </a:rPr>
              <a:t>, November 14, 2022</a:t>
            </a:r>
            <a:br>
              <a:rPr lang="en-US" sz="2400" dirty="0"/>
            </a:br>
            <a:endParaRPr lang="en-US" sz="2400" dirty="0"/>
          </a:p>
        </p:txBody>
      </p:sp>
    </p:spTree>
    <p:extLst>
      <p:ext uri="{BB962C8B-B14F-4D97-AF65-F5344CB8AC3E}">
        <p14:creationId xmlns:p14="http://schemas.microsoft.com/office/powerpoint/2010/main" val="1149017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5C9B00-2946-EEF0-9259-40E820B115BD}"/>
              </a:ext>
            </a:extLst>
          </p:cNvPr>
          <p:cNvSpPr>
            <a:spLocks noGrp="1"/>
          </p:cNvSpPr>
          <p:nvPr>
            <p:ph type="title"/>
          </p:nvPr>
        </p:nvSpPr>
        <p:spPr>
          <a:xfrm>
            <a:off x="838200" y="125888"/>
            <a:ext cx="10515600" cy="662782"/>
          </a:xfrm>
        </p:spPr>
        <p:txBody>
          <a:bodyPr>
            <a:normAutofit/>
          </a:bodyPr>
          <a:lstStyle/>
          <a:p>
            <a:pPr algn="ctr"/>
            <a:r>
              <a:rPr lang="en-US" sz="3600" dirty="0"/>
              <a:t>Introduction</a:t>
            </a:r>
          </a:p>
        </p:txBody>
      </p:sp>
      <p:sp>
        <p:nvSpPr>
          <p:cNvPr id="4" name="Content Placeholder 3">
            <a:extLst>
              <a:ext uri="{FF2B5EF4-FFF2-40B4-BE49-F238E27FC236}">
                <a16:creationId xmlns:a16="http://schemas.microsoft.com/office/drawing/2014/main" id="{FFBC98DE-BC58-B48B-F217-383C9526D24D}"/>
              </a:ext>
            </a:extLst>
          </p:cNvPr>
          <p:cNvSpPr>
            <a:spLocks noGrp="1"/>
          </p:cNvSpPr>
          <p:nvPr>
            <p:ph sz="half" idx="1"/>
          </p:nvPr>
        </p:nvSpPr>
        <p:spPr>
          <a:xfrm>
            <a:off x="262889" y="788670"/>
            <a:ext cx="5494021" cy="6051074"/>
          </a:xfrm>
        </p:spPr>
        <p:txBody>
          <a:bodyPr>
            <a:normAutofit fontScale="62500" lnSpcReduction="20000"/>
          </a:bodyPr>
          <a:lstStyle/>
          <a:p>
            <a:pPr marL="0" indent="0">
              <a:lnSpc>
                <a:spcPct val="100000"/>
              </a:lnSpc>
              <a:buNone/>
            </a:pPr>
            <a:r>
              <a:rPr lang="en-US" dirty="0"/>
              <a:t>“</a:t>
            </a:r>
            <a:r>
              <a:rPr lang="en-US" dirty="0">
                <a:solidFill>
                  <a:srgbClr val="211D1E"/>
                </a:solidFill>
                <a:effectLst/>
                <a:latin typeface="Times"/>
              </a:rPr>
              <a:t>Monoclonal antibodies are one of the most powerful tools in modern medicine. More than 100 of them have been licensed over the past 30 years and they are transforming the way doctors treat, prevent and even cure serious non-communicable diseases, including many cancers and autoimmune disorders. These monoclonal antibody products are significantly more effective than previously available therapies and are often better tolerated and easier to deliver. There’s also a rapidly growing pipeline of monoclonal antibodies to treat and prevent many existing and emerging infectious and neglected diseases. </a:t>
            </a:r>
          </a:p>
          <a:p>
            <a:pPr marL="0" indent="0">
              <a:lnSpc>
                <a:spcPct val="100000"/>
              </a:lnSpc>
              <a:buNone/>
            </a:pPr>
            <a:r>
              <a:rPr lang="en-US" dirty="0">
                <a:solidFill>
                  <a:srgbClr val="211D1E"/>
                </a:solidFill>
                <a:effectLst/>
                <a:latin typeface="Times"/>
              </a:rPr>
              <a:t>“Millions of people around the world stand to benefit both from existing monoclonal antibody-based products and those in development. Rates of non-communicable diseases are on the rise in many developing countries. In addition, there are numerous existing and emerging infectious disease threats, including COVID-19, Ebola and HIV, for which monoclonal antibodies are poised to play an important role in treatment and prevention. As the COVID-19 pandemic has shown, no country is immune to the threat posed by emerging infectious diseases. If monoclonal antibodies prove to be effective for COVID-19, ensuring prompt, equitable and affordable global access to these products, as well as others, will be imperative. … </a:t>
            </a:r>
          </a:p>
          <a:p>
            <a:pPr marL="0" indent="0">
              <a:lnSpc>
                <a:spcPct val="100000"/>
              </a:lnSpc>
              <a:buNone/>
            </a:pPr>
            <a:endParaRPr lang="en-US" dirty="0"/>
          </a:p>
        </p:txBody>
      </p:sp>
      <p:sp>
        <p:nvSpPr>
          <p:cNvPr id="5" name="Content Placeholder 4">
            <a:extLst>
              <a:ext uri="{FF2B5EF4-FFF2-40B4-BE49-F238E27FC236}">
                <a16:creationId xmlns:a16="http://schemas.microsoft.com/office/drawing/2014/main" id="{9635E513-1988-337E-0494-767D1F2A7075}"/>
              </a:ext>
            </a:extLst>
          </p:cNvPr>
          <p:cNvSpPr>
            <a:spLocks noGrp="1"/>
          </p:cNvSpPr>
          <p:nvPr>
            <p:ph sz="half" idx="2"/>
          </p:nvPr>
        </p:nvSpPr>
        <p:spPr>
          <a:xfrm>
            <a:off x="6435089" y="788670"/>
            <a:ext cx="5494021" cy="6051074"/>
          </a:xfrm>
        </p:spPr>
        <p:txBody>
          <a:bodyPr>
            <a:normAutofit fontScale="62500" lnSpcReduction="20000"/>
          </a:bodyPr>
          <a:lstStyle/>
          <a:p>
            <a:pPr marL="0" indent="0">
              <a:lnSpc>
                <a:spcPct val="100000"/>
              </a:lnSpc>
              <a:buNone/>
            </a:pPr>
            <a:r>
              <a:rPr lang="en-US" dirty="0">
                <a:solidFill>
                  <a:srgbClr val="211D1E"/>
                </a:solidFill>
                <a:effectLst/>
                <a:latin typeface="Times"/>
              </a:rPr>
              <a:t>“Today, the market for monoclonal antibodies is overwhelmingly in high-income countries. Few, if any, monoclonal antibodies are registered in low-income countries, and those that are registered in many middle-income countries are often unavailable in their public health systems, making them prohibitively expensive. This gap in access will only widen because monoclonal antibodies are an increasingly large proportion of pharmaceutical company pipelines. </a:t>
            </a:r>
          </a:p>
          <a:p>
            <a:pPr marL="0" indent="0">
              <a:lnSpc>
                <a:spcPct val="100000"/>
              </a:lnSpc>
              <a:buNone/>
            </a:pPr>
            <a:r>
              <a:rPr lang="en-US" dirty="0">
                <a:solidFill>
                  <a:srgbClr val="211D1E"/>
                </a:solidFill>
                <a:effectLst/>
                <a:latin typeface="Times"/>
              </a:rPr>
              <a:t>“Identifying pathways to provide affordable, timely and sustainable access to monoclonal antibody-based products across the globe is therefore a global health priority. </a:t>
            </a:r>
          </a:p>
          <a:p>
            <a:pPr marL="0" indent="0">
              <a:lnSpc>
                <a:spcPct val="100000"/>
              </a:lnSpc>
              <a:buNone/>
            </a:pPr>
            <a:r>
              <a:rPr lang="en-US" dirty="0">
                <a:solidFill>
                  <a:srgbClr val="211D1E"/>
                </a:solidFill>
                <a:effectLst/>
                <a:latin typeface="Times"/>
              </a:rPr>
              <a:t>“There is not a simple solution to this problem. Monoclonal antibodies are more complex and expensive to develop and produce than small molecule generic drugs. And the business and partnership models that have vastly expanded global access to some HIV drugs are not necessarily applicable or sufficient. Ensuring monoclonal antibodies are available and affordable globally will require new ways of thinking, new types of collaboration and new ways of doing business…. ”</a:t>
            </a:r>
          </a:p>
          <a:p>
            <a:pPr marL="0" indent="0">
              <a:lnSpc>
                <a:spcPct val="100000"/>
              </a:lnSpc>
              <a:buNone/>
            </a:pPr>
            <a:endParaRPr lang="en-US" dirty="0"/>
          </a:p>
        </p:txBody>
      </p:sp>
      <p:sp>
        <p:nvSpPr>
          <p:cNvPr id="6" name="TextBox 5">
            <a:extLst>
              <a:ext uri="{FF2B5EF4-FFF2-40B4-BE49-F238E27FC236}">
                <a16:creationId xmlns:a16="http://schemas.microsoft.com/office/drawing/2014/main" id="{6BAA77B2-A36C-6AED-2A64-71A9CC5C570D}"/>
              </a:ext>
            </a:extLst>
          </p:cNvPr>
          <p:cNvSpPr txBox="1"/>
          <p:nvPr/>
        </p:nvSpPr>
        <p:spPr>
          <a:xfrm>
            <a:off x="5756910" y="6531967"/>
            <a:ext cx="6394764" cy="307777"/>
          </a:xfrm>
          <a:prstGeom prst="rect">
            <a:avLst/>
          </a:prstGeom>
          <a:noFill/>
        </p:spPr>
        <p:txBody>
          <a:bodyPr wrap="none" rtlCol="0">
            <a:spAutoFit/>
          </a:bodyPr>
          <a:lstStyle/>
          <a:p>
            <a:r>
              <a:rPr lang="en-US" sz="1400" dirty="0"/>
              <a:t>Source:  </a:t>
            </a:r>
            <a:r>
              <a:rPr lang="en-US" sz="1400" dirty="0" err="1"/>
              <a:t>Wellcome</a:t>
            </a:r>
            <a:r>
              <a:rPr lang="en-US" sz="1400" dirty="0"/>
              <a:t>/IAVI, “Expanding Access to Monoclonal Antibody-based Products”</a:t>
            </a:r>
          </a:p>
        </p:txBody>
      </p:sp>
    </p:spTree>
    <p:extLst>
      <p:ext uri="{BB962C8B-B14F-4D97-AF65-F5344CB8AC3E}">
        <p14:creationId xmlns:p14="http://schemas.microsoft.com/office/powerpoint/2010/main" val="3770147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F141E-9E58-B720-A91F-8C887EBA51B0}"/>
              </a:ext>
            </a:extLst>
          </p:cNvPr>
          <p:cNvSpPr txBox="1"/>
          <p:nvPr/>
        </p:nvSpPr>
        <p:spPr>
          <a:xfrm>
            <a:off x="3885606" y="6561204"/>
            <a:ext cx="6394764" cy="307777"/>
          </a:xfrm>
          <a:prstGeom prst="rect">
            <a:avLst/>
          </a:prstGeom>
          <a:noFill/>
        </p:spPr>
        <p:txBody>
          <a:bodyPr wrap="none" rtlCol="0">
            <a:spAutoFit/>
          </a:bodyPr>
          <a:lstStyle/>
          <a:p>
            <a:r>
              <a:rPr lang="en-US" sz="1400" dirty="0"/>
              <a:t>Source:  </a:t>
            </a:r>
            <a:r>
              <a:rPr lang="en-US" sz="1400" dirty="0" err="1"/>
              <a:t>Wellcome</a:t>
            </a:r>
            <a:r>
              <a:rPr lang="en-US" sz="1400" dirty="0"/>
              <a:t>/IAVI, “Expanding Access to Monoclonal Antibody-based Products”</a:t>
            </a:r>
          </a:p>
        </p:txBody>
      </p:sp>
      <p:pic>
        <p:nvPicPr>
          <p:cNvPr id="3" name="Picture 2" descr="Chart, waterfall chart&#10;&#10;Description automatically generated">
            <a:extLst>
              <a:ext uri="{FF2B5EF4-FFF2-40B4-BE49-F238E27FC236}">
                <a16:creationId xmlns:a16="http://schemas.microsoft.com/office/drawing/2014/main" id="{1F5D1BD7-5747-C4BB-DE99-7D5605C7E212}"/>
              </a:ext>
            </a:extLst>
          </p:cNvPr>
          <p:cNvPicPr>
            <a:picLocks noChangeAspect="1"/>
          </p:cNvPicPr>
          <p:nvPr/>
        </p:nvPicPr>
        <p:blipFill>
          <a:blip r:embed="rId2"/>
          <a:stretch>
            <a:fillRect/>
          </a:stretch>
        </p:blipFill>
        <p:spPr>
          <a:xfrm>
            <a:off x="2232561" y="54420"/>
            <a:ext cx="9198549" cy="6506784"/>
          </a:xfrm>
          <a:prstGeom prst="rect">
            <a:avLst/>
          </a:prstGeom>
        </p:spPr>
      </p:pic>
      <p:sp>
        <p:nvSpPr>
          <p:cNvPr id="2" name="TextBox 1">
            <a:extLst>
              <a:ext uri="{FF2B5EF4-FFF2-40B4-BE49-F238E27FC236}">
                <a16:creationId xmlns:a16="http://schemas.microsoft.com/office/drawing/2014/main" id="{750BB654-5951-ABF6-27AA-4F96D2A85E5B}"/>
              </a:ext>
            </a:extLst>
          </p:cNvPr>
          <p:cNvSpPr txBox="1"/>
          <p:nvPr/>
        </p:nvSpPr>
        <p:spPr>
          <a:xfrm>
            <a:off x="356260" y="1341911"/>
            <a:ext cx="1876301" cy="707886"/>
          </a:xfrm>
          <a:prstGeom prst="rect">
            <a:avLst/>
          </a:prstGeom>
          <a:noFill/>
        </p:spPr>
        <p:txBody>
          <a:bodyPr wrap="square" rtlCol="0">
            <a:spAutoFit/>
          </a:bodyPr>
          <a:lstStyle/>
          <a:p>
            <a:r>
              <a:rPr lang="en-US" sz="2000" dirty="0">
                <a:solidFill>
                  <a:srgbClr val="FF0000"/>
                </a:solidFill>
              </a:rPr>
              <a:t>Current pricing of Palivizumab</a:t>
            </a:r>
          </a:p>
        </p:txBody>
      </p:sp>
    </p:spTree>
    <p:extLst>
      <p:ext uri="{BB962C8B-B14F-4D97-AF65-F5344CB8AC3E}">
        <p14:creationId xmlns:p14="http://schemas.microsoft.com/office/powerpoint/2010/main" val="1041021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46543-0ABB-8CB2-E951-4FA81CDCA48E}"/>
              </a:ext>
            </a:extLst>
          </p:cNvPr>
          <p:cNvSpPr>
            <a:spLocks noGrp="1"/>
          </p:cNvSpPr>
          <p:nvPr>
            <p:ph type="title"/>
          </p:nvPr>
        </p:nvSpPr>
        <p:spPr/>
        <p:txBody>
          <a:bodyPr>
            <a:normAutofit/>
          </a:bodyPr>
          <a:lstStyle/>
          <a:p>
            <a:pPr algn="ctr"/>
            <a:r>
              <a:rPr lang="en-US" sz="3600" dirty="0"/>
              <a:t>Marketing Approvals</a:t>
            </a:r>
          </a:p>
        </p:txBody>
      </p:sp>
      <p:sp>
        <p:nvSpPr>
          <p:cNvPr id="4" name="Content Placeholder 3">
            <a:extLst>
              <a:ext uri="{FF2B5EF4-FFF2-40B4-BE49-F238E27FC236}">
                <a16:creationId xmlns:a16="http://schemas.microsoft.com/office/drawing/2014/main" id="{AB31585E-899B-177B-7801-BA3E95F046B3}"/>
              </a:ext>
            </a:extLst>
          </p:cNvPr>
          <p:cNvSpPr>
            <a:spLocks noGrp="1"/>
          </p:cNvSpPr>
          <p:nvPr>
            <p:ph idx="1"/>
          </p:nvPr>
        </p:nvSpPr>
        <p:spPr/>
        <p:txBody>
          <a:bodyPr>
            <a:normAutofit/>
          </a:bodyPr>
          <a:lstStyle/>
          <a:p>
            <a:r>
              <a:rPr lang="en-US" sz="2400" dirty="0"/>
              <a:t>Most of the clinical trials for </a:t>
            </a:r>
            <a:r>
              <a:rPr lang="en-US" sz="2400" dirty="0" err="1"/>
              <a:t>N</a:t>
            </a:r>
            <a:r>
              <a:rPr lang="en-US" sz="2400" dirty="0" err="1">
                <a:effectLst/>
              </a:rPr>
              <a:t>irsevimab</a:t>
            </a:r>
            <a:r>
              <a:rPr lang="en-US" sz="2400" dirty="0">
                <a:effectLst/>
              </a:rPr>
              <a:t> are now complete</a:t>
            </a:r>
          </a:p>
          <a:p>
            <a:r>
              <a:rPr lang="en-US" sz="2400" dirty="0"/>
              <a:t>In October of 2022, </a:t>
            </a:r>
            <a:r>
              <a:rPr lang="en-US" sz="2400" dirty="0" err="1"/>
              <a:t>N</a:t>
            </a:r>
            <a:r>
              <a:rPr lang="en-US" sz="2400" dirty="0" err="1">
                <a:effectLst/>
              </a:rPr>
              <a:t>irsevimab</a:t>
            </a:r>
            <a:r>
              <a:rPr lang="en-US" sz="2400" dirty="0">
                <a:effectLst/>
              </a:rPr>
              <a:t> was approved for distribution in Europe (under the trade name of </a:t>
            </a:r>
            <a:r>
              <a:rPr lang="en-US" sz="2400" i="0" u="none" strike="noStrike" dirty="0" err="1">
                <a:effectLst/>
              </a:rPr>
              <a:t>Beyfortus</a:t>
            </a:r>
            <a:r>
              <a:rPr lang="en-US" sz="2400" i="0" u="none" strike="noStrike" dirty="0">
                <a:effectLst/>
              </a:rPr>
              <a:t>)</a:t>
            </a:r>
            <a:endParaRPr lang="en-US" sz="2400" dirty="0"/>
          </a:p>
          <a:p>
            <a:r>
              <a:rPr lang="en-US" sz="2400" dirty="0"/>
              <a:t>Further approvals were obtained </a:t>
            </a:r>
            <a:r>
              <a:rPr lang="en-GB" sz="2400" dirty="0"/>
              <a:t>in Great Britain in November 2022, and in Canada in April 2023</a:t>
            </a:r>
            <a:endParaRPr lang="en-US" sz="2400" dirty="0"/>
          </a:p>
          <a:p>
            <a:r>
              <a:rPr lang="en-US" sz="2400" dirty="0"/>
              <a:t>In July 2023,</a:t>
            </a:r>
            <a:r>
              <a:rPr lang="en-GB" sz="2400" dirty="0"/>
              <a:t> The U.S. Food and Drug Administration (FDA) approved</a:t>
            </a:r>
            <a:r>
              <a:rPr lang="en-US" sz="2400" dirty="0"/>
              <a:t> AstraZeneca’s (in collaboration with Sanofi) </a:t>
            </a:r>
            <a:r>
              <a:rPr lang="en-US" sz="2400" dirty="0" err="1"/>
              <a:t>N</a:t>
            </a:r>
            <a:r>
              <a:rPr lang="en-US" sz="2400" dirty="0" err="1">
                <a:effectLst/>
              </a:rPr>
              <a:t>irsevimab</a:t>
            </a:r>
            <a:r>
              <a:rPr lang="en-US" sz="2400" dirty="0">
                <a:effectLst/>
              </a:rPr>
              <a:t> (under the trade name of </a:t>
            </a:r>
            <a:r>
              <a:rPr lang="en-US" sz="2400" i="0" u="none" strike="noStrike" dirty="0" err="1">
                <a:effectLst/>
              </a:rPr>
              <a:t>Beyfortus</a:t>
            </a:r>
            <a:r>
              <a:rPr lang="en-US" sz="2400" i="0" u="none" strike="noStrike" dirty="0">
                <a:effectLst/>
              </a:rPr>
              <a:t>)</a:t>
            </a:r>
          </a:p>
          <a:p>
            <a:r>
              <a:rPr lang="en-US" sz="2400" dirty="0"/>
              <a:t>January 2, 2024:  Marketing approval in China</a:t>
            </a:r>
          </a:p>
        </p:txBody>
      </p:sp>
    </p:spTree>
    <p:extLst>
      <p:ext uri="{BB962C8B-B14F-4D97-AF65-F5344CB8AC3E}">
        <p14:creationId xmlns:p14="http://schemas.microsoft.com/office/powerpoint/2010/main" val="3583635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46543-0ABB-8CB2-E951-4FA81CDCA48E}"/>
              </a:ext>
            </a:extLst>
          </p:cNvPr>
          <p:cNvSpPr>
            <a:spLocks noGrp="1"/>
          </p:cNvSpPr>
          <p:nvPr>
            <p:ph type="title"/>
          </p:nvPr>
        </p:nvSpPr>
        <p:spPr>
          <a:xfrm>
            <a:off x="838200" y="72302"/>
            <a:ext cx="10515600" cy="798657"/>
          </a:xfrm>
        </p:spPr>
        <p:txBody>
          <a:bodyPr>
            <a:normAutofit/>
          </a:bodyPr>
          <a:lstStyle/>
          <a:p>
            <a:pPr algn="ctr"/>
            <a:r>
              <a:rPr lang="en-US" sz="3600" dirty="0"/>
              <a:t>Distribution</a:t>
            </a:r>
          </a:p>
        </p:txBody>
      </p:sp>
      <p:sp>
        <p:nvSpPr>
          <p:cNvPr id="4" name="Content Placeholder 3">
            <a:extLst>
              <a:ext uri="{FF2B5EF4-FFF2-40B4-BE49-F238E27FC236}">
                <a16:creationId xmlns:a16="http://schemas.microsoft.com/office/drawing/2014/main" id="{AB31585E-899B-177B-7801-BA3E95F046B3}"/>
              </a:ext>
            </a:extLst>
          </p:cNvPr>
          <p:cNvSpPr>
            <a:spLocks noGrp="1"/>
          </p:cNvSpPr>
          <p:nvPr>
            <p:ph idx="1"/>
          </p:nvPr>
        </p:nvSpPr>
        <p:spPr>
          <a:xfrm>
            <a:off x="838200" y="870959"/>
            <a:ext cx="10515600" cy="5700322"/>
          </a:xfrm>
        </p:spPr>
        <p:txBody>
          <a:bodyPr>
            <a:noAutofit/>
          </a:bodyPr>
          <a:lstStyle/>
          <a:p>
            <a:pPr marL="0" indent="0" algn="l">
              <a:buNone/>
            </a:pPr>
            <a:r>
              <a:rPr lang="en-US" sz="2000" b="1" u="none" strike="noStrike" dirty="0">
                <a:effectLst/>
              </a:rPr>
              <a:t>2022 Interview:</a:t>
            </a:r>
          </a:p>
          <a:p>
            <a:pPr algn="l"/>
            <a:r>
              <a:rPr lang="en-US" sz="2000" i="1" u="none" strike="noStrike" dirty="0">
                <a:effectLst/>
              </a:rPr>
              <a:t>Question:  Following its approval in the </a:t>
            </a:r>
            <a:r>
              <a:rPr lang="en-US" sz="2000" i="1" dirty="0"/>
              <a:t>United States, </a:t>
            </a:r>
            <a:r>
              <a:rPr lang="en-US" sz="2000" i="1" u="none" strike="noStrike" dirty="0">
                <a:effectLst/>
              </a:rPr>
              <a:t>Europe, and other countries, how will it be rolled out (and when)? And will it reach those in most need? </a:t>
            </a:r>
          </a:p>
          <a:p>
            <a:pPr algn="l"/>
            <a:r>
              <a:rPr lang="en-US" sz="2000" b="0" i="0" u="none" strike="noStrike" dirty="0">
                <a:effectLst/>
              </a:rPr>
              <a:t>Response:  Sanofi and AstraZeneca said they are targeting the 2023/2024 season for a product launch and availability. As European national authorities determine their recommendations, we look forward to working with them to secure the right level of access and ensure the medical community is ready for the implementation of </a:t>
            </a:r>
            <a:r>
              <a:rPr lang="en-US" sz="2000" b="0" i="0" u="none" strike="noStrike" dirty="0" err="1">
                <a:effectLst/>
              </a:rPr>
              <a:t>Beyfortus</a:t>
            </a:r>
            <a:r>
              <a:rPr lang="en-US" sz="2000" b="0" i="0" u="none" strike="noStrike" dirty="0">
                <a:effectLst/>
              </a:rPr>
              <a:t>. </a:t>
            </a:r>
          </a:p>
          <a:p>
            <a:pPr algn="l"/>
            <a:r>
              <a:rPr lang="en-US" sz="2000" b="0" i="0" u="none" strike="noStrike" dirty="0">
                <a:effectLst/>
              </a:rPr>
              <a:t>“We have seen the recent spikes in RSV cases around the world, including in the United States, which underscore the need for a preventative option against of RSV in infants. We are dedicated to working as quickly as we can to reduce the impact of severe RSV disease and continue to participate in discussions with healthcare authorities and are currently targeting launches in 2023,” the companies said.</a:t>
            </a:r>
          </a:p>
          <a:p>
            <a:pPr algn="l"/>
            <a:r>
              <a:rPr lang="en-US" sz="2000" dirty="0"/>
              <a:t>Source:  Jim </a:t>
            </a:r>
            <a:r>
              <a:rPr lang="en-US" sz="2000" dirty="0" err="1"/>
              <a:t>Cornall</a:t>
            </a:r>
            <a:r>
              <a:rPr lang="en-US" sz="2000" dirty="0"/>
              <a:t>, “</a:t>
            </a:r>
            <a:r>
              <a:rPr lang="en-US" sz="2000" i="0" u="none" strike="noStrike" dirty="0">
                <a:effectLst/>
              </a:rPr>
              <a:t>In depth interview: AstraZeneca/Sanofi RSV drug </a:t>
            </a:r>
            <a:r>
              <a:rPr lang="en-US" sz="2000" i="0" u="none" strike="noStrike" dirty="0" err="1">
                <a:effectLst/>
              </a:rPr>
              <a:t>Beyfortus</a:t>
            </a:r>
            <a:r>
              <a:rPr lang="en-US" sz="2000" dirty="0"/>
              <a:t>,” </a:t>
            </a:r>
            <a:r>
              <a:rPr lang="en-US" sz="2000" dirty="0" err="1"/>
              <a:t>Labiotech.eu</a:t>
            </a:r>
            <a:r>
              <a:rPr lang="en-US" sz="2000" dirty="0"/>
              <a:t>, November 14, 2022</a:t>
            </a:r>
            <a:endParaRPr lang="en-US" sz="2000" b="0" i="0" u="none" strike="noStrike" dirty="0">
              <a:effectLst/>
            </a:endParaRPr>
          </a:p>
        </p:txBody>
      </p:sp>
    </p:spTree>
    <p:extLst>
      <p:ext uri="{BB962C8B-B14F-4D97-AF65-F5344CB8AC3E}">
        <p14:creationId xmlns:p14="http://schemas.microsoft.com/office/powerpoint/2010/main" val="1612846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46543-0ABB-8CB2-E951-4FA81CDCA48E}"/>
              </a:ext>
            </a:extLst>
          </p:cNvPr>
          <p:cNvSpPr>
            <a:spLocks noGrp="1"/>
          </p:cNvSpPr>
          <p:nvPr>
            <p:ph type="title"/>
          </p:nvPr>
        </p:nvSpPr>
        <p:spPr>
          <a:xfrm>
            <a:off x="838200" y="72302"/>
            <a:ext cx="10515600" cy="798657"/>
          </a:xfrm>
        </p:spPr>
        <p:txBody>
          <a:bodyPr>
            <a:normAutofit/>
          </a:bodyPr>
          <a:lstStyle/>
          <a:p>
            <a:pPr algn="ctr"/>
            <a:r>
              <a:rPr lang="en-US" sz="3600" dirty="0"/>
              <a:t>Distribution</a:t>
            </a:r>
          </a:p>
        </p:txBody>
      </p:sp>
      <p:sp>
        <p:nvSpPr>
          <p:cNvPr id="4" name="Content Placeholder 3">
            <a:extLst>
              <a:ext uri="{FF2B5EF4-FFF2-40B4-BE49-F238E27FC236}">
                <a16:creationId xmlns:a16="http://schemas.microsoft.com/office/drawing/2014/main" id="{AB31585E-899B-177B-7801-BA3E95F046B3}"/>
              </a:ext>
            </a:extLst>
          </p:cNvPr>
          <p:cNvSpPr>
            <a:spLocks noGrp="1"/>
          </p:cNvSpPr>
          <p:nvPr>
            <p:ph idx="1"/>
          </p:nvPr>
        </p:nvSpPr>
        <p:spPr>
          <a:xfrm>
            <a:off x="838200" y="870959"/>
            <a:ext cx="10968990" cy="5700322"/>
          </a:xfrm>
        </p:spPr>
        <p:txBody>
          <a:bodyPr>
            <a:noAutofit/>
          </a:bodyPr>
          <a:lstStyle/>
          <a:p>
            <a:pPr marL="0" indent="0" algn="l">
              <a:buNone/>
            </a:pPr>
            <a:r>
              <a:rPr lang="en-US" sz="2000" b="1" u="none" strike="noStrike" dirty="0">
                <a:effectLst/>
                <a:latin typeface="Times New Roman" panose="02020603050405020304" pitchFamily="18" charset="0"/>
                <a:cs typeface="Times New Roman" panose="02020603050405020304" pitchFamily="18" charset="0"/>
              </a:rPr>
              <a:t>2023:</a:t>
            </a:r>
          </a:p>
          <a:p>
            <a:pPr algn="l"/>
            <a:r>
              <a:rPr lang="en-US" sz="2000" i="1" u="none" strike="noStrike" dirty="0">
                <a:effectLst/>
                <a:latin typeface="Times New Roman" panose="02020603050405020304" pitchFamily="18" charset="0"/>
                <a:cs typeface="Times New Roman" panose="02020603050405020304" pitchFamily="18" charset="0"/>
              </a:rPr>
              <a:t>A surge in RSV infections in the US in the fall of 2023 prompted the CDC to recommend reser</a:t>
            </a:r>
            <a:r>
              <a:rPr lang="en-US" sz="2000" i="1" dirty="0">
                <a:latin typeface="Times New Roman" panose="02020603050405020304" pitchFamily="18" charset="0"/>
                <a:cs typeface="Times New Roman" panose="02020603050405020304" pitchFamily="18" charset="0"/>
              </a:rPr>
              <a:t>ving the scarce supply of </a:t>
            </a:r>
            <a:r>
              <a:rPr lang="en-US" sz="2000" i="1" dirty="0" err="1">
                <a:latin typeface="Times New Roman" panose="02020603050405020304" pitchFamily="18" charset="0"/>
                <a:cs typeface="Times New Roman" panose="02020603050405020304" pitchFamily="18" charset="0"/>
              </a:rPr>
              <a:t>Beyfortus</a:t>
            </a:r>
            <a:r>
              <a:rPr lang="en-US" sz="2000" i="1" dirty="0">
                <a:latin typeface="Times New Roman" panose="02020603050405020304" pitchFamily="18" charset="0"/>
                <a:cs typeface="Times New Roman" panose="02020603050405020304" pitchFamily="18" charset="0"/>
              </a:rPr>
              <a:t> for use on high-risk infants</a:t>
            </a:r>
          </a:p>
          <a:p>
            <a:pPr algn="l"/>
            <a:r>
              <a:rPr lang="en-US" sz="2000" b="0" i="1" u="none" strike="noStrike" dirty="0">
                <a:effectLst/>
                <a:latin typeface="Times New Roman" panose="02020603050405020304" pitchFamily="18" charset="0"/>
                <a:cs typeface="Times New Roman" panose="02020603050405020304" pitchFamily="18" charset="0"/>
              </a:rPr>
              <a:t>In January 2024, an increase in the supply of </a:t>
            </a:r>
            <a:r>
              <a:rPr lang="en-US" sz="2000" b="0" i="1" u="none" strike="noStrike" dirty="0" err="1">
                <a:effectLst/>
                <a:latin typeface="Times New Roman" panose="02020603050405020304" pitchFamily="18" charset="0"/>
                <a:cs typeface="Times New Roman" panose="02020603050405020304" pitchFamily="18" charset="0"/>
              </a:rPr>
              <a:t>Beyfortus</a:t>
            </a:r>
            <a:r>
              <a:rPr lang="en-US" sz="2000" b="0" i="1" u="none" strike="noStrike" dirty="0">
                <a:effectLst/>
                <a:latin typeface="Times New Roman" panose="02020603050405020304" pitchFamily="18" charset="0"/>
                <a:cs typeface="Times New Roman" panose="02020603050405020304" pitchFamily="18" charset="0"/>
              </a:rPr>
              <a:t> in the US prompted the CDC</a:t>
            </a:r>
            <a:r>
              <a:rPr lang="en-US" sz="2000" i="1" dirty="0">
                <a:latin typeface="Times New Roman" panose="02020603050405020304" pitchFamily="18" charset="0"/>
                <a:cs typeface="Times New Roman" panose="02020603050405020304" pitchFamily="18" charset="0"/>
              </a:rPr>
              <a:t> revised its guidance:</a:t>
            </a:r>
          </a:p>
          <a:p>
            <a:pPr lvl="1"/>
            <a:r>
              <a:rPr lang="en-US" sz="2000" b="0" i="1" u="none" strike="noStrike" dirty="0">
                <a:effectLst/>
                <a:latin typeface="Times New Roman" panose="02020603050405020304" pitchFamily="18" charset="0"/>
                <a:cs typeface="Times New Roman" panose="02020603050405020304" pitchFamily="18" charset="0"/>
              </a:rPr>
              <a:t>“</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On October 23, 2023, the Centers for Disease Control and Prevention (CDC) issued Health Alert Network (HAN) </a:t>
            </a:r>
            <a:r>
              <a:rPr lang="en-US" sz="2000" b="0" i="0" dirty="0">
                <a:effectLst/>
                <a:latin typeface="Times New Roman" panose="02020603050405020304" pitchFamily="18" charset="0"/>
                <a:cs typeface="Times New Roman" panose="02020603050405020304" pitchFamily="18" charset="0"/>
                <a:hlinkClick r:id="rId2"/>
              </a:rPr>
              <a:t>Health Advisory 499</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 to provide guidance for prioritization of </a:t>
            </a:r>
            <a:r>
              <a:rPr lang="en-US" sz="2000" b="0" i="0" u="none" strike="noStrike" dirty="0" err="1">
                <a:solidFill>
                  <a:srgbClr val="000000"/>
                </a:solidFill>
                <a:effectLst/>
                <a:latin typeface="Times New Roman" panose="02020603050405020304" pitchFamily="18" charset="0"/>
                <a:cs typeface="Times New Roman" panose="02020603050405020304" pitchFamily="18" charset="0"/>
              </a:rPr>
              <a:t>nirsevimab</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 given limited supply. </a:t>
            </a:r>
            <a:r>
              <a:rPr lang="en-US" sz="2000" b="0" i="0" u="none" strike="noStrike" dirty="0" err="1">
                <a:solidFill>
                  <a:srgbClr val="000000"/>
                </a:solidFill>
                <a:effectLst/>
                <a:latin typeface="Times New Roman" panose="02020603050405020304" pitchFamily="18" charset="0"/>
                <a:cs typeface="Times New Roman" panose="02020603050405020304" pitchFamily="18" charset="0"/>
              </a:rPr>
              <a:t>Nirsevimab</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2000" b="0" i="0" u="none" strike="noStrike" dirty="0" err="1">
                <a:solidFill>
                  <a:srgbClr val="000000"/>
                </a:solidFill>
                <a:effectLst/>
                <a:latin typeface="Times New Roman" panose="02020603050405020304" pitchFamily="18" charset="0"/>
                <a:cs typeface="Times New Roman" panose="02020603050405020304" pitchFamily="18" charset="0"/>
              </a:rPr>
              <a:t>Beyfortus</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 Sanofi and AstraZeneca) is a long-acting monoclonal antibody immunization recommended for preventing RSV-associated lower respiratory tract disease in young children. Given the recent increase in </a:t>
            </a:r>
            <a:r>
              <a:rPr lang="en-US" sz="2000" b="0" i="0" u="none" strike="noStrike" dirty="0" err="1">
                <a:solidFill>
                  <a:srgbClr val="000000"/>
                </a:solidFill>
                <a:effectLst/>
                <a:latin typeface="Times New Roman" panose="02020603050405020304" pitchFamily="18" charset="0"/>
                <a:cs typeface="Times New Roman" panose="02020603050405020304" pitchFamily="18" charset="0"/>
              </a:rPr>
              <a:t>nirsevimab</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 supply and the </a:t>
            </a:r>
            <a:r>
              <a:rPr lang="en-US" sz="2000" b="0" i="0" dirty="0">
                <a:effectLst/>
                <a:latin typeface="Times New Roman" panose="02020603050405020304" pitchFamily="18" charset="0"/>
                <a:cs typeface="Times New Roman" panose="02020603050405020304" pitchFamily="18" charset="0"/>
                <a:hlinkClick r:id="rId3"/>
              </a:rPr>
              <a:t>manufacturers’ plan to release an additional 230,000 doses in January</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2000" b="1" i="0" u="none" strike="noStrike" dirty="0">
                <a:solidFill>
                  <a:srgbClr val="000000"/>
                </a:solidFill>
                <a:effectLst/>
                <a:latin typeface="Times New Roman" panose="02020603050405020304" pitchFamily="18" charset="0"/>
                <a:cs typeface="Times New Roman" panose="02020603050405020304" pitchFamily="18" charset="0"/>
              </a:rPr>
              <a:t>CDC advises healthcare providers to return to recommendations put forward by CDC and the </a:t>
            </a:r>
            <a:r>
              <a:rPr lang="en-US" sz="2000" b="1" i="0" u="none" strike="noStrike" dirty="0">
                <a:solidFill>
                  <a:srgbClr val="000000"/>
                </a:solidFill>
                <a:effectLst/>
                <a:latin typeface="Times New Roman" panose="02020603050405020304" pitchFamily="18" charset="0"/>
                <a:cs typeface="Times New Roman" panose="02020603050405020304" pitchFamily="18" charset="0"/>
                <a:hlinkClick r:id="rId4"/>
              </a:rPr>
              <a:t>Advisory Committee on Immunization Practices (ACIP)</a:t>
            </a:r>
            <a:r>
              <a:rPr lang="en-US" sz="2000" b="1" i="0" u="none" strike="noStrike" dirty="0">
                <a:solidFill>
                  <a:srgbClr val="000000"/>
                </a:solidFill>
                <a:effectLst/>
                <a:latin typeface="Times New Roman" panose="02020603050405020304" pitchFamily="18" charset="0"/>
                <a:cs typeface="Times New Roman" panose="02020603050405020304" pitchFamily="18" charset="0"/>
              </a:rPr>
              <a:t> on use of </a:t>
            </a:r>
            <a:r>
              <a:rPr lang="en-US" sz="2000" b="1" i="0" u="none" strike="noStrike" dirty="0" err="1">
                <a:solidFill>
                  <a:srgbClr val="000000"/>
                </a:solidFill>
                <a:effectLst/>
                <a:latin typeface="Times New Roman" panose="02020603050405020304" pitchFamily="18" charset="0"/>
                <a:cs typeface="Times New Roman" panose="02020603050405020304" pitchFamily="18" charset="0"/>
              </a:rPr>
              <a:t>nirsevimab</a:t>
            </a:r>
            <a:r>
              <a:rPr lang="en-US" sz="2000" b="1" i="0" u="none" strike="noStrike" dirty="0">
                <a:solidFill>
                  <a:srgbClr val="000000"/>
                </a:solidFill>
                <a:effectLst/>
                <a:latin typeface="Times New Roman" panose="02020603050405020304" pitchFamily="18" charset="0"/>
                <a:cs typeface="Times New Roman" panose="02020603050405020304" pitchFamily="18" charset="0"/>
              </a:rPr>
              <a:t> in young children. Infants and children recommended to receive </a:t>
            </a:r>
            <a:r>
              <a:rPr lang="en-US" sz="2000" b="1" i="0" u="none" strike="noStrike" dirty="0" err="1">
                <a:solidFill>
                  <a:srgbClr val="000000"/>
                </a:solidFill>
                <a:effectLst/>
                <a:latin typeface="Times New Roman" panose="02020603050405020304" pitchFamily="18" charset="0"/>
                <a:cs typeface="Times New Roman" panose="02020603050405020304" pitchFamily="18" charset="0"/>
              </a:rPr>
              <a:t>nirsevimab</a:t>
            </a:r>
            <a:r>
              <a:rPr lang="en-US" sz="2000" b="1" i="0" u="none" strike="noStrike" dirty="0">
                <a:solidFill>
                  <a:srgbClr val="000000"/>
                </a:solidFill>
                <a:effectLst/>
                <a:latin typeface="Times New Roman" panose="02020603050405020304" pitchFamily="18" charset="0"/>
                <a:cs typeface="Times New Roman" panose="02020603050405020304" pitchFamily="18" charset="0"/>
              </a:rPr>
              <a:t> should be immunized as quickly as possible. </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Healthcare providers should not reserve </a:t>
            </a:r>
            <a:r>
              <a:rPr lang="en-US" sz="2000" b="0" i="0" u="none" strike="noStrike" dirty="0" err="1">
                <a:solidFill>
                  <a:srgbClr val="000000"/>
                </a:solidFill>
                <a:effectLst/>
                <a:latin typeface="Times New Roman" panose="02020603050405020304" pitchFamily="18" charset="0"/>
                <a:cs typeface="Times New Roman" panose="02020603050405020304" pitchFamily="18" charset="0"/>
              </a:rPr>
              <a:t>nirsevimab</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 doses for infants born later in the season when RSV circulation and risk for exposure to RSV may be lower. RSV activity remains elevated nationwide and is continuing to increase in many parts of the country, though decreased activity has been observed in the Southeast.</a:t>
            </a:r>
            <a:r>
              <a:rPr lang="en-US" sz="2000" b="0" i="1" u="none" strike="noStrike" dirty="0">
                <a:solidFill>
                  <a:srgbClr val="000000"/>
                </a:solidFill>
                <a:effectLst/>
                <a:latin typeface="Times New Roman" panose="02020603050405020304" pitchFamily="18" charset="0"/>
                <a:cs typeface="Times New Roman" panose="02020603050405020304" pitchFamily="18" charset="0"/>
              </a:rPr>
              <a:t>”  Source:  https://</a:t>
            </a:r>
            <a:r>
              <a:rPr lang="en-US" sz="2000" b="0" i="1" u="none" strike="noStrike" dirty="0" err="1">
                <a:solidFill>
                  <a:srgbClr val="000000"/>
                </a:solidFill>
                <a:effectLst/>
                <a:latin typeface="Times New Roman" panose="02020603050405020304" pitchFamily="18" charset="0"/>
                <a:cs typeface="Times New Roman" panose="02020603050405020304" pitchFamily="18" charset="0"/>
              </a:rPr>
              <a:t>emergency.cdc.gov</a:t>
            </a:r>
            <a:r>
              <a:rPr lang="en-US" sz="2000" b="0" i="1" u="none" strike="noStrike" dirty="0">
                <a:solidFill>
                  <a:srgbClr val="000000"/>
                </a:solidFill>
                <a:effectLst/>
                <a:latin typeface="Times New Roman" panose="02020603050405020304" pitchFamily="18" charset="0"/>
                <a:cs typeface="Times New Roman" panose="02020603050405020304" pitchFamily="18" charset="0"/>
              </a:rPr>
              <a:t>/newsletters/coca/2024/010524a.html</a:t>
            </a:r>
            <a:endParaRPr lang="en-US" sz="2000" b="0" i="0" u="none" strike="noStrike"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6050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7F430-6C68-8BF9-7BC6-F9DB81820A93}"/>
              </a:ext>
            </a:extLst>
          </p:cNvPr>
          <p:cNvSpPr>
            <a:spLocks noGrp="1"/>
          </p:cNvSpPr>
          <p:nvPr>
            <p:ph type="title"/>
          </p:nvPr>
        </p:nvSpPr>
        <p:spPr/>
        <p:txBody>
          <a:bodyPr>
            <a:normAutofit/>
          </a:bodyPr>
          <a:lstStyle/>
          <a:p>
            <a:pPr algn="ctr"/>
            <a:r>
              <a:rPr lang="en-US" sz="3600" dirty="0"/>
              <a:t>CDC Vaccine Price List</a:t>
            </a:r>
          </a:p>
        </p:txBody>
      </p:sp>
      <p:pic>
        <p:nvPicPr>
          <p:cNvPr id="5" name="Picture 4">
            <a:extLst>
              <a:ext uri="{FF2B5EF4-FFF2-40B4-BE49-F238E27FC236}">
                <a16:creationId xmlns:a16="http://schemas.microsoft.com/office/drawing/2014/main" id="{EAD74BC2-5BED-74DF-1674-AFAD9B6B7854}"/>
              </a:ext>
            </a:extLst>
          </p:cNvPr>
          <p:cNvPicPr>
            <a:picLocks noChangeAspect="1"/>
          </p:cNvPicPr>
          <p:nvPr/>
        </p:nvPicPr>
        <p:blipFill>
          <a:blip r:embed="rId2"/>
          <a:stretch>
            <a:fillRect/>
          </a:stretch>
        </p:blipFill>
        <p:spPr>
          <a:xfrm>
            <a:off x="0" y="1507108"/>
            <a:ext cx="12193151" cy="1325562"/>
          </a:xfrm>
          <a:prstGeom prst="rect">
            <a:avLst/>
          </a:prstGeom>
        </p:spPr>
      </p:pic>
      <p:pic>
        <p:nvPicPr>
          <p:cNvPr id="7" name="Picture 6" descr="A screenshot of a white screen&#10;&#10;Description automatically generated">
            <a:extLst>
              <a:ext uri="{FF2B5EF4-FFF2-40B4-BE49-F238E27FC236}">
                <a16:creationId xmlns:a16="http://schemas.microsoft.com/office/drawing/2014/main" id="{0F9F950E-DB97-7D89-0B18-6CD6A43D892C}"/>
              </a:ext>
            </a:extLst>
          </p:cNvPr>
          <p:cNvPicPr>
            <a:picLocks noChangeAspect="1"/>
          </p:cNvPicPr>
          <p:nvPr/>
        </p:nvPicPr>
        <p:blipFill>
          <a:blip r:embed="rId3"/>
          <a:stretch>
            <a:fillRect/>
          </a:stretch>
        </p:blipFill>
        <p:spPr>
          <a:xfrm>
            <a:off x="-1" y="2832670"/>
            <a:ext cx="12138409" cy="2036510"/>
          </a:xfrm>
          <a:prstGeom prst="rect">
            <a:avLst/>
          </a:prstGeom>
        </p:spPr>
      </p:pic>
      <p:sp>
        <p:nvSpPr>
          <p:cNvPr id="8" name="TextBox 7">
            <a:extLst>
              <a:ext uri="{FF2B5EF4-FFF2-40B4-BE49-F238E27FC236}">
                <a16:creationId xmlns:a16="http://schemas.microsoft.com/office/drawing/2014/main" id="{20EC91DF-32AF-5CC3-208D-DF5E7890E555}"/>
              </a:ext>
            </a:extLst>
          </p:cNvPr>
          <p:cNvSpPr txBox="1"/>
          <p:nvPr/>
        </p:nvSpPr>
        <p:spPr>
          <a:xfrm>
            <a:off x="5327295" y="6308209"/>
            <a:ext cx="1537409" cy="369332"/>
          </a:xfrm>
          <a:prstGeom prst="rect">
            <a:avLst/>
          </a:prstGeom>
          <a:noFill/>
        </p:spPr>
        <p:txBody>
          <a:bodyPr wrap="none" rtlCol="0">
            <a:spAutoFit/>
          </a:bodyPr>
          <a:lstStyle/>
          <a:p>
            <a:r>
              <a:rPr lang="en-US" dirty="0"/>
              <a:t>March 6, 2024</a:t>
            </a:r>
          </a:p>
        </p:txBody>
      </p:sp>
    </p:spTree>
    <p:extLst>
      <p:ext uri="{BB962C8B-B14F-4D97-AF65-F5344CB8AC3E}">
        <p14:creationId xmlns:p14="http://schemas.microsoft.com/office/powerpoint/2010/main" val="697781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E92DCE-18A2-AA99-C243-D67BDBAB1C9A}"/>
              </a:ext>
            </a:extLst>
          </p:cNvPr>
          <p:cNvSpPr>
            <a:spLocks noGrp="1"/>
          </p:cNvSpPr>
          <p:nvPr>
            <p:ph idx="1"/>
          </p:nvPr>
        </p:nvSpPr>
        <p:spPr/>
        <p:txBody>
          <a:bodyPr>
            <a:normAutofit lnSpcReduction="10000"/>
          </a:bodyPr>
          <a:lstStyle/>
          <a:p>
            <a:pPr algn="l">
              <a:lnSpc>
                <a:spcPct val="100000"/>
              </a:lnSpc>
            </a:pPr>
            <a:r>
              <a:rPr lang="en-US" sz="2000" b="0" i="0" u="none" strike="noStrike" dirty="0">
                <a:solidFill>
                  <a:srgbClr val="000000"/>
                </a:solidFill>
                <a:effectLst/>
                <a:latin typeface="ui-sans-serif"/>
              </a:rPr>
              <a:t>“Sanofi and its manufacturing partner AstraZeneca are exploring ways to make </a:t>
            </a:r>
            <a:r>
              <a:rPr lang="en-US" sz="2000" b="0" i="0" u="none" strike="noStrike" dirty="0" err="1">
                <a:solidFill>
                  <a:srgbClr val="000000"/>
                </a:solidFill>
                <a:effectLst/>
                <a:latin typeface="ui-sans-serif"/>
              </a:rPr>
              <a:t>nirsevimab</a:t>
            </a:r>
            <a:r>
              <a:rPr lang="en-US" sz="2000" b="0" i="0" u="none" strike="noStrike" dirty="0">
                <a:solidFill>
                  <a:srgbClr val="000000"/>
                </a:solidFill>
                <a:effectLst/>
                <a:latin typeface="ui-sans-serif"/>
              </a:rPr>
              <a:t> (</a:t>
            </a:r>
            <a:r>
              <a:rPr lang="en-US" sz="2000" b="0" i="0" u="none" strike="noStrike" dirty="0" err="1">
                <a:solidFill>
                  <a:srgbClr val="000000"/>
                </a:solidFill>
                <a:effectLst/>
                <a:latin typeface="ui-sans-serif"/>
              </a:rPr>
              <a:t>Beyfortus</a:t>
            </a:r>
            <a:r>
              <a:rPr lang="en-US" sz="2000" b="0" i="0" u="none" strike="noStrike" dirty="0">
                <a:solidFill>
                  <a:srgbClr val="000000"/>
                </a:solidFill>
                <a:effectLst/>
                <a:latin typeface="ui-sans-serif"/>
              </a:rPr>
              <a:t>) 50 mg and 100 mg doses for the prevention of respiratory syncytial virus (RSV) readily available for the 2024 to 2025 RSV season. </a:t>
            </a:r>
          </a:p>
          <a:p>
            <a:pPr algn="l">
              <a:lnSpc>
                <a:spcPct val="100000"/>
              </a:lnSpc>
            </a:pPr>
            <a:r>
              <a:rPr lang="en-US" sz="2000" b="0" i="0" u="none" strike="noStrike" dirty="0">
                <a:solidFill>
                  <a:srgbClr val="000000"/>
                </a:solidFill>
                <a:effectLst/>
                <a:latin typeface="ui-sans-serif"/>
              </a:rPr>
              <a:t>“In these efforts, the companies have created the </a:t>
            </a:r>
            <a:r>
              <a:rPr lang="en-US" sz="2000" b="0" i="0" u="none" strike="noStrike" dirty="0" err="1">
                <a:solidFill>
                  <a:srgbClr val="000000"/>
                </a:solidFill>
                <a:effectLst/>
                <a:latin typeface="ui-sans-serif"/>
              </a:rPr>
              <a:t>Beyfortus</a:t>
            </a:r>
            <a:r>
              <a:rPr lang="en-US" sz="2000" b="0" i="0" u="none" strike="noStrike" dirty="0">
                <a:solidFill>
                  <a:srgbClr val="000000"/>
                </a:solidFill>
                <a:effectLst/>
                <a:latin typeface="ui-sans-serif"/>
              </a:rPr>
              <a:t> Reservation Program, which, according to the manufacturers, "provides critical insight on customer demand and allows for prioritized fulfillment of requests placed through this program. It offers providers flexibility in scheduling shipments and the ability to cancel orders within terms." </a:t>
            </a:r>
          </a:p>
          <a:p>
            <a:pPr algn="l">
              <a:lnSpc>
                <a:spcPct val="100000"/>
              </a:lnSpc>
            </a:pPr>
            <a:r>
              <a:rPr lang="en-US" sz="2000" b="0" i="0" u="none" strike="noStrike" dirty="0">
                <a:solidFill>
                  <a:srgbClr val="000000"/>
                </a:solidFill>
                <a:effectLst/>
                <a:latin typeface="ui-sans-serif"/>
              </a:rPr>
              <a:t>“According to a press release, Sanofi stated, "Currently, insurance coverage is in place for nearly 100% of infant lives in the US. To help facilitate ongoing access to available doses for eligible babies, Sanofi continues to work closely with providers in the private market and the Vaccines for Children (VFC) program to best support the communities they serve. Nearly 40% of eligible babies could have the ability to be immunized against RSV with [</a:t>
            </a:r>
            <a:r>
              <a:rPr lang="en-US" sz="2000" b="0" i="0" u="none" strike="noStrike" dirty="0" err="1">
                <a:solidFill>
                  <a:srgbClr val="000000"/>
                </a:solidFill>
                <a:effectLst/>
                <a:latin typeface="ui-sans-serif"/>
              </a:rPr>
              <a:t>nirsevimab</a:t>
            </a:r>
            <a:r>
              <a:rPr lang="en-US" sz="2000" b="0" i="0" u="none" strike="noStrike" dirty="0">
                <a:solidFill>
                  <a:srgbClr val="000000"/>
                </a:solidFill>
                <a:effectLst/>
                <a:latin typeface="ui-sans-serif"/>
              </a:rPr>
              <a:t>] this RSV season.”</a:t>
            </a:r>
          </a:p>
          <a:p>
            <a:pPr algn="l">
              <a:lnSpc>
                <a:spcPct val="100000"/>
              </a:lnSpc>
            </a:pPr>
            <a:r>
              <a:rPr lang="en-US" sz="2000" dirty="0">
                <a:solidFill>
                  <a:srgbClr val="000000"/>
                </a:solidFill>
                <a:latin typeface="ui-sans-serif"/>
              </a:rPr>
              <a:t>Source:  https://</a:t>
            </a:r>
            <a:r>
              <a:rPr lang="en-US" sz="2000" dirty="0" err="1">
                <a:solidFill>
                  <a:srgbClr val="000000"/>
                </a:solidFill>
                <a:latin typeface="ui-sans-serif"/>
              </a:rPr>
              <a:t>www.contemporarypediatrics.com</a:t>
            </a:r>
            <a:r>
              <a:rPr lang="en-US" sz="2000" dirty="0">
                <a:solidFill>
                  <a:srgbClr val="000000"/>
                </a:solidFill>
                <a:latin typeface="ui-sans-serif"/>
              </a:rPr>
              <a:t>/view/nirsevimab-doses-for-2024-2025-rsv-season-can-be-reserved-with-new-program</a:t>
            </a:r>
            <a:endParaRPr lang="en-US" sz="2000" b="0" i="0" u="none" strike="noStrike" dirty="0">
              <a:solidFill>
                <a:srgbClr val="000000"/>
              </a:solidFill>
              <a:effectLst/>
              <a:latin typeface="ui-sans-serif"/>
            </a:endParaRPr>
          </a:p>
          <a:p>
            <a:pPr>
              <a:lnSpc>
                <a:spcPct val="100000"/>
              </a:lnSpc>
            </a:pPr>
            <a:endParaRPr lang="en-US" sz="2000" dirty="0"/>
          </a:p>
        </p:txBody>
      </p:sp>
      <p:pic>
        <p:nvPicPr>
          <p:cNvPr id="5" name="Picture 4" descr="A close up of a number&#10;&#10;Description automatically generated">
            <a:extLst>
              <a:ext uri="{FF2B5EF4-FFF2-40B4-BE49-F238E27FC236}">
                <a16:creationId xmlns:a16="http://schemas.microsoft.com/office/drawing/2014/main" id="{B5D50400-1B52-0900-52E4-49C0E4FB15BB}"/>
              </a:ext>
            </a:extLst>
          </p:cNvPr>
          <p:cNvPicPr>
            <a:picLocks noChangeAspect="1"/>
          </p:cNvPicPr>
          <p:nvPr/>
        </p:nvPicPr>
        <p:blipFill>
          <a:blip r:embed="rId2"/>
          <a:stretch>
            <a:fillRect/>
          </a:stretch>
        </p:blipFill>
        <p:spPr>
          <a:xfrm>
            <a:off x="1921510" y="207010"/>
            <a:ext cx="7772400" cy="1464205"/>
          </a:xfrm>
          <a:prstGeom prst="rect">
            <a:avLst/>
          </a:prstGeom>
        </p:spPr>
      </p:pic>
    </p:spTree>
    <p:extLst>
      <p:ext uri="{BB962C8B-B14F-4D97-AF65-F5344CB8AC3E}">
        <p14:creationId xmlns:p14="http://schemas.microsoft.com/office/powerpoint/2010/main" val="2800508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a:t>Negotiation Exercise</a:t>
            </a:r>
          </a:p>
        </p:txBody>
      </p:sp>
    </p:spTree>
    <p:extLst>
      <p:ext uri="{BB962C8B-B14F-4D97-AF65-F5344CB8AC3E}">
        <p14:creationId xmlns:p14="http://schemas.microsoft.com/office/powerpoint/2010/main" val="681059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2BDC3C-C1A8-8EA5-48DF-8917203E4A6B}"/>
              </a:ext>
            </a:extLst>
          </p:cNvPr>
          <p:cNvSpPr>
            <a:spLocks noGrp="1"/>
          </p:cNvSpPr>
          <p:nvPr>
            <p:ph type="title"/>
          </p:nvPr>
        </p:nvSpPr>
        <p:spPr/>
        <p:txBody>
          <a:bodyPr>
            <a:normAutofit/>
          </a:bodyPr>
          <a:lstStyle/>
          <a:p>
            <a:r>
              <a:rPr lang="en-US" sz="2800" dirty="0"/>
              <a:t>The following parties will attempt to negotiate a voluntary license designed to increase the availability of </a:t>
            </a:r>
            <a:r>
              <a:rPr lang="en-US" sz="2800" dirty="0" err="1">
                <a:effectLst/>
              </a:rPr>
              <a:t>Nirsevimab</a:t>
            </a:r>
            <a:r>
              <a:rPr lang="en-US" sz="2800" dirty="0">
                <a:effectLst/>
              </a:rPr>
              <a:t> in South Africa and in other low and middle-income countries:</a:t>
            </a:r>
            <a:endParaRPr lang="en-US" sz="2800" dirty="0"/>
          </a:p>
        </p:txBody>
      </p:sp>
      <p:sp>
        <p:nvSpPr>
          <p:cNvPr id="4" name="Content Placeholder 3">
            <a:extLst>
              <a:ext uri="{FF2B5EF4-FFF2-40B4-BE49-F238E27FC236}">
                <a16:creationId xmlns:a16="http://schemas.microsoft.com/office/drawing/2014/main" id="{D40F0C77-13DE-00EA-665A-64738F75402C}"/>
              </a:ext>
            </a:extLst>
          </p:cNvPr>
          <p:cNvSpPr>
            <a:spLocks noGrp="1"/>
          </p:cNvSpPr>
          <p:nvPr>
            <p:ph idx="1"/>
          </p:nvPr>
        </p:nvSpPr>
        <p:spPr>
          <a:xfrm>
            <a:off x="838200" y="1939925"/>
            <a:ext cx="10515600" cy="4351338"/>
          </a:xfrm>
        </p:spPr>
        <p:txBody>
          <a:bodyPr>
            <a:normAutofit/>
          </a:bodyPr>
          <a:lstStyle/>
          <a:p>
            <a:r>
              <a:rPr lang="en-US" sz="2400" b="1" dirty="0"/>
              <a:t>AstraZeneca</a:t>
            </a:r>
            <a:r>
              <a:rPr lang="en-US" sz="2400" dirty="0"/>
              <a:t>, which holds the intellectual-property rights and proprietary know-how to </a:t>
            </a:r>
            <a:r>
              <a:rPr lang="en-US" sz="2400" dirty="0" err="1">
                <a:effectLst/>
              </a:rPr>
              <a:t>Nirsevimab</a:t>
            </a:r>
            <a:endParaRPr lang="en-US" sz="2400" dirty="0">
              <a:effectLst/>
            </a:endParaRPr>
          </a:p>
          <a:p>
            <a:r>
              <a:rPr lang="en-US" sz="2400" b="1" dirty="0"/>
              <a:t>Aspen Pharmacare</a:t>
            </a:r>
            <a:r>
              <a:rPr lang="en-US" sz="2400" dirty="0"/>
              <a:t>, a manufacturer of pharmaceutical products based in South Africa, which is capable of producing </a:t>
            </a:r>
            <a:r>
              <a:rPr lang="en-US" sz="2400" dirty="0" err="1">
                <a:effectLst/>
              </a:rPr>
              <a:t>Nirsevimab</a:t>
            </a:r>
            <a:endParaRPr lang="en-US" sz="2400" dirty="0">
              <a:effectLst/>
            </a:endParaRPr>
          </a:p>
          <a:p>
            <a:r>
              <a:rPr lang="en-US" sz="2400" dirty="0"/>
              <a:t>The </a:t>
            </a:r>
            <a:r>
              <a:rPr lang="en-US" sz="2400" b="1" dirty="0"/>
              <a:t>Government of South Africa</a:t>
            </a:r>
            <a:r>
              <a:rPr lang="en-US" sz="2400" dirty="0"/>
              <a:t>, which includes:</a:t>
            </a:r>
          </a:p>
          <a:p>
            <a:pPr lvl="1"/>
            <a:r>
              <a:rPr lang="en-US" sz="2000" dirty="0"/>
              <a:t>The South African Health Products Regulatory Authority (SAHPRA), whose approval is essential to the marketing of </a:t>
            </a:r>
            <a:r>
              <a:rPr lang="en-US" sz="2000" dirty="0" err="1">
                <a:effectLst/>
              </a:rPr>
              <a:t>Nirsevimab</a:t>
            </a:r>
            <a:r>
              <a:rPr lang="en-US" sz="2000" dirty="0">
                <a:effectLst/>
              </a:rPr>
              <a:t>; and</a:t>
            </a:r>
          </a:p>
          <a:p>
            <a:pPr lvl="1"/>
            <a:r>
              <a:rPr lang="en-US" sz="2000" dirty="0"/>
              <a:t>The South African Department of Health, which purchases and distributes pharmaceutical products to the public-health sector, which serves approximately 85% of the population</a:t>
            </a:r>
          </a:p>
          <a:p>
            <a:r>
              <a:rPr lang="en-US" sz="2400" dirty="0"/>
              <a:t>The </a:t>
            </a:r>
            <a:r>
              <a:rPr lang="en-US" sz="2400" b="1" dirty="0"/>
              <a:t>Gates Foundation</a:t>
            </a:r>
            <a:r>
              <a:rPr lang="en-US" sz="2400" dirty="0"/>
              <a:t>, a potential source of supplemental funding  </a:t>
            </a:r>
            <a:endParaRPr lang="en-US" sz="2400" dirty="0">
              <a:effectLst/>
            </a:endParaRPr>
          </a:p>
          <a:p>
            <a:pPr lvl="1"/>
            <a:endParaRPr lang="en-US" sz="2000" dirty="0"/>
          </a:p>
        </p:txBody>
      </p:sp>
    </p:spTree>
    <p:extLst>
      <p:ext uri="{BB962C8B-B14F-4D97-AF65-F5344CB8AC3E}">
        <p14:creationId xmlns:p14="http://schemas.microsoft.com/office/powerpoint/2010/main" val="166780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E8157-0CCE-C852-6E65-81C32853F3E1}"/>
              </a:ext>
            </a:extLst>
          </p:cNvPr>
          <p:cNvSpPr>
            <a:spLocks noGrp="1"/>
          </p:cNvSpPr>
          <p:nvPr>
            <p:ph type="title"/>
          </p:nvPr>
        </p:nvSpPr>
        <p:spPr>
          <a:xfrm>
            <a:off x="838200" y="365125"/>
            <a:ext cx="10515600" cy="789305"/>
          </a:xfrm>
        </p:spPr>
        <p:txBody>
          <a:bodyPr>
            <a:normAutofit/>
          </a:bodyPr>
          <a:lstStyle/>
          <a:p>
            <a:pPr algn="ctr"/>
            <a:r>
              <a:rPr lang="en-US" sz="3600" dirty="0"/>
              <a:t>Procedure</a:t>
            </a:r>
          </a:p>
        </p:txBody>
      </p:sp>
      <p:sp>
        <p:nvSpPr>
          <p:cNvPr id="3" name="Content Placeholder 2">
            <a:extLst>
              <a:ext uri="{FF2B5EF4-FFF2-40B4-BE49-F238E27FC236}">
                <a16:creationId xmlns:a16="http://schemas.microsoft.com/office/drawing/2014/main" id="{BB7DCB4C-4158-19BD-BA47-5F1C1C47BB8F}"/>
              </a:ext>
            </a:extLst>
          </p:cNvPr>
          <p:cNvSpPr>
            <a:spLocks noGrp="1"/>
          </p:cNvSpPr>
          <p:nvPr>
            <p:ph idx="1"/>
          </p:nvPr>
        </p:nvSpPr>
        <p:spPr>
          <a:xfrm>
            <a:off x="754379" y="1072342"/>
            <a:ext cx="11141133" cy="5253643"/>
          </a:xfrm>
        </p:spPr>
        <p:txBody>
          <a:bodyPr>
            <a:normAutofit fontScale="92500" lnSpcReduction="20000"/>
          </a:bodyPr>
          <a:lstStyle/>
          <a:p>
            <a:pPr>
              <a:lnSpc>
                <a:spcPct val="120000"/>
              </a:lnSpc>
              <a:spcBef>
                <a:spcPts val="0"/>
              </a:spcBef>
            </a:pPr>
            <a:r>
              <a:rPr lang="en-US" sz="2400" dirty="0"/>
              <a:t>Seminar participants will be divided randomly into four groups, each of which will represent one of the parties to the negotiation</a:t>
            </a:r>
          </a:p>
          <a:p>
            <a:pPr>
              <a:lnSpc>
                <a:spcPct val="120000"/>
              </a:lnSpc>
              <a:spcBef>
                <a:spcPts val="0"/>
              </a:spcBef>
            </a:pPr>
            <a:r>
              <a:rPr lang="en-US" sz="2400" b="1" dirty="0"/>
              <a:t>AstraZeneca</a:t>
            </a:r>
          </a:p>
          <a:p>
            <a:pPr marL="742950" marR="0" lvl="1" indent="-285750">
              <a:lnSpc>
                <a:spcPct val="120000"/>
              </a:lnSpc>
              <a:spcBef>
                <a:spcPts val="0"/>
              </a:spcBef>
              <a:buFont typeface="Arial" panose="020B0604020202020204" pitchFamily="34" charset="0"/>
              <a:buChar char="•"/>
              <a:tabLst>
                <a:tab pos="914400" algn="l"/>
              </a:tabLst>
            </a:pPr>
            <a:r>
              <a:rPr lang="en-US" sz="1800" kern="100" dirty="0" err="1">
                <a:solidFill>
                  <a:srgbClr val="333333"/>
                </a:solidFill>
                <a:effectLst/>
                <a:latin typeface="Helvetica Neue" panose="02000503000000020004" pitchFamily="2" charset="0"/>
                <a:ea typeface="Aptos" panose="020B0004020202020204" pitchFamily="34" charset="0"/>
                <a:cs typeface="Times New Roman" panose="02020603050405020304" pitchFamily="18" charset="0"/>
              </a:rPr>
              <a:t>Aneja</a:t>
            </a:r>
            <a:r>
              <a:rPr lang="en-US" sz="1800" kern="100" dirty="0">
                <a:solidFill>
                  <a:srgbClr val="333333"/>
                </a:solidFill>
                <a:effectLst/>
                <a:latin typeface="Helvetica Neue" panose="02000503000000020004" pitchFamily="2" charset="0"/>
                <a:ea typeface="Aptos" panose="020B0004020202020204" pitchFamily="34" charset="0"/>
                <a:cs typeface="Times New Roman" panose="02020603050405020304" pitchFamily="18" charset="0"/>
              </a:rPr>
              <a:t>, Kashish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20000"/>
              </a:lnSpc>
              <a:spcBef>
                <a:spcPts val="0"/>
              </a:spcBef>
              <a:buFont typeface="Arial" panose="020B0604020202020204" pitchFamily="34" charset="0"/>
              <a:buChar char="•"/>
              <a:tabLst>
                <a:tab pos="914400" algn="l"/>
              </a:tabLst>
            </a:pPr>
            <a:r>
              <a:rPr lang="en-US" sz="1800" kern="100" dirty="0">
                <a:solidFill>
                  <a:srgbClr val="333333"/>
                </a:solidFill>
                <a:effectLst/>
                <a:latin typeface="Helvetica Neue" panose="02000503000000020004" pitchFamily="2" charset="0"/>
                <a:ea typeface="Aptos" panose="020B0004020202020204" pitchFamily="34" charset="0"/>
                <a:cs typeface="Times New Roman" panose="02020603050405020304" pitchFamily="18" charset="0"/>
              </a:rPr>
              <a:t>Choe, Nathan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20000"/>
              </a:lnSpc>
              <a:spcBef>
                <a:spcPts val="0"/>
              </a:spcBef>
              <a:buFont typeface="Arial" panose="020B0604020202020204" pitchFamily="34" charset="0"/>
              <a:buChar char="•"/>
              <a:tabLst>
                <a:tab pos="914400" algn="l"/>
              </a:tabLst>
            </a:pPr>
            <a:r>
              <a:rPr lang="en-US" sz="1800" kern="100" dirty="0">
                <a:solidFill>
                  <a:srgbClr val="333333"/>
                </a:solidFill>
                <a:effectLst/>
                <a:latin typeface="Helvetica Neue" panose="02000503000000020004" pitchFamily="2" charset="0"/>
                <a:ea typeface="Aptos" panose="020B0004020202020204" pitchFamily="34" charset="0"/>
                <a:cs typeface="Times New Roman" panose="02020603050405020304" pitchFamily="18" charset="0"/>
              </a:rPr>
              <a:t>Nawab, </a:t>
            </a:r>
            <a:r>
              <a:rPr lang="en-US" sz="1800" kern="100" dirty="0" err="1">
                <a:solidFill>
                  <a:srgbClr val="333333"/>
                </a:solidFill>
                <a:effectLst/>
                <a:latin typeface="Helvetica Neue" panose="02000503000000020004" pitchFamily="2" charset="0"/>
                <a:ea typeface="Aptos" panose="020B0004020202020204" pitchFamily="34" charset="0"/>
                <a:cs typeface="Times New Roman" panose="02020603050405020304" pitchFamily="18" charset="0"/>
              </a:rPr>
              <a:t>Mahnoor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spcBef>
                <a:spcPts val="0"/>
              </a:spcBef>
            </a:pPr>
            <a:r>
              <a:rPr lang="en-US" sz="2400" b="1" dirty="0"/>
              <a:t>Aspen Pharmacare</a:t>
            </a:r>
          </a:p>
          <a:p>
            <a:pPr lvl="1">
              <a:lnSpc>
                <a:spcPct val="120000"/>
              </a:lnSpc>
              <a:spcBef>
                <a:spcPts val="0"/>
              </a:spcBef>
            </a:pPr>
            <a:r>
              <a:rPr lang="en-US" sz="2000" dirty="0">
                <a:effectLst/>
              </a:rPr>
              <a:t>Chen, Yu-Wei</a:t>
            </a:r>
          </a:p>
          <a:p>
            <a:pPr lvl="1">
              <a:lnSpc>
                <a:spcPct val="120000"/>
              </a:lnSpc>
              <a:spcBef>
                <a:spcPts val="0"/>
              </a:spcBef>
            </a:pPr>
            <a:r>
              <a:rPr lang="en-US" sz="2000" dirty="0">
                <a:effectLst/>
              </a:rPr>
              <a:t>Greco, Magdalena</a:t>
            </a:r>
          </a:p>
          <a:p>
            <a:pPr lvl="1">
              <a:lnSpc>
                <a:spcPct val="120000"/>
              </a:lnSpc>
              <a:spcBef>
                <a:spcPts val="0"/>
              </a:spcBef>
            </a:pPr>
            <a:r>
              <a:rPr lang="en-US" sz="2000" dirty="0" err="1">
                <a:effectLst/>
              </a:rPr>
              <a:t>Qahorova</a:t>
            </a:r>
            <a:r>
              <a:rPr lang="en-US" sz="2000" dirty="0">
                <a:effectLst/>
              </a:rPr>
              <a:t>, </a:t>
            </a:r>
            <a:r>
              <a:rPr lang="en-US" sz="2000" dirty="0" err="1">
                <a:effectLst/>
              </a:rPr>
              <a:t>Nilufar</a:t>
            </a:r>
            <a:endParaRPr lang="en-US" sz="2000" dirty="0">
              <a:effectLst/>
            </a:endParaRPr>
          </a:p>
          <a:p>
            <a:pPr>
              <a:lnSpc>
                <a:spcPct val="120000"/>
              </a:lnSpc>
              <a:spcBef>
                <a:spcPts val="0"/>
              </a:spcBef>
            </a:pPr>
            <a:r>
              <a:rPr lang="en-US" sz="2400" dirty="0"/>
              <a:t>The </a:t>
            </a:r>
            <a:r>
              <a:rPr lang="en-US" sz="2400" b="1" dirty="0"/>
              <a:t>Government of South Africa</a:t>
            </a:r>
          </a:p>
          <a:p>
            <a:pPr marL="742950" marR="0" lvl="1" indent="-285750">
              <a:lnSpc>
                <a:spcPct val="120000"/>
              </a:lnSpc>
              <a:spcBef>
                <a:spcPts val="0"/>
              </a:spcBef>
              <a:buFont typeface="Arial" panose="020B0604020202020204" pitchFamily="34" charset="0"/>
              <a:buChar char="•"/>
              <a:tabLst>
                <a:tab pos="914400" algn="l"/>
              </a:tabLst>
            </a:pPr>
            <a:r>
              <a:rPr lang="en-US" sz="1800" kern="100" dirty="0" err="1">
                <a:solidFill>
                  <a:srgbClr val="333333"/>
                </a:solidFill>
                <a:effectLst/>
                <a:latin typeface="Helvetica Neue" panose="02000503000000020004" pitchFamily="2" charset="0"/>
                <a:ea typeface="Aptos" panose="020B0004020202020204" pitchFamily="34" charset="0"/>
                <a:cs typeface="Times New Roman" panose="02020603050405020304" pitchFamily="18" charset="0"/>
              </a:rPr>
              <a:t>Cunnion</a:t>
            </a:r>
            <a:r>
              <a:rPr lang="en-US" sz="1800" kern="100" dirty="0">
                <a:solidFill>
                  <a:srgbClr val="333333"/>
                </a:solidFill>
                <a:effectLst/>
                <a:latin typeface="Helvetica Neue" panose="02000503000000020004" pitchFamily="2" charset="0"/>
                <a:ea typeface="Aptos" panose="020B0004020202020204" pitchFamily="34" charset="0"/>
                <a:cs typeface="Times New Roman" panose="02020603050405020304" pitchFamily="18" charset="0"/>
              </a:rPr>
              <a:t>, Maddie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20000"/>
              </a:lnSpc>
              <a:spcBef>
                <a:spcPts val="0"/>
              </a:spcBef>
              <a:buFont typeface="Arial" panose="020B0604020202020204" pitchFamily="34" charset="0"/>
              <a:buChar char="•"/>
              <a:tabLst>
                <a:tab pos="914400" algn="l"/>
              </a:tabLst>
            </a:pPr>
            <a:r>
              <a:rPr lang="en-US" sz="1800" kern="100" dirty="0">
                <a:solidFill>
                  <a:srgbClr val="333333"/>
                </a:solidFill>
                <a:effectLst/>
                <a:latin typeface="Helvetica Neue" panose="02000503000000020004" pitchFamily="2" charset="0"/>
                <a:ea typeface="Aptos" panose="020B0004020202020204" pitchFamily="34" charset="0"/>
                <a:cs typeface="Times New Roman" panose="02020603050405020304" pitchFamily="18" charset="0"/>
              </a:rPr>
              <a:t>Samuels, Jessica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20000"/>
              </a:lnSpc>
              <a:spcBef>
                <a:spcPts val="0"/>
              </a:spcBef>
              <a:buFont typeface="Arial" panose="020B0604020202020204" pitchFamily="34" charset="0"/>
              <a:buChar char="•"/>
              <a:tabLst>
                <a:tab pos="914400" algn="l"/>
              </a:tabLst>
            </a:pPr>
            <a:r>
              <a:rPr lang="en-US" sz="1800" kern="100" dirty="0">
                <a:solidFill>
                  <a:srgbClr val="333333"/>
                </a:solidFill>
                <a:effectLst/>
                <a:latin typeface="Helvetica Neue" panose="02000503000000020004" pitchFamily="2" charset="0"/>
                <a:ea typeface="Aptos" panose="020B0004020202020204" pitchFamily="34" charset="0"/>
                <a:cs typeface="Times New Roman" panose="02020603050405020304" pitchFamily="18" charset="0"/>
              </a:rPr>
              <a:t>Vikram, Karuna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spcBef>
                <a:spcPts val="0"/>
              </a:spcBef>
            </a:pPr>
            <a:r>
              <a:rPr lang="en-US" sz="2400" dirty="0"/>
              <a:t>The </a:t>
            </a:r>
            <a:r>
              <a:rPr lang="en-US" sz="2400" b="1" dirty="0"/>
              <a:t>Gates Foundation</a:t>
            </a:r>
          </a:p>
          <a:p>
            <a:pPr marL="742950" marR="0" lvl="1" indent="-285750">
              <a:lnSpc>
                <a:spcPct val="120000"/>
              </a:lnSpc>
              <a:spcBef>
                <a:spcPts val="0"/>
              </a:spcBef>
              <a:buFont typeface="Arial" panose="020B0604020202020204" pitchFamily="34" charset="0"/>
              <a:buChar char="•"/>
              <a:tabLst>
                <a:tab pos="914400" algn="l"/>
              </a:tabLst>
            </a:pPr>
            <a:r>
              <a:rPr lang="en-US" sz="1800" kern="100" dirty="0">
                <a:solidFill>
                  <a:srgbClr val="333333"/>
                </a:solidFill>
                <a:effectLst/>
                <a:latin typeface="Helvetica Neue" panose="02000503000000020004" pitchFamily="2" charset="0"/>
                <a:ea typeface="Aptos" panose="020B0004020202020204" pitchFamily="34" charset="0"/>
                <a:cs typeface="Times New Roman" panose="02020603050405020304" pitchFamily="18" charset="0"/>
              </a:rPr>
              <a:t>Chary, </a:t>
            </a:r>
            <a:r>
              <a:rPr lang="en-US" sz="1800" kern="100" dirty="0" err="1">
                <a:solidFill>
                  <a:srgbClr val="333333"/>
                </a:solidFill>
                <a:effectLst/>
                <a:latin typeface="Helvetica Neue" panose="02000503000000020004" pitchFamily="2" charset="0"/>
                <a:ea typeface="Aptos" panose="020B0004020202020204" pitchFamily="34" charset="0"/>
                <a:cs typeface="Times New Roman" panose="02020603050405020304" pitchFamily="18" charset="0"/>
              </a:rPr>
              <a:t>Sravya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20000"/>
              </a:lnSpc>
              <a:spcBef>
                <a:spcPts val="0"/>
              </a:spcBef>
              <a:buFont typeface="Arial" panose="020B0604020202020204" pitchFamily="34" charset="0"/>
              <a:buChar char="•"/>
              <a:tabLst>
                <a:tab pos="914400" algn="l"/>
              </a:tabLst>
            </a:pPr>
            <a:r>
              <a:rPr lang="en-US" sz="1800" kern="100" dirty="0">
                <a:solidFill>
                  <a:srgbClr val="333333"/>
                </a:solidFill>
                <a:effectLst/>
                <a:latin typeface="Helvetica Neue" panose="02000503000000020004" pitchFamily="2" charset="0"/>
                <a:ea typeface="Aptos" panose="020B0004020202020204" pitchFamily="34" charset="0"/>
                <a:cs typeface="Times New Roman" panose="02020603050405020304" pitchFamily="18" charset="0"/>
              </a:rPr>
              <a:t>Moreh, Eli</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20000"/>
              </a:lnSpc>
              <a:spcBef>
                <a:spcPts val="0"/>
              </a:spcBef>
            </a:pPr>
            <a:endParaRPr lang="en-US" sz="2400" dirty="0"/>
          </a:p>
          <a:p>
            <a:pPr>
              <a:lnSpc>
                <a:spcPct val="120000"/>
              </a:lnSpc>
              <a:spcBef>
                <a:spcPts val="0"/>
              </a:spcBef>
            </a:pPr>
            <a:endParaRPr lang="en-US" sz="2400" dirty="0"/>
          </a:p>
        </p:txBody>
      </p:sp>
    </p:spTree>
    <p:extLst>
      <p:ext uri="{BB962C8B-B14F-4D97-AF65-F5344CB8AC3E}">
        <p14:creationId xmlns:p14="http://schemas.microsoft.com/office/powerpoint/2010/main" val="2862802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E8157-0CCE-C852-6E65-81C32853F3E1}"/>
              </a:ext>
            </a:extLst>
          </p:cNvPr>
          <p:cNvSpPr>
            <a:spLocks noGrp="1"/>
          </p:cNvSpPr>
          <p:nvPr>
            <p:ph type="title"/>
          </p:nvPr>
        </p:nvSpPr>
        <p:spPr>
          <a:xfrm>
            <a:off x="838200" y="365125"/>
            <a:ext cx="10515600" cy="789305"/>
          </a:xfrm>
        </p:spPr>
        <p:txBody>
          <a:bodyPr>
            <a:normAutofit/>
          </a:bodyPr>
          <a:lstStyle/>
          <a:p>
            <a:pPr algn="ctr"/>
            <a:r>
              <a:rPr lang="en-US" sz="3600" dirty="0"/>
              <a:t>Procedure</a:t>
            </a:r>
          </a:p>
        </p:txBody>
      </p:sp>
      <p:sp>
        <p:nvSpPr>
          <p:cNvPr id="3" name="Content Placeholder 2">
            <a:extLst>
              <a:ext uri="{FF2B5EF4-FFF2-40B4-BE49-F238E27FC236}">
                <a16:creationId xmlns:a16="http://schemas.microsoft.com/office/drawing/2014/main" id="{BB7DCB4C-4158-19BD-BA47-5F1C1C47BB8F}"/>
              </a:ext>
            </a:extLst>
          </p:cNvPr>
          <p:cNvSpPr>
            <a:spLocks noGrp="1"/>
          </p:cNvSpPr>
          <p:nvPr>
            <p:ph idx="1"/>
          </p:nvPr>
        </p:nvSpPr>
        <p:spPr>
          <a:xfrm>
            <a:off x="754380" y="1154430"/>
            <a:ext cx="10599420" cy="4713923"/>
          </a:xfrm>
        </p:spPr>
        <p:txBody>
          <a:bodyPr>
            <a:normAutofit/>
          </a:bodyPr>
          <a:lstStyle/>
          <a:p>
            <a:r>
              <a:rPr lang="en-US" sz="2400" dirty="0"/>
              <a:t>6:15-6:50:  Each of the four groups will meet to discuss the interests and negotiating strategy of the party that the group represents – and to select a spokesperson</a:t>
            </a:r>
          </a:p>
          <a:p>
            <a:r>
              <a:rPr lang="en-US" sz="2400" dirty="0"/>
              <a:t>7:00-7:40:  The four groups will then reconvene for a plenary negotiation, in which the four spokespersons (assisted by the other members of their respective groups) attempt to craft a mutually acceptable voluntary license for </a:t>
            </a:r>
            <a:r>
              <a:rPr lang="en-US" sz="2400" dirty="0" err="1">
                <a:effectLst/>
              </a:rPr>
              <a:t>Nirsevimab</a:t>
            </a:r>
            <a:r>
              <a:rPr lang="en-US" sz="2400" dirty="0">
                <a:effectLst/>
              </a:rPr>
              <a:t>, aimed at low and middle-income countries</a:t>
            </a:r>
          </a:p>
          <a:p>
            <a:r>
              <a:rPr lang="en-US" sz="2400" dirty="0"/>
              <a:t>7:40-8:00:  The instructor and the participants will debrief the negotiation</a:t>
            </a:r>
          </a:p>
          <a:p>
            <a:endParaRPr lang="en-US" sz="2400" dirty="0"/>
          </a:p>
          <a:p>
            <a:endParaRPr lang="en-US" sz="2400" dirty="0"/>
          </a:p>
        </p:txBody>
      </p:sp>
    </p:spTree>
    <p:extLst>
      <p:ext uri="{BB962C8B-B14F-4D97-AF65-F5344CB8AC3E}">
        <p14:creationId xmlns:p14="http://schemas.microsoft.com/office/powerpoint/2010/main" val="2872457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a:t>Monoclonal Antibodies</a:t>
            </a:r>
          </a:p>
        </p:txBody>
      </p:sp>
    </p:spTree>
    <p:extLst>
      <p:ext uri="{BB962C8B-B14F-4D97-AF65-F5344CB8AC3E}">
        <p14:creationId xmlns:p14="http://schemas.microsoft.com/office/powerpoint/2010/main" val="2537346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E8157-0CCE-C852-6E65-81C32853F3E1}"/>
              </a:ext>
            </a:extLst>
          </p:cNvPr>
          <p:cNvSpPr>
            <a:spLocks noGrp="1"/>
          </p:cNvSpPr>
          <p:nvPr>
            <p:ph type="title"/>
          </p:nvPr>
        </p:nvSpPr>
        <p:spPr>
          <a:xfrm>
            <a:off x="838200" y="17462"/>
            <a:ext cx="10515600" cy="972185"/>
          </a:xfrm>
        </p:spPr>
        <p:txBody>
          <a:bodyPr>
            <a:normAutofit/>
          </a:bodyPr>
          <a:lstStyle/>
          <a:p>
            <a:pPr algn="ctr"/>
            <a:r>
              <a:rPr lang="en-US" sz="3600" dirty="0"/>
              <a:t>Assumptions</a:t>
            </a:r>
          </a:p>
        </p:txBody>
      </p:sp>
      <p:sp>
        <p:nvSpPr>
          <p:cNvPr id="3" name="Content Placeholder 2">
            <a:extLst>
              <a:ext uri="{FF2B5EF4-FFF2-40B4-BE49-F238E27FC236}">
                <a16:creationId xmlns:a16="http://schemas.microsoft.com/office/drawing/2014/main" id="{BB7DCB4C-4158-19BD-BA47-5F1C1C47BB8F}"/>
              </a:ext>
            </a:extLst>
          </p:cNvPr>
          <p:cNvSpPr>
            <a:spLocks noGrp="1"/>
          </p:cNvSpPr>
          <p:nvPr>
            <p:ph idx="1"/>
          </p:nvPr>
        </p:nvSpPr>
        <p:spPr>
          <a:xfrm>
            <a:off x="560070" y="989646"/>
            <a:ext cx="10892790" cy="5605463"/>
          </a:xfrm>
        </p:spPr>
        <p:txBody>
          <a:bodyPr>
            <a:normAutofit fontScale="92500"/>
          </a:bodyPr>
          <a:lstStyle/>
          <a:p>
            <a:pPr marL="0" indent="0">
              <a:buNone/>
            </a:pPr>
            <a:r>
              <a:rPr lang="en-US" sz="2400" dirty="0"/>
              <a:t>For the purpose of this exercise, all participants should assume the following:</a:t>
            </a:r>
          </a:p>
          <a:p>
            <a:r>
              <a:rPr lang="en-US" sz="2400" dirty="0"/>
              <a:t>No other </a:t>
            </a:r>
            <a:r>
              <a:rPr lang="en-US" sz="2400" dirty="0" err="1"/>
              <a:t>mAbs</a:t>
            </a:r>
            <a:r>
              <a:rPr lang="en-US" sz="2400" dirty="0"/>
              <a:t> or vaccine targeting RSV will be available for distribution in LMICs for at least 10 years</a:t>
            </a:r>
          </a:p>
          <a:p>
            <a:r>
              <a:rPr lang="en-US" sz="2400" dirty="0"/>
              <a:t>The patents held by AstraZeneca on </a:t>
            </a:r>
            <a:r>
              <a:rPr lang="en-US" sz="2400" dirty="0" err="1">
                <a:effectLst/>
              </a:rPr>
              <a:t>Nirsevimab</a:t>
            </a:r>
            <a:r>
              <a:rPr lang="en-US" sz="2400" dirty="0">
                <a:effectLst/>
              </a:rPr>
              <a:t> will not expire for at least 10 years – and would survive challenges to their validity</a:t>
            </a:r>
          </a:p>
          <a:p>
            <a:r>
              <a:rPr lang="en-US" sz="2400" dirty="0"/>
              <a:t>The standard dose for </a:t>
            </a:r>
            <a:r>
              <a:rPr lang="en-US" sz="2400" dirty="0" err="1">
                <a:effectLst/>
              </a:rPr>
              <a:t>Nirsevimab</a:t>
            </a:r>
            <a:r>
              <a:rPr lang="en-US" sz="2400" dirty="0"/>
              <a:t> (which will last for one season) is 100 milligrams.  (Unusually small infants receive half that dose.)</a:t>
            </a:r>
          </a:p>
          <a:p>
            <a:r>
              <a:rPr lang="en-US" sz="2400" dirty="0"/>
              <a:t>The Cost of Goods to produce </a:t>
            </a:r>
            <a:r>
              <a:rPr lang="en-US" sz="2400" dirty="0" err="1">
                <a:effectLst/>
              </a:rPr>
              <a:t>Nirsevimab</a:t>
            </a:r>
            <a:r>
              <a:rPr lang="en-US" sz="2400" dirty="0">
                <a:effectLst/>
              </a:rPr>
              <a:t> at large scale is approximately $100 per gram</a:t>
            </a:r>
          </a:p>
          <a:p>
            <a:pPr lvl="1"/>
            <a:r>
              <a:rPr lang="en-US" sz="2000" dirty="0"/>
              <a:t>More specifically, $100/gram would be the cost of goods using a continuous manufacturing process (rather than a “batch” process) to produce roughly 150 kg (i.e., 1,500,000 doses) per year</a:t>
            </a:r>
          </a:p>
          <a:p>
            <a:pPr lvl="1"/>
            <a:r>
              <a:rPr lang="en-US" sz="2000" dirty="0"/>
              <a:t>Thus, at that scale, the cost of producing each dose would be approximately $10</a:t>
            </a:r>
          </a:p>
          <a:p>
            <a:pPr lvl="1"/>
            <a:r>
              <a:rPr lang="en-US" sz="2000" dirty="0"/>
              <a:t>Because of substantial fixed costs, the cost of goods would rise if the volume produced were smaller</a:t>
            </a:r>
          </a:p>
          <a:p>
            <a:r>
              <a:rPr lang="en-US" sz="2400" dirty="0"/>
              <a:t>The price of a dose of </a:t>
            </a:r>
            <a:r>
              <a:rPr lang="en-US" sz="2400" dirty="0" err="1">
                <a:effectLst/>
              </a:rPr>
              <a:t>Nirsevimab</a:t>
            </a:r>
            <a:r>
              <a:rPr lang="en-US" sz="2400" dirty="0">
                <a:effectLst/>
              </a:rPr>
              <a:t> is projected to be </a:t>
            </a:r>
            <a:r>
              <a:rPr lang="en-US" sz="2400" dirty="0"/>
              <a:t>$300 in Europe and $500 in the United States</a:t>
            </a:r>
          </a:p>
          <a:p>
            <a:pPr lvl="1"/>
            <a:r>
              <a:rPr lang="en-US" sz="1900" dirty="0"/>
              <a:t>However, if AstraZeneca matches the price of </a:t>
            </a:r>
            <a:r>
              <a:rPr lang="en-US" sz="1900" dirty="0">
                <a:effectLst/>
              </a:rPr>
              <a:t>Palivizumab, the price of </a:t>
            </a:r>
            <a:r>
              <a:rPr lang="en-US" sz="1900" dirty="0" err="1">
                <a:effectLst/>
              </a:rPr>
              <a:t>Nirsevimab</a:t>
            </a:r>
            <a:r>
              <a:rPr lang="en-US" sz="1900" dirty="0">
                <a:effectLst/>
              </a:rPr>
              <a:t> in the United States may be substan</a:t>
            </a:r>
            <a:r>
              <a:rPr lang="en-US" sz="1900" dirty="0"/>
              <a:t>tially higher</a:t>
            </a:r>
          </a:p>
          <a:p>
            <a:endParaRPr lang="en-US" sz="2400" dirty="0"/>
          </a:p>
          <a:p>
            <a:endParaRPr lang="en-US" sz="2400" dirty="0"/>
          </a:p>
          <a:p>
            <a:endParaRPr lang="en-US" sz="2400" dirty="0"/>
          </a:p>
        </p:txBody>
      </p:sp>
    </p:spTree>
    <p:extLst>
      <p:ext uri="{BB962C8B-B14F-4D97-AF65-F5344CB8AC3E}">
        <p14:creationId xmlns:p14="http://schemas.microsoft.com/office/powerpoint/2010/main" val="2056915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DA743-33E8-DA02-C0B4-3C34DF81EB5B}"/>
              </a:ext>
            </a:extLst>
          </p:cNvPr>
          <p:cNvSpPr>
            <a:spLocks noGrp="1"/>
          </p:cNvSpPr>
          <p:nvPr>
            <p:ph type="title"/>
          </p:nvPr>
        </p:nvSpPr>
        <p:spPr>
          <a:xfrm>
            <a:off x="838200" y="230189"/>
            <a:ext cx="10515600" cy="858033"/>
          </a:xfrm>
        </p:spPr>
        <p:txBody>
          <a:bodyPr>
            <a:normAutofit/>
          </a:bodyPr>
          <a:lstStyle/>
          <a:p>
            <a:pPr algn="ctr"/>
            <a:r>
              <a:rPr lang="en-US" sz="3200" dirty="0"/>
              <a:t>The issues that the negotiators should seek to address include:</a:t>
            </a:r>
          </a:p>
        </p:txBody>
      </p:sp>
      <p:sp>
        <p:nvSpPr>
          <p:cNvPr id="3" name="Content Placeholder 2">
            <a:extLst>
              <a:ext uri="{FF2B5EF4-FFF2-40B4-BE49-F238E27FC236}">
                <a16:creationId xmlns:a16="http://schemas.microsoft.com/office/drawing/2014/main" id="{9A60F30B-3D41-2492-C720-7B3D3F3E57C0}"/>
              </a:ext>
            </a:extLst>
          </p:cNvPr>
          <p:cNvSpPr>
            <a:spLocks noGrp="1"/>
          </p:cNvSpPr>
          <p:nvPr>
            <p:ph sz="half" idx="1"/>
          </p:nvPr>
        </p:nvSpPr>
        <p:spPr>
          <a:xfrm>
            <a:off x="439387" y="1199408"/>
            <a:ext cx="5580413" cy="5293467"/>
          </a:xfrm>
        </p:spPr>
        <p:txBody>
          <a:bodyPr>
            <a:normAutofit fontScale="62500" lnSpcReduction="20000"/>
          </a:bodyPr>
          <a:lstStyle/>
          <a:p>
            <a:pPr marL="514350" indent="-514350">
              <a:lnSpc>
                <a:spcPct val="120000"/>
              </a:lnSpc>
              <a:buFont typeface="+mj-lt"/>
              <a:buAutoNum type="arabicParenR"/>
            </a:pPr>
            <a:r>
              <a:rPr lang="en-US" dirty="0"/>
              <a:t>The royalty rate</a:t>
            </a:r>
          </a:p>
          <a:p>
            <a:pPr marL="514350" indent="-514350">
              <a:lnSpc>
                <a:spcPct val="120000"/>
              </a:lnSpc>
              <a:buFont typeface="+mj-lt"/>
              <a:buAutoNum type="arabicParenR"/>
            </a:pPr>
            <a:r>
              <a:rPr lang="en-US" dirty="0"/>
              <a:t>Whether the license is exclusive or nonexclusive</a:t>
            </a:r>
          </a:p>
          <a:p>
            <a:pPr marL="514350" indent="-514350">
              <a:lnSpc>
                <a:spcPct val="120000"/>
              </a:lnSpc>
              <a:buFont typeface="+mj-lt"/>
              <a:buAutoNum type="arabicParenR"/>
            </a:pPr>
            <a:r>
              <a:rPr lang="en-US" dirty="0"/>
              <a:t>Provisions, if any, governing the pace of the regulatory approval process in South Africa</a:t>
            </a:r>
          </a:p>
          <a:p>
            <a:pPr marL="514350" indent="-514350">
              <a:lnSpc>
                <a:spcPct val="120000"/>
              </a:lnSpc>
              <a:buFont typeface="+mj-lt"/>
              <a:buAutoNum type="arabicParenR"/>
            </a:pPr>
            <a:r>
              <a:rPr lang="en-US" dirty="0"/>
              <a:t>The territorial scope of the license (i.e., the countries or regions in which Aspen could sell the licensed product)</a:t>
            </a:r>
          </a:p>
          <a:p>
            <a:pPr marL="514350" indent="-514350">
              <a:lnSpc>
                <a:spcPct val="120000"/>
              </a:lnSpc>
              <a:buFont typeface="+mj-lt"/>
              <a:buAutoNum type="arabicParenR"/>
            </a:pPr>
            <a:r>
              <a:rPr lang="en-US" dirty="0"/>
              <a:t>Mechanisms of controlling the price of the licensed products</a:t>
            </a:r>
          </a:p>
          <a:p>
            <a:pPr marL="514350" indent="-514350">
              <a:lnSpc>
                <a:spcPct val="120000"/>
              </a:lnSpc>
              <a:buFont typeface="+mj-lt"/>
              <a:buAutoNum type="arabicParenR"/>
            </a:pPr>
            <a:r>
              <a:rPr lang="en-US" dirty="0"/>
              <a:t>Possible provisions for tiered pricing</a:t>
            </a:r>
          </a:p>
          <a:p>
            <a:pPr marL="514350" indent="-514350">
              <a:lnSpc>
                <a:spcPct val="120000"/>
              </a:lnSpc>
              <a:buFont typeface="+mj-lt"/>
              <a:buAutoNum type="arabicParenR"/>
            </a:pPr>
            <a:r>
              <a:rPr lang="en-US" dirty="0"/>
              <a:t>Mechanisms for transferring technology from AstraZeneca to Aspen</a:t>
            </a:r>
          </a:p>
          <a:p>
            <a:pPr marL="514350" indent="-514350">
              <a:lnSpc>
                <a:spcPct val="120000"/>
              </a:lnSpc>
              <a:buFont typeface="+mj-lt"/>
              <a:buAutoNum type="arabicParenR"/>
            </a:pPr>
            <a:r>
              <a:rPr lang="en-US" dirty="0"/>
              <a:t>Mechanisms for preventing the public disclosure of proprietary know-how</a:t>
            </a:r>
          </a:p>
        </p:txBody>
      </p:sp>
      <p:sp>
        <p:nvSpPr>
          <p:cNvPr id="4" name="Content Placeholder 3">
            <a:extLst>
              <a:ext uri="{FF2B5EF4-FFF2-40B4-BE49-F238E27FC236}">
                <a16:creationId xmlns:a16="http://schemas.microsoft.com/office/drawing/2014/main" id="{10A054E3-B913-FA7C-0C5D-E3CA158317AB}"/>
              </a:ext>
            </a:extLst>
          </p:cNvPr>
          <p:cNvSpPr>
            <a:spLocks noGrp="1"/>
          </p:cNvSpPr>
          <p:nvPr>
            <p:ph sz="half" idx="2"/>
          </p:nvPr>
        </p:nvSpPr>
        <p:spPr>
          <a:xfrm>
            <a:off x="6412674" y="1199408"/>
            <a:ext cx="5153892" cy="5428403"/>
          </a:xfrm>
        </p:spPr>
        <p:txBody>
          <a:bodyPr>
            <a:normAutofit fontScale="62500" lnSpcReduction="20000"/>
          </a:bodyPr>
          <a:lstStyle/>
          <a:p>
            <a:pPr marL="514350" indent="-514350">
              <a:lnSpc>
                <a:spcPct val="120000"/>
              </a:lnSpc>
              <a:buFont typeface="+mj-lt"/>
              <a:buAutoNum type="arabicParenR" startAt="9"/>
            </a:pPr>
            <a:r>
              <a:rPr lang="en-US" dirty="0"/>
              <a:t>Whether the license is dependent upon either patent protection or data-exclusivity protection for </a:t>
            </a:r>
            <a:r>
              <a:rPr lang="en-US" sz="2800" dirty="0" err="1">
                <a:effectLst/>
              </a:rPr>
              <a:t>Nirsevimab</a:t>
            </a:r>
            <a:r>
              <a:rPr lang="en-US" sz="2800" dirty="0">
                <a:effectLst/>
              </a:rPr>
              <a:t> in any of the relevant jurisdictions</a:t>
            </a:r>
            <a:endParaRPr lang="en-US" dirty="0"/>
          </a:p>
          <a:p>
            <a:pPr marL="514350" indent="-514350">
              <a:lnSpc>
                <a:spcPct val="120000"/>
              </a:lnSpc>
              <a:buFont typeface="+mj-lt"/>
              <a:buAutoNum type="arabicParenR" startAt="9"/>
            </a:pPr>
            <a:r>
              <a:rPr lang="en-US" dirty="0"/>
              <a:t>Legal rights to any improvements on the product (or the manufacturing process) made by Aspen</a:t>
            </a:r>
          </a:p>
          <a:p>
            <a:pPr marL="514350" indent="-514350">
              <a:lnSpc>
                <a:spcPct val="120000"/>
              </a:lnSpc>
              <a:buFont typeface="+mj-lt"/>
              <a:buAutoNum type="arabicParenR" startAt="9"/>
            </a:pPr>
            <a:r>
              <a:rPr lang="en-US" dirty="0"/>
              <a:t>Terms of any Advanced Market Commitments by South Africa (or other countries)</a:t>
            </a:r>
          </a:p>
          <a:p>
            <a:pPr marL="514350" indent="-514350">
              <a:lnSpc>
                <a:spcPct val="120000"/>
              </a:lnSpc>
              <a:buFont typeface="+mj-lt"/>
              <a:buAutoNum type="arabicParenR" startAt="9"/>
            </a:pPr>
            <a:r>
              <a:rPr lang="en-US" dirty="0"/>
              <a:t>Amount, terms, and conditions of Gates’ financial contributions</a:t>
            </a:r>
          </a:p>
          <a:p>
            <a:pPr marL="514350" indent="-514350">
              <a:lnSpc>
                <a:spcPct val="120000"/>
              </a:lnSpc>
              <a:buFont typeface="+mj-lt"/>
              <a:buAutoNum type="arabicParenR" startAt="9"/>
            </a:pPr>
            <a:r>
              <a:rPr lang="en-US" dirty="0"/>
              <a:t>Milestones for Gates’ contributions</a:t>
            </a:r>
          </a:p>
          <a:p>
            <a:pPr marL="514350" indent="-514350">
              <a:lnSpc>
                <a:spcPct val="120000"/>
              </a:lnSpc>
              <a:buFont typeface="+mj-lt"/>
              <a:buAutoNum type="arabicParenR" startAt="9"/>
            </a:pPr>
            <a:r>
              <a:rPr lang="en-US" dirty="0"/>
              <a:t>Grounds for termination of the license</a:t>
            </a:r>
          </a:p>
        </p:txBody>
      </p:sp>
    </p:spTree>
    <p:extLst>
      <p:ext uri="{BB962C8B-B14F-4D97-AF65-F5344CB8AC3E}">
        <p14:creationId xmlns:p14="http://schemas.microsoft.com/office/powerpoint/2010/main" val="3589459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a:t>Additional Information concerning the Parties to the Negotiation</a:t>
            </a:r>
          </a:p>
        </p:txBody>
      </p:sp>
    </p:spTree>
    <p:extLst>
      <p:ext uri="{BB962C8B-B14F-4D97-AF65-F5344CB8AC3E}">
        <p14:creationId xmlns:p14="http://schemas.microsoft.com/office/powerpoint/2010/main" val="1676141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a:t>AstraZeneca</a:t>
            </a:r>
          </a:p>
        </p:txBody>
      </p:sp>
    </p:spTree>
    <p:extLst>
      <p:ext uri="{BB962C8B-B14F-4D97-AF65-F5344CB8AC3E}">
        <p14:creationId xmlns:p14="http://schemas.microsoft.com/office/powerpoint/2010/main" val="3305727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0A4380C-F5BF-AEF2-225E-A55287AC1A3C}"/>
              </a:ext>
            </a:extLst>
          </p:cNvPr>
          <p:cNvPicPr>
            <a:picLocks noChangeAspect="1"/>
          </p:cNvPicPr>
          <p:nvPr/>
        </p:nvPicPr>
        <p:blipFill>
          <a:blip r:embed="rId2"/>
          <a:stretch>
            <a:fillRect/>
          </a:stretch>
        </p:blipFill>
        <p:spPr>
          <a:xfrm>
            <a:off x="0" y="0"/>
            <a:ext cx="12179139" cy="6453336"/>
          </a:xfrm>
          <a:prstGeom prst="rect">
            <a:avLst/>
          </a:prstGeom>
        </p:spPr>
      </p:pic>
    </p:spTree>
    <p:extLst>
      <p:ext uri="{BB962C8B-B14F-4D97-AF65-F5344CB8AC3E}">
        <p14:creationId xmlns:p14="http://schemas.microsoft.com/office/powerpoint/2010/main" val="3573353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789EC11-618A-EF49-596D-414F0EFF449F}"/>
              </a:ext>
            </a:extLst>
          </p:cNvPr>
          <p:cNvPicPr>
            <a:picLocks noChangeAspect="1"/>
          </p:cNvPicPr>
          <p:nvPr/>
        </p:nvPicPr>
        <p:blipFill>
          <a:blip r:embed="rId2"/>
          <a:stretch>
            <a:fillRect/>
          </a:stretch>
        </p:blipFill>
        <p:spPr>
          <a:xfrm>
            <a:off x="-1" y="1438910"/>
            <a:ext cx="12152811" cy="3544570"/>
          </a:xfrm>
          <a:prstGeom prst="rect">
            <a:avLst/>
          </a:prstGeom>
        </p:spPr>
      </p:pic>
    </p:spTree>
    <p:extLst>
      <p:ext uri="{BB962C8B-B14F-4D97-AF65-F5344CB8AC3E}">
        <p14:creationId xmlns:p14="http://schemas.microsoft.com/office/powerpoint/2010/main" val="2817359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4FB618CD-420C-7EFC-ECFF-6FB41D02EBDB}"/>
              </a:ext>
            </a:extLst>
          </p:cNvPr>
          <p:cNvPicPr>
            <a:picLocks noChangeAspect="1"/>
          </p:cNvPicPr>
          <p:nvPr/>
        </p:nvPicPr>
        <p:blipFill>
          <a:blip r:embed="rId2"/>
          <a:stretch>
            <a:fillRect/>
          </a:stretch>
        </p:blipFill>
        <p:spPr>
          <a:xfrm>
            <a:off x="0" y="0"/>
            <a:ext cx="12192000" cy="5552885"/>
          </a:xfrm>
          <a:prstGeom prst="rect">
            <a:avLst/>
          </a:prstGeom>
        </p:spPr>
      </p:pic>
      <p:sp>
        <p:nvSpPr>
          <p:cNvPr id="4" name="TextBox 3">
            <a:extLst>
              <a:ext uri="{FF2B5EF4-FFF2-40B4-BE49-F238E27FC236}">
                <a16:creationId xmlns:a16="http://schemas.microsoft.com/office/drawing/2014/main" id="{2119DABB-683B-E00F-6FDD-98E19EE44A1B}"/>
              </a:ext>
            </a:extLst>
          </p:cNvPr>
          <p:cNvSpPr txBox="1"/>
          <p:nvPr/>
        </p:nvSpPr>
        <p:spPr>
          <a:xfrm>
            <a:off x="914400" y="5909310"/>
            <a:ext cx="10148034" cy="707886"/>
          </a:xfrm>
          <a:prstGeom prst="rect">
            <a:avLst/>
          </a:prstGeom>
          <a:noFill/>
        </p:spPr>
        <p:txBody>
          <a:bodyPr wrap="none" rtlCol="0">
            <a:spAutoFit/>
          </a:bodyPr>
          <a:lstStyle/>
          <a:p>
            <a:r>
              <a:rPr lang="en-US" sz="2000" dirty="0"/>
              <a:t>AstraZeneca’s “Affordability Statement” is available at:</a:t>
            </a:r>
          </a:p>
          <a:p>
            <a:r>
              <a:rPr lang="en-US" sz="2000" dirty="0"/>
              <a:t> https://</a:t>
            </a:r>
            <a:r>
              <a:rPr lang="en-US" sz="2000" dirty="0" err="1"/>
              <a:t>www.astrazeneca.com</a:t>
            </a:r>
            <a:r>
              <a:rPr lang="en-US" sz="2000" dirty="0"/>
              <a:t>/content/dam/</a:t>
            </a:r>
            <a:r>
              <a:rPr lang="en-US" sz="2000" dirty="0" err="1"/>
              <a:t>az</a:t>
            </a:r>
            <a:r>
              <a:rPr lang="en-US" sz="2000" dirty="0"/>
              <a:t>/PDF/Sustainability/</a:t>
            </a:r>
            <a:r>
              <a:rPr lang="en-US" sz="2000" dirty="0" err="1"/>
              <a:t>Affordability_statement.pdf</a:t>
            </a:r>
            <a:endParaRPr lang="en-US" sz="2000" dirty="0"/>
          </a:p>
        </p:txBody>
      </p:sp>
    </p:spTree>
    <p:extLst>
      <p:ext uri="{BB962C8B-B14F-4D97-AF65-F5344CB8AC3E}">
        <p14:creationId xmlns:p14="http://schemas.microsoft.com/office/powerpoint/2010/main" val="36042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a:t>Aspen</a:t>
            </a:r>
          </a:p>
        </p:txBody>
      </p:sp>
    </p:spTree>
    <p:extLst>
      <p:ext uri="{BB962C8B-B14F-4D97-AF65-F5344CB8AC3E}">
        <p14:creationId xmlns:p14="http://schemas.microsoft.com/office/powerpoint/2010/main" val="2197670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BB100C26-F3F9-6B17-96A8-544BA293B7DF}"/>
              </a:ext>
            </a:extLst>
          </p:cNvPr>
          <p:cNvPicPr>
            <a:picLocks noChangeAspect="1"/>
          </p:cNvPicPr>
          <p:nvPr/>
        </p:nvPicPr>
        <p:blipFill>
          <a:blip r:embed="rId2"/>
          <a:stretch>
            <a:fillRect/>
          </a:stretch>
        </p:blipFill>
        <p:spPr>
          <a:xfrm>
            <a:off x="0" y="68812"/>
            <a:ext cx="12192000" cy="6720375"/>
          </a:xfrm>
          <a:prstGeom prst="rect">
            <a:avLst/>
          </a:prstGeom>
        </p:spPr>
      </p:pic>
    </p:spTree>
    <p:extLst>
      <p:ext uri="{BB962C8B-B14F-4D97-AF65-F5344CB8AC3E}">
        <p14:creationId xmlns:p14="http://schemas.microsoft.com/office/powerpoint/2010/main" val="666049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 map&#10;&#10;Description automatically generated">
            <a:extLst>
              <a:ext uri="{FF2B5EF4-FFF2-40B4-BE49-F238E27FC236}">
                <a16:creationId xmlns:a16="http://schemas.microsoft.com/office/drawing/2014/main" id="{428C2070-89C7-B5B5-2043-59C9FB80D14A}"/>
              </a:ext>
            </a:extLst>
          </p:cNvPr>
          <p:cNvPicPr>
            <a:picLocks noChangeAspect="1"/>
          </p:cNvPicPr>
          <p:nvPr/>
        </p:nvPicPr>
        <p:blipFill>
          <a:blip r:embed="rId2"/>
          <a:stretch>
            <a:fillRect/>
          </a:stretch>
        </p:blipFill>
        <p:spPr>
          <a:xfrm>
            <a:off x="0" y="50840"/>
            <a:ext cx="12192000" cy="6756320"/>
          </a:xfrm>
          <a:prstGeom prst="rect">
            <a:avLst/>
          </a:prstGeom>
        </p:spPr>
      </p:pic>
    </p:spTree>
    <p:extLst>
      <p:ext uri="{BB962C8B-B14F-4D97-AF65-F5344CB8AC3E}">
        <p14:creationId xmlns:p14="http://schemas.microsoft.com/office/powerpoint/2010/main" val="367689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BAE76157-C20D-6834-603E-896987785ED8}"/>
              </a:ext>
            </a:extLst>
          </p:cNvPr>
          <p:cNvPicPr>
            <a:picLocks noChangeAspect="1"/>
          </p:cNvPicPr>
          <p:nvPr/>
        </p:nvPicPr>
        <p:blipFill>
          <a:blip r:embed="rId2"/>
          <a:stretch>
            <a:fillRect/>
          </a:stretch>
        </p:blipFill>
        <p:spPr>
          <a:xfrm>
            <a:off x="148589" y="0"/>
            <a:ext cx="11624311" cy="6599284"/>
          </a:xfrm>
          <a:prstGeom prst="rect">
            <a:avLst/>
          </a:prstGeom>
        </p:spPr>
      </p:pic>
      <p:sp>
        <p:nvSpPr>
          <p:cNvPr id="4" name="TextBox 3">
            <a:extLst>
              <a:ext uri="{FF2B5EF4-FFF2-40B4-BE49-F238E27FC236}">
                <a16:creationId xmlns:a16="http://schemas.microsoft.com/office/drawing/2014/main" id="{B31F141E-9E58-B720-A91F-8C887EBA51B0}"/>
              </a:ext>
            </a:extLst>
          </p:cNvPr>
          <p:cNvSpPr txBox="1"/>
          <p:nvPr/>
        </p:nvSpPr>
        <p:spPr>
          <a:xfrm>
            <a:off x="2377440" y="6550223"/>
            <a:ext cx="6394764" cy="307777"/>
          </a:xfrm>
          <a:prstGeom prst="rect">
            <a:avLst/>
          </a:prstGeom>
          <a:noFill/>
        </p:spPr>
        <p:txBody>
          <a:bodyPr wrap="none" rtlCol="0">
            <a:spAutoFit/>
          </a:bodyPr>
          <a:lstStyle/>
          <a:p>
            <a:r>
              <a:rPr lang="en-US" sz="1400" dirty="0"/>
              <a:t>Source:  </a:t>
            </a:r>
            <a:r>
              <a:rPr lang="en-US" sz="1400" dirty="0" err="1"/>
              <a:t>Wellcome</a:t>
            </a:r>
            <a:r>
              <a:rPr lang="en-US" sz="1400" dirty="0"/>
              <a:t>/IAVI, “Expanding Access to Monoclonal Antibody-based Products”</a:t>
            </a:r>
          </a:p>
        </p:txBody>
      </p:sp>
    </p:spTree>
    <p:extLst>
      <p:ext uri="{BB962C8B-B14F-4D97-AF65-F5344CB8AC3E}">
        <p14:creationId xmlns:p14="http://schemas.microsoft.com/office/powerpoint/2010/main" val="1116726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B51B5D1B-62AC-2B00-C071-54C50555EE8B}"/>
              </a:ext>
            </a:extLst>
          </p:cNvPr>
          <p:cNvPicPr>
            <a:picLocks noChangeAspect="1"/>
          </p:cNvPicPr>
          <p:nvPr/>
        </p:nvPicPr>
        <p:blipFill>
          <a:blip r:embed="rId2"/>
          <a:stretch>
            <a:fillRect/>
          </a:stretch>
        </p:blipFill>
        <p:spPr>
          <a:xfrm>
            <a:off x="0" y="34363"/>
            <a:ext cx="12192000" cy="6789271"/>
          </a:xfrm>
          <a:prstGeom prst="rect">
            <a:avLst/>
          </a:prstGeom>
        </p:spPr>
      </p:pic>
    </p:spTree>
    <p:extLst>
      <p:ext uri="{BB962C8B-B14F-4D97-AF65-F5344CB8AC3E}">
        <p14:creationId xmlns:p14="http://schemas.microsoft.com/office/powerpoint/2010/main" val="4097148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77771A57-A256-44A5-CCFA-FA341E5A2B9C}"/>
              </a:ext>
            </a:extLst>
          </p:cNvPr>
          <p:cNvPicPr>
            <a:picLocks noChangeAspect="1"/>
          </p:cNvPicPr>
          <p:nvPr/>
        </p:nvPicPr>
        <p:blipFill>
          <a:blip r:embed="rId2"/>
          <a:stretch>
            <a:fillRect/>
          </a:stretch>
        </p:blipFill>
        <p:spPr>
          <a:xfrm>
            <a:off x="909034" y="-1"/>
            <a:ext cx="10406666" cy="6879639"/>
          </a:xfrm>
          <a:prstGeom prst="rect">
            <a:avLst/>
          </a:prstGeom>
        </p:spPr>
      </p:pic>
    </p:spTree>
    <p:extLst>
      <p:ext uri="{BB962C8B-B14F-4D97-AF65-F5344CB8AC3E}">
        <p14:creationId xmlns:p14="http://schemas.microsoft.com/office/powerpoint/2010/main" val="4061491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2C2EC013-8983-9098-D121-095C2CE1BA5F}"/>
              </a:ext>
            </a:extLst>
          </p:cNvPr>
          <p:cNvPicPr>
            <a:picLocks noChangeAspect="1"/>
          </p:cNvPicPr>
          <p:nvPr/>
        </p:nvPicPr>
        <p:blipFill>
          <a:blip r:embed="rId2"/>
          <a:stretch>
            <a:fillRect/>
          </a:stretch>
        </p:blipFill>
        <p:spPr>
          <a:xfrm>
            <a:off x="-1" y="770890"/>
            <a:ext cx="6001523" cy="4235450"/>
          </a:xfrm>
          <a:prstGeom prst="rect">
            <a:avLst/>
          </a:prstGeom>
        </p:spPr>
      </p:pic>
      <p:pic>
        <p:nvPicPr>
          <p:cNvPr id="5" name="Picture 4" descr="Text&#10;&#10;Description automatically generated">
            <a:extLst>
              <a:ext uri="{FF2B5EF4-FFF2-40B4-BE49-F238E27FC236}">
                <a16:creationId xmlns:a16="http://schemas.microsoft.com/office/drawing/2014/main" id="{B4C5F8D5-0AF0-280D-8679-1F97E532F3F3}"/>
              </a:ext>
            </a:extLst>
          </p:cNvPr>
          <p:cNvPicPr>
            <a:picLocks noChangeAspect="1"/>
          </p:cNvPicPr>
          <p:nvPr/>
        </p:nvPicPr>
        <p:blipFill>
          <a:blip r:embed="rId3"/>
          <a:stretch>
            <a:fillRect/>
          </a:stretch>
        </p:blipFill>
        <p:spPr>
          <a:xfrm>
            <a:off x="6122201" y="1433830"/>
            <a:ext cx="6069799" cy="3572510"/>
          </a:xfrm>
          <a:prstGeom prst="rect">
            <a:avLst/>
          </a:prstGeom>
        </p:spPr>
      </p:pic>
    </p:spTree>
    <p:extLst>
      <p:ext uri="{BB962C8B-B14F-4D97-AF65-F5344CB8AC3E}">
        <p14:creationId xmlns:p14="http://schemas.microsoft.com/office/powerpoint/2010/main" val="2987334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a:t>The Government of South Africa</a:t>
            </a:r>
          </a:p>
        </p:txBody>
      </p:sp>
    </p:spTree>
    <p:extLst>
      <p:ext uri="{BB962C8B-B14F-4D97-AF65-F5344CB8AC3E}">
        <p14:creationId xmlns:p14="http://schemas.microsoft.com/office/powerpoint/2010/main" val="1202687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498EB962-84CD-A2A2-BE1E-E51DCAB5817A}"/>
              </a:ext>
            </a:extLst>
          </p:cNvPr>
          <p:cNvPicPr>
            <a:picLocks noChangeAspect="1"/>
          </p:cNvPicPr>
          <p:nvPr/>
        </p:nvPicPr>
        <p:blipFill>
          <a:blip r:embed="rId2"/>
          <a:stretch>
            <a:fillRect/>
          </a:stretch>
        </p:blipFill>
        <p:spPr>
          <a:xfrm>
            <a:off x="0" y="0"/>
            <a:ext cx="12172991" cy="6021585"/>
          </a:xfrm>
          <a:prstGeom prst="rect">
            <a:avLst/>
          </a:prstGeom>
        </p:spPr>
      </p:pic>
    </p:spTree>
    <p:extLst>
      <p:ext uri="{BB962C8B-B14F-4D97-AF65-F5344CB8AC3E}">
        <p14:creationId xmlns:p14="http://schemas.microsoft.com/office/powerpoint/2010/main" val="3008508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D0F0E5F7-2476-28E4-9DF0-21E124794F7B}"/>
              </a:ext>
            </a:extLst>
          </p:cNvPr>
          <p:cNvPicPr>
            <a:picLocks noChangeAspect="1"/>
          </p:cNvPicPr>
          <p:nvPr/>
        </p:nvPicPr>
        <p:blipFill>
          <a:blip r:embed="rId2"/>
          <a:stretch>
            <a:fillRect/>
          </a:stretch>
        </p:blipFill>
        <p:spPr>
          <a:xfrm>
            <a:off x="0" y="0"/>
            <a:ext cx="11670030" cy="6850009"/>
          </a:xfrm>
          <a:prstGeom prst="rect">
            <a:avLst/>
          </a:prstGeom>
        </p:spPr>
      </p:pic>
    </p:spTree>
    <p:extLst>
      <p:ext uri="{BB962C8B-B14F-4D97-AF65-F5344CB8AC3E}">
        <p14:creationId xmlns:p14="http://schemas.microsoft.com/office/powerpoint/2010/main" val="2533442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ACAC7EB7-2FEE-AD1F-66F7-6B7193AF8A01}"/>
              </a:ext>
            </a:extLst>
          </p:cNvPr>
          <p:cNvPicPr>
            <a:picLocks noChangeAspect="1"/>
          </p:cNvPicPr>
          <p:nvPr/>
        </p:nvPicPr>
        <p:blipFill>
          <a:blip r:embed="rId2"/>
          <a:stretch>
            <a:fillRect/>
          </a:stretch>
        </p:blipFill>
        <p:spPr>
          <a:xfrm>
            <a:off x="0" y="0"/>
            <a:ext cx="12175630" cy="5772150"/>
          </a:xfrm>
          <a:prstGeom prst="rect">
            <a:avLst/>
          </a:prstGeom>
        </p:spPr>
      </p:pic>
    </p:spTree>
    <p:extLst>
      <p:ext uri="{BB962C8B-B14F-4D97-AF65-F5344CB8AC3E}">
        <p14:creationId xmlns:p14="http://schemas.microsoft.com/office/powerpoint/2010/main" val="3060838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FF85971B-AD6A-A01F-38DE-BCC63A87FEC2}"/>
              </a:ext>
            </a:extLst>
          </p:cNvPr>
          <p:cNvPicPr>
            <a:picLocks noChangeAspect="1"/>
          </p:cNvPicPr>
          <p:nvPr/>
        </p:nvPicPr>
        <p:blipFill>
          <a:blip r:embed="rId2"/>
          <a:stretch>
            <a:fillRect/>
          </a:stretch>
        </p:blipFill>
        <p:spPr>
          <a:xfrm>
            <a:off x="0" y="54699"/>
            <a:ext cx="12192000" cy="6748601"/>
          </a:xfrm>
          <a:prstGeom prst="rect">
            <a:avLst/>
          </a:prstGeom>
        </p:spPr>
      </p:pic>
    </p:spTree>
    <p:extLst>
      <p:ext uri="{BB962C8B-B14F-4D97-AF65-F5344CB8AC3E}">
        <p14:creationId xmlns:p14="http://schemas.microsoft.com/office/powerpoint/2010/main" val="3728912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4923FF31-DF91-E966-43AF-93735A3D9F49}"/>
              </a:ext>
            </a:extLst>
          </p:cNvPr>
          <p:cNvPicPr>
            <a:picLocks noChangeAspect="1"/>
          </p:cNvPicPr>
          <p:nvPr/>
        </p:nvPicPr>
        <p:blipFill>
          <a:blip r:embed="rId2"/>
          <a:stretch>
            <a:fillRect/>
          </a:stretch>
        </p:blipFill>
        <p:spPr>
          <a:xfrm>
            <a:off x="0" y="0"/>
            <a:ext cx="11772900" cy="6880135"/>
          </a:xfrm>
          <a:prstGeom prst="rect">
            <a:avLst/>
          </a:prstGeom>
        </p:spPr>
      </p:pic>
    </p:spTree>
    <p:extLst>
      <p:ext uri="{BB962C8B-B14F-4D97-AF65-F5344CB8AC3E}">
        <p14:creationId xmlns:p14="http://schemas.microsoft.com/office/powerpoint/2010/main" val="401557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a:t>The Gates Foundation</a:t>
            </a:r>
          </a:p>
        </p:txBody>
      </p:sp>
    </p:spTree>
    <p:extLst>
      <p:ext uri="{BB962C8B-B14F-4D97-AF65-F5344CB8AC3E}">
        <p14:creationId xmlns:p14="http://schemas.microsoft.com/office/powerpoint/2010/main" val="3104708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F141E-9E58-B720-A91F-8C887EBA51B0}"/>
              </a:ext>
            </a:extLst>
          </p:cNvPr>
          <p:cNvSpPr txBox="1"/>
          <p:nvPr/>
        </p:nvSpPr>
        <p:spPr>
          <a:xfrm>
            <a:off x="2377440" y="6550223"/>
            <a:ext cx="6394764" cy="307777"/>
          </a:xfrm>
          <a:prstGeom prst="rect">
            <a:avLst/>
          </a:prstGeom>
          <a:noFill/>
        </p:spPr>
        <p:txBody>
          <a:bodyPr wrap="none" rtlCol="0">
            <a:spAutoFit/>
          </a:bodyPr>
          <a:lstStyle/>
          <a:p>
            <a:r>
              <a:rPr lang="en-US" sz="1400" dirty="0"/>
              <a:t>Source:  </a:t>
            </a:r>
            <a:r>
              <a:rPr lang="en-US" sz="1400" dirty="0" err="1"/>
              <a:t>Wellcome</a:t>
            </a:r>
            <a:r>
              <a:rPr lang="en-US" sz="1400" dirty="0"/>
              <a:t>/IAVI, “Expanding Access to Monoclonal Antibody-based Products”</a:t>
            </a:r>
          </a:p>
        </p:txBody>
      </p:sp>
      <p:pic>
        <p:nvPicPr>
          <p:cNvPr id="5" name="Picture 4" descr="Diagram&#10;&#10;Description automatically generated with medium confidence">
            <a:extLst>
              <a:ext uri="{FF2B5EF4-FFF2-40B4-BE49-F238E27FC236}">
                <a16:creationId xmlns:a16="http://schemas.microsoft.com/office/drawing/2014/main" id="{08BBC9C8-916E-0571-AB3D-55DEBBAE9CAC}"/>
              </a:ext>
            </a:extLst>
          </p:cNvPr>
          <p:cNvPicPr>
            <a:picLocks noChangeAspect="1"/>
          </p:cNvPicPr>
          <p:nvPr/>
        </p:nvPicPr>
        <p:blipFill>
          <a:blip r:embed="rId2"/>
          <a:stretch>
            <a:fillRect/>
          </a:stretch>
        </p:blipFill>
        <p:spPr>
          <a:xfrm>
            <a:off x="0" y="0"/>
            <a:ext cx="12192000" cy="6499040"/>
          </a:xfrm>
          <a:prstGeom prst="rect">
            <a:avLst/>
          </a:prstGeom>
        </p:spPr>
      </p:pic>
    </p:spTree>
    <p:extLst>
      <p:ext uri="{BB962C8B-B14F-4D97-AF65-F5344CB8AC3E}">
        <p14:creationId xmlns:p14="http://schemas.microsoft.com/office/powerpoint/2010/main" val="3672425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sitting at a table&#10;&#10;Description automatically generated with low confidence">
            <a:extLst>
              <a:ext uri="{FF2B5EF4-FFF2-40B4-BE49-F238E27FC236}">
                <a16:creationId xmlns:a16="http://schemas.microsoft.com/office/drawing/2014/main" id="{4EB8D8A1-0585-D79B-3E3F-F415FF812A1D}"/>
              </a:ext>
            </a:extLst>
          </p:cNvPr>
          <p:cNvPicPr>
            <a:picLocks noChangeAspect="1"/>
          </p:cNvPicPr>
          <p:nvPr/>
        </p:nvPicPr>
        <p:blipFill>
          <a:blip r:embed="rId2"/>
          <a:stretch>
            <a:fillRect/>
          </a:stretch>
        </p:blipFill>
        <p:spPr>
          <a:xfrm>
            <a:off x="-1" y="0"/>
            <a:ext cx="12194779" cy="6435090"/>
          </a:xfrm>
          <a:prstGeom prst="rect">
            <a:avLst/>
          </a:prstGeom>
        </p:spPr>
      </p:pic>
    </p:spTree>
    <p:extLst>
      <p:ext uri="{BB962C8B-B14F-4D97-AF65-F5344CB8AC3E}">
        <p14:creationId xmlns:p14="http://schemas.microsoft.com/office/powerpoint/2010/main" val="1742944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sitting at a table&#10;&#10;Description automatically generated with low confidence">
            <a:extLst>
              <a:ext uri="{FF2B5EF4-FFF2-40B4-BE49-F238E27FC236}">
                <a16:creationId xmlns:a16="http://schemas.microsoft.com/office/drawing/2014/main" id="{4EB8D8A1-0585-D79B-3E3F-F415FF812A1D}"/>
              </a:ext>
            </a:extLst>
          </p:cNvPr>
          <p:cNvPicPr>
            <a:picLocks noChangeAspect="1"/>
          </p:cNvPicPr>
          <p:nvPr/>
        </p:nvPicPr>
        <p:blipFill>
          <a:blip r:embed="rId2"/>
          <a:stretch>
            <a:fillRect/>
          </a:stretch>
        </p:blipFill>
        <p:spPr>
          <a:xfrm>
            <a:off x="-1" y="0"/>
            <a:ext cx="12194779" cy="6435090"/>
          </a:xfrm>
          <a:prstGeom prst="rect">
            <a:avLst/>
          </a:prstGeom>
        </p:spPr>
      </p:pic>
      <p:pic>
        <p:nvPicPr>
          <p:cNvPr id="2" name="Picture 1" descr="Graphical user interface, text, application&#10;&#10;Description automatically generated">
            <a:extLst>
              <a:ext uri="{FF2B5EF4-FFF2-40B4-BE49-F238E27FC236}">
                <a16:creationId xmlns:a16="http://schemas.microsoft.com/office/drawing/2014/main" id="{D292359E-490E-FCC5-4F25-A0BFCFB33FDE}"/>
              </a:ext>
            </a:extLst>
          </p:cNvPr>
          <p:cNvPicPr>
            <a:picLocks noChangeAspect="1"/>
          </p:cNvPicPr>
          <p:nvPr/>
        </p:nvPicPr>
        <p:blipFill>
          <a:blip r:embed="rId3"/>
          <a:stretch>
            <a:fillRect/>
          </a:stretch>
        </p:blipFill>
        <p:spPr>
          <a:xfrm>
            <a:off x="-2" y="1305414"/>
            <a:ext cx="12191999" cy="3824262"/>
          </a:xfrm>
          <a:prstGeom prst="rect">
            <a:avLst/>
          </a:prstGeom>
        </p:spPr>
      </p:pic>
      <p:sp>
        <p:nvSpPr>
          <p:cNvPr id="4" name="Rectangle 3">
            <a:extLst>
              <a:ext uri="{FF2B5EF4-FFF2-40B4-BE49-F238E27FC236}">
                <a16:creationId xmlns:a16="http://schemas.microsoft.com/office/drawing/2014/main" id="{8C1A7CE8-886E-97C5-BFCD-4288D937D8AD}"/>
              </a:ext>
            </a:extLst>
          </p:cNvPr>
          <p:cNvSpPr/>
          <p:nvPr/>
        </p:nvSpPr>
        <p:spPr>
          <a:xfrm>
            <a:off x="0" y="5017770"/>
            <a:ext cx="12192000" cy="1840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5847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sitting at a table&#10;&#10;Description automatically generated with low confidence">
            <a:extLst>
              <a:ext uri="{FF2B5EF4-FFF2-40B4-BE49-F238E27FC236}">
                <a16:creationId xmlns:a16="http://schemas.microsoft.com/office/drawing/2014/main" id="{4EB8D8A1-0585-D79B-3E3F-F415FF812A1D}"/>
              </a:ext>
            </a:extLst>
          </p:cNvPr>
          <p:cNvPicPr>
            <a:picLocks noChangeAspect="1"/>
          </p:cNvPicPr>
          <p:nvPr/>
        </p:nvPicPr>
        <p:blipFill>
          <a:blip r:embed="rId2"/>
          <a:stretch>
            <a:fillRect/>
          </a:stretch>
        </p:blipFill>
        <p:spPr>
          <a:xfrm>
            <a:off x="-1" y="0"/>
            <a:ext cx="12194779" cy="6435090"/>
          </a:xfrm>
          <a:prstGeom prst="rect">
            <a:avLst/>
          </a:prstGeom>
        </p:spPr>
      </p:pic>
      <p:pic>
        <p:nvPicPr>
          <p:cNvPr id="2" name="Picture 1" descr="Graphical user interface, text, application&#10;&#10;Description automatically generated">
            <a:extLst>
              <a:ext uri="{FF2B5EF4-FFF2-40B4-BE49-F238E27FC236}">
                <a16:creationId xmlns:a16="http://schemas.microsoft.com/office/drawing/2014/main" id="{D292359E-490E-FCC5-4F25-A0BFCFB33FDE}"/>
              </a:ext>
            </a:extLst>
          </p:cNvPr>
          <p:cNvPicPr>
            <a:picLocks noChangeAspect="1"/>
          </p:cNvPicPr>
          <p:nvPr/>
        </p:nvPicPr>
        <p:blipFill>
          <a:blip r:embed="rId3"/>
          <a:stretch>
            <a:fillRect/>
          </a:stretch>
        </p:blipFill>
        <p:spPr>
          <a:xfrm>
            <a:off x="-2" y="1305414"/>
            <a:ext cx="12191999" cy="3824262"/>
          </a:xfrm>
          <a:prstGeom prst="rect">
            <a:avLst/>
          </a:prstGeom>
        </p:spPr>
      </p:pic>
      <p:sp>
        <p:nvSpPr>
          <p:cNvPr id="4" name="Rectangle 3">
            <a:extLst>
              <a:ext uri="{FF2B5EF4-FFF2-40B4-BE49-F238E27FC236}">
                <a16:creationId xmlns:a16="http://schemas.microsoft.com/office/drawing/2014/main" id="{8C1A7CE8-886E-97C5-BFCD-4288D937D8AD}"/>
              </a:ext>
            </a:extLst>
          </p:cNvPr>
          <p:cNvSpPr/>
          <p:nvPr/>
        </p:nvSpPr>
        <p:spPr>
          <a:xfrm>
            <a:off x="0" y="5017770"/>
            <a:ext cx="12192000" cy="1840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Text&#10;&#10;Description automatically generated">
            <a:extLst>
              <a:ext uri="{FF2B5EF4-FFF2-40B4-BE49-F238E27FC236}">
                <a16:creationId xmlns:a16="http://schemas.microsoft.com/office/drawing/2014/main" id="{E4A7A03A-807B-ACE1-4799-5C0E10B618A7}"/>
              </a:ext>
            </a:extLst>
          </p:cNvPr>
          <p:cNvPicPr>
            <a:picLocks noChangeAspect="1"/>
          </p:cNvPicPr>
          <p:nvPr/>
        </p:nvPicPr>
        <p:blipFill>
          <a:blip r:embed="rId4"/>
          <a:stretch>
            <a:fillRect/>
          </a:stretch>
        </p:blipFill>
        <p:spPr>
          <a:xfrm>
            <a:off x="0" y="1366367"/>
            <a:ext cx="12176534" cy="4120033"/>
          </a:xfrm>
          <a:prstGeom prst="rect">
            <a:avLst/>
          </a:prstGeom>
        </p:spPr>
      </p:pic>
    </p:spTree>
    <p:extLst>
      <p:ext uri="{BB962C8B-B14F-4D97-AF65-F5344CB8AC3E}">
        <p14:creationId xmlns:p14="http://schemas.microsoft.com/office/powerpoint/2010/main" val="4129154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860FC9A7-0A51-7CB7-1CAB-E41717A6D8B2}"/>
              </a:ext>
            </a:extLst>
          </p:cNvPr>
          <p:cNvPicPr>
            <a:picLocks noChangeAspect="1"/>
          </p:cNvPicPr>
          <p:nvPr/>
        </p:nvPicPr>
        <p:blipFill>
          <a:blip r:embed="rId2"/>
          <a:stretch>
            <a:fillRect/>
          </a:stretch>
        </p:blipFill>
        <p:spPr>
          <a:xfrm>
            <a:off x="1526089" y="0"/>
            <a:ext cx="9139822" cy="6858000"/>
          </a:xfrm>
          <a:prstGeom prst="rect">
            <a:avLst/>
          </a:prstGeom>
        </p:spPr>
      </p:pic>
    </p:spTree>
    <p:extLst>
      <p:ext uri="{BB962C8B-B14F-4D97-AF65-F5344CB8AC3E}">
        <p14:creationId xmlns:p14="http://schemas.microsoft.com/office/powerpoint/2010/main" val="1407546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D4ED0A33-E2A9-B004-A115-3ACDE65244DB}"/>
              </a:ext>
            </a:extLst>
          </p:cNvPr>
          <p:cNvPicPr>
            <a:picLocks noChangeAspect="1"/>
          </p:cNvPicPr>
          <p:nvPr/>
        </p:nvPicPr>
        <p:blipFill>
          <a:blip r:embed="rId2"/>
          <a:stretch>
            <a:fillRect/>
          </a:stretch>
        </p:blipFill>
        <p:spPr>
          <a:xfrm>
            <a:off x="0" y="0"/>
            <a:ext cx="12219266" cy="6309360"/>
          </a:xfrm>
          <a:prstGeom prst="rect">
            <a:avLst/>
          </a:prstGeom>
        </p:spPr>
      </p:pic>
    </p:spTree>
    <p:extLst>
      <p:ext uri="{BB962C8B-B14F-4D97-AF65-F5344CB8AC3E}">
        <p14:creationId xmlns:p14="http://schemas.microsoft.com/office/powerpoint/2010/main" val="21398041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D4ED0A33-E2A9-B004-A115-3ACDE65244DB}"/>
              </a:ext>
            </a:extLst>
          </p:cNvPr>
          <p:cNvPicPr>
            <a:picLocks noChangeAspect="1"/>
          </p:cNvPicPr>
          <p:nvPr/>
        </p:nvPicPr>
        <p:blipFill>
          <a:blip r:embed="rId2"/>
          <a:stretch>
            <a:fillRect/>
          </a:stretch>
        </p:blipFill>
        <p:spPr>
          <a:xfrm>
            <a:off x="0" y="0"/>
            <a:ext cx="12219266" cy="6309360"/>
          </a:xfrm>
          <a:prstGeom prst="rect">
            <a:avLst/>
          </a:prstGeom>
        </p:spPr>
      </p:pic>
      <p:pic>
        <p:nvPicPr>
          <p:cNvPr id="2" name="Picture 1" descr="Graphical user interface, text, application, email&#10;&#10;Description automatically generated">
            <a:extLst>
              <a:ext uri="{FF2B5EF4-FFF2-40B4-BE49-F238E27FC236}">
                <a16:creationId xmlns:a16="http://schemas.microsoft.com/office/drawing/2014/main" id="{51137DB6-6E01-58C6-9A62-4EE1A91354AC}"/>
              </a:ext>
            </a:extLst>
          </p:cNvPr>
          <p:cNvPicPr>
            <a:picLocks noChangeAspect="1"/>
          </p:cNvPicPr>
          <p:nvPr/>
        </p:nvPicPr>
        <p:blipFill>
          <a:blip r:embed="rId3"/>
          <a:stretch>
            <a:fillRect/>
          </a:stretch>
        </p:blipFill>
        <p:spPr>
          <a:xfrm>
            <a:off x="0" y="4076652"/>
            <a:ext cx="7910156" cy="2781348"/>
          </a:xfrm>
          <a:prstGeom prst="rect">
            <a:avLst/>
          </a:prstGeom>
        </p:spPr>
      </p:pic>
    </p:spTree>
    <p:extLst>
      <p:ext uri="{BB962C8B-B14F-4D97-AF65-F5344CB8AC3E}">
        <p14:creationId xmlns:p14="http://schemas.microsoft.com/office/powerpoint/2010/main" val="3887669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screenshot&#10;&#10;Description automatically generated">
            <a:extLst>
              <a:ext uri="{FF2B5EF4-FFF2-40B4-BE49-F238E27FC236}">
                <a16:creationId xmlns:a16="http://schemas.microsoft.com/office/drawing/2014/main" id="{78AF2B8E-F7CB-3158-1119-9A0BBB42317A}"/>
              </a:ext>
            </a:extLst>
          </p:cNvPr>
          <p:cNvPicPr>
            <a:picLocks noChangeAspect="1"/>
          </p:cNvPicPr>
          <p:nvPr/>
        </p:nvPicPr>
        <p:blipFill>
          <a:blip r:embed="rId2"/>
          <a:stretch>
            <a:fillRect/>
          </a:stretch>
        </p:blipFill>
        <p:spPr>
          <a:xfrm>
            <a:off x="0" y="1402131"/>
            <a:ext cx="12215076" cy="4061409"/>
          </a:xfrm>
          <a:prstGeom prst="rect">
            <a:avLst/>
          </a:prstGeom>
        </p:spPr>
      </p:pic>
    </p:spTree>
    <p:extLst>
      <p:ext uri="{BB962C8B-B14F-4D97-AF65-F5344CB8AC3E}">
        <p14:creationId xmlns:p14="http://schemas.microsoft.com/office/powerpoint/2010/main" val="35461260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8262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a:t>Appendix</a:t>
            </a:r>
          </a:p>
        </p:txBody>
      </p:sp>
    </p:spTree>
    <p:extLst>
      <p:ext uri="{BB962C8B-B14F-4D97-AF65-F5344CB8AC3E}">
        <p14:creationId xmlns:p14="http://schemas.microsoft.com/office/powerpoint/2010/main" val="8180935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F95D-6768-C66B-BE40-FAB59AEE4D87}"/>
              </a:ext>
            </a:extLst>
          </p:cNvPr>
          <p:cNvSpPr>
            <a:spLocks noGrp="1"/>
          </p:cNvSpPr>
          <p:nvPr>
            <p:ph type="title"/>
          </p:nvPr>
        </p:nvSpPr>
        <p:spPr>
          <a:xfrm>
            <a:off x="838200" y="147955"/>
            <a:ext cx="10515600" cy="1325563"/>
          </a:xfrm>
        </p:spPr>
        <p:txBody>
          <a:bodyPr>
            <a:normAutofit/>
          </a:bodyPr>
          <a:lstStyle/>
          <a:p>
            <a:pPr algn="ctr"/>
            <a:r>
              <a:rPr lang="en-US" sz="2800" dirty="0"/>
              <a:t>American Association of Pediatrics, February 21, 2024, </a:t>
            </a:r>
            <a:r>
              <a:rPr lang="en-US" sz="2000" dirty="0"/>
              <a:t>https://</a:t>
            </a:r>
            <a:r>
              <a:rPr lang="en-US" sz="2000" dirty="0" err="1"/>
              <a:t>publications.aap.org</a:t>
            </a:r>
            <a:r>
              <a:rPr lang="en-US" sz="2000" dirty="0"/>
              <a:t>/</a:t>
            </a:r>
            <a:r>
              <a:rPr lang="en-US" sz="2000" dirty="0" err="1"/>
              <a:t>redbook</a:t>
            </a:r>
            <a:r>
              <a:rPr lang="en-US" sz="2000" dirty="0"/>
              <a:t>/resources/25379/</a:t>
            </a:r>
            <a:r>
              <a:rPr lang="en-US" sz="2000" dirty="0" err="1"/>
              <a:t>AAP-Recommendations-for-the-Prevention-of-RSV?autologincheck</a:t>
            </a:r>
            <a:r>
              <a:rPr lang="en-US" sz="2000" dirty="0"/>
              <a:t>=redirected</a:t>
            </a:r>
          </a:p>
        </p:txBody>
      </p:sp>
      <p:pic>
        <p:nvPicPr>
          <p:cNvPr id="4" name="Picture 3" descr="A close-up of a document&#10;&#10;Description automatically generated">
            <a:extLst>
              <a:ext uri="{FF2B5EF4-FFF2-40B4-BE49-F238E27FC236}">
                <a16:creationId xmlns:a16="http://schemas.microsoft.com/office/drawing/2014/main" id="{ADBA7D53-9D7E-B91D-523E-9506FC8D9639}"/>
              </a:ext>
            </a:extLst>
          </p:cNvPr>
          <p:cNvPicPr>
            <a:picLocks noChangeAspect="1"/>
          </p:cNvPicPr>
          <p:nvPr/>
        </p:nvPicPr>
        <p:blipFill>
          <a:blip r:embed="rId2"/>
          <a:stretch>
            <a:fillRect/>
          </a:stretch>
        </p:blipFill>
        <p:spPr>
          <a:xfrm>
            <a:off x="1089660" y="1429874"/>
            <a:ext cx="8968740" cy="5348331"/>
          </a:xfrm>
          <a:prstGeom prst="rect">
            <a:avLst/>
          </a:prstGeom>
        </p:spPr>
      </p:pic>
    </p:spTree>
    <p:extLst>
      <p:ext uri="{BB962C8B-B14F-4D97-AF65-F5344CB8AC3E}">
        <p14:creationId xmlns:p14="http://schemas.microsoft.com/office/powerpoint/2010/main" val="1939327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F141E-9E58-B720-A91F-8C887EBA51B0}"/>
              </a:ext>
            </a:extLst>
          </p:cNvPr>
          <p:cNvSpPr txBox="1"/>
          <p:nvPr/>
        </p:nvSpPr>
        <p:spPr>
          <a:xfrm>
            <a:off x="2377440" y="6550223"/>
            <a:ext cx="6394764" cy="307777"/>
          </a:xfrm>
          <a:prstGeom prst="rect">
            <a:avLst/>
          </a:prstGeom>
          <a:noFill/>
        </p:spPr>
        <p:txBody>
          <a:bodyPr wrap="none" rtlCol="0">
            <a:spAutoFit/>
          </a:bodyPr>
          <a:lstStyle/>
          <a:p>
            <a:r>
              <a:rPr lang="en-US" sz="1400" dirty="0"/>
              <a:t>Source:  </a:t>
            </a:r>
            <a:r>
              <a:rPr lang="en-US" sz="1400" dirty="0" err="1"/>
              <a:t>Wellcome</a:t>
            </a:r>
            <a:r>
              <a:rPr lang="en-US" sz="1400" dirty="0"/>
              <a:t>/IAVI, “Expanding Access to Monoclonal Antibody-based Products”</a:t>
            </a:r>
          </a:p>
        </p:txBody>
      </p:sp>
      <p:pic>
        <p:nvPicPr>
          <p:cNvPr id="5" name="Picture 4" descr="Table&#10;&#10;Description automatically generated">
            <a:extLst>
              <a:ext uri="{FF2B5EF4-FFF2-40B4-BE49-F238E27FC236}">
                <a16:creationId xmlns:a16="http://schemas.microsoft.com/office/drawing/2014/main" id="{898045A4-4AF8-21ED-4CE9-7C774A94D18C}"/>
              </a:ext>
            </a:extLst>
          </p:cNvPr>
          <p:cNvPicPr>
            <a:picLocks noChangeAspect="1"/>
          </p:cNvPicPr>
          <p:nvPr/>
        </p:nvPicPr>
        <p:blipFill>
          <a:blip r:embed="rId2"/>
          <a:stretch>
            <a:fillRect/>
          </a:stretch>
        </p:blipFill>
        <p:spPr>
          <a:xfrm>
            <a:off x="623661" y="0"/>
            <a:ext cx="10944678" cy="6550223"/>
          </a:xfrm>
          <a:prstGeom prst="rect">
            <a:avLst/>
          </a:prstGeom>
        </p:spPr>
      </p:pic>
    </p:spTree>
    <p:extLst>
      <p:ext uri="{BB962C8B-B14F-4D97-AF65-F5344CB8AC3E}">
        <p14:creationId xmlns:p14="http://schemas.microsoft.com/office/powerpoint/2010/main" val="36371145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F339E-B2BC-59A2-6CB2-120197909B4E}"/>
              </a:ext>
            </a:extLst>
          </p:cNvPr>
          <p:cNvPicPr>
            <a:picLocks noChangeAspect="1"/>
          </p:cNvPicPr>
          <p:nvPr/>
        </p:nvPicPr>
        <p:blipFill>
          <a:blip r:embed="rId2"/>
          <a:stretch>
            <a:fillRect/>
          </a:stretch>
        </p:blipFill>
        <p:spPr>
          <a:xfrm>
            <a:off x="-1" y="0"/>
            <a:ext cx="12210239" cy="92583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9E566243-A4C1-3852-0D0B-3F8D36CA1DDD}"/>
              </a:ext>
            </a:extLst>
          </p:cNvPr>
          <p:cNvPicPr>
            <a:picLocks noChangeAspect="1"/>
          </p:cNvPicPr>
          <p:nvPr/>
        </p:nvPicPr>
        <p:blipFill>
          <a:blip r:embed="rId3"/>
          <a:stretch>
            <a:fillRect/>
          </a:stretch>
        </p:blipFill>
        <p:spPr>
          <a:xfrm>
            <a:off x="-1" y="925830"/>
            <a:ext cx="11418571" cy="4011930"/>
          </a:xfrm>
          <a:prstGeom prst="rect">
            <a:avLst/>
          </a:prstGeom>
        </p:spPr>
      </p:pic>
      <p:sp>
        <p:nvSpPr>
          <p:cNvPr id="5" name="TextBox 4">
            <a:extLst>
              <a:ext uri="{FF2B5EF4-FFF2-40B4-BE49-F238E27FC236}">
                <a16:creationId xmlns:a16="http://schemas.microsoft.com/office/drawing/2014/main" id="{1A394A56-72D7-0C9D-2A07-DC3A025A710D}"/>
              </a:ext>
            </a:extLst>
          </p:cNvPr>
          <p:cNvSpPr txBox="1"/>
          <p:nvPr/>
        </p:nvSpPr>
        <p:spPr>
          <a:xfrm>
            <a:off x="1521951" y="6377940"/>
            <a:ext cx="8374665" cy="369332"/>
          </a:xfrm>
          <a:prstGeom prst="rect">
            <a:avLst/>
          </a:prstGeom>
          <a:noFill/>
        </p:spPr>
        <p:txBody>
          <a:bodyPr wrap="none" rtlCol="0">
            <a:spAutoFit/>
          </a:bodyPr>
          <a:lstStyle/>
          <a:p>
            <a:r>
              <a:rPr lang="en-US" dirty="0"/>
              <a:t>Source:  </a:t>
            </a:r>
            <a:r>
              <a:rPr lang="en-US" dirty="0">
                <a:effectLst/>
              </a:rPr>
              <a:t>Lucas Silva Carvalho, “Production Processes for Monoclonal Antibodies</a:t>
            </a:r>
            <a:r>
              <a:rPr lang="en-US" dirty="0"/>
              <a:t>” (2017)</a:t>
            </a:r>
            <a:endParaRPr lang="en-US" dirty="0">
              <a:effectLst/>
            </a:endParaRPr>
          </a:p>
        </p:txBody>
      </p:sp>
    </p:spTree>
    <p:extLst>
      <p:ext uri="{BB962C8B-B14F-4D97-AF65-F5344CB8AC3E}">
        <p14:creationId xmlns:p14="http://schemas.microsoft.com/office/powerpoint/2010/main" val="737647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F339E-B2BC-59A2-6CB2-120197909B4E}"/>
              </a:ext>
            </a:extLst>
          </p:cNvPr>
          <p:cNvPicPr>
            <a:picLocks noChangeAspect="1"/>
          </p:cNvPicPr>
          <p:nvPr/>
        </p:nvPicPr>
        <p:blipFill>
          <a:blip r:embed="rId2"/>
          <a:stretch>
            <a:fillRect/>
          </a:stretch>
        </p:blipFill>
        <p:spPr>
          <a:xfrm>
            <a:off x="-1" y="0"/>
            <a:ext cx="12210239" cy="925830"/>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DEBE7AE8-AE93-D589-FDAA-BC22DA27FB20}"/>
              </a:ext>
            </a:extLst>
          </p:cNvPr>
          <p:cNvPicPr>
            <a:picLocks noChangeAspect="1"/>
          </p:cNvPicPr>
          <p:nvPr/>
        </p:nvPicPr>
        <p:blipFill>
          <a:blip r:embed="rId3"/>
          <a:stretch>
            <a:fillRect/>
          </a:stretch>
        </p:blipFill>
        <p:spPr>
          <a:xfrm>
            <a:off x="-1" y="925830"/>
            <a:ext cx="11409555" cy="5063490"/>
          </a:xfrm>
          <a:prstGeom prst="rect">
            <a:avLst/>
          </a:prstGeom>
        </p:spPr>
      </p:pic>
    </p:spTree>
    <p:extLst>
      <p:ext uri="{BB962C8B-B14F-4D97-AF65-F5344CB8AC3E}">
        <p14:creationId xmlns:p14="http://schemas.microsoft.com/office/powerpoint/2010/main" val="24742682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F339E-B2BC-59A2-6CB2-120197909B4E}"/>
              </a:ext>
            </a:extLst>
          </p:cNvPr>
          <p:cNvPicPr>
            <a:picLocks noChangeAspect="1"/>
          </p:cNvPicPr>
          <p:nvPr/>
        </p:nvPicPr>
        <p:blipFill>
          <a:blip r:embed="rId2"/>
          <a:stretch>
            <a:fillRect/>
          </a:stretch>
        </p:blipFill>
        <p:spPr>
          <a:xfrm>
            <a:off x="-1" y="0"/>
            <a:ext cx="12210239" cy="925830"/>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FF80BD49-AF04-8ED6-C66A-1F45D07D6437}"/>
              </a:ext>
            </a:extLst>
          </p:cNvPr>
          <p:cNvPicPr>
            <a:picLocks noChangeAspect="1"/>
          </p:cNvPicPr>
          <p:nvPr/>
        </p:nvPicPr>
        <p:blipFill>
          <a:blip r:embed="rId3"/>
          <a:stretch>
            <a:fillRect/>
          </a:stretch>
        </p:blipFill>
        <p:spPr>
          <a:xfrm>
            <a:off x="83820" y="925830"/>
            <a:ext cx="11438088" cy="4160520"/>
          </a:xfrm>
          <a:prstGeom prst="rect">
            <a:avLst/>
          </a:prstGeom>
        </p:spPr>
      </p:pic>
    </p:spTree>
    <p:extLst>
      <p:ext uri="{BB962C8B-B14F-4D97-AF65-F5344CB8AC3E}">
        <p14:creationId xmlns:p14="http://schemas.microsoft.com/office/powerpoint/2010/main" val="1779247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F339E-B2BC-59A2-6CB2-120197909B4E}"/>
              </a:ext>
            </a:extLst>
          </p:cNvPr>
          <p:cNvPicPr>
            <a:picLocks noChangeAspect="1"/>
          </p:cNvPicPr>
          <p:nvPr/>
        </p:nvPicPr>
        <p:blipFill>
          <a:blip r:embed="rId2"/>
          <a:stretch>
            <a:fillRect/>
          </a:stretch>
        </p:blipFill>
        <p:spPr>
          <a:xfrm>
            <a:off x="-1" y="0"/>
            <a:ext cx="12210239" cy="925830"/>
          </a:xfrm>
          <a:prstGeom prst="rect">
            <a:avLst/>
          </a:prstGeom>
        </p:spPr>
      </p:pic>
      <p:pic>
        <p:nvPicPr>
          <p:cNvPr id="3" name="Picture 2" descr="Table&#10;&#10;Description automatically generated with medium confidence">
            <a:extLst>
              <a:ext uri="{FF2B5EF4-FFF2-40B4-BE49-F238E27FC236}">
                <a16:creationId xmlns:a16="http://schemas.microsoft.com/office/drawing/2014/main" id="{8D351472-3E54-11C1-EFE7-5B0C81001906}"/>
              </a:ext>
            </a:extLst>
          </p:cNvPr>
          <p:cNvPicPr>
            <a:picLocks noChangeAspect="1"/>
          </p:cNvPicPr>
          <p:nvPr/>
        </p:nvPicPr>
        <p:blipFill>
          <a:blip r:embed="rId3"/>
          <a:stretch>
            <a:fillRect/>
          </a:stretch>
        </p:blipFill>
        <p:spPr>
          <a:xfrm>
            <a:off x="-1" y="925830"/>
            <a:ext cx="11447252" cy="2948940"/>
          </a:xfrm>
          <a:prstGeom prst="rect">
            <a:avLst/>
          </a:prstGeom>
        </p:spPr>
      </p:pic>
    </p:spTree>
    <p:extLst>
      <p:ext uri="{BB962C8B-B14F-4D97-AF65-F5344CB8AC3E}">
        <p14:creationId xmlns:p14="http://schemas.microsoft.com/office/powerpoint/2010/main" val="41247357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F339E-B2BC-59A2-6CB2-120197909B4E}"/>
              </a:ext>
            </a:extLst>
          </p:cNvPr>
          <p:cNvPicPr>
            <a:picLocks noChangeAspect="1"/>
          </p:cNvPicPr>
          <p:nvPr/>
        </p:nvPicPr>
        <p:blipFill>
          <a:blip r:embed="rId2"/>
          <a:stretch>
            <a:fillRect/>
          </a:stretch>
        </p:blipFill>
        <p:spPr>
          <a:xfrm>
            <a:off x="-1" y="0"/>
            <a:ext cx="12210239" cy="925830"/>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3B22F1D5-0D29-040E-BAF0-B26C297D1E24}"/>
              </a:ext>
            </a:extLst>
          </p:cNvPr>
          <p:cNvPicPr>
            <a:picLocks noChangeAspect="1"/>
          </p:cNvPicPr>
          <p:nvPr/>
        </p:nvPicPr>
        <p:blipFill>
          <a:blip r:embed="rId3"/>
          <a:stretch>
            <a:fillRect/>
          </a:stretch>
        </p:blipFill>
        <p:spPr>
          <a:xfrm>
            <a:off x="0" y="925830"/>
            <a:ext cx="11327130" cy="5942100"/>
          </a:xfrm>
          <a:prstGeom prst="rect">
            <a:avLst/>
          </a:prstGeom>
        </p:spPr>
      </p:pic>
    </p:spTree>
    <p:extLst>
      <p:ext uri="{BB962C8B-B14F-4D97-AF65-F5344CB8AC3E}">
        <p14:creationId xmlns:p14="http://schemas.microsoft.com/office/powerpoint/2010/main" val="22513459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F339E-B2BC-59A2-6CB2-120197909B4E}"/>
              </a:ext>
            </a:extLst>
          </p:cNvPr>
          <p:cNvPicPr>
            <a:picLocks noChangeAspect="1"/>
          </p:cNvPicPr>
          <p:nvPr/>
        </p:nvPicPr>
        <p:blipFill>
          <a:blip r:embed="rId2"/>
          <a:stretch>
            <a:fillRect/>
          </a:stretch>
        </p:blipFill>
        <p:spPr>
          <a:xfrm>
            <a:off x="-1" y="0"/>
            <a:ext cx="12210239" cy="925830"/>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E72834E0-4239-2E6E-C382-2A69BA314D75}"/>
              </a:ext>
            </a:extLst>
          </p:cNvPr>
          <p:cNvPicPr>
            <a:picLocks noChangeAspect="1"/>
          </p:cNvPicPr>
          <p:nvPr/>
        </p:nvPicPr>
        <p:blipFill>
          <a:blip r:embed="rId3"/>
          <a:stretch>
            <a:fillRect/>
          </a:stretch>
        </p:blipFill>
        <p:spPr>
          <a:xfrm>
            <a:off x="365760" y="949117"/>
            <a:ext cx="10949940" cy="5908883"/>
          </a:xfrm>
          <a:prstGeom prst="rect">
            <a:avLst/>
          </a:prstGeom>
        </p:spPr>
      </p:pic>
      <p:sp>
        <p:nvSpPr>
          <p:cNvPr id="2" name="Rounded Rectangle 1">
            <a:extLst>
              <a:ext uri="{FF2B5EF4-FFF2-40B4-BE49-F238E27FC236}">
                <a16:creationId xmlns:a16="http://schemas.microsoft.com/office/drawing/2014/main" id="{BE5240B7-0899-03E5-B6EB-75517C005172}"/>
              </a:ext>
            </a:extLst>
          </p:cNvPr>
          <p:cNvSpPr/>
          <p:nvPr/>
        </p:nvSpPr>
        <p:spPr>
          <a:xfrm>
            <a:off x="166255" y="6329548"/>
            <a:ext cx="11519064" cy="52845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951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F339E-B2BC-59A2-6CB2-120197909B4E}"/>
              </a:ext>
            </a:extLst>
          </p:cNvPr>
          <p:cNvPicPr>
            <a:picLocks noChangeAspect="1"/>
          </p:cNvPicPr>
          <p:nvPr/>
        </p:nvPicPr>
        <p:blipFill>
          <a:blip r:embed="rId2"/>
          <a:stretch>
            <a:fillRect/>
          </a:stretch>
        </p:blipFill>
        <p:spPr>
          <a:xfrm>
            <a:off x="-1" y="0"/>
            <a:ext cx="12210239" cy="925830"/>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DBDC186A-3D28-2DED-5605-150C1570DA70}"/>
              </a:ext>
            </a:extLst>
          </p:cNvPr>
          <p:cNvPicPr>
            <a:picLocks noChangeAspect="1"/>
          </p:cNvPicPr>
          <p:nvPr/>
        </p:nvPicPr>
        <p:blipFill>
          <a:blip r:embed="rId3"/>
          <a:stretch>
            <a:fillRect/>
          </a:stretch>
        </p:blipFill>
        <p:spPr>
          <a:xfrm>
            <a:off x="-1" y="925830"/>
            <a:ext cx="11623535" cy="3589020"/>
          </a:xfrm>
          <a:prstGeom prst="rect">
            <a:avLst/>
          </a:prstGeom>
        </p:spPr>
      </p:pic>
    </p:spTree>
    <p:extLst>
      <p:ext uri="{BB962C8B-B14F-4D97-AF65-F5344CB8AC3E}">
        <p14:creationId xmlns:p14="http://schemas.microsoft.com/office/powerpoint/2010/main" val="22210343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F339E-B2BC-59A2-6CB2-120197909B4E}"/>
              </a:ext>
            </a:extLst>
          </p:cNvPr>
          <p:cNvPicPr>
            <a:picLocks noChangeAspect="1"/>
          </p:cNvPicPr>
          <p:nvPr/>
        </p:nvPicPr>
        <p:blipFill>
          <a:blip r:embed="rId2"/>
          <a:stretch>
            <a:fillRect/>
          </a:stretch>
        </p:blipFill>
        <p:spPr>
          <a:xfrm>
            <a:off x="-1" y="0"/>
            <a:ext cx="12210239" cy="925830"/>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058B456D-8DAF-DC59-8CD8-B12397B121DE}"/>
              </a:ext>
            </a:extLst>
          </p:cNvPr>
          <p:cNvPicPr>
            <a:picLocks noChangeAspect="1"/>
          </p:cNvPicPr>
          <p:nvPr/>
        </p:nvPicPr>
        <p:blipFill>
          <a:blip r:embed="rId3"/>
          <a:stretch>
            <a:fillRect/>
          </a:stretch>
        </p:blipFill>
        <p:spPr>
          <a:xfrm>
            <a:off x="-1" y="925830"/>
            <a:ext cx="12201529" cy="3486150"/>
          </a:xfrm>
          <a:prstGeom prst="rect">
            <a:avLst/>
          </a:prstGeom>
        </p:spPr>
      </p:pic>
    </p:spTree>
    <p:extLst>
      <p:ext uri="{BB962C8B-B14F-4D97-AF65-F5344CB8AC3E}">
        <p14:creationId xmlns:p14="http://schemas.microsoft.com/office/powerpoint/2010/main" val="4005180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639-349B-B5E6-6DF0-D13FF42F4ED9}"/>
              </a:ext>
            </a:extLst>
          </p:cNvPr>
          <p:cNvSpPr>
            <a:spLocks noGrp="1"/>
          </p:cNvSpPr>
          <p:nvPr>
            <p:ph type="title"/>
          </p:nvPr>
        </p:nvSpPr>
        <p:spPr>
          <a:xfrm>
            <a:off x="838200" y="51752"/>
            <a:ext cx="10515600" cy="629285"/>
          </a:xfrm>
        </p:spPr>
        <p:txBody>
          <a:bodyPr>
            <a:normAutofit/>
          </a:bodyPr>
          <a:lstStyle/>
          <a:p>
            <a:pPr algn="ctr"/>
            <a:r>
              <a:rPr lang="en-US" sz="3600" dirty="0"/>
              <a:t>Commercial Production of Antibodies</a:t>
            </a:r>
          </a:p>
        </p:txBody>
      </p:sp>
      <p:sp>
        <p:nvSpPr>
          <p:cNvPr id="3" name="Content Placeholder 2">
            <a:extLst>
              <a:ext uri="{FF2B5EF4-FFF2-40B4-BE49-F238E27FC236}">
                <a16:creationId xmlns:a16="http://schemas.microsoft.com/office/drawing/2014/main" id="{55CB698A-E9B3-503C-CF17-440DF2FC7F4B}"/>
              </a:ext>
            </a:extLst>
          </p:cNvPr>
          <p:cNvSpPr>
            <a:spLocks noGrp="1"/>
          </p:cNvSpPr>
          <p:nvPr>
            <p:ph idx="1"/>
          </p:nvPr>
        </p:nvSpPr>
        <p:spPr>
          <a:xfrm>
            <a:off x="950024" y="883999"/>
            <a:ext cx="9736579" cy="3948061"/>
          </a:xfrm>
        </p:spPr>
        <p:txBody>
          <a:bodyPr>
            <a:normAutofit/>
          </a:bodyPr>
          <a:lstStyle/>
          <a:p>
            <a:pPr marL="0" indent="0">
              <a:lnSpc>
                <a:spcPct val="120000"/>
              </a:lnSpc>
              <a:buNone/>
            </a:pPr>
            <a:r>
              <a:rPr lang="en-US" sz="2000" dirty="0">
                <a:solidFill>
                  <a:srgbClr val="34393D"/>
                </a:solidFill>
                <a:effectLst/>
                <a:latin typeface="Helvetica" pitchFamily="2" charset="0"/>
              </a:rPr>
              <a:t>“The traditional </a:t>
            </a:r>
            <a:r>
              <a:rPr lang="en-US" sz="2000" dirty="0">
                <a:solidFill>
                  <a:srgbClr val="337AB8"/>
                </a:solidFill>
                <a:effectLst/>
                <a:latin typeface="Helvetica" pitchFamily="2" charset="0"/>
              </a:rPr>
              <a:t>monoclonal antibody (</a:t>
            </a:r>
            <a:r>
              <a:rPr lang="en-US" sz="2000" dirty="0" err="1">
                <a:solidFill>
                  <a:srgbClr val="337AB8"/>
                </a:solidFill>
                <a:effectLst/>
                <a:latin typeface="Helvetica" pitchFamily="2" charset="0"/>
              </a:rPr>
              <a:t>mAb</a:t>
            </a:r>
            <a:r>
              <a:rPr lang="en-US" sz="2000" dirty="0">
                <a:solidFill>
                  <a:srgbClr val="337AB8"/>
                </a:solidFill>
                <a:effectLst/>
                <a:latin typeface="Helvetica" pitchFamily="2" charset="0"/>
              </a:rPr>
              <a:t>) </a:t>
            </a:r>
            <a:r>
              <a:rPr lang="en-US" sz="2000" dirty="0">
                <a:solidFill>
                  <a:srgbClr val="34393D"/>
                </a:solidFill>
                <a:effectLst/>
                <a:latin typeface="Helvetica" pitchFamily="2" charset="0"/>
              </a:rPr>
              <a:t>production process usually starts with generation of </a:t>
            </a:r>
            <a:r>
              <a:rPr lang="en-US" sz="2000" dirty="0" err="1">
                <a:solidFill>
                  <a:srgbClr val="34393D"/>
                </a:solidFill>
                <a:effectLst/>
                <a:latin typeface="Helvetica" pitchFamily="2" charset="0"/>
              </a:rPr>
              <a:t>mAb</a:t>
            </a:r>
            <a:r>
              <a:rPr lang="en-US" sz="2000" dirty="0">
                <a:solidFill>
                  <a:srgbClr val="34393D"/>
                </a:solidFill>
                <a:effectLst/>
                <a:latin typeface="Helvetica" pitchFamily="2" charset="0"/>
              </a:rPr>
              <a:t>-producing cells (i.e. hybridomas) by fusing myeloma cells with desired antibody-producing splenocytes (e.g. B cells). These B cells are typically sourced from animals, usually mice. After cell fusion, large numbers of clones are screened and selected on the basis of antigen specificity and immunoglobulin class. Once candidate </a:t>
            </a:r>
            <a:r>
              <a:rPr lang="en-US" sz="2000" dirty="0">
                <a:solidFill>
                  <a:srgbClr val="337AB8"/>
                </a:solidFill>
                <a:effectLst/>
                <a:latin typeface="Helvetica" pitchFamily="2" charset="0"/>
              </a:rPr>
              <a:t>hybridoma cell lines </a:t>
            </a:r>
            <a:r>
              <a:rPr lang="en-US" sz="2000" dirty="0">
                <a:solidFill>
                  <a:srgbClr val="34393D"/>
                </a:solidFill>
                <a:effectLst/>
                <a:latin typeface="Helvetica" pitchFamily="2" charset="0"/>
              </a:rPr>
              <a:t>are identified, each "hit” is confirmed, validated, and characterized using a variety of downstream functional assays. Upon completion, the clones are scaled up where additional downstream bioprocesses occur.”</a:t>
            </a:r>
          </a:p>
          <a:p>
            <a:pPr marL="0" indent="0">
              <a:lnSpc>
                <a:spcPct val="120000"/>
              </a:lnSpc>
              <a:buNone/>
            </a:pPr>
            <a:endParaRPr lang="en-US" sz="2000" dirty="0"/>
          </a:p>
        </p:txBody>
      </p:sp>
      <p:sp>
        <p:nvSpPr>
          <p:cNvPr id="4" name="TextBox 3">
            <a:extLst>
              <a:ext uri="{FF2B5EF4-FFF2-40B4-BE49-F238E27FC236}">
                <a16:creationId xmlns:a16="http://schemas.microsoft.com/office/drawing/2014/main" id="{4AAAB26F-F8B5-A0E8-348C-DBB71244A5E5}"/>
              </a:ext>
            </a:extLst>
          </p:cNvPr>
          <p:cNvSpPr txBox="1"/>
          <p:nvPr/>
        </p:nvSpPr>
        <p:spPr>
          <a:xfrm>
            <a:off x="1485900" y="6176963"/>
            <a:ext cx="8757397" cy="369332"/>
          </a:xfrm>
          <a:prstGeom prst="rect">
            <a:avLst/>
          </a:prstGeom>
          <a:noFill/>
        </p:spPr>
        <p:txBody>
          <a:bodyPr wrap="none" rtlCol="0">
            <a:spAutoFit/>
          </a:bodyPr>
          <a:lstStyle/>
          <a:p>
            <a:r>
              <a:rPr lang="en-US" dirty="0"/>
              <a:t>Source:  https://</a:t>
            </a:r>
            <a:r>
              <a:rPr lang="en-US" dirty="0" err="1"/>
              <a:t>www.moleculardevices.com</a:t>
            </a:r>
            <a:r>
              <a:rPr lang="en-US" dirty="0"/>
              <a:t>/applications/monoclonal-antibody-production</a:t>
            </a:r>
          </a:p>
        </p:txBody>
      </p:sp>
    </p:spTree>
    <p:extLst>
      <p:ext uri="{BB962C8B-B14F-4D97-AF65-F5344CB8AC3E}">
        <p14:creationId xmlns:p14="http://schemas.microsoft.com/office/powerpoint/2010/main" val="2624166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639-349B-B5E6-6DF0-D13FF42F4ED9}"/>
              </a:ext>
            </a:extLst>
          </p:cNvPr>
          <p:cNvSpPr>
            <a:spLocks noGrp="1"/>
          </p:cNvSpPr>
          <p:nvPr>
            <p:ph type="title"/>
          </p:nvPr>
        </p:nvSpPr>
        <p:spPr>
          <a:xfrm>
            <a:off x="838200" y="51752"/>
            <a:ext cx="10515600" cy="629285"/>
          </a:xfrm>
        </p:spPr>
        <p:txBody>
          <a:bodyPr>
            <a:normAutofit/>
          </a:bodyPr>
          <a:lstStyle/>
          <a:p>
            <a:pPr algn="ctr"/>
            <a:r>
              <a:rPr lang="en-US" sz="3600" dirty="0"/>
              <a:t>Commercial Production of Antibodies</a:t>
            </a:r>
          </a:p>
        </p:txBody>
      </p:sp>
      <p:pic>
        <p:nvPicPr>
          <p:cNvPr id="7" name="Picture 6" descr="Graphical user interface, text, application&#10;&#10;Description automatically generated">
            <a:extLst>
              <a:ext uri="{FF2B5EF4-FFF2-40B4-BE49-F238E27FC236}">
                <a16:creationId xmlns:a16="http://schemas.microsoft.com/office/drawing/2014/main" id="{89AED6AD-2F10-0805-0863-A28EAD702F6B}"/>
              </a:ext>
            </a:extLst>
          </p:cNvPr>
          <p:cNvPicPr>
            <a:picLocks noChangeAspect="1"/>
          </p:cNvPicPr>
          <p:nvPr/>
        </p:nvPicPr>
        <p:blipFill>
          <a:blip r:embed="rId2"/>
          <a:stretch>
            <a:fillRect/>
          </a:stretch>
        </p:blipFill>
        <p:spPr>
          <a:xfrm>
            <a:off x="679900" y="590361"/>
            <a:ext cx="11093000" cy="5677277"/>
          </a:xfrm>
          <a:prstGeom prst="rect">
            <a:avLst/>
          </a:prstGeom>
        </p:spPr>
      </p:pic>
      <p:sp>
        <p:nvSpPr>
          <p:cNvPr id="8" name="TextBox 7">
            <a:extLst>
              <a:ext uri="{FF2B5EF4-FFF2-40B4-BE49-F238E27FC236}">
                <a16:creationId xmlns:a16="http://schemas.microsoft.com/office/drawing/2014/main" id="{E9D14016-55F7-2BEB-734E-BFF9C439C424}"/>
              </a:ext>
            </a:extLst>
          </p:cNvPr>
          <p:cNvSpPr txBox="1"/>
          <p:nvPr/>
        </p:nvSpPr>
        <p:spPr>
          <a:xfrm>
            <a:off x="5738202" y="6436362"/>
            <a:ext cx="1771960" cy="461665"/>
          </a:xfrm>
          <a:prstGeom prst="rect">
            <a:avLst/>
          </a:prstGeom>
          <a:noFill/>
        </p:spPr>
        <p:txBody>
          <a:bodyPr wrap="none" rtlCol="0">
            <a:spAutoFit/>
          </a:bodyPr>
          <a:lstStyle/>
          <a:p>
            <a:r>
              <a:rPr lang="en-US" sz="2400" dirty="0"/>
              <a:t>Continued….</a:t>
            </a:r>
          </a:p>
        </p:txBody>
      </p:sp>
      <p:sp>
        <p:nvSpPr>
          <p:cNvPr id="9" name="Rectangle 8">
            <a:extLst>
              <a:ext uri="{FF2B5EF4-FFF2-40B4-BE49-F238E27FC236}">
                <a16:creationId xmlns:a16="http://schemas.microsoft.com/office/drawing/2014/main" id="{784FD689-E106-469E-F1D9-E3F4F80B182C}"/>
              </a:ext>
            </a:extLst>
          </p:cNvPr>
          <p:cNvSpPr/>
          <p:nvPr/>
        </p:nvSpPr>
        <p:spPr>
          <a:xfrm>
            <a:off x="10313233" y="6176963"/>
            <a:ext cx="1878767" cy="659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089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ext, application&#10;&#10;Description automatically generated">
            <a:extLst>
              <a:ext uri="{FF2B5EF4-FFF2-40B4-BE49-F238E27FC236}">
                <a16:creationId xmlns:a16="http://schemas.microsoft.com/office/drawing/2014/main" id="{98C53D3F-CC03-1E03-E994-329259E2260E}"/>
              </a:ext>
            </a:extLst>
          </p:cNvPr>
          <p:cNvPicPr>
            <a:picLocks noChangeAspect="1"/>
          </p:cNvPicPr>
          <p:nvPr/>
        </p:nvPicPr>
        <p:blipFill>
          <a:blip r:embed="rId2"/>
          <a:stretch>
            <a:fillRect/>
          </a:stretch>
        </p:blipFill>
        <p:spPr>
          <a:xfrm>
            <a:off x="733139" y="182880"/>
            <a:ext cx="11027855" cy="6675120"/>
          </a:xfrm>
          <a:prstGeom prst="rect">
            <a:avLst/>
          </a:prstGeom>
        </p:spPr>
      </p:pic>
      <p:sp>
        <p:nvSpPr>
          <p:cNvPr id="6" name="Rectangle 5">
            <a:extLst>
              <a:ext uri="{FF2B5EF4-FFF2-40B4-BE49-F238E27FC236}">
                <a16:creationId xmlns:a16="http://schemas.microsoft.com/office/drawing/2014/main" id="{1745576F-CD72-B869-A1C4-54B6B91DE7BA}"/>
              </a:ext>
            </a:extLst>
          </p:cNvPr>
          <p:cNvSpPr/>
          <p:nvPr/>
        </p:nvSpPr>
        <p:spPr>
          <a:xfrm>
            <a:off x="733139" y="0"/>
            <a:ext cx="2741581" cy="491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501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ield" id="{EAAFB829-7FDA-E14A-91FE-8DF1122D26FD}" vid="{AAF369E0-D4B1-C14F-9831-127C2E3C35A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5273F3247B7D49B9E0E9B97DC68F40" ma:contentTypeVersion="14" ma:contentTypeDescription="Create a new document." ma:contentTypeScope="" ma:versionID="4769ac873fbc9c7f602d10ce5737712e">
  <xsd:schema xmlns:xsd="http://www.w3.org/2001/XMLSchema" xmlns:xs="http://www.w3.org/2001/XMLSchema" xmlns:p="http://schemas.microsoft.com/office/2006/metadata/properties" xmlns:ns2="0f07c61b-069b-453e-8e74-4887da1cd4de" xmlns:ns3="4b8791a3-d532-4f65-8402-8cb3440b4394" targetNamespace="http://schemas.microsoft.com/office/2006/metadata/properties" ma:root="true" ma:fieldsID="774b9330c6c3e6ead22e9fd383ad0822" ns2:_="" ns3:_="">
    <xsd:import namespace="0f07c61b-069b-453e-8e74-4887da1cd4de"/>
    <xsd:import namespace="4b8791a3-d532-4f65-8402-8cb3440b439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07c61b-069b-453e-8e74-4887da1cd4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8791a3-d532-4f65-8402-8cb3440b439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418A4F-EDB6-462E-BF75-7E86623B8E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07c61b-069b-453e-8e74-4887da1cd4de"/>
    <ds:schemaRef ds:uri="4b8791a3-d532-4f65-8402-8cb3440b43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773821-A0A0-453E-B68A-29B4CA8685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4354</TotalTime>
  <Words>3232</Words>
  <Application>Microsoft Macintosh PowerPoint</Application>
  <PresentationFormat>Widescreen</PresentationFormat>
  <Paragraphs>136</Paragraphs>
  <Slides>67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Aptos</vt:lpstr>
      <vt:lpstr>Arial</vt:lpstr>
      <vt:lpstr>Calibri</vt:lpstr>
      <vt:lpstr>Calibri Light</vt:lpstr>
      <vt:lpstr>Helvetica</vt:lpstr>
      <vt:lpstr>Helvetica Neue</vt:lpstr>
      <vt:lpstr>Times</vt:lpstr>
      <vt:lpstr>Times New Roman</vt:lpstr>
      <vt:lpstr>ui-sans-serif</vt:lpstr>
      <vt:lpstr>Office Theme</vt:lpstr>
      <vt:lpstr>     Nirsevimab Negotiation Exercise  </vt:lpstr>
      <vt:lpstr>Introduction</vt:lpstr>
      <vt:lpstr>Monoclonal Antibodies</vt:lpstr>
      <vt:lpstr>PowerPoint Presentation</vt:lpstr>
      <vt:lpstr>PowerPoint Presentation</vt:lpstr>
      <vt:lpstr>PowerPoint Presentation</vt:lpstr>
      <vt:lpstr>Commercial Production of Antibodies</vt:lpstr>
      <vt:lpstr>Commercial Production of Antibodies</vt:lpstr>
      <vt:lpstr>PowerPoint Presentation</vt:lpstr>
      <vt:lpstr>RSV</vt:lpstr>
      <vt:lpstr>PowerPoint Presentation</vt:lpstr>
      <vt:lpstr>PowerPoint Presentation</vt:lpstr>
      <vt:lpstr>RSV</vt:lpstr>
      <vt:lpstr>RSV</vt:lpstr>
      <vt:lpstr>PowerPoint Presentation</vt:lpstr>
      <vt:lpstr>Nirsevimab</vt:lpstr>
      <vt:lpstr>The Promise of Nirsevimab</vt:lpstr>
      <vt:lpstr>Nirsevimab</vt:lpstr>
      <vt:lpstr>The Development of Nirsevimab</vt:lpstr>
      <vt:lpstr>PowerPoint Presentation</vt:lpstr>
      <vt:lpstr>Marketing Approvals</vt:lpstr>
      <vt:lpstr>Distribution</vt:lpstr>
      <vt:lpstr>Distribution</vt:lpstr>
      <vt:lpstr>CDC Vaccine Price List</vt:lpstr>
      <vt:lpstr>PowerPoint Presentation</vt:lpstr>
      <vt:lpstr>Negotiation Exercise</vt:lpstr>
      <vt:lpstr>The following parties will attempt to negotiate a voluntary license designed to increase the availability of Nirsevimab in South Africa and in other low and middle-income countries:</vt:lpstr>
      <vt:lpstr>Procedure</vt:lpstr>
      <vt:lpstr>Procedure</vt:lpstr>
      <vt:lpstr>Assumptions</vt:lpstr>
      <vt:lpstr>The issues that the negotiators should seek to address include:</vt:lpstr>
      <vt:lpstr>Additional Information concerning the Parties to the Negotiation</vt:lpstr>
      <vt:lpstr>AstraZeneca</vt:lpstr>
      <vt:lpstr>PowerPoint Presentation</vt:lpstr>
      <vt:lpstr>PowerPoint Presentation</vt:lpstr>
      <vt:lpstr>PowerPoint Presentation</vt:lpstr>
      <vt:lpstr>Aspen</vt:lpstr>
      <vt:lpstr>PowerPoint Presentation</vt:lpstr>
      <vt:lpstr>PowerPoint Presentation</vt:lpstr>
      <vt:lpstr>PowerPoint Presentation</vt:lpstr>
      <vt:lpstr>PowerPoint Presentation</vt:lpstr>
      <vt:lpstr>PowerPoint Presentation</vt:lpstr>
      <vt:lpstr>The Government of South Africa</vt:lpstr>
      <vt:lpstr>PowerPoint Presentation</vt:lpstr>
      <vt:lpstr>PowerPoint Presentation</vt:lpstr>
      <vt:lpstr>PowerPoint Presentation</vt:lpstr>
      <vt:lpstr>PowerPoint Presentation</vt:lpstr>
      <vt:lpstr>PowerPoint Presentation</vt:lpstr>
      <vt:lpstr>The Gates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vt:lpstr>
      <vt:lpstr>American Association of Pediatrics, February 21, 2024, https://publications.aap.org/redbook/resources/25379/AAP-Recommendations-for-the-Prevention-of-RSV?autologincheck=redirected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Nirsevimab</dc:title>
  <dc:creator>Terry Fisher</dc:creator>
  <cp:lastModifiedBy>Fisher, William</cp:lastModifiedBy>
  <cp:revision>40</cp:revision>
  <dcterms:created xsi:type="dcterms:W3CDTF">2023-03-14T20:22:07Z</dcterms:created>
  <dcterms:modified xsi:type="dcterms:W3CDTF">2025-02-26T01:04:28Z</dcterms:modified>
</cp:coreProperties>
</file>