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782" r:id="rId2"/>
    <p:sldId id="630" r:id="rId3"/>
    <p:sldId id="786" r:id="rId4"/>
    <p:sldId id="647" r:id="rId5"/>
    <p:sldId id="771" r:id="rId6"/>
    <p:sldId id="772" r:id="rId7"/>
    <p:sldId id="773" r:id="rId8"/>
    <p:sldId id="778" r:id="rId9"/>
    <p:sldId id="776" r:id="rId10"/>
    <p:sldId id="777" r:id="rId11"/>
    <p:sldId id="779" r:id="rId12"/>
    <p:sldId id="780" r:id="rId13"/>
    <p:sldId id="781" r:id="rId14"/>
    <p:sldId id="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37"/>
    <p:restoredTop sz="97794"/>
  </p:normalViewPr>
  <p:slideViewPr>
    <p:cSldViewPr snapToGrid="0" snapToObjects="1" showGuides="1">
      <p:cViewPr varScale="1">
        <p:scale>
          <a:sx n="112" d="100"/>
          <a:sy n="112" d="100"/>
        </p:scale>
        <p:origin x="616" y="200"/>
      </p:cViewPr>
      <p:guideLst>
        <p:guide orient="horz" pos="672"/>
        <p:guide pos="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0878-68E3-5F48-834B-C6F385F74FA3}" type="datetimeFigureOut">
              <a:rPr lang="en-US" smtClean="0"/>
              <a:t>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FB4A4-D152-9941-8DCB-9AF92542F86C}" type="slidenum">
              <a:rPr lang="en-US" smtClean="0"/>
              <a:t>‹#›</a:t>
            </a:fld>
            <a:endParaRPr lang="en-US"/>
          </a:p>
        </p:txBody>
      </p:sp>
    </p:spTree>
    <p:extLst>
      <p:ext uri="{BB962C8B-B14F-4D97-AF65-F5344CB8AC3E}">
        <p14:creationId xmlns:p14="http://schemas.microsoft.com/office/powerpoint/2010/main" val="18541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7EF0C-E524-3844-AD14-B51045F3AD27}"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61559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668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01562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55146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EF0C-E524-3844-AD14-B51045F3AD27}"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0337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7EF0C-E524-3844-AD14-B51045F3AD27}"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367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7EF0C-E524-3844-AD14-B51045F3AD27}" type="datetimeFigureOut">
              <a:rPr lang="en-US" smtClean="0"/>
              <a:t>2/13/24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57442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7EF0C-E524-3844-AD14-B51045F3AD27}" type="datetimeFigureOut">
              <a:rPr lang="en-US" smtClean="0"/>
              <a:t>2/13/24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145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EF0C-E524-3844-AD14-B51045F3AD27}" type="datetimeFigureOut">
              <a:rPr lang="en-US" smtClean="0"/>
              <a:t>2/13/24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7452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8384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304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EF0C-E524-3844-AD14-B51045F3AD27}" type="datetimeFigureOut">
              <a:rPr lang="en-US" smtClean="0"/>
              <a:t>2/13/24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D808-6A0C-C643-A822-E8694EA9CD8B}" type="slidenum">
              <a:rPr lang="en-US" smtClean="0"/>
              <a:t>‹#›</a:t>
            </a:fld>
            <a:endParaRPr lang="en-US"/>
          </a:p>
        </p:txBody>
      </p:sp>
      <p:pic>
        <p:nvPicPr>
          <p:cNvPr id="8" name="Picture 7" descr="Venn diagram&#10;&#10;Description automatically generated">
            <a:extLst>
              <a:ext uri="{FF2B5EF4-FFF2-40B4-BE49-F238E27FC236}">
                <a16:creationId xmlns:a16="http://schemas.microsoft.com/office/drawing/2014/main" id="{BD3DC5D6-C73E-A5B4-1789-5E889733ABDA}"/>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43319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5869-D962-03F5-B37B-479E29FCE175}"/>
              </a:ext>
            </a:extLst>
          </p:cNvPr>
          <p:cNvSpPr>
            <a:spLocks noGrp="1"/>
          </p:cNvSpPr>
          <p:nvPr>
            <p:ph type="ctrTitle"/>
          </p:nvPr>
        </p:nvSpPr>
        <p:spPr>
          <a:xfrm>
            <a:off x="1524000" y="1122363"/>
            <a:ext cx="9144000" cy="1807105"/>
          </a:xfrm>
        </p:spPr>
        <p:txBody>
          <a:bodyPr>
            <a:normAutofit/>
          </a:bodyPr>
          <a:lstStyle/>
          <a:p>
            <a:r>
              <a:rPr lang="en-US" sz="4800" dirty="0">
                <a:latin typeface="Times New Roman" panose="02020603050405020304" pitchFamily="18" charset="0"/>
                <a:cs typeface="Times New Roman" panose="02020603050405020304" pitchFamily="18" charset="0"/>
              </a:rPr>
              <a:t>Beneficial Utility</a:t>
            </a:r>
          </a:p>
        </p:txBody>
      </p:sp>
      <p:sp>
        <p:nvSpPr>
          <p:cNvPr id="3" name="Subtitle 2">
            <a:extLst>
              <a:ext uri="{FF2B5EF4-FFF2-40B4-BE49-F238E27FC236}">
                <a16:creationId xmlns:a16="http://schemas.microsoft.com/office/drawing/2014/main" id="{9843F641-17D5-1BA2-B4D3-BA58E0CFB30A}"/>
              </a:ext>
            </a:extLst>
          </p:cNvPr>
          <p:cNvSpPr>
            <a:spLocks noGrp="1"/>
          </p:cNvSpPr>
          <p:nvPr>
            <p:ph type="subTitle" idx="1"/>
          </p:nvPr>
        </p:nvSpPr>
        <p:spPr>
          <a:xfrm>
            <a:off x="1524000" y="3928532"/>
            <a:ext cx="9144000" cy="1329267"/>
          </a:xfrm>
        </p:spPr>
        <p:txBody>
          <a:bodyPr>
            <a:normAutofit lnSpcReduction="10000"/>
          </a:bodyPr>
          <a:lstStyle/>
          <a:p>
            <a:r>
              <a:rPr lang="en-US" dirty="0">
                <a:latin typeface="Times New Roman" panose="02020603050405020304" pitchFamily="18" charset="0"/>
                <a:cs typeface="Times New Roman" panose="02020603050405020304" pitchFamily="18" charset="0"/>
              </a:rPr>
              <a:t>PX026</a:t>
            </a:r>
          </a:p>
          <a:p>
            <a:r>
              <a:rPr lang="en-US" dirty="0">
                <a:latin typeface="Times New Roman" panose="02020603050405020304" pitchFamily="18" charset="0"/>
                <a:cs typeface="Times New Roman" panose="02020603050405020304" pitchFamily="18" charset="0"/>
              </a:rPr>
              <a:t>William Fisher</a:t>
            </a:r>
          </a:p>
          <a:p>
            <a:r>
              <a:rPr lang="en-US" dirty="0">
                <a:latin typeface="Times New Roman" panose="02020603050405020304" pitchFamily="18" charset="0"/>
                <a:cs typeface="Times New Roman" panose="02020603050405020304" pitchFamily="18" charset="0"/>
              </a:rPr>
              <a:t>February 2023</a:t>
            </a:r>
          </a:p>
        </p:txBody>
      </p:sp>
    </p:spTree>
    <p:extLst>
      <p:ext uri="{BB962C8B-B14F-4D97-AF65-F5344CB8AC3E}">
        <p14:creationId xmlns:p14="http://schemas.microsoft.com/office/powerpoint/2010/main" val="377077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66D2-CA85-4946-A831-4FE7C434F961}"/>
              </a:ext>
            </a:extLst>
          </p:cNvPr>
          <p:cNvPicPr>
            <a:picLocks noChangeAspect="1"/>
          </p:cNvPicPr>
          <p:nvPr/>
        </p:nvPicPr>
        <p:blipFill>
          <a:blip r:embed="rId2"/>
          <a:stretch>
            <a:fillRect/>
          </a:stretch>
        </p:blipFill>
        <p:spPr>
          <a:xfrm>
            <a:off x="0" y="6085313"/>
            <a:ext cx="12192000" cy="400733"/>
          </a:xfrm>
          <a:prstGeom prst="rect">
            <a:avLst/>
          </a:prstGeom>
        </p:spPr>
      </p:pic>
      <p:sp>
        <p:nvSpPr>
          <p:cNvPr id="4" name="TextBox 3">
            <a:extLst>
              <a:ext uri="{FF2B5EF4-FFF2-40B4-BE49-F238E27FC236}">
                <a16:creationId xmlns:a16="http://schemas.microsoft.com/office/drawing/2014/main" id="{F266E2DD-659B-F04C-82E0-953105938C08}"/>
              </a:ext>
            </a:extLst>
          </p:cNvPr>
          <p:cNvSpPr txBox="1"/>
          <p:nvPr/>
        </p:nvSpPr>
        <p:spPr>
          <a:xfrm>
            <a:off x="4605866" y="6480981"/>
            <a:ext cx="1930144" cy="369332"/>
          </a:xfrm>
          <a:prstGeom prst="rect">
            <a:avLst/>
          </a:prstGeom>
          <a:noFill/>
        </p:spPr>
        <p:txBody>
          <a:bodyPr wrap="none" rtlCol="0">
            <a:spAutoFit/>
          </a:bodyPr>
          <a:lstStyle/>
          <a:p>
            <a:r>
              <a:rPr lang="en-US" dirty="0"/>
              <a:t>Source:  Wikipedia</a:t>
            </a:r>
          </a:p>
        </p:txBody>
      </p:sp>
      <p:pic>
        <p:nvPicPr>
          <p:cNvPr id="2" name="Picture 2" descr="undefined">
            <a:extLst>
              <a:ext uri="{FF2B5EF4-FFF2-40B4-BE49-F238E27FC236}">
                <a16:creationId xmlns:a16="http://schemas.microsoft.com/office/drawing/2014/main" id="{407812C2-3D94-7527-4472-993BEA696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246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D734C1-6790-54FA-E8F3-DAB6EAA866A4}"/>
              </a:ext>
            </a:extLst>
          </p:cNvPr>
          <p:cNvSpPr txBox="1"/>
          <p:nvPr/>
        </p:nvSpPr>
        <p:spPr>
          <a:xfrm>
            <a:off x="10927080" y="137160"/>
            <a:ext cx="1022396" cy="646331"/>
          </a:xfrm>
          <a:prstGeom prst="rect">
            <a:avLst/>
          </a:prstGeom>
          <a:noFill/>
        </p:spPr>
        <p:txBody>
          <a:bodyPr wrap="none" rtlCol="0">
            <a:spAutoFit/>
          </a:bodyPr>
          <a:lstStyle/>
          <a:p>
            <a:r>
              <a:rPr lang="en-US" dirty="0"/>
              <a:t>February</a:t>
            </a:r>
          </a:p>
          <a:p>
            <a:r>
              <a:rPr lang="en-US" dirty="0"/>
              <a:t>2024</a:t>
            </a:r>
          </a:p>
        </p:txBody>
      </p:sp>
    </p:spTree>
    <p:extLst>
      <p:ext uri="{BB962C8B-B14F-4D97-AF65-F5344CB8AC3E}">
        <p14:creationId xmlns:p14="http://schemas.microsoft.com/office/powerpoint/2010/main" val="174126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1">
            <a:extLst>
              <a:ext uri="{FF2B5EF4-FFF2-40B4-BE49-F238E27FC236}">
                <a16:creationId xmlns:a16="http://schemas.microsoft.com/office/drawing/2014/main" id="{A79D100A-A45F-DD6D-8D5C-560297B1F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1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BAD62E-A84A-0101-DEB0-3C670D4444AD}"/>
              </a:ext>
            </a:extLst>
          </p:cNvPr>
          <p:cNvSpPr txBox="1"/>
          <p:nvPr/>
        </p:nvSpPr>
        <p:spPr>
          <a:xfrm>
            <a:off x="4538133" y="6312455"/>
            <a:ext cx="6108211" cy="369332"/>
          </a:xfrm>
          <a:prstGeom prst="rect">
            <a:avLst/>
          </a:prstGeom>
          <a:noFill/>
        </p:spPr>
        <p:txBody>
          <a:bodyPr wrap="none" rtlCol="0">
            <a:spAutoFit/>
          </a:bodyPr>
          <a:lstStyle/>
          <a:p>
            <a:r>
              <a:rPr lang="en-US" dirty="0"/>
              <a:t>Source:  </a:t>
            </a:r>
            <a:r>
              <a:rPr lang="en-US" dirty="0" err="1"/>
              <a:t>Turecki</a:t>
            </a:r>
            <a:r>
              <a:rPr lang="en-US" dirty="0"/>
              <a:t> et al., “Suicide and Suicide Risk,” Nature (2019)</a:t>
            </a:r>
          </a:p>
        </p:txBody>
      </p:sp>
    </p:spTree>
    <p:extLst>
      <p:ext uri="{BB962C8B-B14F-4D97-AF65-F5344CB8AC3E}">
        <p14:creationId xmlns:p14="http://schemas.microsoft.com/office/powerpoint/2010/main" val="397047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7CA8821-A71F-CEBD-C6F5-991BD4345E21}"/>
              </a:ext>
            </a:extLst>
          </p:cNvPr>
          <p:cNvPicPr>
            <a:picLocks noChangeAspect="1"/>
          </p:cNvPicPr>
          <p:nvPr/>
        </p:nvPicPr>
        <p:blipFill>
          <a:blip r:embed="rId2"/>
          <a:stretch>
            <a:fillRect/>
          </a:stretch>
        </p:blipFill>
        <p:spPr>
          <a:xfrm>
            <a:off x="88535" y="914400"/>
            <a:ext cx="11947506" cy="5000978"/>
          </a:xfrm>
          <a:prstGeom prst="rect">
            <a:avLst/>
          </a:prstGeom>
        </p:spPr>
      </p:pic>
      <p:sp>
        <p:nvSpPr>
          <p:cNvPr id="4" name="TextBox 3">
            <a:extLst>
              <a:ext uri="{FF2B5EF4-FFF2-40B4-BE49-F238E27FC236}">
                <a16:creationId xmlns:a16="http://schemas.microsoft.com/office/drawing/2014/main" id="{85D435C0-3974-8679-5209-7B61C44BA925}"/>
              </a:ext>
            </a:extLst>
          </p:cNvPr>
          <p:cNvSpPr txBox="1"/>
          <p:nvPr/>
        </p:nvSpPr>
        <p:spPr>
          <a:xfrm>
            <a:off x="282222" y="6254044"/>
            <a:ext cx="7907229" cy="369332"/>
          </a:xfrm>
          <a:prstGeom prst="rect">
            <a:avLst/>
          </a:prstGeom>
          <a:noFill/>
        </p:spPr>
        <p:txBody>
          <a:bodyPr wrap="none" rtlCol="0">
            <a:spAutoFit/>
          </a:bodyPr>
          <a:lstStyle/>
          <a:p>
            <a:r>
              <a:rPr lang="en-US" dirty="0"/>
              <a:t>Source:  Brenan, “Americans’ Strong Support for Euthanasia Persists,” Gallup (2018)</a:t>
            </a:r>
          </a:p>
        </p:txBody>
      </p:sp>
    </p:spTree>
    <p:extLst>
      <p:ext uri="{BB962C8B-B14F-4D97-AF65-F5344CB8AC3E}">
        <p14:creationId xmlns:p14="http://schemas.microsoft.com/office/powerpoint/2010/main" val="21009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56CE507-D022-FECB-2E66-D9BEE2C35D0A}"/>
              </a:ext>
            </a:extLst>
          </p:cNvPr>
          <p:cNvPicPr>
            <a:picLocks noChangeAspect="1"/>
          </p:cNvPicPr>
          <p:nvPr/>
        </p:nvPicPr>
        <p:blipFill>
          <a:blip r:embed="rId2"/>
          <a:stretch>
            <a:fillRect/>
          </a:stretch>
        </p:blipFill>
        <p:spPr>
          <a:xfrm>
            <a:off x="0" y="0"/>
            <a:ext cx="11984502" cy="5878618"/>
          </a:xfrm>
          <a:prstGeom prst="rect">
            <a:avLst/>
          </a:prstGeom>
        </p:spPr>
      </p:pic>
      <p:sp>
        <p:nvSpPr>
          <p:cNvPr id="4" name="TextBox 3">
            <a:extLst>
              <a:ext uri="{FF2B5EF4-FFF2-40B4-BE49-F238E27FC236}">
                <a16:creationId xmlns:a16="http://schemas.microsoft.com/office/drawing/2014/main" id="{71366CF0-F558-77E9-50AD-EA9034C5042A}"/>
              </a:ext>
            </a:extLst>
          </p:cNvPr>
          <p:cNvSpPr txBox="1"/>
          <p:nvPr/>
        </p:nvSpPr>
        <p:spPr>
          <a:xfrm>
            <a:off x="316089" y="6231467"/>
            <a:ext cx="11252632" cy="338554"/>
          </a:xfrm>
          <a:prstGeom prst="rect">
            <a:avLst/>
          </a:prstGeom>
          <a:noFill/>
        </p:spPr>
        <p:txBody>
          <a:bodyPr wrap="none" rtlCol="0">
            <a:spAutoFit/>
          </a:bodyPr>
          <a:lstStyle/>
          <a:p>
            <a:r>
              <a:rPr lang="en-US" sz="1600" dirty="0"/>
              <a:t>Source:  </a:t>
            </a:r>
            <a:r>
              <a:rPr lang="en-US" sz="1600" dirty="0" err="1"/>
              <a:t>Helzer</a:t>
            </a:r>
            <a:r>
              <a:rPr lang="en-US" sz="1600" dirty="0"/>
              <a:t> et al., “</a:t>
            </a:r>
            <a:r>
              <a:rPr lang="en-US" sz="1600" b="0" i="0" u="none" strike="noStrike" dirty="0">
                <a:solidFill>
                  <a:srgbClr val="000000"/>
                </a:solidFill>
                <a:effectLst/>
                <a:latin typeface="Cambria" panose="02040503050406030204" pitchFamily="18" charset="0"/>
              </a:rPr>
              <a:t>A Report of Physicians’ Beliefs about Physician-Assisted Suicide: A National Study,” Yale J Biol Med (2019)</a:t>
            </a:r>
          </a:p>
        </p:txBody>
      </p:sp>
    </p:spTree>
    <p:extLst>
      <p:ext uri="{BB962C8B-B14F-4D97-AF65-F5344CB8AC3E}">
        <p14:creationId xmlns:p14="http://schemas.microsoft.com/office/powerpoint/2010/main" val="339172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6F1-36E7-90E8-23A5-954A89E393C3}"/>
              </a:ext>
            </a:extLst>
          </p:cNvPr>
          <p:cNvSpPr>
            <a:spLocks noGrp="1"/>
          </p:cNvSpPr>
          <p:nvPr>
            <p:ph type="title"/>
          </p:nvPr>
        </p:nvSpPr>
        <p:spPr>
          <a:xfrm>
            <a:off x="838200" y="365125"/>
            <a:ext cx="10515600" cy="2000885"/>
          </a:xfrm>
        </p:spPr>
        <p:txBody>
          <a:bodyPr>
            <a:normAutofit/>
          </a:bodyPr>
          <a:lstStyle/>
          <a:p>
            <a:r>
              <a:rPr lang="en-US" sz="3600" dirty="0"/>
              <a:t>Which, if any, of these inventions should be deemed to satisfy the beneficial utility requirement and thus be patentable?</a:t>
            </a:r>
          </a:p>
        </p:txBody>
      </p:sp>
      <p:sp>
        <p:nvSpPr>
          <p:cNvPr id="3" name="Content Placeholder 2">
            <a:extLst>
              <a:ext uri="{FF2B5EF4-FFF2-40B4-BE49-F238E27FC236}">
                <a16:creationId xmlns:a16="http://schemas.microsoft.com/office/drawing/2014/main" id="{5B573742-EFBF-F7BF-057D-5DEE24BBC477}"/>
              </a:ext>
            </a:extLst>
          </p:cNvPr>
          <p:cNvSpPr>
            <a:spLocks noGrp="1"/>
          </p:cNvSpPr>
          <p:nvPr>
            <p:ph idx="1"/>
          </p:nvPr>
        </p:nvSpPr>
        <p:spPr>
          <a:xfrm>
            <a:off x="838200" y="2571749"/>
            <a:ext cx="10515600" cy="3605213"/>
          </a:xfrm>
        </p:spPr>
        <p:txBody>
          <a:bodyPr/>
          <a:lstStyle/>
          <a:p>
            <a:pPr marL="514350" indent="-514350">
              <a:buFont typeface="+mj-lt"/>
              <a:buAutoNum type="arabicParenR"/>
            </a:pPr>
            <a:r>
              <a:rPr lang="en-US" dirty="0"/>
              <a:t>Anti-photo radar license plate attachment</a:t>
            </a:r>
          </a:p>
          <a:p>
            <a:pPr marL="514350" indent="-514350">
              <a:buFont typeface="+mj-lt"/>
              <a:buAutoNum type="arabicParenR"/>
            </a:pPr>
            <a:r>
              <a:rPr lang="en-US" dirty="0"/>
              <a:t>Large capacity ammunition magazine</a:t>
            </a:r>
          </a:p>
          <a:p>
            <a:pPr marL="514350" indent="-514350">
              <a:buFont typeface="+mj-lt"/>
              <a:buAutoNum type="arabicParenR"/>
            </a:pPr>
            <a:r>
              <a:rPr lang="en-US" dirty="0"/>
              <a:t>Improved anti-personnel landmine</a:t>
            </a:r>
          </a:p>
          <a:p>
            <a:pPr marL="514350" indent="-514350">
              <a:buFont typeface="+mj-lt"/>
              <a:buAutoNum type="arabicParenR"/>
            </a:pPr>
            <a:r>
              <a:rPr lang="en-US" dirty="0"/>
              <a:t>Technique for increasing efficiency of Hydraulic Fracking</a:t>
            </a:r>
          </a:p>
          <a:p>
            <a:pPr marL="514350" indent="-514350">
              <a:buFont typeface="+mj-lt"/>
              <a:buAutoNum type="arabicParenR"/>
            </a:pPr>
            <a:r>
              <a:rPr lang="en-US" dirty="0"/>
              <a:t>Method of Enhanced Interrogation</a:t>
            </a:r>
          </a:p>
          <a:p>
            <a:pPr marL="514350" indent="-514350">
              <a:buFont typeface="+mj-lt"/>
              <a:buAutoNum type="arabicParenR"/>
            </a:pPr>
            <a:r>
              <a:rPr lang="en-US" dirty="0" err="1"/>
              <a:t>Sarco</a:t>
            </a: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421367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3799A-DB8D-2A4D-AD9D-E28BFC1D883F}"/>
              </a:ext>
            </a:extLst>
          </p:cNvPr>
          <p:cNvPicPr>
            <a:picLocks noChangeAspect="1"/>
          </p:cNvPicPr>
          <p:nvPr/>
        </p:nvPicPr>
        <p:blipFill>
          <a:blip r:embed="rId2"/>
          <a:stretch>
            <a:fillRect/>
          </a:stretch>
        </p:blipFill>
        <p:spPr>
          <a:xfrm>
            <a:off x="1082115" y="763742"/>
            <a:ext cx="6225540" cy="807974"/>
          </a:xfrm>
          <a:prstGeom prst="rect">
            <a:avLst/>
          </a:prstGeom>
        </p:spPr>
      </p:pic>
      <p:pic>
        <p:nvPicPr>
          <p:cNvPr id="6" name="Picture 5">
            <a:extLst>
              <a:ext uri="{FF2B5EF4-FFF2-40B4-BE49-F238E27FC236}">
                <a16:creationId xmlns:a16="http://schemas.microsoft.com/office/drawing/2014/main" id="{865F0580-4D50-A849-BA2A-FEE621AEC100}"/>
              </a:ext>
            </a:extLst>
          </p:cNvPr>
          <p:cNvPicPr>
            <a:picLocks noChangeAspect="1"/>
          </p:cNvPicPr>
          <p:nvPr/>
        </p:nvPicPr>
        <p:blipFill>
          <a:blip r:embed="rId3"/>
          <a:stretch>
            <a:fillRect/>
          </a:stretch>
        </p:blipFill>
        <p:spPr>
          <a:xfrm>
            <a:off x="1082114" y="1571716"/>
            <a:ext cx="4597527" cy="1341938"/>
          </a:xfrm>
          <a:prstGeom prst="rect">
            <a:avLst/>
          </a:prstGeom>
        </p:spPr>
      </p:pic>
      <p:pic>
        <p:nvPicPr>
          <p:cNvPr id="8" name="Picture 7" descr="A close up of a map&#13;&#10;&#13;&#10;Description automatically generated">
            <a:extLst>
              <a:ext uri="{FF2B5EF4-FFF2-40B4-BE49-F238E27FC236}">
                <a16:creationId xmlns:a16="http://schemas.microsoft.com/office/drawing/2014/main" id="{B49BCBC1-77CB-A144-9557-6D9C1BF07CBA}"/>
              </a:ext>
            </a:extLst>
          </p:cNvPr>
          <p:cNvPicPr>
            <a:picLocks noChangeAspect="1"/>
          </p:cNvPicPr>
          <p:nvPr/>
        </p:nvPicPr>
        <p:blipFill>
          <a:blip r:embed="rId4"/>
          <a:stretch>
            <a:fillRect/>
          </a:stretch>
        </p:blipFill>
        <p:spPr>
          <a:xfrm>
            <a:off x="6329040" y="1866900"/>
            <a:ext cx="5257725" cy="4297130"/>
          </a:xfrm>
          <a:prstGeom prst="rect">
            <a:avLst/>
          </a:prstGeom>
        </p:spPr>
      </p:pic>
      <p:pic>
        <p:nvPicPr>
          <p:cNvPr id="10" name="Picture 9" descr="A screenshot of a cell phone&#13;&#10;&#13;&#10;Description automatically generated">
            <a:extLst>
              <a:ext uri="{FF2B5EF4-FFF2-40B4-BE49-F238E27FC236}">
                <a16:creationId xmlns:a16="http://schemas.microsoft.com/office/drawing/2014/main" id="{1BBAC40D-67F7-114C-9001-F51F01FDFB60}"/>
              </a:ext>
            </a:extLst>
          </p:cNvPr>
          <p:cNvPicPr>
            <a:picLocks noChangeAspect="1"/>
          </p:cNvPicPr>
          <p:nvPr/>
        </p:nvPicPr>
        <p:blipFill>
          <a:blip r:embed="rId5"/>
          <a:stretch>
            <a:fillRect/>
          </a:stretch>
        </p:blipFill>
        <p:spPr>
          <a:xfrm>
            <a:off x="967816" y="2913654"/>
            <a:ext cx="4615532" cy="2729780"/>
          </a:xfrm>
          <a:prstGeom prst="rect">
            <a:avLst/>
          </a:prstGeom>
        </p:spPr>
      </p:pic>
    </p:spTree>
    <p:extLst>
      <p:ext uri="{BB962C8B-B14F-4D97-AF65-F5344CB8AC3E}">
        <p14:creationId xmlns:p14="http://schemas.microsoft.com/office/powerpoint/2010/main" val="395000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1D54F6-85CF-E4F0-E743-02EC93EF928B}"/>
              </a:ext>
            </a:extLst>
          </p:cNvPr>
          <p:cNvSpPr txBox="1"/>
          <p:nvPr/>
        </p:nvSpPr>
        <p:spPr>
          <a:xfrm>
            <a:off x="2596445" y="6581001"/>
            <a:ext cx="7163499" cy="276999"/>
          </a:xfrm>
          <a:prstGeom prst="rect">
            <a:avLst/>
          </a:prstGeom>
          <a:noFill/>
        </p:spPr>
        <p:txBody>
          <a:bodyPr wrap="none" rtlCol="0">
            <a:spAutoFit/>
          </a:bodyPr>
          <a:lstStyle/>
          <a:p>
            <a:r>
              <a:rPr lang="en-US" sz="1200" dirty="0"/>
              <a:t>Source:  https://</a:t>
            </a:r>
            <a:r>
              <a:rPr lang="en-US" sz="1200" dirty="0" err="1"/>
              <a:t>giffords.org</a:t>
            </a:r>
            <a:r>
              <a:rPr lang="en-US" sz="1200" dirty="0"/>
              <a:t>/</a:t>
            </a:r>
            <a:r>
              <a:rPr lang="en-US" sz="1200" dirty="0" err="1"/>
              <a:t>lawcenter</a:t>
            </a:r>
            <a:r>
              <a:rPr lang="en-US" sz="1200" dirty="0"/>
              <a:t>/gun-laws/policy-areas/hardware-ammunition/large-capacity-magazines/</a:t>
            </a:r>
          </a:p>
        </p:txBody>
      </p:sp>
      <p:pic>
        <p:nvPicPr>
          <p:cNvPr id="10" name="Picture 9" descr="Graphical user interface, text, application&#10;&#10;Description automatically generated">
            <a:extLst>
              <a:ext uri="{FF2B5EF4-FFF2-40B4-BE49-F238E27FC236}">
                <a16:creationId xmlns:a16="http://schemas.microsoft.com/office/drawing/2014/main" id="{D1D3D407-9D79-4C39-191E-DC39BA340C00}"/>
              </a:ext>
            </a:extLst>
          </p:cNvPr>
          <p:cNvPicPr>
            <a:picLocks noChangeAspect="1"/>
          </p:cNvPicPr>
          <p:nvPr/>
        </p:nvPicPr>
        <p:blipFill>
          <a:blip r:embed="rId2"/>
          <a:stretch>
            <a:fillRect/>
          </a:stretch>
        </p:blipFill>
        <p:spPr>
          <a:xfrm>
            <a:off x="9126871" y="65901"/>
            <a:ext cx="3012733" cy="3837271"/>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175996CC-9421-9DFE-3700-5116883D58A4}"/>
              </a:ext>
            </a:extLst>
          </p:cNvPr>
          <p:cNvPicPr>
            <a:picLocks noChangeAspect="1"/>
          </p:cNvPicPr>
          <p:nvPr/>
        </p:nvPicPr>
        <p:blipFill>
          <a:blip r:embed="rId3"/>
          <a:stretch>
            <a:fillRect/>
          </a:stretch>
        </p:blipFill>
        <p:spPr>
          <a:xfrm>
            <a:off x="766334" y="4180171"/>
            <a:ext cx="8829221" cy="2400830"/>
          </a:xfrm>
          <a:prstGeom prst="rect">
            <a:avLst/>
          </a:prstGeom>
        </p:spPr>
      </p:pic>
      <p:pic>
        <p:nvPicPr>
          <p:cNvPr id="16" name="Picture 15" descr="Text&#10;&#10;Description automatically generated with low confidence">
            <a:extLst>
              <a:ext uri="{FF2B5EF4-FFF2-40B4-BE49-F238E27FC236}">
                <a16:creationId xmlns:a16="http://schemas.microsoft.com/office/drawing/2014/main" id="{ED13C112-605F-BFD2-8B7A-DCC878FA8EE5}"/>
              </a:ext>
            </a:extLst>
          </p:cNvPr>
          <p:cNvPicPr>
            <a:picLocks noChangeAspect="1"/>
          </p:cNvPicPr>
          <p:nvPr/>
        </p:nvPicPr>
        <p:blipFill>
          <a:blip r:embed="rId4"/>
          <a:stretch>
            <a:fillRect/>
          </a:stretch>
        </p:blipFill>
        <p:spPr>
          <a:xfrm>
            <a:off x="625022" y="65901"/>
            <a:ext cx="8301264" cy="4250080"/>
          </a:xfrm>
          <a:prstGeom prst="rect">
            <a:avLst/>
          </a:prstGeom>
        </p:spPr>
      </p:pic>
    </p:spTree>
    <p:extLst>
      <p:ext uri="{BB962C8B-B14F-4D97-AF65-F5344CB8AC3E}">
        <p14:creationId xmlns:p14="http://schemas.microsoft.com/office/powerpoint/2010/main" val="369720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3;&#10;&#13;&#10;Description automatically generated">
            <a:extLst>
              <a:ext uri="{FF2B5EF4-FFF2-40B4-BE49-F238E27FC236}">
                <a16:creationId xmlns:a16="http://schemas.microsoft.com/office/drawing/2014/main" id="{708CD36B-1143-9A40-B7A4-929CB9B40996}"/>
              </a:ext>
            </a:extLst>
          </p:cNvPr>
          <p:cNvPicPr>
            <a:picLocks noChangeAspect="1"/>
          </p:cNvPicPr>
          <p:nvPr/>
        </p:nvPicPr>
        <p:blipFill>
          <a:blip r:embed="rId2"/>
          <a:stretch>
            <a:fillRect/>
          </a:stretch>
        </p:blipFill>
        <p:spPr>
          <a:xfrm>
            <a:off x="669303" y="645439"/>
            <a:ext cx="6513922" cy="629071"/>
          </a:xfrm>
          <a:prstGeom prst="rect">
            <a:avLst/>
          </a:prstGeom>
        </p:spPr>
      </p:pic>
      <p:pic>
        <p:nvPicPr>
          <p:cNvPr id="5" name="Picture 4">
            <a:extLst>
              <a:ext uri="{FF2B5EF4-FFF2-40B4-BE49-F238E27FC236}">
                <a16:creationId xmlns:a16="http://schemas.microsoft.com/office/drawing/2014/main" id="{99E3E364-B84F-B04A-A899-99E0E7996EFB}"/>
              </a:ext>
            </a:extLst>
          </p:cNvPr>
          <p:cNvPicPr>
            <a:picLocks noChangeAspect="1"/>
          </p:cNvPicPr>
          <p:nvPr/>
        </p:nvPicPr>
        <p:blipFill>
          <a:blip r:embed="rId3"/>
          <a:stretch>
            <a:fillRect/>
          </a:stretch>
        </p:blipFill>
        <p:spPr>
          <a:xfrm>
            <a:off x="669303" y="1447211"/>
            <a:ext cx="4015819" cy="1208843"/>
          </a:xfrm>
          <a:prstGeom prst="rect">
            <a:avLst/>
          </a:prstGeom>
        </p:spPr>
      </p:pic>
      <p:pic>
        <p:nvPicPr>
          <p:cNvPr id="7" name="Picture 6" descr="A screenshot of a cell phone on a table&#13;&#10;&#13;&#10;Description automatically generated">
            <a:extLst>
              <a:ext uri="{FF2B5EF4-FFF2-40B4-BE49-F238E27FC236}">
                <a16:creationId xmlns:a16="http://schemas.microsoft.com/office/drawing/2014/main" id="{E478A0EA-ACD2-164A-AB36-C43910459D71}"/>
              </a:ext>
            </a:extLst>
          </p:cNvPr>
          <p:cNvPicPr>
            <a:picLocks noChangeAspect="1"/>
          </p:cNvPicPr>
          <p:nvPr/>
        </p:nvPicPr>
        <p:blipFill>
          <a:blip r:embed="rId4"/>
          <a:stretch>
            <a:fillRect/>
          </a:stretch>
        </p:blipFill>
        <p:spPr>
          <a:xfrm>
            <a:off x="678730" y="2828755"/>
            <a:ext cx="4015819" cy="2677213"/>
          </a:xfrm>
          <a:prstGeom prst="rect">
            <a:avLst/>
          </a:prstGeom>
        </p:spPr>
      </p:pic>
      <p:pic>
        <p:nvPicPr>
          <p:cNvPr id="9" name="Picture 8" descr="A close up of a map&#13;&#10;&#13;&#10;Description automatically generated">
            <a:extLst>
              <a:ext uri="{FF2B5EF4-FFF2-40B4-BE49-F238E27FC236}">
                <a16:creationId xmlns:a16="http://schemas.microsoft.com/office/drawing/2014/main" id="{8C701890-DCF9-EB4A-B7E7-941C3866A531}"/>
              </a:ext>
            </a:extLst>
          </p:cNvPr>
          <p:cNvPicPr>
            <a:picLocks noChangeAspect="1"/>
          </p:cNvPicPr>
          <p:nvPr/>
        </p:nvPicPr>
        <p:blipFill>
          <a:blip r:embed="rId5"/>
          <a:stretch>
            <a:fillRect/>
          </a:stretch>
        </p:blipFill>
        <p:spPr>
          <a:xfrm>
            <a:off x="6592184" y="1447211"/>
            <a:ext cx="4514882" cy="4567287"/>
          </a:xfrm>
          <a:prstGeom prst="rect">
            <a:avLst/>
          </a:prstGeom>
        </p:spPr>
      </p:pic>
    </p:spTree>
    <p:extLst>
      <p:ext uri="{BB962C8B-B14F-4D97-AF65-F5344CB8AC3E}">
        <p14:creationId xmlns:p14="http://schemas.microsoft.com/office/powerpoint/2010/main" val="310864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5FEF4-9DD0-3047-B599-2ADD8DC86CD8}"/>
              </a:ext>
            </a:extLst>
          </p:cNvPr>
          <p:cNvPicPr>
            <a:picLocks noChangeAspect="1"/>
          </p:cNvPicPr>
          <p:nvPr/>
        </p:nvPicPr>
        <p:blipFill>
          <a:blip r:embed="rId2"/>
          <a:stretch>
            <a:fillRect/>
          </a:stretch>
        </p:blipFill>
        <p:spPr>
          <a:xfrm>
            <a:off x="643457" y="0"/>
            <a:ext cx="4533405" cy="6858000"/>
          </a:xfrm>
          <a:prstGeom prst="rect">
            <a:avLst/>
          </a:prstGeom>
        </p:spPr>
      </p:pic>
      <p:sp>
        <p:nvSpPr>
          <p:cNvPr id="4" name="TextBox 3">
            <a:extLst>
              <a:ext uri="{FF2B5EF4-FFF2-40B4-BE49-F238E27FC236}">
                <a16:creationId xmlns:a16="http://schemas.microsoft.com/office/drawing/2014/main" id="{2635ADED-38BC-CC45-9C48-0F1FF5B6B77A}"/>
              </a:ext>
            </a:extLst>
          </p:cNvPr>
          <p:cNvSpPr txBox="1"/>
          <p:nvPr/>
        </p:nvSpPr>
        <p:spPr>
          <a:xfrm>
            <a:off x="5300025" y="256265"/>
            <a:ext cx="6435746" cy="6740307"/>
          </a:xfrm>
          <a:prstGeom prst="rect">
            <a:avLst/>
          </a:prstGeom>
          <a:noFill/>
        </p:spPr>
        <p:txBody>
          <a:bodyPr wrap="square" rtlCol="0">
            <a:spAutoFit/>
          </a:bodyPr>
          <a:lstStyle/>
          <a:p>
            <a:r>
              <a:rPr lang="en-US" dirty="0"/>
              <a:t>A problem in the laying of land mines is to provide a mine which is entirely safe to handle when it is being laid and will remain safe for a long enough period for the laying personnel to get clear of the area. In conventional type mines the person who lays the mine removes a safety device such as a pin, wire or the like and the mine is then armed and ready for detonation. It can thus be seen that if the mine is to be sensitive for the purpose intended it is also dangerous to the laying personnel after having been armed. </a:t>
            </a:r>
          </a:p>
          <a:p>
            <a:r>
              <a:rPr lang="en-US" dirty="0"/>
              <a:t>	The mine of the present invention overcomes the above noted deficiencies of conventional land mines. The mine of this invention is provided with an electrical arming means which has a time delay in the circuit. When personnel lay the mines they initiate the arming process. A charge is then built up on a condenser and until this charge reaches the amount necessary to operate the detonator the mine is safe. By properly selecting the components of the arming circuit this delay can be made to be several minutes, thus giving the laying personnel ample time to retreat from the area. The detonator is operated by suitable means such as a vibration responsive switch and it can be seen that this means can be made as sensitive as desired Without endangering the laying personnel. </a:t>
            </a:r>
          </a:p>
          <a:p>
            <a:r>
              <a:rPr lang="en-US" dirty="0"/>
              <a:t>	An object of this invention is to provide a land mine which is safe to lay and very sensitive after having been laid.</a:t>
            </a:r>
          </a:p>
          <a:p>
            <a:endParaRPr lang="en-US" dirty="0"/>
          </a:p>
        </p:txBody>
      </p:sp>
    </p:spTree>
    <p:extLst>
      <p:ext uri="{BB962C8B-B14F-4D97-AF65-F5344CB8AC3E}">
        <p14:creationId xmlns:p14="http://schemas.microsoft.com/office/powerpoint/2010/main" val="310618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0207B-82A1-FD43-B371-54AA8547E7BE}"/>
              </a:ext>
            </a:extLst>
          </p:cNvPr>
          <p:cNvPicPr>
            <a:picLocks noChangeAspect="1"/>
          </p:cNvPicPr>
          <p:nvPr/>
        </p:nvPicPr>
        <p:blipFill>
          <a:blip r:embed="rId2"/>
          <a:stretch>
            <a:fillRect/>
          </a:stretch>
        </p:blipFill>
        <p:spPr>
          <a:xfrm>
            <a:off x="2271633" y="0"/>
            <a:ext cx="8860168" cy="6858000"/>
          </a:xfrm>
          <a:prstGeom prst="rect">
            <a:avLst/>
          </a:prstGeom>
        </p:spPr>
      </p:pic>
      <p:sp>
        <p:nvSpPr>
          <p:cNvPr id="4" name="TextBox 3">
            <a:extLst>
              <a:ext uri="{FF2B5EF4-FFF2-40B4-BE49-F238E27FC236}">
                <a16:creationId xmlns:a16="http://schemas.microsoft.com/office/drawing/2014/main" id="{10BDAC37-C6BC-B546-99F2-8EE16DA52AF6}"/>
              </a:ext>
            </a:extLst>
          </p:cNvPr>
          <p:cNvSpPr txBox="1"/>
          <p:nvPr/>
        </p:nvSpPr>
        <p:spPr>
          <a:xfrm rot="16200000">
            <a:off x="-1147367" y="3739138"/>
            <a:ext cx="3581430" cy="215444"/>
          </a:xfrm>
          <a:prstGeom prst="rect">
            <a:avLst/>
          </a:prstGeom>
          <a:noFill/>
        </p:spPr>
        <p:txBody>
          <a:bodyPr wrap="none" rtlCol="0">
            <a:spAutoFit/>
          </a:bodyPr>
          <a:lstStyle/>
          <a:p>
            <a:r>
              <a:rPr lang="en-US" sz="800" dirty="0"/>
              <a:t>Source: https://</a:t>
            </a:r>
            <a:r>
              <a:rPr lang="en-US" sz="800" dirty="0" err="1"/>
              <a:t>cen.acs.org</a:t>
            </a:r>
            <a:r>
              <a:rPr lang="en-US" sz="800" dirty="0"/>
              <a:t>/articles/93/i4/Patent-Picks-Fracking-</a:t>
            </a:r>
            <a:r>
              <a:rPr lang="en-US" sz="800" dirty="0" err="1"/>
              <a:t>Technology.html</a:t>
            </a:r>
            <a:endParaRPr lang="en-US" sz="800" dirty="0"/>
          </a:p>
        </p:txBody>
      </p:sp>
    </p:spTree>
    <p:extLst>
      <p:ext uri="{BB962C8B-B14F-4D97-AF65-F5344CB8AC3E}">
        <p14:creationId xmlns:p14="http://schemas.microsoft.com/office/powerpoint/2010/main" val="212762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C397D-5694-744F-8547-60C279933B2D}"/>
              </a:ext>
            </a:extLst>
          </p:cNvPr>
          <p:cNvPicPr>
            <a:picLocks noChangeAspect="1"/>
          </p:cNvPicPr>
          <p:nvPr/>
        </p:nvPicPr>
        <p:blipFill>
          <a:blip r:embed="rId2"/>
          <a:stretch>
            <a:fillRect/>
          </a:stretch>
        </p:blipFill>
        <p:spPr>
          <a:xfrm>
            <a:off x="1254712" y="0"/>
            <a:ext cx="9682576" cy="6858000"/>
          </a:xfrm>
          <a:prstGeom prst="rect">
            <a:avLst/>
          </a:prstGeom>
        </p:spPr>
      </p:pic>
    </p:spTree>
    <p:extLst>
      <p:ext uri="{BB962C8B-B14F-4D97-AF65-F5344CB8AC3E}">
        <p14:creationId xmlns:p14="http://schemas.microsoft.com/office/powerpoint/2010/main" val="399040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6CF0-AC41-BA4E-A93A-814E77794250}"/>
              </a:ext>
            </a:extLst>
          </p:cNvPr>
          <p:cNvSpPr>
            <a:spLocks noGrp="1"/>
          </p:cNvSpPr>
          <p:nvPr>
            <p:ph type="title"/>
          </p:nvPr>
        </p:nvSpPr>
        <p:spPr>
          <a:xfrm>
            <a:off x="826910" y="173214"/>
            <a:ext cx="6745652" cy="893586"/>
          </a:xfrm>
        </p:spPr>
        <p:txBody>
          <a:bodyPr>
            <a:normAutofit/>
          </a:bodyPr>
          <a:lstStyle/>
          <a:p>
            <a:r>
              <a:rPr lang="en-US" sz="3200" dirty="0"/>
              <a:t>Method of Enhanced Interrogation</a:t>
            </a:r>
          </a:p>
        </p:txBody>
      </p:sp>
      <p:pic>
        <p:nvPicPr>
          <p:cNvPr id="4" name="Picture 3" descr="A picture containing photo, old, sitting, board&#10;&#10;Description automatically generated">
            <a:extLst>
              <a:ext uri="{FF2B5EF4-FFF2-40B4-BE49-F238E27FC236}">
                <a16:creationId xmlns:a16="http://schemas.microsoft.com/office/drawing/2014/main" id="{89DC9E17-EDE0-A949-8D6C-648A3D927C85}"/>
              </a:ext>
            </a:extLst>
          </p:cNvPr>
          <p:cNvPicPr>
            <a:picLocks noChangeAspect="1"/>
          </p:cNvPicPr>
          <p:nvPr/>
        </p:nvPicPr>
        <p:blipFill>
          <a:blip r:embed="rId2"/>
          <a:stretch>
            <a:fillRect/>
          </a:stretch>
        </p:blipFill>
        <p:spPr>
          <a:xfrm>
            <a:off x="7335496" y="173214"/>
            <a:ext cx="4583338" cy="6511571"/>
          </a:xfrm>
          <a:prstGeom prst="rect">
            <a:avLst/>
          </a:prstGeom>
        </p:spPr>
      </p:pic>
      <p:sp>
        <p:nvSpPr>
          <p:cNvPr id="5" name="TextBox 4">
            <a:extLst>
              <a:ext uri="{FF2B5EF4-FFF2-40B4-BE49-F238E27FC236}">
                <a16:creationId xmlns:a16="http://schemas.microsoft.com/office/drawing/2014/main" id="{46241827-B40E-8F4D-A10E-9665019C7407}"/>
              </a:ext>
            </a:extLst>
          </p:cNvPr>
          <p:cNvSpPr txBox="1"/>
          <p:nvPr/>
        </p:nvSpPr>
        <p:spPr>
          <a:xfrm>
            <a:off x="826910" y="1159812"/>
            <a:ext cx="5305777" cy="3600986"/>
          </a:xfrm>
          <a:prstGeom prst="rect">
            <a:avLst/>
          </a:prstGeom>
          <a:noFill/>
        </p:spPr>
        <p:txBody>
          <a:bodyPr wrap="square" rtlCol="0">
            <a:spAutoFit/>
          </a:bodyPr>
          <a:lstStyle/>
          <a:p>
            <a:r>
              <a:rPr lang="en-US" sz="2400" dirty="0"/>
              <a:t>Confinement of a prisoner in a box with dimensions:  </a:t>
            </a:r>
          </a:p>
          <a:p>
            <a:r>
              <a:rPr lang="en-US" sz="2400" dirty="0"/>
              <a:t>Width:  53cm </a:t>
            </a:r>
          </a:p>
          <a:p>
            <a:r>
              <a:rPr lang="en-US" sz="2400" dirty="0"/>
              <a:t>Depth:  76cm </a:t>
            </a:r>
          </a:p>
          <a:p>
            <a:r>
              <a:rPr lang="en-US" sz="2400" dirty="0"/>
              <a:t>Height:  76cm</a:t>
            </a:r>
          </a:p>
          <a:p>
            <a:endParaRPr lang="en-US" dirty="0"/>
          </a:p>
          <a:p>
            <a:endParaRPr lang="en-US" dirty="0"/>
          </a:p>
          <a:p>
            <a:r>
              <a:rPr lang="en-US" dirty="0"/>
              <a:t>Sources:  Carol Rosenberg, “What the C.I.A.’s Torture Program Looked Like to the Tortured,” New York Times, December 4, 2019; “CIA Tactics: What is ‘Enhanced Interrogation,’” BBC, December 10, 2014</a:t>
            </a:r>
          </a:p>
        </p:txBody>
      </p:sp>
    </p:spTree>
    <p:extLst>
      <p:ext uri="{BB962C8B-B14F-4D97-AF65-F5344CB8AC3E}">
        <p14:creationId xmlns:p14="http://schemas.microsoft.com/office/powerpoint/2010/main" val="296047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C1A031-73E2-8945-BAB9-A28916CB2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667" y="474345"/>
            <a:ext cx="6548669" cy="41227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051FA7-A27B-C94D-A64B-F046421E240B}"/>
              </a:ext>
            </a:extLst>
          </p:cNvPr>
          <p:cNvSpPr txBox="1"/>
          <p:nvPr/>
        </p:nvSpPr>
        <p:spPr>
          <a:xfrm>
            <a:off x="598312" y="474345"/>
            <a:ext cx="4097866" cy="5632311"/>
          </a:xfrm>
          <a:prstGeom prst="rect">
            <a:avLst/>
          </a:prstGeom>
          <a:noFill/>
        </p:spPr>
        <p:txBody>
          <a:bodyPr wrap="square" rtlCol="0">
            <a:spAutoFit/>
          </a:bodyPr>
          <a:lstStyle/>
          <a:p>
            <a:r>
              <a:rPr lang="en-US" dirty="0"/>
              <a:t>“A controversial suicide pod that enables its occupant to kill themselves at the press of a button went on display at an Amsterdam funeral show on Saturday.</a:t>
            </a:r>
          </a:p>
          <a:p>
            <a:r>
              <a:rPr lang="en-US" dirty="0"/>
              <a:t>Called the ‘</a:t>
            </a:r>
            <a:r>
              <a:rPr lang="en-US" dirty="0" err="1"/>
              <a:t>Sarco</a:t>
            </a:r>
            <a:r>
              <a:rPr lang="en-US" dirty="0"/>
              <a:t>,’ short for sarcophagus, the 3D-printed machine invented by Australian euthanasia activist Philip </a:t>
            </a:r>
            <a:r>
              <a:rPr lang="en-US" dirty="0" err="1"/>
              <a:t>Nitschke</a:t>
            </a:r>
            <a:r>
              <a:rPr lang="en-US" dirty="0"/>
              <a:t> and Dutch designer Alexander </a:t>
            </a:r>
            <a:r>
              <a:rPr lang="en-US" dirty="0" err="1"/>
              <a:t>Bannink</a:t>
            </a:r>
            <a:r>
              <a:rPr lang="en-US" dirty="0"/>
              <a:t> comes with a detachable coffin, mounted on a stand that contains a nitrogen canister.</a:t>
            </a:r>
          </a:p>
          <a:p>
            <a:r>
              <a:rPr lang="en-US" dirty="0"/>
              <a:t>‘The person who wants to die presses the button and the capsule is filled with nitrogen. He or she will feel a bit dizzy but will then rapidly lose consciousness and die,’ said </a:t>
            </a:r>
            <a:r>
              <a:rPr lang="en-US" dirty="0" err="1"/>
              <a:t>Nitschke</a:t>
            </a:r>
            <a:r>
              <a:rPr lang="en-US" dirty="0"/>
              <a:t>. The </a:t>
            </a:r>
            <a:r>
              <a:rPr lang="en-US" dirty="0" err="1"/>
              <a:t>Sarco</a:t>
            </a:r>
            <a:r>
              <a:rPr lang="en-US" dirty="0"/>
              <a:t> was a device ‘to provide people with a death when they wish to die,’ </a:t>
            </a:r>
            <a:r>
              <a:rPr lang="en-US" dirty="0" err="1"/>
              <a:t>Nitschke</a:t>
            </a:r>
            <a:r>
              <a:rPr lang="en-US" dirty="0"/>
              <a:t> said.”</a:t>
            </a:r>
          </a:p>
          <a:p>
            <a:r>
              <a:rPr lang="en-US" dirty="0"/>
              <a:t>Source:  The Guardian, April 14, 2018</a:t>
            </a:r>
          </a:p>
          <a:p>
            <a:endParaRPr lang="en-US" dirty="0"/>
          </a:p>
        </p:txBody>
      </p:sp>
    </p:spTree>
    <p:extLst>
      <p:ext uri="{BB962C8B-B14F-4D97-AF65-F5344CB8AC3E}">
        <p14:creationId xmlns:p14="http://schemas.microsoft.com/office/powerpoint/2010/main" val="1438604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27837</TotalTime>
  <Words>638</Words>
  <Application>Microsoft Macintosh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Beneficial Utility</vt:lpstr>
      <vt:lpstr>PowerPoint Presentation</vt:lpstr>
      <vt:lpstr>PowerPoint Presentation</vt:lpstr>
      <vt:lpstr>PowerPoint Presentation</vt:lpstr>
      <vt:lpstr>PowerPoint Presentation</vt:lpstr>
      <vt:lpstr>PowerPoint Presentation</vt:lpstr>
      <vt:lpstr>PowerPoint Presentation</vt:lpstr>
      <vt:lpstr>Method of Enhanced Interrogation</vt:lpstr>
      <vt:lpstr>PowerPoint Presentation</vt:lpstr>
      <vt:lpstr>PowerPoint Presentation</vt:lpstr>
      <vt:lpstr>PowerPoint Presentation</vt:lpstr>
      <vt:lpstr>PowerPoint Presentation</vt:lpstr>
      <vt:lpstr>PowerPoint Presentation</vt:lpstr>
      <vt:lpstr>Which, if any, of these inventions should be deemed to satisfy the beneficial utility requirement and thus be patentable?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Context</dc:title>
  <dc:creator>Fisher, William</dc:creator>
  <cp:lastModifiedBy>Terry Fisher</cp:lastModifiedBy>
  <cp:revision>138</cp:revision>
  <dcterms:created xsi:type="dcterms:W3CDTF">2017-10-01T16:49:19Z</dcterms:created>
  <dcterms:modified xsi:type="dcterms:W3CDTF">2024-02-14T18:00:35Z</dcterms:modified>
</cp:coreProperties>
</file>