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629" r:id="rId2"/>
    <p:sldId id="650" r:id="rId3"/>
    <p:sldId id="648" r:id="rId4"/>
    <p:sldId id="641" r:id="rId5"/>
    <p:sldId id="642" r:id="rId6"/>
    <p:sldId id="742" r:id="rId7"/>
    <p:sldId id="653" r:id="rId8"/>
    <p:sldId id="744" r:id="rId9"/>
    <p:sldId id="649" r:id="rId10"/>
    <p:sldId id="647" r:id="rId11"/>
    <p:sldId id="746" r:id="rId12"/>
    <p:sldId id="7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32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47"/>
    <p:restoredTop sz="95846"/>
  </p:normalViewPr>
  <p:slideViewPr>
    <p:cSldViewPr snapToGrid="0" snapToObjects="1" showGuides="1">
      <p:cViewPr varScale="1">
        <p:scale>
          <a:sx n="107" d="100"/>
          <a:sy n="107" d="100"/>
        </p:scale>
        <p:origin x="776" y="176"/>
      </p:cViewPr>
      <p:guideLst>
        <p:guide orient="horz" pos="3648"/>
        <p:guide pos="321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5" d="100"/>
          <a:sy n="85" d="100"/>
        </p:scale>
        <p:origin x="34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50878-68E3-5F48-834B-C6F385F74FA3}"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FB4A4-D152-9941-8DCB-9AF92542F86C}" type="slidenum">
              <a:rPr lang="en-US" smtClean="0"/>
              <a:t>‹#›</a:t>
            </a:fld>
            <a:endParaRPr lang="en-US"/>
          </a:p>
        </p:txBody>
      </p:sp>
    </p:spTree>
    <p:extLst>
      <p:ext uri="{BB962C8B-B14F-4D97-AF65-F5344CB8AC3E}">
        <p14:creationId xmlns:p14="http://schemas.microsoft.com/office/powerpoint/2010/main" val="185410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2FB4A4-D152-9941-8DCB-9AF92542F86C}" type="slidenum">
              <a:rPr lang="en-US" smtClean="0"/>
              <a:t>1</a:t>
            </a:fld>
            <a:endParaRPr lang="en-US"/>
          </a:p>
        </p:txBody>
      </p:sp>
    </p:spTree>
    <p:extLst>
      <p:ext uri="{BB962C8B-B14F-4D97-AF65-F5344CB8AC3E}">
        <p14:creationId xmlns:p14="http://schemas.microsoft.com/office/powerpoint/2010/main" val="343449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B7EF0C-E524-3844-AD14-B51045F3AD27}"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61559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66869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01562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55146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7EF0C-E524-3844-AD14-B51045F3AD27}"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0337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B7EF0C-E524-3844-AD14-B51045F3AD27}"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3672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7EF0C-E524-3844-AD14-B51045F3AD27}" type="datetimeFigureOut">
              <a:rPr lang="en-US" smtClean="0"/>
              <a:t>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57442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7EF0C-E524-3844-AD14-B51045F3AD27}" type="datetimeFigureOut">
              <a:rPr lang="en-US" smtClean="0"/>
              <a:t>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1452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EF0C-E524-3844-AD14-B51045F3AD27}" type="datetimeFigureOut">
              <a:rPr lang="en-US" smtClean="0"/>
              <a:t>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74522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8384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3044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EF0C-E524-3844-AD14-B51045F3AD27}" type="datetimeFigureOut">
              <a:rPr lang="en-US" smtClean="0"/>
              <a:t>3/1/24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DD808-6A0C-C643-A822-E8694EA9CD8B}" type="slidenum">
              <a:rPr lang="en-US" smtClean="0"/>
              <a:t>‹#›</a:t>
            </a:fld>
            <a:endParaRPr lang="en-US"/>
          </a:p>
        </p:txBody>
      </p:sp>
      <p:pic>
        <p:nvPicPr>
          <p:cNvPr id="7" name="Picture 6" descr="Venn diagram&#10;&#10;Description automatically generated">
            <a:extLst>
              <a:ext uri="{FF2B5EF4-FFF2-40B4-BE49-F238E27FC236}">
                <a16:creationId xmlns:a16="http://schemas.microsoft.com/office/drawing/2014/main" id="{3FDB5861-5626-E44A-8C9E-EBCD9FF41B51}"/>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43319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0" y="1994981"/>
            <a:ext cx="7497379" cy="2757358"/>
          </a:xfrm>
          <a:prstGeom prst="rect">
            <a:avLst/>
          </a:prstGeom>
        </p:spPr>
        <p:txBody>
          <a:bodyPr wrap="square">
            <a:spAutoFit/>
          </a:bodyPr>
          <a:lstStyle/>
          <a:p>
            <a:pPr algn="ctr"/>
            <a:r>
              <a:rPr lang="en-US" sz="4000" dirty="0">
                <a:latin typeface="Garamond"/>
                <a:cs typeface="Garamond"/>
              </a:rPr>
              <a:t>SRAM</a:t>
            </a:r>
          </a:p>
          <a:p>
            <a:pPr algn="ctr"/>
            <a:endParaRPr lang="en-US" dirty="0">
              <a:latin typeface="Garamond"/>
              <a:cs typeface="Garamond"/>
            </a:endParaRPr>
          </a:p>
          <a:p>
            <a:pPr algn="ctr"/>
            <a:endParaRPr lang="en-US" dirty="0">
              <a:latin typeface="Garamond"/>
              <a:cs typeface="Garamond"/>
            </a:endParaRPr>
          </a:p>
          <a:p>
            <a:pPr algn="ctr">
              <a:lnSpc>
                <a:spcPct val="150000"/>
              </a:lnSpc>
              <a:spcBef>
                <a:spcPts val="600"/>
              </a:spcBef>
            </a:pPr>
            <a:r>
              <a:rPr lang="en-US" sz="2000" dirty="0">
                <a:latin typeface="Garamond"/>
                <a:cs typeface="Garamond"/>
              </a:rPr>
              <a:t>PX021</a:t>
            </a:r>
          </a:p>
          <a:p>
            <a:pPr algn="ctr">
              <a:lnSpc>
                <a:spcPct val="150000"/>
              </a:lnSpc>
              <a:spcBef>
                <a:spcPts val="600"/>
              </a:spcBef>
            </a:pPr>
            <a:r>
              <a:rPr lang="en-US" sz="2000" dirty="0">
                <a:latin typeface="Garamond"/>
                <a:cs typeface="Garamond"/>
              </a:rPr>
              <a:t>William Fisher </a:t>
            </a:r>
            <a:br>
              <a:rPr lang="en-US" sz="2000" dirty="0">
                <a:latin typeface="Garamond"/>
                <a:cs typeface="Garamond"/>
              </a:rPr>
            </a:br>
            <a:r>
              <a:rPr lang="en-US" sz="2000" dirty="0">
                <a:latin typeface="Garamond"/>
                <a:cs typeface="Garamond"/>
              </a:rPr>
              <a:t>February 2023</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36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0D1A8-5378-9E4B-89C6-5701E7A0FAE9}"/>
              </a:ext>
            </a:extLst>
          </p:cNvPr>
          <p:cNvSpPr>
            <a:spLocks noGrp="1"/>
          </p:cNvSpPr>
          <p:nvPr>
            <p:ph type="title"/>
          </p:nvPr>
        </p:nvSpPr>
        <p:spPr/>
        <p:txBody>
          <a:bodyPr>
            <a:normAutofit/>
          </a:bodyPr>
          <a:lstStyle/>
          <a:p>
            <a:r>
              <a:rPr lang="en-US" sz="3600" dirty="0"/>
              <a:t>US Patent 9,182,027</a:t>
            </a:r>
          </a:p>
        </p:txBody>
      </p:sp>
      <p:sp>
        <p:nvSpPr>
          <p:cNvPr id="4" name="Content Placeholder 3">
            <a:extLst>
              <a:ext uri="{FF2B5EF4-FFF2-40B4-BE49-F238E27FC236}">
                <a16:creationId xmlns:a16="http://schemas.microsoft.com/office/drawing/2014/main" id="{233FB527-2275-BD4D-A85D-812F49A5F308}"/>
              </a:ext>
            </a:extLst>
          </p:cNvPr>
          <p:cNvSpPr>
            <a:spLocks noGrp="1"/>
          </p:cNvSpPr>
          <p:nvPr>
            <p:ph sz="half" idx="1"/>
          </p:nvPr>
        </p:nvSpPr>
        <p:spPr/>
        <p:txBody>
          <a:bodyPr/>
          <a:lstStyle/>
          <a:p>
            <a:pPr marL="0" indent="0">
              <a:buNone/>
            </a:pPr>
            <a:r>
              <a:rPr lang="en-US" dirty="0"/>
              <a:t>Claimed features:</a:t>
            </a:r>
          </a:p>
          <a:p>
            <a:r>
              <a:rPr lang="en-US" dirty="0"/>
              <a:t>Alternating narrow and wide teeth</a:t>
            </a:r>
          </a:p>
          <a:p>
            <a:r>
              <a:rPr lang="en-US" dirty="0"/>
              <a:t>Teeth offset to one side</a:t>
            </a:r>
          </a:p>
        </p:txBody>
      </p:sp>
      <p:sp>
        <p:nvSpPr>
          <p:cNvPr id="5" name="Content Placeholder 4">
            <a:extLst>
              <a:ext uri="{FF2B5EF4-FFF2-40B4-BE49-F238E27FC236}">
                <a16:creationId xmlns:a16="http://schemas.microsoft.com/office/drawing/2014/main" id="{A7B8172D-9658-804A-88EC-02191961FE9B}"/>
              </a:ext>
            </a:extLst>
          </p:cNvPr>
          <p:cNvSpPr>
            <a:spLocks noGrp="1"/>
          </p:cNvSpPr>
          <p:nvPr>
            <p:ph sz="half" idx="2"/>
          </p:nvPr>
        </p:nvSpPr>
        <p:spPr/>
        <p:txBody>
          <a:bodyPr/>
          <a:lstStyle/>
          <a:p>
            <a:pPr marL="0" indent="0">
              <a:buNone/>
            </a:pPr>
            <a:r>
              <a:rPr lang="en-US" dirty="0"/>
              <a:t>Additional unclaimed features of the product:</a:t>
            </a:r>
          </a:p>
          <a:p>
            <a:r>
              <a:rPr lang="en-US" dirty="0"/>
              <a:t>“forwardly protruding tooth tips”</a:t>
            </a:r>
          </a:p>
          <a:p>
            <a:r>
              <a:rPr lang="en-US" dirty="0"/>
              <a:t>“hook features on the teeth”</a:t>
            </a:r>
          </a:p>
          <a:p>
            <a:r>
              <a:rPr lang="en-US" dirty="0"/>
              <a:t>“mud-clearing recesses”</a:t>
            </a:r>
          </a:p>
        </p:txBody>
      </p:sp>
    </p:spTree>
    <p:extLst>
      <p:ext uri="{BB962C8B-B14F-4D97-AF65-F5344CB8AC3E}">
        <p14:creationId xmlns:p14="http://schemas.microsoft.com/office/powerpoint/2010/main" val="329999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2D47-26CD-8345-BAB3-93666C90D55A}"/>
              </a:ext>
            </a:extLst>
          </p:cNvPr>
          <p:cNvSpPr>
            <a:spLocks noGrp="1"/>
          </p:cNvSpPr>
          <p:nvPr>
            <p:ph type="title"/>
          </p:nvPr>
        </p:nvSpPr>
        <p:spPr>
          <a:xfrm>
            <a:off x="838199" y="365125"/>
            <a:ext cx="10780435" cy="1325563"/>
          </a:xfrm>
        </p:spPr>
        <p:txBody>
          <a:bodyPr>
            <a:normAutofit/>
          </a:bodyPr>
          <a:lstStyle/>
          <a:p>
            <a:r>
              <a:rPr lang="en-US" sz="3200" dirty="0"/>
              <a:t>Nexus – necessary for use of secondary </a:t>
            </a:r>
            <a:r>
              <a:rPr lang="en-US" sz="3200" dirty="0" err="1"/>
              <a:t>nonobviousness</a:t>
            </a:r>
            <a:r>
              <a:rPr lang="en-US" sz="3200" dirty="0"/>
              <a:t> factors</a:t>
            </a:r>
          </a:p>
        </p:txBody>
      </p:sp>
      <p:cxnSp>
        <p:nvCxnSpPr>
          <p:cNvPr id="4" name="Straight Connector 3">
            <a:extLst>
              <a:ext uri="{FF2B5EF4-FFF2-40B4-BE49-F238E27FC236}">
                <a16:creationId xmlns:a16="http://schemas.microsoft.com/office/drawing/2014/main" id="{3C0B6D31-1D25-D140-BACD-F66A69480DD0}"/>
              </a:ext>
            </a:extLst>
          </p:cNvPr>
          <p:cNvCxnSpPr/>
          <p:nvPr/>
        </p:nvCxnSpPr>
        <p:spPr>
          <a:xfrm>
            <a:off x="1093443" y="4463295"/>
            <a:ext cx="9598003" cy="0"/>
          </a:xfrm>
          <a:prstGeom prst="line">
            <a:avLst/>
          </a:prstGeom>
          <a:ln w="381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37121C6-3819-D949-BFEF-509FC43256D9}"/>
              </a:ext>
            </a:extLst>
          </p:cNvPr>
          <p:cNvSpPr txBox="1"/>
          <p:nvPr/>
        </p:nvSpPr>
        <p:spPr>
          <a:xfrm>
            <a:off x="838199" y="4776621"/>
            <a:ext cx="466794" cy="369332"/>
          </a:xfrm>
          <a:prstGeom prst="rect">
            <a:avLst/>
          </a:prstGeom>
          <a:noFill/>
        </p:spPr>
        <p:txBody>
          <a:bodyPr wrap="none" rtlCol="0">
            <a:spAutoFit/>
          </a:bodyPr>
          <a:lstStyle/>
          <a:p>
            <a:r>
              <a:rPr lang="en-US" dirty="0"/>
              <a:t>0%</a:t>
            </a:r>
          </a:p>
        </p:txBody>
      </p:sp>
      <p:sp>
        <p:nvSpPr>
          <p:cNvPr id="6" name="TextBox 5">
            <a:extLst>
              <a:ext uri="{FF2B5EF4-FFF2-40B4-BE49-F238E27FC236}">
                <a16:creationId xmlns:a16="http://schemas.microsoft.com/office/drawing/2014/main" id="{4516052C-A186-064A-82CF-2B9AAC91CB85}"/>
              </a:ext>
            </a:extLst>
          </p:cNvPr>
          <p:cNvSpPr txBox="1"/>
          <p:nvPr/>
        </p:nvSpPr>
        <p:spPr>
          <a:xfrm>
            <a:off x="10458049" y="4776621"/>
            <a:ext cx="700833" cy="369332"/>
          </a:xfrm>
          <a:prstGeom prst="rect">
            <a:avLst/>
          </a:prstGeom>
          <a:noFill/>
        </p:spPr>
        <p:txBody>
          <a:bodyPr wrap="none" rtlCol="0">
            <a:spAutoFit/>
          </a:bodyPr>
          <a:lstStyle/>
          <a:p>
            <a:r>
              <a:rPr lang="en-US" dirty="0"/>
              <a:t>100%</a:t>
            </a:r>
          </a:p>
        </p:txBody>
      </p:sp>
      <p:sp>
        <p:nvSpPr>
          <p:cNvPr id="7" name="TextBox 6">
            <a:extLst>
              <a:ext uri="{FF2B5EF4-FFF2-40B4-BE49-F238E27FC236}">
                <a16:creationId xmlns:a16="http://schemas.microsoft.com/office/drawing/2014/main" id="{FBB4DD93-C168-9549-AEAE-C1C5D1B78D0F}"/>
              </a:ext>
            </a:extLst>
          </p:cNvPr>
          <p:cNvSpPr txBox="1"/>
          <p:nvPr/>
        </p:nvSpPr>
        <p:spPr>
          <a:xfrm>
            <a:off x="3670388" y="5096341"/>
            <a:ext cx="5216108" cy="369332"/>
          </a:xfrm>
          <a:prstGeom prst="rect">
            <a:avLst/>
          </a:prstGeom>
          <a:noFill/>
        </p:spPr>
        <p:txBody>
          <a:bodyPr wrap="none" rtlCol="0">
            <a:spAutoFit/>
          </a:bodyPr>
          <a:lstStyle/>
          <a:p>
            <a:r>
              <a:rPr lang="en-US" dirty="0"/>
              <a:t>”Correspondence” between product and patent claim</a:t>
            </a:r>
          </a:p>
        </p:txBody>
      </p:sp>
      <p:cxnSp>
        <p:nvCxnSpPr>
          <p:cNvPr id="8" name="Straight Connector 7">
            <a:extLst>
              <a:ext uri="{FF2B5EF4-FFF2-40B4-BE49-F238E27FC236}">
                <a16:creationId xmlns:a16="http://schemas.microsoft.com/office/drawing/2014/main" id="{D9F8C0F6-9F2D-9A4B-9617-C7E2FB2BF70E}"/>
              </a:ext>
            </a:extLst>
          </p:cNvPr>
          <p:cNvCxnSpPr>
            <a:cxnSpLocks/>
          </p:cNvCxnSpPr>
          <p:nvPr/>
        </p:nvCxnSpPr>
        <p:spPr>
          <a:xfrm>
            <a:off x="9809018" y="4463295"/>
            <a:ext cx="830207" cy="0"/>
          </a:xfrm>
          <a:prstGeom prst="line">
            <a:avLst/>
          </a:prstGeom>
          <a:ln w="635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647DC0A-7609-A144-86BD-5DB2DDC79642}"/>
              </a:ext>
            </a:extLst>
          </p:cNvPr>
          <p:cNvSpPr txBox="1"/>
          <p:nvPr/>
        </p:nvSpPr>
        <p:spPr>
          <a:xfrm>
            <a:off x="9860531" y="3965304"/>
            <a:ext cx="1754904" cy="369332"/>
          </a:xfrm>
          <a:prstGeom prst="rect">
            <a:avLst/>
          </a:prstGeom>
          <a:noFill/>
        </p:spPr>
        <p:txBody>
          <a:bodyPr wrap="none" rtlCol="0">
            <a:spAutoFit/>
          </a:bodyPr>
          <a:lstStyle/>
          <a:p>
            <a:r>
              <a:rPr lang="en-US" dirty="0">
                <a:solidFill>
                  <a:srgbClr val="FF0000"/>
                </a:solidFill>
              </a:rPr>
              <a:t>Nexus presumed</a:t>
            </a:r>
          </a:p>
        </p:txBody>
      </p:sp>
      <p:cxnSp>
        <p:nvCxnSpPr>
          <p:cNvPr id="10" name="Straight Connector 9">
            <a:extLst>
              <a:ext uri="{FF2B5EF4-FFF2-40B4-BE49-F238E27FC236}">
                <a16:creationId xmlns:a16="http://schemas.microsoft.com/office/drawing/2014/main" id="{F10DF3E9-58F0-D140-9CBD-2F685EC720B2}"/>
              </a:ext>
            </a:extLst>
          </p:cNvPr>
          <p:cNvCxnSpPr>
            <a:cxnSpLocks/>
          </p:cNvCxnSpPr>
          <p:nvPr/>
        </p:nvCxnSpPr>
        <p:spPr>
          <a:xfrm>
            <a:off x="7781992" y="4463295"/>
            <a:ext cx="1934711" cy="0"/>
          </a:xfrm>
          <a:prstGeom prst="line">
            <a:avLst/>
          </a:prstGeom>
          <a:ln w="635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D173FE-9A4F-704A-BB71-39DBD811C9F5}"/>
              </a:ext>
            </a:extLst>
          </p:cNvPr>
          <p:cNvSpPr txBox="1"/>
          <p:nvPr/>
        </p:nvSpPr>
        <p:spPr>
          <a:xfrm>
            <a:off x="7781992" y="3712664"/>
            <a:ext cx="2136440" cy="659457"/>
          </a:xfrm>
          <a:prstGeom prst="rect">
            <a:avLst/>
          </a:prstGeom>
          <a:noFill/>
        </p:spPr>
        <p:txBody>
          <a:bodyPr wrap="square" rtlCol="0">
            <a:spAutoFit/>
          </a:bodyPr>
          <a:lstStyle/>
          <a:p>
            <a:r>
              <a:rPr lang="en-US" dirty="0">
                <a:solidFill>
                  <a:srgbClr val="7030A0"/>
                </a:solidFill>
              </a:rPr>
              <a:t>Nexus not presumed but may be proved</a:t>
            </a:r>
          </a:p>
        </p:txBody>
      </p:sp>
      <p:sp>
        <p:nvSpPr>
          <p:cNvPr id="3" name="TextBox 2">
            <a:extLst>
              <a:ext uri="{FF2B5EF4-FFF2-40B4-BE49-F238E27FC236}">
                <a16:creationId xmlns:a16="http://schemas.microsoft.com/office/drawing/2014/main" id="{E4A3CF0F-554A-3D43-B94A-D9E9FBD053CD}"/>
              </a:ext>
            </a:extLst>
          </p:cNvPr>
          <p:cNvSpPr txBox="1"/>
          <p:nvPr/>
        </p:nvSpPr>
        <p:spPr>
          <a:xfrm>
            <a:off x="6751229" y="2147678"/>
            <a:ext cx="2061526" cy="369332"/>
          </a:xfrm>
          <a:prstGeom prst="rect">
            <a:avLst/>
          </a:prstGeom>
          <a:noFill/>
        </p:spPr>
        <p:txBody>
          <a:bodyPr wrap="none" rtlCol="0">
            <a:spAutoFit/>
          </a:bodyPr>
          <a:lstStyle/>
          <a:p>
            <a:r>
              <a:rPr lang="en-US" dirty="0"/>
              <a:t>SRAM is in this zone</a:t>
            </a:r>
          </a:p>
        </p:txBody>
      </p:sp>
      <p:cxnSp>
        <p:nvCxnSpPr>
          <p:cNvPr id="13" name="Straight Arrow Connector 12">
            <a:extLst>
              <a:ext uri="{FF2B5EF4-FFF2-40B4-BE49-F238E27FC236}">
                <a16:creationId xmlns:a16="http://schemas.microsoft.com/office/drawing/2014/main" id="{1AA2A87A-DDF6-4C4D-8511-2BECF6921308}"/>
              </a:ext>
            </a:extLst>
          </p:cNvPr>
          <p:cNvCxnSpPr/>
          <p:nvPr/>
        </p:nvCxnSpPr>
        <p:spPr>
          <a:xfrm>
            <a:off x="7359004" y="2517010"/>
            <a:ext cx="925350" cy="1266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F7B9F3-D668-42F7-8B46-539238EE6ABA}"/>
              </a:ext>
            </a:extLst>
          </p:cNvPr>
          <p:cNvSpPr txBox="1"/>
          <p:nvPr/>
        </p:nvSpPr>
        <p:spPr>
          <a:xfrm>
            <a:off x="9660683" y="2643330"/>
            <a:ext cx="1765933" cy="369332"/>
          </a:xfrm>
          <a:prstGeom prst="rect">
            <a:avLst/>
          </a:prstGeom>
          <a:noFill/>
        </p:spPr>
        <p:txBody>
          <a:bodyPr wrap="none" rtlCol="0">
            <a:spAutoFit/>
          </a:bodyPr>
          <a:lstStyle/>
          <a:p>
            <a:r>
              <a:rPr lang="en-US" dirty="0"/>
              <a:t>“</a:t>
            </a:r>
            <a:r>
              <a:rPr lang="en-US" dirty="0" err="1"/>
              <a:t>coextensivenss</a:t>
            </a:r>
            <a:r>
              <a:rPr lang="en-US" dirty="0"/>
              <a:t>”</a:t>
            </a:r>
          </a:p>
        </p:txBody>
      </p:sp>
      <p:cxnSp>
        <p:nvCxnSpPr>
          <p:cNvPr id="14" name="Straight Arrow Connector 13">
            <a:extLst>
              <a:ext uri="{FF2B5EF4-FFF2-40B4-BE49-F238E27FC236}">
                <a16:creationId xmlns:a16="http://schemas.microsoft.com/office/drawing/2014/main" id="{20FC4CD5-2AEC-B253-8BFD-FB833C9CB864}"/>
              </a:ext>
            </a:extLst>
          </p:cNvPr>
          <p:cNvCxnSpPr>
            <a:cxnSpLocks/>
            <a:stCxn id="12" idx="2"/>
          </p:cNvCxnSpPr>
          <p:nvPr/>
        </p:nvCxnSpPr>
        <p:spPr>
          <a:xfrm flipH="1">
            <a:off x="10341420" y="3012662"/>
            <a:ext cx="202230" cy="1017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3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50113F-53C5-FF88-26A9-C1815DDF5D22}"/>
              </a:ext>
            </a:extLst>
          </p:cNvPr>
          <p:cNvSpPr>
            <a:spLocks noGrp="1"/>
          </p:cNvSpPr>
          <p:nvPr>
            <p:ph type="title"/>
          </p:nvPr>
        </p:nvSpPr>
        <p:spPr>
          <a:xfrm>
            <a:off x="838200" y="0"/>
            <a:ext cx="10515600" cy="926275"/>
          </a:xfrm>
        </p:spPr>
        <p:txBody>
          <a:bodyPr>
            <a:normAutofit/>
          </a:bodyPr>
          <a:lstStyle/>
          <a:p>
            <a:r>
              <a:rPr lang="en-US" sz="3600" dirty="0"/>
              <a:t>Application of the “Co-extensiveness” Requirement</a:t>
            </a:r>
          </a:p>
        </p:txBody>
      </p:sp>
      <p:sp>
        <p:nvSpPr>
          <p:cNvPr id="4" name="Content Placeholder 3">
            <a:extLst>
              <a:ext uri="{FF2B5EF4-FFF2-40B4-BE49-F238E27FC236}">
                <a16:creationId xmlns:a16="http://schemas.microsoft.com/office/drawing/2014/main" id="{8324B7BF-A9BC-B0FC-D393-1BEF768A4578}"/>
              </a:ext>
            </a:extLst>
          </p:cNvPr>
          <p:cNvSpPr>
            <a:spLocks noGrp="1"/>
          </p:cNvSpPr>
          <p:nvPr>
            <p:ph idx="1"/>
          </p:nvPr>
        </p:nvSpPr>
        <p:spPr>
          <a:xfrm>
            <a:off x="510639" y="926274"/>
            <a:ext cx="10937174" cy="5747657"/>
          </a:xfrm>
        </p:spPr>
        <p:txBody>
          <a:bodyPr>
            <a:normAutofit fontScale="70000" lnSpcReduction="20000"/>
          </a:bodyPr>
          <a:lstStyle/>
          <a:p>
            <a:pPr marL="0" indent="0">
              <a:lnSpc>
                <a:spcPct val="120000"/>
              </a:lnSpc>
              <a:buNone/>
            </a:pPr>
            <a:r>
              <a:rPr lang="en-US" dirty="0"/>
              <a:t>“</a:t>
            </a:r>
            <a:r>
              <a:rPr lang="en-US" dirty="0">
                <a:effectLst/>
                <a:latin typeface="Century Schoolbook" panose="02040604050505020304" pitchFamily="18" charset="0"/>
              </a:rPr>
              <a:t>Put differently, the degree of correspondence between a product and a patent claim falls along a spectrum. At one end of the spectrum lies perfect or near perfect correspondence. At the other end lies no or very little correspondence, such as where “the patented invention is only a component of a commercially successful machine or process.” Although we do not require the patentee to prove perfect correspondence to meet the </a:t>
            </a:r>
            <a:r>
              <a:rPr lang="en-US" dirty="0" err="1">
                <a:effectLst/>
                <a:latin typeface="Century Schoolbook" panose="02040604050505020304" pitchFamily="18" charset="0"/>
              </a:rPr>
              <a:t>coextensiveness</a:t>
            </a:r>
            <a:r>
              <a:rPr lang="en-US" dirty="0">
                <a:effectLst/>
                <a:latin typeface="Century Schoolbook" panose="02040604050505020304" pitchFamily="18" charset="0"/>
              </a:rPr>
              <a:t> requirement, what we do require is that the patentee demonstrate that the product is essentially the claimed invention. While </a:t>
            </a:r>
            <a:r>
              <a:rPr lang="en-US" dirty="0" err="1">
                <a:effectLst/>
                <a:latin typeface="Century Schoolbook" panose="02040604050505020304" pitchFamily="18" charset="0"/>
              </a:rPr>
              <a:t>coextensiveness</a:t>
            </a:r>
            <a:r>
              <a:rPr lang="en-US" dirty="0">
                <a:effectLst/>
                <a:latin typeface="Century Schoolbook" panose="02040604050505020304" pitchFamily="18" charset="0"/>
              </a:rPr>
              <a:t> is an issue of fact that should ordinarily be decided by the fact finder in the first instance, no reasonable fact finder could conclude, under the proper standard, that the X-Sync chainrings are coextensive with the patent claims….</a:t>
            </a:r>
          </a:p>
          <a:p>
            <a:pPr marL="0" indent="0">
              <a:lnSpc>
                <a:spcPct val="120000"/>
              </a:lnSpc>
              <a:buNone/>
            </a:pPr>
            <a:r>
              <a:rPr lang="en-US" dirty="0">
                <a:effectLst/>
                <a:latin typeface="Century Schoolbook" panose="02040604050505020304" pitchFamily="18" charset="0"/>
              </a:rPr>
              <a:t>“Because the Board erroneously presumed nexus between the evidence of secondary considerations and the independent claims, we vacate the Board’s obviousness determination and remand for further proceedings. On remand, SRAM will have the opportunity to prove nexus between the challenged independent claims and the evidence of secondary considerations. More specifically, SRAM will bear the burden of proving that the evidence of secondary considerations is attributable to the claimed </a:t>
            </a:r>
            <a:r>
              <a:rPr lang="en-US" i="1" dirty="0">
                <a:effectLst/>
                <a:latin typeface="Century Schoolbook" panose="02040604050505020304" pitchFamily="18" charset="0"/>
              </a:rPr>
              <a:t>combination </a:t>
            </a:r>
            <a:r>
              <a:rPr lang="en-US" dirty="0">
                <a:effectLst/>
                <a:latin typeface="Century Schoolbook" panose="02040604050505020304" pitchFamily="18" charset="0"/>
              </a:rPr>
              <a:t>of wide and narrow teeth with inboard or outboard offset teeth, as opposed to, for example, prior art features in isolation or unclaimed features.”</a:t>
            </a:r>
          </a:p>
          <a:p>
            <a:pPr marL="0" indent="0">
              <a:lnSpc>
                <a:spcPct val="120000"/>
              </a:lnSpc>
              <a:buNone/>
            </a:pPr>
            <a:endParaRPr lang="en-US" dirty="0">
              <a:effectLst/>
              <a:latin typeface="Century Schoolbook" panose="02040604050505020304" pitchFamily="18" charset="0"/>
            </a:endParaRPr>
          </a:p>
          <a:p>
            <a:pPr marL="0" indent="0">
              <a:lnSpc>
                <a:spcPct val="120000"/>
              </a:lnSpc>
              <a:buNone/>
            </a:pPr>
            <a:endParaRPr lang="en-US" dirty="0"/>
          </a:p>
        </p:txBody>
      </p:sp>
    </p:spTree>
    <p:extLst>
      <p:ext uri="{BB962C8B-B14F-4D97-AF65-F5344CB8AC3E}">
        <p14:creationId xmlns:p14="http://schemas.microsoft.com/office/powerpoint/2010/main" val="343699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2970A733-5444-D54E-83FD-9260B275E4BD}"/>
              </a:ext>
            </a:extLst>
          </p:cNvPr>
          <p:cNvPicPr>
            <a:picLocks noChangeAspect="1"/>
          </p:cNvPicPr>
          <p:nvPr/>
        </p:nvPicPr>
        <p:blipFill>
          <a:blip r:embed="rId2"/>
          <a:stretch>
            <a:fillRect/>
          </a:stretch>
        </p:blipFill>
        <p:spPr>
          <a:xfrm>
            <a:off x="0" y="0"/>
            <a:ext cx="12192000" cy="5945713"/>
          </a:xfrm>
          <a:prstGeom prst="rect">
            <a:avLst/>
          </a:prstGeom>
        </p:spPr>
      </p:pic>
    </p:spTree>
    <p:extLst>
      <p:ext uri="{BB962C8B-B14F-4D97-AF65-F5344CB8AC3E}">
        <p14:creationId xmlns:p14="http://schemas.microsoft.com/office/powerpoint/2010/main" val="74503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0D1A8-5378-9E4B-89C6-5701E7A0FAE9}"/>
              </a:ext>
            </a:extLst>
          </p:cNvPr>
          <p:cNvSpPr>
            <a:spLocks noGrp="1"/>
          </p:cNvSpPr>
          <p:nvPr>
            <p:ph type="title"/>
          </p:nvPr>
        </p:nvSpPr>
        <p:spPr/>
        <p:txBody>
          <a:bodyPr>
            <a:normAutofit/>
          </a:bodyPr>
          <a:lstStyle/>
          <a:p>
            <a:r>
              <a:rPr lang="en-US" sz="3600" dirty="0"/>
              <a:t>US Patent 9,182,027</a:t>
            </a:r>
          </a:p>
        </p:txBody>
      </p:sp>
      <p:sp>
        <p:nvSpPr>
          <p:cNvPr id="4" name="Content Placeholder 3">
            <a:extLst>
              <a:ext uri="{FF2B5EF4-FFF2-40B4-BE49-F238E27FC236}">
                <a16:creationId xmlns:a16="http://schemas.microsoft.com/office/drawing/2014/main" id="{233FB527-2275-BD4D-A85D-812F49A5F308}"/>
              </a:ext>
            </a:extLst>
          </p:cNvPr>
          <p:cNvSpPr>
            <a:spLocks noGrp="1"/>
          </p:cNvSpPr>
          <p:nvPr>
            <p:ph sz="half" idx="1"/>
          </p:nvPr>
        </p:nvSpPr>
        <p:spPr>
          <a:xfrm>
            <a:off x="838200" y="1825625"/>
            <a:ext cx="4302034" cy="4351338"/>
          </a:xfrm>
        </p:spPr>
        <p:txBody>
          <a:bodyPr/>
          <a:lstStyle/>
          <a:p>
            <a:pPr marL="0" indent="0">
              <a:buNone/>
            </a:pPr>
            <a:r>
              <a:rPr lang="en-US" dirty="0"/>
              <a:t>Claimed features:</a:t>
            </a:r>
          </a:p>
          <a:p>
            <a:r>
              <a:rPr lang="en-US" dirty="0"/>
              <a:t>Alternating narrow and wide teeth</a:t>
            </a:r>
          </a:p>
          <a:p>
            <a:r>
              <a:rPr lang="en-US" dirty="0"/>
              <a:t>Teeth offset to one side</a:t>
            </a:r>
          </a:p>
        </p:txBody>
      </p:sp>
    </p:spTree>
    <p:extLst>
      <p:ext uri="{BB962C8B-B14F-4D97-AF65-F5344CB8AC3E}">
        <p14:creationId xmlns:p14="http://schemas.microsoft.com/office/powerpoint/2010/main" val="410881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X-SYNC Chainrings - Direct Mount">
            <a:extLst>
              <a:ext uri="{FF2B5EF4-FFF2-40B4-BE49-F238E27FC236}">
                <a16:creationId xmlns:a16="http://schemas.microsoft.com/office/drawing/2014/main" id="{961AA47C-E232-F843-8F25-16156C5B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wheel&#10;&#10;Description automatically generated">
            <a:extLst>
              <a:ext uri="{FF2B5EF4-FFF2-40B4-BE49-F238E27FC236}">
                <a16:creationId xmlns:a16="http://schemas.microsoft.com/office/drawing/2014/main" id="{824A7A8B-70FE-7643-B82F-2DF6718B8A9C}"/>
              </a:ext>
            </a:extLst>
          </p:cNvPr>
          <p:cNvPicPr>
            <a:picLocks noChangeAspect="1"/>
          </p:cNvPicPr>
          <p:nvPr/>
        </p:nvPicPr>
        <p:blipFill>
          <a:blip r:embed="rId3"/>
          <a:stretch>
            <a:fillRect/>
          </a:stretch>
        </p:blipFill>
        <p:spPr>
          <a:xfrm>
            <a:off x="7180949" y="0"/>
            <a:ext cx="5011051" cy="4219832"/>
          </a:xfrm>
          <a:prstGeom prst="rect">
            <a:avLst/>
          </a:prstGeom>
        </p:spPr>
      </p:pic>
      <p:sp>
        <p:nvSpPr>
          <p:cNvPr id="4" name="Rectangle 3">
            <a:extLst>
              <a:ext uri="{FF2B5EF4-FFF2-40B4-BE49-F238E27FC236}">
                <a16:creationId xmlns:a16="http://schemas.microsoft.com/office/drawing/2014/main" id="{6F0DFDAC-C2A8-7543-AF34-AB2EDFC934B4}"/>
              </a:ext>
            </a:extLst>
          </p:cNvPr>
          <p:cNvSpPr/>
          <p:nvPr/>
        </p:nvSpPr>
        <p:spPr>
          <a:xfrm>
            <a:off x="3731741" y="494270"/>
            <a:ext cx="2137718" cy="1615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21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heel, transport, gear&#10;&#10;Description automatically generated">
            <a:extLst>
              <a:ext uri="{FF2B5EF4-FFF2-40B4-BE49-F238E27FC236}">
                <a16:creationId xmlns:a16="http://schemas.microsoft.com/office/drawing/2014/main" id="{AC1B474F-8DE0-2940-9555-3D7EA6C61229}"/>
              </a:ext>
            </a:extLst>
          </p:cNvPr>
          <p:cNvPicPr>
            <a:picLocks noChangeAspect="1"/>
          </p:cNvPicPr>
          <p:nvPr/>
        </p:nvPicPr>
        <p:blipFill>
          <a:blip r:embed="rId2"/>
          <a:stretch>
            <a:fillRect/>
          </a:stretch>
        </p:blipFill>
        <p:spPr>
          <a:xfrm>
            <a:off x="77390" y="0"/>
            <a:ext cx="12037219" cy="6858000"/>
          </a:xfrm>
          <a:prstGeom prst="rect">
            <a:avLst/>
          </a:prstGeom>
        </p:spPr>
      </p:pic>
    </p:spTree>
    <p:extLst>
      <p:ext uri="{BB962C8B-B14F-4D97-AF65-F5344CB8AC3E}">
        <p14:creationId xmlns:p14="http://schemas.microsoft.com/office/powerpoint/2010/main" val="268034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0D1A8-5378-9E4B-89C6-5701E7A0FAE9}"/>
              </a:ext>
            </a:extLst>
          </p:cNvPr>
          <p:cNvSpPr>
            <a:spLocks noGrp="1"/>
          </p:cNvSpPr>
          <p:nvPr>
            <p:ph type="title"/>
          </p:nvPr>
        </p:nvSpPr>
        <p:spPr/>
        <p:txBody>
          <a:bodyPr>
            <a:normAutofit/>
          </a:bodyPr>
          <a:lstStyle/>
          <a:p>
            <a:r>
              <a:rPr lang="en-US" sz="3600" dirty="0"/>
              <a:t>US Patent 9,182,027</a:t>
            </a:r>
          </a:p>
        </p:txBody>
      </p:sp>
      <p:sp>
        <p:nvSpPr>
          <p:cNvPr id="4" name="Content Placeholder 3">
            <a:extLst>
              <a:ext uri="{FF2B5EF4-FFF2-40B4-BE49-F238E27FC236}">
                <a16:creationId xmlns:a16="http://schemas.microsoft.com/office/drawing/2014/main" id="{233FB527-2275-BD4D-A85D-812F49A5F308}"/>
              </a:ext>
            </a:extLst>
          </p:cNvPr>
          <p:cNvSpPr>
            <a:spLocks noGrp="1"/>
          </p:cNvSpPr>
          <p:nvPr>
            <p:ph sz="half" idx="1"/>
          </p:nvPr>
        </p:nvSpPr>
        <p:spPr>
          <a:xfrm>
            <a:off x="838200" y="1825625"/>
            <a:ext cx="4302034" cy="4351338"/>
          </a:xfrm>
        </p:spPr>
        <p:txBody>
          <a:bodyPr/>
          <a:lstStyle/>
          <a:p>
            <a:pPr marL="0" indent="0">
              <a:buNone/>
            </a:pPr>
            <a:r>
              <a:rPr lang="en-US" dirty="0"/>
              <a:t>Claimed features:</a:t>
            </a:r>
          </a:p>
          <a:p>
            <a:r>
              <a:rPr lang="en-US" dirty="0"/>
              <a:t>Alternating narrow and wide teeth</a:t>
            </a:r>
          </a:p>
          <a:p>
            <a:r>
              <a:rPr lang="en-US" dirty="0"/>
              <a:t>Teeth offset to one side</a:t>
            </a:r>
          </a:p>
        </p:txBody>
      </p:sp>
      <p:pic>
        <p:nvPicPr>
          <p:cNvPr id="5" name="Picture 4" descr="A close-up of a document&#10;&#10;Description automatically generated with medium confidence">
            <a:extLst>
              <a:ext uri="{FF2B5EF4-FFF2-40B4-BE49-F238E27FC236}">
                <a16:creationId xmlns:a16="http://schemas.microsoft.com/office/drawing/2014/main" id="{1E18DCBB-D2F4-3B4F-AC02-59D5B3427DD2}"/>
              </a:ext>
            </a:extLst>
          </p:cNvPr>
          <p:cNvPicPr>
            <a:picLocks noChangeAspect="1"/>
          </p:cNvPicPr>
          <p:nvPr/>
        </p:nvPicPr>
        <p:blipFill>
          <a:blip r:embed="rId2"/>
          <a:stretch>
            <a:fillRect/>
          </a:stretch>
        </p:blipFill>
        <p:spPr>
          <a:xfrm>
            <a:off x="4944330" y="1752716"/>
            <a:ext cx="6902108" cy="4497155"/>
          </a:xfrm>
          <a:prstGeom prst="rect">
            <a:avLst/>
          </a:prstGeom>
        </p:spPr>
      </p:pic>
      <p:cxnSp>
        <p:nvCxnSpPr>
          <p:cNvPr id="6" name="Straight Connector 5">
            <a:extLst>
              <a:ext uri="{FF2B5EF4-FFF2-40B4-BE49-F238E27FC236}">
                <a16:creationId xmlns:a16="http://schemas.microsoft.com/office/drawing/2014/main" id="{ECDFB2F2-BABF-2B4A-9516-202BDAA68FA0}"/>
              </a:ext>
            </a:extLst>
          </p:cNvPr>
          <p:cNvCxnSpPr/>
          <p:nvPr/>
        </p:nvCxnSpPr>
        <p:spPr>
          <a:xfrm>
            <a:off x="11353800" y="4204138"/>
            <a:ext cx="3074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CD616C-FD1F-6841-9935-64F3E6283F57}"/>
              </a:ext>
            </a:extLst>
          </p:cNvPr>
          <p:cNvCxnSpPr>
            <a:cxnSpLocks/>
          </p:cNvCxnSpPr>
          <p:nvPr/>
        </p:nvCxnSpPr>
        <p:spPr>
          <a:xfrm>
            <a:off x="5140234" y="4482474"/>
            <a:ext cx="596397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7615DD-69FA-1B44-A322-A9A016F96DC5}"/>
              </a:ext>
            </a:extLst>
          </p:cNvPr>
          <p:cNvCxnSpPr/>
          <p:nvPr/>
        </p:nvCxnSpPr>
        <p:spPr>
          <a:xfrm flipH="1" flipV="1">
            <a:off x="4413212" y="2759626"/>
            <a:ext cx="692188" cy="1576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65B24E-0314-6047-B2BA-D93CC7F8EAE9}"/>
              </a:ext>
            </a:extLst>
          </p:cNvPr>
          <p:cNvCxnSpPr>
            <a:cxnSpLocks/>
          </p:cNvCxnSpPr>
          <p:nvPr/>
        </p:nvCxnSpPr>
        <p:spPr>
          <a:xfrm>
            <a:off x="5140234" y="4766284"/>
            <a:ext cx="5361677"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0D0AB7C-1432-9048-BF29-3D02C74A159E}"/>
              </a:ext>
            </a:extLst>
          </p:cNvPr>
          <p:cNvCxnSpPr>
            <a:cxnSpLocks/>
          </p:cNvCxnSpPr>
          <p:nvPr/>
        </p:nvCxnSpPr>
        <p:spPr>
          <a:xfrm flipH="1" flipV="1">
            <a:off x="2589888" y="3608322"/>
            <a:ext cx="2515512" cy="102390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ED9226-55D8-8945-8B43-B2FCB4D2A37A}"/>
              </a:ext>
            </a:extLst>
          </p:cNvPr>
          <p:cNvCxnSpPr>
            <a:cxnSpLocks/>
          </p:cNvCxnSpPr>
          <p:nvPr/>
        </p:nvCxnSpPr>
        <p:spPr>
          <a:xfrm>
            <a:off x="8526162" y="5066965"/>
            <a:ext cx="3135066"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401A27-B503-5D41-BEB7-B424C0758F70}"/>
              </a:ext>
            </a:extLst>
          </p:cNvPr>
          <p:cNvCxnSpPr>
            <a:cxnSpLocks/>
          </p:cNvCxnSpPr>
          <p:nvPr/>
        </p:nvCxnSpPr>
        <p:spPr>
          <a:xfrm>
            <a:off x="5105400" y="5325169"/>
            <a:ext cx="5075329"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52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0D1A8-5378-9E4B-89C6-5701E7A0FAE9}"/>
              </a:ext>
            </a:extLst>
          </p:cNvPr>
          <p:cNvSpPr>
            <a:spLocks noGrp="1"/>
          </p:cNvSpPr>
          <p:nvPr>
            <p:ph type="title"/>
          </p:nvPr>
        </p:nvSpPr>
        <p:spPr/>
        <p:txBody>
          <a:bodyPr>
            <a:normAutofit/>
          </a:bodyPr>
          <a:lstStyle/>
          <a:p>
            <a:r>
              <a:rPr lang="en-US" sz="3600" dirty="0"/>
              <a:t>US Patent 9,182,027</a:t>
            </a:r>
          </a:p>
        </p:txBody>
      </p:sp>
      <p:sp>
        <p:nvSpPr>
          <p:cNvPr id="4" name="Content Placeholder 3">
            <a:extLst>
              <a:ext uri="{FF2B5EF4-FFF2-40B4-BE49-F238E27FC236}">
                <a16:creationId xmlns:a16="http://schemas.microsoft.com/office/drawing/2014/main" id="{233FB527-2275-BD4D-A85D-812F49A5F308}"/>
              </a:ext>
            </a:extLst>
          </p:cNvPr>
          <p:cNvSpPr>
            <a:spLocks noGrp="1"/>
          </p:cNvSpPr>
          <p:nvPr>
            <p:ph sz="half" idx="1"/>
          </p:nvPr>
        </p:nvSpPr>
        <p:spPr>
          <a:xfrm>
            <a:off x="838200" y="1825625"/>
            <a:ext cx="4302034" cy="4351338"/>
          </a:xfrm>
        </p:spPr>
        <p:txBody>
          <a:bodyPr/>
          <a:lstStyle/>
          <a:p>
            <a:pPr marL="0" indent="0">
              <a:buNone/>
            </a:pPr>
            <a:r>
              <a:rPr lang="en-US" dirty="0"/>
              <a:t>Claimed features:</a:t>
            </a:r>
          </a:p>
          <a:p>
            <a:r>
              <a:rPr lang="en-US" dirty="0"/>
              <a:t>Alternating narrow and wide teeth</a:t>
            </a:r>
          </a:p>
          <a:p>
            <a:r>
              <a:rPr lang="en-US" dirty="0"/>
              <a:t>Teeth offset to one side</a:t>
            </a:r>
          </a:p>
        </p:txBody>
      </p:sp>
      <p:pic>
        <p:nvPicPr>
          <p:cNvPr id="6" name="Picture 5" descr="Text&#10;&#10;Description automatically generated">
            <a:extLst>
              <a:ext uri="{FF2B5EF4-FFF2-40B4-BE49-F238E27FC236}">
                <a16:creationId xmlns:a16="http://schemas.microsoft.com/office/drawing/2014/main" id="{2C2ED3E7-E31C-AC4A-8D1B-1B229795AD94}"/>
              </a:ext>
            </a:extLst>
          </p:cNvPr>
          <p:cNvPicPr>
            <a:picLocks noChangeAspect="1"/>
          </p:cNvPicPr>
          <p:nvPr/>
        </p:nvPicPr>
        <p:blipFill>
          <a:blip r:embed="rId2"/>
          <a:stretch>
            <a:fillRect/>
          </a:stretch>
        </p:blipFill>
        <p:spPr>
          <a:xfrm>
            <a:off x="5048808" y="1825625"/>
            <a:ext cx="7037258" cy="2765440"/>
          </a:xfrm>
          <a:prstGeom prst="rect">
            <a:avLst/>
          </a:prstGeom>
        </p:spPr>
      </p:pic>
    </p:spTree>
    <p:extLst>
      <p:ext uri="{BB962C8B-B14F-4D97-AF65-F5344CB8AC3E}">
        <p14:creationId xmlns:p14="http://schemas.microsoft.com/office/powerpoint/2010/main" val="135104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375176" y="963459"/>
            <a:ext cx="1250179" cy="457200"/>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Challenger </a:t>
            </a:r>
          </a:p>
        </p:txBody>
      </p:sp>
      <p:sp>
        <p:nvSpPr>
          <p:cNvPr id="19" name="TextBox 18"/>
          <p:cNvSpPr txBox="1"/>
          <p:nvPr/>
        </p:nvSpPr>
        <p:spPr>
          <a:xfrm>
            <a:off x="2490971" y="2161209"/>
            <a:ext cx="757964" cy="830997"/>
          </a:xfrm>
          <a:prstGeom prst="rect">
            <a:avLst/>
          </a:prstGeom>
          <a:noFill/>
        </p:spPr>
        <p:txBody>
          <a:bodyPr wrap="none" rtlCol="0">
            <a:spAutoFit/>
          </a:bodyPr>
          <a:lstStyle/>
          <a:p>
            <a:r>
              <a:rPr lang="en-US" sz="1600" i="1" dirty="0"/>
              <a:t>inter-</a:t>
            </a:r>
          </a:p>
          <a:p>
            <a:r>
              <a:rPr lang="en-US" sz="1600" i="1" dirty="0" err="1"/>
              <a:t>partes</a:t>
            </a:r>
            <a:r>
              <a:rPr lang="en-US" sz="1600" dirty="0"/>
              <a:t> </a:t>
            </a:r>
          </a:p>
          <a:p>
            <a:r>
              <a:rPr lang="en-US" sz="1600" dirty="0"/>
              <a:t>review</a:t>
            </a:r>
          </a:p>
        </p:txBody>
      </p:sp>
      <p:sp>
        <p:nvSpPr>
          <p:cNvPr id="29" name="TextBox 28"/>
          <p:cNvSpPr txBox="1"/>
          <p:nvPr/>
        </p:nvSpPr>
        <p:spPr>
          <a:xfrm>
            <a:off x="5825814" y="2966960"/>
            <a:ext cx="1263423" cy="584775"/>
          </a:xfrm>
          <a:prstGeom prst="rect">
            <a:avLst/>
          </a:prstGeom>
          <a:noFill/>
        </p:spPr>
        <p:txBody>
          <a:bodyPr wrap="none" rtlCol="0">
            <a:spAutoFit/>
          </a:bodyPr>
          <a:lstStyle/>
          <a:p>
            <a:r>
              <a:rPr lang="en-US" sz="1600" dirty="0"/>
              <a:t>infringement</a:t>
            </a:r>
          </a:p>
          <a:p>
            <a:r>
              <a:rPr lang="en-US" sz="1600" dirty="0"/>
              <a:t>litigation</a:t>
            </a:r>
          </a:p>
        </p:txBody>
      </p:sp>
      <p:sp>
        <p:nvSpPr>
          <p:cNvPr id="36" name="Rounded Rectangle 35"/>
          <p:cNvSpPr/>
          <p:nvPr/>
        </p:nvSpPr>
        <p:spPr bwMode="auto">
          <a:xfrm>
            <a:off x="6533266" y="2395780"/>
            <a:ext cx="1516516"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District Court</a:t>
            </a:r>
            <a:endParaRPr lang="en-US" dirty="0">
              <a:latin typeface="Times New Roman" charset="0"/>
            </a:endParaRPr>
          </a:p>
        </p:txBody>
      </p:sp>
      <p:cxnSp>
        <p:nvCxnSpPr>
          <p:cNvPr id="39" name="Straight Arrow Connector 38"/>
          <p:cNvCxnSpPr/>
          <p:nvPr/>
        </p:nvCxnSpPr>
        <p:spPr bwMode="auto">
          <a:xfrm flipV="1">
            <a:off x="7667875" y="1783544"/>
            <a:ext cx="785107" cy="594466"/>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41" name="Rounded Rectangle 40"/>
          <p:cNvSpPr/>
          <p:nvPr/>
        </p:nvSpPr>
        <p:spPr bwMode="auto">
          <a:xfrm>
            <a:off x="8070405" y="1309308"/>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CAFC</a:t>
            </a:r>
          </a:p>
        </p:txBody>
      </p:sp>
      <p:cxnSp>
        <p:nvCxnSpPr>
          <p:cNvPr id="44" name="Straight Arrow Connector 43"/>
          <p:cNvCxnSpPr/>
          <p:nvPr/>
        </p:nvCxnSpPr>
        <p:spPr bwMode="auto">
          <a:xfrm flipV="1">
            <a:off x="8929523" y="739050"/>
            <a:ext cx="937955" cy="681609"/>
          </a:xfrm>
          <a:prstGeom prst="straightConnector1">
            <a:avLst/>
          </a:prstGeom>
          <a:solidFill>
            <a:schemeClr val="accent1"/>
          </a:solidFill>
          <a:ln w="12700" cap="flat" cmpd="sng" algn="ctr">
            <a:solidFill>
              <a:srgbClr val="FF0000"/>
            </a:solidFill>
            <a:prstDash val="dash"/>
            <a:round/>
            <a:headEnd type="none" w="med" len="med"/>
            <a:tailEnd type="stealth" w="lg" len="lg"/>
          </a:ln>
          <a:effectLst/>
        </p:spPr>
      </p:cxnSp>
      <p:sp>
        <p:nvSpPr>
          <p:cNvPr id="71" name="Rounded Rectangle 70"/>
          <p:cNvSpPr/>
          <p:nvPr/>
        </p:nvSpPr>
        <p:spPr bwMode="auto">
          <a:xfrm>
            <a:off x="9376815" y="306705"/>
            <a:ext cx="1210109"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SCOTUS</a:t>
            </a:r>
            <a:endParaRPr lang="en-US" dirty="0">
              <a:latin typeface="Times New Roman" charset="0"/>
            </a:endParaRPr>
          </a:p>
        </p:txBody>
      </p:sp>
      <p:cxnSp>
        <p:nvCxnSpPr>
          <p:cNvPr id="72" name="Straight Arrow Connector 71"/>
          <p:cNvCxnSpPr>
            <a:cxnSpLocks/>
          </p:cNvCxnSpPr>
          <p:nvPr/>
        </p:nvCxnSpPr>
        <p:spPr bwMode="auto">
          <a:xfrm>
            <a:off x="10586924" y="702986"/>
            <a:ext cx="857216" cy="0"/>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74" name="Straight Arrow Connector 73"/>
          <p:cNvCxnSpPr>
            <a:cxnSpLocks/>
            <a:stCxn id="71" idx="3"/>
          </p:cNvCxnSpPr>
          <p:nvPr/>
        </p:nvCxnSpPr>
        <p:spPr bwMode="auto">
          <a:xfrm>
            <a:off x="10586924" y="535305"/>
            <a:ext cx="857216" cy="0"/>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sp>
        <p:nvSpPr>
          <p:cNvPr id="86" name="TextBox 85"/>
          <p:cNvSpPr txBox="1"/>
          <p:nvPr/>
        </p:nvSpPr>
        <p:spPr>
          <a:xfrm>
            <a:off x="2347834" y="5662683"/>
            <a:ext cx="1099981" cy="338554"/>
          </a:xfrm>
          <a:prstGeom prst="rect">
            <a:avLst/>
          </a:prstGeom>
          <a:noFill/>
        </p:spPr>
        <p:txBody>
          <a:bodyPr wrap="none" rtlCol="0">
            <a:spAutoFit/>
          </a:bodyPr>
          <a:lstStyle/>
          <a:p>
            <a:r>
              <a:rPr lang="en-US" sz="1600" dirty="0"/>
              <a:t>application</a:t>
            </a:r>
          </a:p>
        </p:txBody>
      </p:sp>
      <p:cxnSp>
        <p:nvCxnSpPr>
          <p:cNvPr id="137" name="Straight Arrow Connector 136"/>
          <p:cNvCxnSpPr/>
          <p:nvPr/>
        </p:nvCxnSpPr>
        <p:spPr bwMode="auto">
          <a:xfrm flipV="1">
            <a:off x="7408787" y="1800580"/>
            <a:ext cx="785107" cy="594466"/>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38" name="Straight Arrow Connector 137"/>
          <p:cNvCxnSpPr/>
          <p:nvPr/>
        </p:nvCxnSpPr>
        <p:spPr bwMode="auto">
          <a:xfrm flipV="1">
            <a:off x="8833385" y="783572"/>
            <a:ext cx="691138" cy="506070"/>
          </a:xfrm>
          <a:prstGeom prst="straightConnector1">
            <a:avLst/>
          </a:prstGeom>
          <a:solidFill>
            <a:schemeClr val="accent1"/>
          </a:solidFill>
          <a:ln w="12700" cap="flat" cmpd="sng" algn="ctr">
            <a:solidFill>
              <a:srgbClr val="29A62A"/>
            </a:solidFill>
            <a:prstDash val="dash"/>
            <a:round/>
            <a:headEnd type="none" w="med" len="med"/>
            <a:tailEnd type="stealth" w="lg" len="lg"/>
          </a:ln>
          <a:effectLst/>
        </p:spPr>
      </p:cxnSp>
      <p:sp>
        <p:nvSpPr>
          <p:cNvPr id="159" name="Rounded Rectangle 158"/>
          <p:cNvSpPr/>
          <p:nvPr/>
        </p:nvSpPr>
        <p:spPr bwMode="auto">
          <a:xfrm>
            <a:off x="8976705" y="2869641"/>
            <a:ext cx="736197"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a:latin typeface="Times New Roman" charset="0"/>
              </a:rPr>
              <a:t>ITC</a:t>
            </a:r>
          </a:p>
        </p:txBody>
      </p:sp>
      <p:sp>
        <p:nvSpPr>
          <p:cNvPr id="160" name="TextBox 159"/>
          <p:cNvSpPr txBox="1"/>
          <p:nvPr/>
        </p:nvSpPr>
        <p:spPr>
          <a:xfrm>
            <a:off x="7415860" y="3231274"/>
            <a:ext cx="973343" cy="584775"/>
          </a:xfrm>
          <a:prstGeom prst="rect">
            <a:avLst/>
          </a:prstGeom>
          <a:noFill/>
        </p:spPr>
        <p:txBody>
          <a:bodyPr wrap="none" rtlCol="0">
            <a:spAutoFit/>
          </a:bodyPr>
          <a:lstStyle/>
          <a:p>
            <a:r>
              <a:rPr lang="en-US" sz="1600" dirty="0"/>
              <a:t>exclusion</a:t>
            </a:r>
          </a:p>
          <a:p>
            <a:r>
              <a:rPr lang="en-US" sz="1600" dirty="0"/>
              <a:t>litigation</a:t>
            </a:r>
          </a:p>
        </p:txBody>
      </p:sp>
      <p:sp>
        <p:nvSpPr>
          <p:cNvPr id="164" name="TextBox 163"/>
          <p:cNvSpPr txBox="1"/>
          <p:nvPr/>
        </p:nvSpPr>
        <p:spPr>
          <a:xfrm>
            <a:off x="9240201" y="227788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cxnSp>
        <p:nvCxnSpPr>
          <p:cNvPr id="166" name="Straight Arrow Connector 165"/>
          <p:cNvCxnSpPr>
            <a:stCxn id="159" idx="0"/>
          </p:cNvCxnSpPr>
          <p:nvPr/>
        </p:nvCxnSpPr>
        <p:spPr bwMode="auto">
          <a:xfrm flipH="1" flipV="1">
            <a:off x="8734801" y="1821023"/>
            <a:ext cx="610002" cy="1048619"/>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75" name="Straight Arrow Connector 174"/>
          <p:cNvCxnSpPr/>
          <p:nvPr/>
        </p:nvCxnSpPr>
        <p:spPr bwMode="auto">
          <a:xfrm flipH="1" flipV="1">
            <a:off x="8865822" y="1791864"/>
            <a:ext cx="633556" cy="1078765"/>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78" name="TextBox 177"/>
          <p:cNvSpPr txBox="1"/>
          <p:nvPr/>
        </p:nvSpPr>
        <p:spPr>
          <a:xfrm>
            <a:off x="8771064" y="2238274"/>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67" name="Rounded Rectangle 66">
            <a:extLst>
              <a:ext uri="{FF2B5EF4-FFF2-40B4-BE49-F238E27FC236}">
                <a16:creationId xmlns:a16="http://schemas.microsoft.com/office/drawing/2014/main" id="{EFB66C05-5843-2E4B-A38D-9C7240BDABB0}"/>
              </a:ext>
            </a:extLst>
          </p:cNvPr>
          <p:cNvSpPr/>
          <p:nvPr/>
        </p:nvSpPr>
        <p:spPr bwMode="auto">
          <a:xfrm>
            <a:off x="928539" y="6129489"/>
            <a:ext cx="1143000" cy="457200"/>
          </a:xfrm>
          <a:prstGeom prst="round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Inventor</a:t>
            </a:r>
          </a:p>
        </p:txBody>
      </p:sp>
      <p:sp>
        <p:nvSpPr>
          <p:cNvPr id="68" name="TextBox 67">
            <a:extLst>
              <a:ext uri="{FF2B5EF4-FFF2-40B4-BE49-F238E27FC236}">
                <a16:creationId xmlns:a16="http://schemas.microsoft.com/office/drawing/2014/main" id="{C9A6A772-79F3-1944-8C2C-F1312C2FDCDB}"/>
              </a:ext>
            </a:extLst>
          </p:cNvPr>
          <p:cNvSpPr txBox="1"/>
          <p:nvPr/>
        </p:nvSpPr>
        <p:spPr>
          <a:xfrm rot="19441879">
            <a:off x="1889791" y="5507220"/>
            <a:ext cx="664477" cy="338554"/>
          </a:xfrm>
          <a:prstGeom prst="rect">
            <a:avLst/>
          </a:prstGeom>
          <a:noFill/>
        </p:spPr>
        <p:txBody>
          <a:bodyPr wrap="none" rtlCol="0">
            <a:spAutoFit/>
          </a:bodyPr>
          <a:lstStyle/>
          <a:p>
            <a:r>
              <a:rPr lang="en-US" sz="1600" dirty="0">
                <a:solidFill>
                  <a:srgbClr val="FF0000"/>
                </a:solidFill>
              </a:rPr>
              <a:t>reject</a:t>
            </a:r>
          </a:p>
        </p:txBody>
      </p:sp>
      <p:sp>
        <p:nvSpPr>
          <p:cNvPr id="77" name="TextBox 76">
            <a:extLst>
              <a:ext uri="{FF2B5EF4-FFF2-40B4-BE49-F238E27FC236}">
                <a16:creationId xmlns:a16="http://schemas.microsoft.com/office/drawing/2014/main" id="{11F73DA7-442A-8C42-B37A-29D8462B5F6D}"/>
              </a:ext>
            </a:extLst>
          </p:cNvPr>
          <p:cNvSpPr txBox="1"/>
          <p:nvPr/>
        </p:nvSpPr>
        <p:spPr>
          <a:xfrm>
            <a:off x="830807" y="5435743"/>
            <a:ext cx="1102738" cy="584775"/>
          </a:xfrm>
          <a:prstGeom prst="rect">
            <a:avLst/>
          </a:prstGeom>
          <a:noFill/>
        </p:spPr>
        <p:txBody>
          <a:bodyPr wrap="none" rtlCol="0">
            <a:spAutoFit/>
          </a:bodyPr>
          <a:lstStyle/>
          <a:p>
            <a:r>
              <a:rPr lang="en-US" sz="1600" dirty="0"/>
              <a:t>amended</a:t>
            </a:r>
          </a:p>
          <a:p>
            <a:r>
              <a:rPr lang="en-US" sz="1600" dirty="0"/>
              <a:t>application</a:t>
            </a:r>
          </a:p>
        </p:txBody>
      </p:sp>
      <p:sp>
        <p:nvSpPr>
          <p:cNvPr id="103" name="TextBox 102">
            <a:extLst>
              <a:ext uri="{FF2B5EF4-FFF2-40B4-BE49-F238E27FC236}">
                <a16:creationId xmlns:a16="http://schemas.microsoft.com/office/drawing/2014/main" id="{3DA65E4F-1D0D-A44C-90B7-FCDB0C939B6D}"/>
              </a:ext>
            </a:extLst>
          </p:cNvPr>
          <p:cNvSpPr txBox="1"/>
          <p:nvPr/>
        </p:nvSpPr>
        <p:spPr>
          <a:xfrm>
            <a:off x="10801126" y="197486"/>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4" name="TextBox 103">
            <a:extLst>
              <a:ext uri="{FF2B5EF4-FFF2-40B4-BE49-F238E27FC236}">
                <a16:creationId xmlns:a16="http://schemas.microsoft.com/office/drawing/2014/main" id="{15DC8045-D43B-4D41-84F4-78BA755F9566}"/>
              </a:ext>
            </a:extLst>
          </p:cNvPr>
          <p:cNvSpPr txBox="1"/>
          <p:nvPr/>
        </p:nvSpPr>
        <p:spPr>
          <a:xfrm>
            <a:off x="8923464" y="763905"/>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5" name="TextBox 104">
            <a:extLst>
              <a:ext uri="{FF2B5EF4-FFF2-40B4-BE49-F238E27FC236}">
                <a16:creationId xmlns:a16="http://schemas.microsoft.com/office/drawing/2014/main" id="{59E3E813-5012-B649-AC33-F915495CE50B}"/>
              </a:ext>
            </a:extLst>
          </p:cNvPr>
          <p:cNvSpPr txBox="1"/>
          <p:nvPr/>
        </p:nvSpPr>
        <p:spPr>
          <a:xfrm>
            <a:off x="7605869" y="1789523"/>
            <a:ext cx="357790" cy="369332"/>
          </a:xfrm>
          <a:prstGeom prst="rect">
            <a:avLst/>
          </a:prstGeom>
          <a:noFill/>
        </p:spPr>
        <p:txBody>
          <a:bodyPr wrap="none" rtlCol="0">
            <a:spAutoFit/>
          </a:bodyPr>
          <a:lstStyle/>
          <a:p>
            <a:r>
              <a:rPr lang="en-US" dirty="0">
                <a:solidFill>
                  <a:schemeClr val="accent6">
                    <a:lumMod val="75000"/>
                  </a:schemeClr>
                </a:solidFill>
                <a:sym typeface="Symbol" pitchFamily="2" charset="2"/>
              </a:rPr>
              <a:t></a:t>
            </a:r>
            <a:r>
              <a:rPr lang="en-US" sz="1600" dirty="0">
                <a:solidFill>
                  <a:schemeClr val="accent6">
                    <a:lumMod val="75000"/>
                  </a:schemeClr>
                </a:solidFill>
              </a:rPr>
              <a:t> </a:t>
            </a:r>
          </a:p>
        </p:txBody>
      </p:sp>
      <p:sp>
        <p:nvSpPr>
          <p:cNvPr id="107" name="TextBox 106">
            <a:extLst>
              <a:ext uri="{FF2B5EF4-FFF2-40B4-BE49-F238E27FC236}">
                <a16:creationId xmlns:a16="http://schemas.microsoft.com/office/drawing/2014/main" id="{FAE9A044-FD0E-9749-AA99-7B3ABD341847}"/>
              </a:ext>
            </a:extLst>
          </p:cNvPr>
          <p:cNvSpPr txBox="1"/>
          <p:nvPr/>
        </p:nvSpPr>
        <p:spPr>
          <a:xfrm>
            <a:off x="10801126" y="650658"/>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8" name="TextBox 107">
            <a:extLst>
              <a:ext uri="{FF2B5EF4-FFF2-40B4-BE49-F238E27FC236}">
                <a16:creationId xmlns:a16="http://schemas.microsoft.com/office/drawing/2014/main" id="{D72F9E91-AF13-2B44-B487-0B52C3E48699}"/>
              </a:ext>
            </a:extLst>
          </p:cNvPr>
          <p:cNvSpPr txBox="1"/>
          <p:nvPr/>
        </p:nvSpPr>
        <p:spPr>
          <a:xfrm>
            <a:off x="8026834" y="1920106"/>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109" name="TextBox 108">
            <a:extLst>
              <a:ext uri="{FF2B5EF4-FFF2-40B4-BE49-F238E27FC236}">
                <a16:creationId xmlns:a16="http://schemas.microsoft.com/office/drawing/2014/main" id="{2D0759B1-2982-7B44-830C-DEFA2AB3D314}"/>
              </a:ext>
            </a:extLst>
          </p:cNvPr>
          <p:cNvSpPr txBox="1"/>
          <p:nvPr/>
        </p:nvSpPr>
        <p:spPr>
          <a:xfrm>
            <a:off x="9301983" y="985819"/>
            <a:ext cx="515652" cy="369332"/>
          </a:xfrm>
          <a:prstGeom prst="rect">
            <a:avLst/>
          </a:prstGeom>
          <a:noFill/>
        </p:spPr>
        <p:txBody>
          <a:bodyPr wrap="square" rtlCol="0">
            <a:spAutoFit/>
          </a:bodyPr>
          <a:lstStyle/>
          <a:p>
            <a:r>
              <a:rPr lang="en-US" dirty="0">
                <a:solidFill>
                  <a:srgbClr val="FF0000"/>
                </a:solidFill>
                <a:sym typeface="Symbol" pitchFamily="2" charset="2"/>
              </a:rPr>
              <a:t></a:t>
            </a:r>
            <a:r>
              <a:rPr lang="en-US" sz="1600" dirty="0">
                <a:solidFill>
                  <a:srgbClr val="FF0000"/>
                </a:solidFill>
              </a:rPr>
              <a:t> </a:t>
            </a:r>
          </a:p>
        </p:txBody>
      </p:sp>
      <p:sp>
        <p:nvSpPr>
          <p:cNvPr id="83" name="Rounded Rectangle 82">
            <a:extLst>
              <a:ext uri="{FF2B5EF4-FFF2-40B4-BE49-F238E27FC236}">
                <a16:creationId xmlns:a16="http://schemas.microsoft.com/office/drawing/2014/main" id="{B9E65B87-96B3-D04F-9980-89B06BC37639}"/>
              </a:ext>
            </a:extLst>
          </p:cNvPr>
          <p:cNvSpPr/>
          <p:nvPr/>
        </p:nvSpPr>
        <p:spPr>
          <a:xfrm>
            <a:off x="2590347" y="3666040"/>
            <a:ext cx="3382633" cy="1830337"/>
          </a:xfrm>
          <a:prstGeom prst="roundRect">
            <a:avLst/>
          </a:prstGeom>
          <a:pattFill prst="ltUpDiag">
            <a:fgClr>
              <a:schemeClr val="accent1">
                <a:lumMod val="20000"/>
                <a:lumOff val="80000"/>
              </a:schemeClr>
            </a:fgClr>
            <a:bgClr>
              <a:schemeClr val="bg1"/>
            </a:bgClr>
          </a:patt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1E60B9CB-FA7B-864E-9A75-E8668880941D}"/>
              </a:ext>
            </a:extLst>
          </p:cNvPr>
          <p:cNvSpPr/>
          <p:nvPr/>
        </p:nvSpPr>
        <p:spPr>
          <a:xfrm>
            <a:off x="5307507" y="5127045"/>
            <a:ext cx="616515" cy="369332"/>
          </a:xfrm>
          <a:prstGeom prst="rect">
            <a:avLst/>
          </a:prstGeom>
        </p:spPr>
        <p:txBody>
          <a:bodyPr wrap="none">
            <a:spAutoFit/>
          </a:bodyPr>
          <a:lstStyle/>
          <a:p>
            <a:r>
              <a:rPr lang="en-US" dirty="0">
                <a:solidFill>
                  <a:srgbClr val="002060"/>
                </a:solidFill>
                <a:latin typeface="Times New Roman" charset="0"/>
              </a:rPr>
              <a:t>PTO</a:t>
            </a:r>
            <a:endParaRPr lang="en-US" dirty="0">
              <a:solidFill>
                <a:srgbClr val="002060"/>
              </a:solidFill>
            </a:endParaRPr>
          </a:p>
        </p:txBody>
      </p:sp>
      <p:sp>
        <p:nvSpPr>
          <p:cNvPr id="123" name="Rounded Rectangle 122">
            <a:extLst>
              <a:ext uri="{FF2B5EF4-FFF2-40B4-BE49-F238E27FC236}">
                <a16:creationId xmlns:a16="http://schemas.microsoft.com/office/drawing/2014/main" id="{332E6D8B-582E-3848-BF03-B9668EE33696}"/>
              </a:ext>
            </a:extLst>
          </p:cNvPr>
          <p:cNvSpPr/>
          <p:nvPr/>
        </p:nvSpPr>
        <p:spPr bwMode="auto">
          <a:xfrm>
            <a:off x="2756808" y="4917560"/>
            <a:ext cx="11430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Examiner</a:t>
            </a:r>
          </a:p>
        </p:txBody>
      </p:sp>
      <p:cxnSp>
        <p:nvCxnSpPr>
          <p:cNvPr id="124" name="Straight Arrow Connector 123">
            <a:extLst>
              <a:ext uri="{FF2B5EF4-FFF2-40B4-BE49-F238E27FC236}">
                <a16:creationId xmlns:a16="http://schemas.microsoft.com/office/drawing/2014/main" id="{91101FBE-A197-A842-8DB5-40D1926E0401}"/>
              </a:ext>
            </a:extLst>
          </p:cNvPr>
          <p:cNvCxnSpPr>
            <a:cxnSpLocks/>
            <a:endCxn id="129" idx="2"/>
          </p:cNvCxnSpPr>
          <p:nvPr/>
        </p:nvCxnSpPr>
        <p:spPr bwMode="auto">
          <a:xfrm flipV="1">
            <a:off x="3229128" y="4275813"/>
            <a:ext cx="115062" cy="625672"/>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sp>
        <p:nvSpPr>
          <p:cNvPr id="125" name="TextBox 124">
            <a:extLst>
              <a:ext uri="{FF2B5EF4-FFF2-40B4-BE49-F238E27FC236}">
                <a16:creationId xmlns:a16="http://schemas.microsoft.com/office/drawing/2014/main" id="{0613573E-31EB-C44D-8E0D-1249FCE53146}"/>
              </a:ext>
            </a:extLst>
          </p:cNvPr>
          <p:cNvSpPr txBox="1"/>
          <p:nvPr/>
        </p:nvSpPr>
        <p:spPr>
          <a:xfrm>
            <a:off x="2610762" y="4511314"/>
            <a:ext cx="664477" cy="338554"/>
          </a:xfrm>
          <a:prstGeom prst="rect">
            <a:avLst/>
          </a:prstGeom>
          <a:noFill/>
        </p:spPr>
        <p:txBody>
          <a:bodyPr wrap="none" rtlCol="0">
            <a:spAutoFit/>
          </a:bodyPr>
          <a:lstStyle/>
          <a:p>
            <a:r>
              <a:rPr lang="en-US" sz="1600" dirty="0">
                <a:solidFill>
                  <a:srgbClr val="FF0000"/>
                </a:solidFill>
              </a:rPr>
              <a:t>reject</a:t>
            </a:r>
          </a:p>
        </p:txBody>
      </p:sp>
      <p:cxnSp>
        <p:nvCxnSpPr>
          <p:cNvPr id="126" name="Straight Arrow Connector 125">
            <a:extLst>
              <a:ext uri="{FF2B5EF4-FFF2-40B4-BE49-F238E27FC236}">
                <a16:creationId xmlns:a16="http://schemas.microsoft.com/office/drawing/2014/main" id="{C9CF27DD-4C70-DC4F-A152-0CC81CEC5A73}"/>
              </a:ext>
            </a:extLst>
          </p:cNvPr>
          <p:cNvCxnSpPr>
            <a:cxnSpLocks/>
          </p:cNvCxnSpPr>
          <p:nvPr/>
        </p:nvCxnSpPr>
        <p:spPr bwMode="auto">
          <a:xfrm flipV="1">
            <a:off x="3473819" y="4185622"/>
            <a:ext cx="1513795" cy="715863"/>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sp>
        <p:nvSpPr>
          <p:cNvPr id="127" name="TextBox 126">
            <a:extLst>
              <a:ext uri="{FF2B5EF4-FFF2-40B4-BE49-F238E27FC236}">
                <a16:creationId xmlns:a16="http://schemas.microsoft.com/office/drawing/2014/main" id="{41111489-7E12-C342-AEDA-C7A358CF5FC2}"/>
              </a:ext>
            </a:extLst>
          </p:cNvPr>
          <p:cNvSpPr txBox="1"/>
          <p:nvPr/>
        </p:nvSpPr>
        <p:spPr>
          <a:xfrm>
            <a:off x="4059917" y="4511314"/>
            <a:ext cx="631070" cy="338554"/>
          </a:xfrm>
          <a:prstGeom prst="rect">
            <a:avLst/>
          </a:prstGeom>
          <a:noFill/>
        </p:spPr>
        <p:txBody>
          <a:bodyPr wrap="none" rtlCol="0">
            <a:spAutoFit/>
          </a:bodyPr>
          <a:lstStyle/>
          <a:p>
            <a:r>
              <a:rPr lang="en-US" sz="1600" dirty="0">
                <a:solidFill>
                  <a:srgbClr val="29A62A"/>
                </a:solidFill>
              </a:rPr>
              <a:t>allow</a:t>
            </a:r>
          </a:p>
        </p:txBody>
      </p:sp>
      <p:sp>
        <p:nvSpPr>
          <p:cNvPr id="128" name="Rounded Rectangle 127">
            <a:extLst>
              <a:ext uri="{FF2B5EF4-FFF2-40B4-BE49-F238E27FC236}">
                <a16:creationId xmlns:a16="http://schemas.microsoft.com/office/drawing/2014/main" id="{7A356C98-9D50-B241-A5F2-9B4CAC19B52C}"/>
              </a:ext>
            </a:extLst>
          </p:cNvPr>
          <p:cNvSpPr/>
          <p:nvPr/>
        </p:nvSpPr>
        <p:spPr bwMode="auto">
          <a:xfrm>
            <a:off x="4987614" y="3816587"/>
            <a:ext cx="838200" cy="457200"/>
          </a:xfrm>
          <a:prstGeom prst="round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charset="0"/>
              </a:rPr>
              <a:t>Patent</a:t>
            </a:r>
          </a:p>
        </p:txBody>
      </p:sp>
      <p:sp>
        <p:nvSpPr>
          <p:cNvPr id="129" name="Rounded Rectangle 128">
            <a:extLst>
              <a:ext uri="{FF2B5EF4-FFF2-40B4-BE49-F238E27FC236}">
                <a16:creationId xmlns:a16="http://schemas.microsoft.com/office/drawing/2014/main" id="{08D41F9F-EF74-AA44-A623-AEC55123F2B4}"/>
              </a:ext>
            </a:extLst>
          </p:cNvPr>
          <p:cNvSpPr/>
          <p:nvPr/>
        </p:nvSpPr>
        <p:spPr bwMode="auto">
          <a:xfrm>
            <a:off x="2925090" y="3818613"/>
            <a:ext cx="838200" cy="457200"/>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atin typeface="Times New Roman" charset="0"/>
              </a:rPr>
              <a:t>PTAB</a:t>
            </a:r>
            <a:endParaRPr lang="en-US" dirty="0">
              <a:latin typeface="Times New Roman" charset="0"/>
            </a:endParaRPr>
          </a:p>
        </p:txBody>
      </p:sp>
      <p:cxnSp>
        <p:nvCxnSpPr>
          <p:cNvPr id="130" name="Straight Arrow Connector 129">
            <a:extLst>
              <a:ext uri="{FF2B5EF4-FFF2-40B4-BE49-F238E27FC236}">
                <a16:creationId xmlns:a16="http://schemas.microsoft.com/office/drawing/2014/main" id="{2E21B3BA-96D0-3840-8B3D-53D0CD4811B5}"/>
              </a:ext>
            </a:extLst>
          </p:cNvPr>
          <p:cNvCxnSpPr>
            <a:cxnSpLocks/>
            <a:stCxn id="129" idx="3"/>
            <a:endCxn id="128" idx="1"/>
          </p:cNvCxnSpPr>
          <p:nvPr/>
        </p:nvCxnSpPr>
        <p:spPr bwMode="auto">
          <a:xfrm flipV="1">
            <a:off x="3763290" y="4045187"/>
            <a:ext cx="1224324" cy="2026"/>
          </a:xfrm>
          <a:prstGeom prst="straightConnector1">
            <a:avLst/>
          </a:prstGeom>
          <a:solidFill>
            <a:schemeClr val="accent1"/>
          </a:solidFill>
          <a:ln w="12700" cap="flat" cmpd="sng" algn="ctr">
            <a:solidFill>
              <a:srgbClr val="29A62A"/>
            </a:solidFill>
            <a:prstDash val="solid"/>
            <a:round/>
            <a:headEnd type="none" w="med" len="med"/>
            <a:tailEnd type="stealth" w="lg" len="lg"/>
          </a:ln>
          <a:effectLst/>
        </p:spPr>
      </p:cxnSp>
      <p:cxnSp>
        <p:nvCxnSpPr>
          <p:cNvPr id="131" name="Straight Arrow Connector 130">
            <a:extLst>
              <a:ext uri="{FF2B5EF4-FFF2-40B4-BE49-F238E27FC236}">
                <a16:creationId xmlns:a16="http://schemas.microsoft.com/office/drawing/2014/main" id="{50B90E3C-BFE1-944C-8176-CFC5194559E9}"/>
              </a:ext>
            </a:extLst>
          </p:cNvPr>
          <p:cNvCxnSpPr>
            <a:cxnSpLocks/>
          </p:cNvCxnSpPr>
          <p:nvPr/>
        </p:nvCxnSpPr>
        <p:spPr bwMode="auto">
          <a:xfrm flipV="1">
            <a:off x="5825814" y="3286893"/>
            <a:ext cx="3150891" cy="758294"/>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32" name="Straight Arrow Connector 131">
            <a:extLst>
              <a:ext uri="{FF2B5EF4-FFF2-40B4-BE49-F238E27FC236}">
                <a16:creationId xmlns:a16="http://schemas.microsoft.com/office/drawing/2014/main" id="{ACCCB032-4DEB-8847-9F05-3614E41EF1EE}"/>
              </a:ext>
            </a:extLst>
          </p:cNvPr>
          <p:cNvCxnSpPr>
            <a:cxnSpLocks/>
          </p:cNvCxnSpPr>
          <p:nvPr/>
        </p:nvCxnSpPr>
        <p:spPr bwMode="auto">
          <a:xfrm flipV="1">
            <a:off x="5671239" y="2862938"/>
            <a:ext cx="1337493" cy="95982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35" name="Straight Arrow Connector 134">
            <a:extLst>
              <a:ext uri="{FF2B5EF4-FFF2-40B4-BE49-F238E27FC236}">
                <a16:creationId xmlns:a16="http://schemas.microsoft.com/office/drawing/2014/main" id="{10A6E4FA-448F-D148-A395-35C675A5392F}"/>
              </a:ext>
            </a:extLst>
          </p:cNvPr>
          <p:cNvCxnSpPr>
            <a:cxnSpLocks/>
          </p:cNvCxnSpPr>
          <p:nvPr/>
        </p:nvCxnSpPr>
        <p:spPr bwMode="auto">
          <a:xfrm flipV="1">
            <a:off x="3721815" y="2742140"/>
            <a:ext cx="2811451" cy="1080624"/>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36" name="Straight Arrow Connector 135">
            <a:extLst>
              <a:ext uri="{FF2B5EF4-FFF2-40B4-BE49-F238E27FC236}">
                <a16:creationId xmlns:a16="http://schemas.microsoft.com/office/drawing/2014/main" id="{774B55F5-E034-5E4C-AE54-AE588C97E9D1}"/>
              </a:ext>
            </a:extLst>
          </p:cNvPr>
          <p:cNvCxnSpPr>
            <a:cxnSpLocks/>
          </p:cNvCxnSpPr>
          <p:nvPr/>
        </p:nvCxnSpPr>
        <p:spPr bwMode="auto">
          <a:xfrm flipV="1">
            <a:off x="3473819" y="1634379"/>
            <a:ext cx="4540497" cy="2188385"/>
          </a:xfrm>
          <a:prstGeom prst="straightConnector1">
            <a:avLst/>
          </a:prstGeom>
          <a:solidFill>
            <a:schemeClr val="accent1"/>
          </a:solidFill>
          <a:ln w="50800" cap="flat" cmpd="sng" algn="ctr">
            <a:solidFill>
              <a:srgbClr val="FF0000"/>
            </a:solidFill>
            <a:prstDash val="solid"/>
            <a:round/>
            <a:headEnd type="none" w="med" len="med"/>
            <a:tailEnd type="stealth" w="lg" len="lg"/>
          </a:ln>
          <a:effectLst/>
        </p:spPr>
      </p:cxnSp>
      <p:cxnSp>
        <p:nvCxnSpPr>
          <p:cNvPr id="139" name="Straight Arrow Connector 138">
            <a:extLst>
              <a:ext uri="{FF2B5EF4-FFF2-40B4-BE49-F238E27FC236}">
                <a16:creationId xmlns:a16="http://schemas.microsoft.com/office/drawing/2014/main" id="{2E240623-C646-BA44-892C-FD638FF863D3}"/>
              </a:ext>
            </a:extLst>
          </p:cNvPr>
          <p:cNvCxnSpPr>
            <a:cxnSpLocks/>
          </p:cNvCxnSpPr>
          <p:nvPr/>
        </p:nvCxnSpPr>
        <p:spPr bwMode="auto">
          <a:xfrm>
            <a:off x="3000266" y="1420659"/>
            <a:ext cx="343924" cy="2397954"/>
          </a:xfrm>
          <a:prstGeom prst="straightConnector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40" name="Straight Arrow Connector 139">
            <a:extLst>
              <a:ext uri="{FF2B5EF4-FFF2-40B4-BE49-F238E27FC236}">
                <a16:creationId xmlns:a16="http://schemas.microsoft.com/office/drawing/2014/main" id="{A071A4FE-72DE-F446-B5CD-C9D279DC658C}"/>
              </a:ext>
            </a:extLst>
          </p:cNvPr>
          <p:cNvCxnSpPr>
            <a:cxnSpLocks/>
          </p:cNvCxnSpPr>
          <p:nvPr/>
        </p:nvCxnSpPr>
        <p:spPr bwMode="auto">
          <a:xfrm flipV="1">
            <a:off x="1462850" y="5199226"/>
            <a:ext cx="1210727" cy="92294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141" name="Straight Arrow Connector 140">
            <a:extLst>
              <a:ext uri="{FF2B5EF4-FFF2-40B4-BE49-F238E27FC236}">
                <a16:creationId xmlns:a16="http://schemas.microsoft.com/office/drawing/2014/main" id="{68A4005B-272F-DD44-AB2D-643D5310B37C}"/>
              </a:ext>
            </a:extLst>
          </p:cNvPr>
          <p:cNvCxnSpPr>
            <a:cxnSpLocks/>
          </p:cNvCxnSpPr>
          <p:nvPr/>
        </p:nvCxnSpPr>
        <p:spPr bwMode="auto">
          <a:xfrm flipH="1">
            <a:off x="1907540" y="5374760"/>
            <a:ext cx="921089" cy="681123"/>
          </a:xfrm>
          <a:prstGeom prst="straightConnector1">
            <a:avLst/>
          </a:prstGeom>
          <a:solidFill>
            <a:schemeClr val="accent1"/>
          </a:solidFill>
          <a:ln w="12700" cap="flat" cmpd="sng" algn="ctr">
            <a:solidFill>
              <a:srgbClr val="FF0000"/>
            </a:solidFill>
            <a:prstDash val="solid"/>
            <a:round/>
            <a:headEnd type="none" w="med" len="med"/>
            <a:tailEnd type="stealth" w="lg" len="lg"/>
          </a:ln>
          <a:effectLst/>
        </p:spPr>
      </p:cxnSp>
      <p:cxnSp>
        <p:nvCxnSpPr>
          <p:cNvPr id="142" name="Straight Arrow Connector 141">
            <a:extLst>
              <a:ext uri="{FF2B5EF4-FFF2-40B4-BE49-F238E27FC236}">
                <a16:creationId xmlns:a16="http://schemas.microsoft.com/office/drawing/2014/main" id="{E26F2D5B-C4F5-CC4E-9DED-C20012B3B3FE}"/>
              </a:ext>
            </a:extLst>
          </p:cNvPr>
          <p:cNvCxnSpPr/>
          <p:nvPr/>
        </p:nvCxnSpPr>
        <p:spPr bwMode="auto">
          <a:xfrm flipV="1">
            <a:off x="1979485" y="5435743"/>
            <a:ext cx="929030" cy="685800"/>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44" name="TextBox 143">
            <a:extLst>
              <a:ext uri="{FF2B5EF4-FFF2-40B4-BE49-F238E27FC236}">
                <a16:creationId xmlns:a16="http://schemas.microsoft.com/office/drawing/2014/main" id="{B85C2B9A-BF2D-8748-86EE-20E4D1147750}"/>
              </a:ext>
            </a:extLst>
          </p:cNvPr>
          <p:cNvSpPr txBox="1"/>
          <p:nvPr/>
        </p:nvSpPr>
        <p:spPr>
          <a:xfrm>
            <a:off x="4069054" y="3767792"/>
            <a:ext cx="631070" cy="338554"/>
          </a:xfrm>
          <a:prstGeom prst="rect">
            <a:avLst/>
          </a:prstGeom>
          <a:noFill/>
        </p:spPr>
        <p:txBody>
          <a:bodyPr wrap="none" rtlCol="0">
            <a:spAutoFit/>
          </a:bodyPr>
          <a:lstStyle/>
          <a:p>
            <a:r>
              <a:rPr lang="en-US" sz="1600" dirty="0">
                <a:solidFill>
                  <a:srgbClr val="29A62A"/>
                </a:solidFill>
              </a:rPr>
              <a:t>allow</a:t>
            </a:r>
          </a:p>
        </p:txBody>
      </p:sp>
      <p:sp>
        <p:nvSpPr>
          <p:cNvPr id="96" name="Title 95">
            <a:extLst>
              <a:ext uri="{FF2B5EF4-FFF2-40B4-BE49-F238E27FC236}">
                <a16:creationId xmlns:a16="http://schemas.microsoft.com/office/drawing/2014/main" id="{F5804D07-A68C-BA48-9EF0-F4E3880C58A8}"/>
              </a:ext>
            </a:extLst>
          </p:cNvPr>
          <p:cNvSpPr>
            <a:spLocks noGrp="1"/>
          </p:cNvSpPr>
          <p:nvPr>
            <p:ph type="title"/>
          </p:nvPr>
        </p:nvSpPr>
        <p:spPr>
          <a:xfrm>
            <a:off x="747860" y="35713"/>
            <a:ext cx="8228845" cy="689783"/>
          </a:xfrm>
        </p:spPr>
        <p:txBody>
          <a:bodyPr>
            <a:noAutofit/>
          </a:bodyPr>
          <a:lstStyle/>
          <a:p>
            <a:r>
              <a:rPr lang="en-US" sz="2400" dirty="0"/>
              <a:t>C. Procedural Postures in which </a:t>
            </a:r>
            <a:r>
              <a:rPr lang="en-US" sz="2400" dirty="0" err="1"/>
              <a:t>Nonobviousness</a:t>
            </a:r>
            <a:r>
              <a:rPr lang="en-US" sz="2400" dirty="0"/>
              <a:t> challenges are presented -- Post AIA (2012 to present)</a:t>
            </a:r>
          </a:p>
        </p:txBody>
      </p:sp>
    </p:spTree>
    <p:extLst>
      <p:ext uri="{BB962C8B-B14F-4D97-AF65-F5344CB8AC3E}">
        <p14:creationId xmlns:p14="http://schemas.microsoft.com/office/powerpoint/2010/main" val="157016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BB1E0D-EA05-8341-8403-FB909DA317B4}"/>
              </a:ext>
            </a:extLst>
          </p:cNvPr>
          <p:cNvSpPr>
            <a:spLocks noGrp="1"/>
          </p:cNvSpPr>
          <p:nvPr>
            <p:ph type="title"/>
          </p:nvPr>
        </p:nvSpPr>
        <p:spPr>
          <a:xfrm>
            <a:off x="838200" y="1872649"/>
            <a:ext cx="10515600" cy="1325563"/>
          </a:xfrm>
        </p:spPr>
        <p:txBody>
          <a:bodyPr>
            <a:normAutofit/>
          </a:bodyPr>
          <a:lstStyle/>
          <a:p>
            <a:pPr algn="ctr"/>
            <a:r>
              <a:rPr lang="en-US" sz="3600" dirty="0"/>
              <a:t>Relevance of Commercial Success?</a:t>
            </a:r>
          </a:p>
        </p:txBody>
      </p:sp>
    </p:spTree>
    <p:extLst>
      <p:ext uri="{BB962C8B-B14F-4D97-AF65-F5344CB8AC3E}">
        <p14:creationId xmlns:p14="http://schemas.microsoft.com/office/powerpoint/2010/main" val="1509015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33852</TotalTime>
  <Words>442</Words>
  <Application>Microsoft Macintosh PowerPoint</Application>
  <PresentationFormat>Widescreen</PresentationFormat>
  <Paragraphs>71</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Schoolbook</vt:lpstr>
      <vt:lpstr>Garamond</vt:lpstr>
      <vt:lpstr>Symbol</vt:lpstr>
      <vt:lpstr>Times New Roman</vt:lpstr>
      <vt:lpstr>Office Theme</vt:lpstr>
      <vt:lpstr>PowerPoint Presentation</vt:lpstr>
      <vt:lpstr>PowerPoint Presentation</vt:lpstr>
      <vt:lpstr>US Patent 9,182,027</vt:lpstr>
      <vt:lpstr>PowerPoint Presentation</vt:lpstr>
      <vt:lpstr>PowerPoint Presentation</vt:lpstr>
      <vt:lpstr>US Patent 9,182,027</vt:lpstr>
      <vt:lpstr>US Patent 9,182,027</vt:lpstr>
      <vt:lpstr>C. Procedural Postures in which Nonobviousness challenges are presented -- Post AIA (2012 to present)</vt:lpstr>
      <vt:lpstr>Relevance of Commercial Success?</vt:lpstr>
      <vt:lpstr>US Patent 9,182,027</vt:lpstr>
      <vt:lpstr>Nexus – necessary for use of secondary nonobviousness factors</vt:lpstr>
      <vt:lpstr>Application of the “Co-extensiveness” Requirement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Context</dc:title>
  <dc:creator>Fisher, William</dc:creator>
  <cp:lastModifiedBy>Terry Fisher</cp:lastModifiedBy>
  <cp:revision>226</cp:revision>
  <dcterms:created xsi:type="dcterms:W3CDTF">2017-10-01T16:49:19Z</dcterms:created>
  <dcterms:modified xsi:type="dcterms:W3CDTF">2024-03-01T14:47:45Z</dcterms:modified>
</cp:coreProperties>
</file>