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737" r:id="rId3"/>
    <p:sldId id="713" r:id="rId4"/>
    <p:sldId id="741" r:id="rId5"/>
    <p:sldId id="816" r:id="rId6"/>
    <p:sldId id="813" r:id="rId7"/>
    <p:sldId id="814" r:id="rId8"/>
    <p:sldId id="73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846"/>
  </p:normalViewPr>
  <p:slideViewPr>
    <p:cSldViewPr snapToGrid="0" showGuides="1">
      <p:cViewPr varScale="1">
        <p:scale>
          <a:sx n="131" d="100"/>
          <a:sy n="131" d="100"/>
        </p:scale>
        <p:origin x="376" y="1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E2ACF-78A3-B5CC-B0BE-B70E711B51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47C2509-696E-66C3-B49E-9B0BC4A2C7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9A6232F-A4AA-5D40-3D57-D07CD19B37E7}"/>
              </a:ext>
            </a:extLst>
          </p:cNvPr>
          <p:cNvSpPr>
            <a:spLocks noGrp="1"/>
          </p:cNvSpPr>
          <p:nvPr>
            <p:ph type="dt" sz="half" idx="10"/>
          </p:nvPr>
        </p:nvSpPr>
        <p:spPr/>
        <p:txBody>
          <a:bodyPr/>
          <a:lstStyle/>
          <a:p>
            <a:fld id="{5BA2F062-EB77-1340-ADA8-3D7CD0208A2D}" type="datetimeFigureOut">
              <a:rPr lang="en-US" smtClean="0"/>
              <a:t>2/14/24</a:t>
            </a:fld>
            <a:endParaRPr lang="en-US"/>
          </a:p>
        </p:txBody>
      </p:sp>
      <p:sp>
        <p:nvSpPr>
          <p:cNvPr id="5" name="Footer Placeholder 4">
            <a:extLst>
              <a:ext uri="{FF2B5EF4-FFF2-40B4-BE49-F238E27FC236}">
                <a16:creationId xmlns:a16="http://schemas.microsoft.com/office/drawing/2014/main" id="{BAD701C4-A14A-1E45-1AED-63E1CC63CA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2FB22F-7077-5980-D699-C7413D1F396F}"/>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229750917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DBBC2-CE85-94F6-6D74-CDC1FA34F4E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442B835-2ACD-84A2-E1AA-6DECF874CA1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08711D-1D41-E71D-4DF6-6C4C5F234C29}"/>
              </a:ext>
            </a:extLst>
          </p:cNvPr>
          <p:cNvSpPr>
            <a:spLocks noGrp="1"/>
          </p:cNvSpPr>
          <p:nvPr>
            <p:ph type="dt" sz="half" idx="10"/>
          </p:nvPr>
        </p:nvSpPr>
        <p:spPr/>
        <p:txBody>
          <a:bodyPr/>
          <a:lstStyle/>
          <a:p>
            <a:fld id="{5BA2F062-EB77-1340-ADA8-3D7CD0208A2D}" type="datetimeFigureOut">
              <a:rPr lang="en-US" smtClean="0"/>
              <a:t>2/14/24</a:t>
            </a:fld>
            <a:endParaRPr lang="en-US"/>
          </a:p>
        </p:txBody>
      </p:sp>
      <p:sp>
        <p:nvSpPr>
          <p:cNvPr id="5" name="Footer Placeholder 4">
            <a:extLst>
              <a:ext uri="{FF2B5EF4-FFF2-40B4-BE49-F238E27FC236}">
                <a16:creationId xmlns:a16="http://schemas.microsoft.com/office/drawing/2014/main" id="{A6591710-6818-EA69-A2A7-2CAD89BF5F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EA545A-9B55-5225-E7DB-17F1732C57CF}"/>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541179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E6D23C-359E-DC53-9FEE-710ADEB4B53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D82EFA-BF1A-B2F3-7C51-55A0AC33519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2E475B-D043-E5D2-C9BE-419E8B4B763A}"/>
              </a:ext>
            </a:extLst>
          </p:cNvPr>
          <p:cNvSpPr>
            <a:spLocks noGrp="1"/>
          </p:cNvSpPr>
          <p:nvPr>
            <p:ph type="dt" sz="half" idx="10"/>
          </p:nvPr>
        </p:nvSpPr>
        <p:spPr/>
        <p:txBody>
          <a:bodyPr/>
          <a:lstStyle/>
          <a:p>
            <a:fld id="{5BA2F062-EB77-1340-ADA8-3D7CD0208A2D}" type="datetimeFigureOut">
              <a:rPr lang="en-US" smtClean="0"/>
              <a:t>2/14/24</a:t>
            </a:fld>
            <a:endParaRPr lang="en-US"/>
          </a:p>
        </p:txBody>
      </p:sp>
      <p:sp>
        <p:nvSpPr>
          <p:cNvPr id="5" name="Footer Placeholder 4">
            <a:extLst>
              <a:ext uri="{FF2B5EF4-FFF2-40B4-BE49-F238E27FC236}">
                <a16:creationId xmlns:a16="http://schemas.microsoft.com/office/drawing/2014/main" id="{0727C39C-F75A-A537-714A-05E97D0F41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629AB0-B16E-1874-F888-ABF7B4ED5184}"/>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1402907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B76D3-835C-FD1B-C3F4-6E00F6F01B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13746B-1703-0B85-BC5F-5E2B8CEF29A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5CE6EA-6D56-B942-1048-58A9B78A0CA1}"/>
              </a:ext>
            </a:extLst>
          </p:cNvPr>
          <p:cNvSpPr>
            <a:spLocks noGrp="1"/>
          </p:cNvSpPr>
          <p:nvPr>
            <p:ph type="dt" sz="half" idx="10"/>
          </p:nvPr>
        </p:nvSpPr>
        <p:spPr/>
        <p:txBody>
          <a:bodyPr/>
          <a:lstStyle/>
          <a:p>
            <a:fld id="{5BA2F062-EB77-1340-ADA8-3D7CD0208A2D}" type="datetimeFigureOut">
              <a:rPr lang="en-US" smtClean="0"/>
              <a:t>2/14/24</a:t>
            </a:fld>
            <a:endParaRPr lang="en-US"/>
          </a:p>
        </p:txBody>
      </p:sp>
      <p:sp>
        <p:nvSpPr>
          <p:cNvPr id="5" name="Footer Placeholder 4">
            <a:extLst>
              <a:ext uri="{FF2B5EF4-FFF2-40B4-BE49-F238E27FC236}">
                <a16:creationId xmlns:a16="http://schemas.microsoft.com/office/drawing/2014/main" id="{4A49CE4A-99E8-801D-CD49-9BADA7EF9B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A7067C-A040-A13A-D7E7-BD543B73236E}"/>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3451518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99454-C970-EDA4-DF55-C96AFAE7FC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316C61-B3FD-7FE9-E535-3646317090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7F6427-6D86-8D41-25F2-EB8DA7D0B3E1}"/>
              </a:ext>
            </a:extLst>
          </p:cNvPr>
          <p:cNvSpPr>
            <a:spLocks noGrp="1"/>
          </p:cNvSpPr>
          <p:nvPr>
            <p:ph type="dt" sz="half" idx="10"/>
          </p:nvPr>
        </p:nvSpPr>
        <p:spPr/>
        <p:txBody>
          <a:bodyPr/>
          <a:lstStyle/>
          <a:p>
            <a:fld id="{5BA2F062-EB77-1340-ADA8-3D7CD0208A2D}" type="datetimeFigureOut">
              <a:rPr lang="en-US" smtClean="0"/>
              <a:t>2/14/24</a:t>
            </a:fld>
            <a:endParaRPr lang="en-US"/>
          </a:p>
        </p:txBody>
      </p:sp>
      <p:sp>
        <p:nvSpPr>
          <p:cNvPr id="5" name="Footer Placeholder 4">
            <a:extLst>
              <a:ext uri="{FF2B5EF4-FFF2-40B4-BE49-F238E27FC236}">
                <a16:creationId xmlns:a16="http://schemas.microsoft.com/office/drawing/2014/main" id="{6EC56C9A-8CFE-4D58-AB98-AF828281E5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E58776-83C7-3ED8-2BC0-EAF7BD9B547D}"/>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3717400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5D2D3-D5CF-222E-91CF-14961ABE1B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CE9708-2645-D5EE-414E-48465A28404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5899AE-1CDC-8432-8776-4206E84C0F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9E0221-987A-B280-AC9B-E21FF4C947BB}"/>
              </a:ext>
            </a:extLst>
          </p:cNvPr>
          <p:cNvSpPr>
            <a:spLocks noGrp="1"/>
          </p:cNvSpPr>
          <p:nvPr>
            <p:ph type="dt" sz="half" idx="10"/>
          </p:nvPr>
        </p:nvSpPr>
        <p:spPr/>
        <p:txBody>
          <a:bodyPr/>
          <a:lstStyle/>
          <a:p>
            <a:fld id="{5BA2F062-EB77-1340-ADA8-3D7CD0208A2D}" type="datetimeFigureOut">
              <a:rPr lang="en-US" smtClean="0"/>
              <a:t>2/14/24</a:t>
            </a:fld>
            <a:endParaRPr lang="en-US"/>
          </a:p>
        </p:txBody>
      </p:sp>
      <p:sp>
        <p:nvSpPr>
          <p:cNvPr id="6" name="Footer Placeholder 5">
            <a:extLst>
              <a:ext uri="{FF2B5EF4-FFF2-40B4-BE49-F238E27FC236}">
                <a16:creationId xmlns:a16="http://schemas.microsoft.com/office/drawing/2014/main" id="{427F8194-2B9B-9233-690B-5E9DC41C97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B11D76-C465-EE8F-CFF2-BBE3DA979C95}"/>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2161904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902FC-6F84-4F1D-13E2-46F6F42FB98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A49E9C-49F1-33F0-7F89-FC2C648DA4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2568E8-9B6C-540D-5DA1-BEC1BE0F55D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6FB6A9-5713-E959-6315-A1B719AC30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BC0A3C-AC99-761C-76DF-14CCBF3211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9418E4-0418-1CCB-A0B5-B00585F612FB}"/>
              </a:ext>
            </a:extLst>
          </p:cNvPr>
          <p:cNvSpPr>
            <a:spLocks noGrp="1"/>
          </p:cNvSpPr>
          <p:nvPr>
            <p:ph type="dt" sz="half" idx="10"/>
          </p:nvPr>
        </p:nvSpPr>
        <p:spPr/>
        <p:txBody>
          <a:bodyPr/>
          <a:lstStyle/>
          <a:p>
            <a:fld id="{5BA2F062-EB77-1340-ADA8-3D7CD0208A2D}" type="datetimeFigureOut">
              <a:rPr lang="en-US" smtClean="0"/>
              <a:t>2/14/24</a:t>
            </a:fld>
            <a:endParaRPr lang="en-US"/>
          </a:p>
        </p:txBody>
      </p:sp>
      <p:sp>
        <p:nvSpPr>
          <p:cNvPr id="8" name="Footer Placeholder 7">
            <a:extLst>
              <a:ext uri="{FF2B5EF4-FFF2-40B4-BE49-F238E27FC236}">
                <a16:creationId xmlns:a16="http://schemas.microsoft.com/office/drawing/2014/main" id="{B86749DF-966B-0651-3DBF-A1EA96F67D3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1173AC-940C-02CB-2BDB-ECAC0C55C644}"/>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1023382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A3C66-27F5-FDB4-C4C1-40441D8E23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2BB314-4CDE-D4F4-B99C-744DEC54E814}"/>
              </a:ext>
            </a:extLst>
          </p:cNvPr>
          <p:cNvSpPr>
            <a:spLocks noGrp="1"/>
          </p:cNvSpPr>
          <p:nvPr>
            <p:ph type="dt" sz="half" idx="10"/>
          </p:nvPr>
        </p:nvSpPr>
        <p:spPr/>
        <p:txBody>
          <a:bodyPr/>
          <a:lstStyle/>
          <a:p>
            <a:fld id="{5BA2F062-EB77-1340-ADA8-3D7CD0208A2D}" type="datetimeFigureOut">
              <a:rPr lang="en-US" smtClean="0"/>
              <a:t>2/14/24</a:t>
            </a:fld>
            <a:endParaRPr lang="en-US"/>
          </a:p>
        </p:txBody>
      </p:sp>
      <p:sp>
        <p:nvSpPr>
          <p:cNvPr id="4" name="Footer Placeholder 3">
            <a:extLst>
              <a:ext uri="{FF2B5EF4-FFF2-40B4-BE49-F238E27FC236}">
                <a16:creationId xmlns:a16="http://schemas.microsoft.com/office/drawing/2014/main" id="{E7B8787C-87D6-8AA8-13B3-D0FBF0C5EB9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7BD46A-229E-EABA-B811-E4E8544B180C}"/>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3563220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75940B-293E-85E0-15DF-C8646AE55F90}"/>
              </a:ext>
            </a:extLst>
          </p:cNvPr>
          <p:cNvSpPr>
            <a:spLocks noGrp="1"/>
          </p:cNvSpPr>
          <p:nvPr>
            <p:ph type="dt" sz="half" idx="10"/>
          </p:nvPr>
        </p:nvSpPr>
        <p:spPr/>
        <p:txBody>
          <a:bodyPr/>
          <a:lstStyle/>
          <a:p>
            <a:fld id="{5BA2F062-EB77-1340-ADA8-3D7CD0208A2D}" type="datetimeFigureOut">
              <a:rPr lang="en-US" smtClean="0"/>
              <a:t>2/14/24</a:t>
            </a:fld>
            <a:endParaRPr lang="en-US"/>
          </a:p>
        </p:txBody>
      </p:sp>
      <p:sp>
        <p:nvSpPr>
          <p:cNvPr id="3" name="Footer Placeholder 2">
            <a:extLst>
              <a:ext uri="{FF2B5EF4-FFF2-40B4-BE49-F238E27FC236}">
                <a16:creationId xmlns:a16="http://schemas.microsoft.com/office/drawing/2014/main" id="{41BD7BB8-228F-712A-1AF3-7E2B9724DCD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31DDFE4-11FE-DDF7-5E62-1E739B7080DF}"/>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2665617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E77F6-BA7F-CDDE-7097-953D0E7F0E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A32FEC-EF8F-199A-7A39-5129B9911A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5C3F52-24AD-B596-5186-3209671D6D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1E7015-F0C5-36E6-7544-90BD52BDF7C5}"/>
              </a:ext>
            </a:extLst>
          </p:cNvPr>
          <p:cNvSpPr>
            <a:spLocks noGrp="1"/>
          </p:cNvSpPr>
          <p:nvPr>
            <p:ph type="dt" sz="half" idx="10"/>
          </p:nvPr>
        </p:nvSpPr>
        <p:spPr/>
        <p:txBody>
          <a:bodyPr/>
          <a:lstStyle/>
          <a:p>
            <a:fld id="{5BA2F062-EB77-1340-ADA8-3D7CD0208A2D}" type="datetimeFigureOut">
              <a:rPr lang="en-US" smtClean="0"/>
              <a:t>2/14/24</a:t>
            </a:fld>
            <a:endParaRPr lang="en-US"/>
          </a:p>
        </p:txBody>
      </p:sp>
      <p:sp>
        <p:nvSpPr>
          <p:cNvPr id="6" name="Footer Placeholder 5">
            <a:extLst>
              <a:ext uri="{FF2B5EF4-FFF2-40B4-BE49-F238E27FC236}">
                <a16:creationId xmlns:a16="http://schemas.microsoft.com/office/drawing/2014/main" id="{FB6FEDDD-F18E-BEB2-9EFC-8C8B727594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4D38D8-BEAF-B6F8-C2FA-6F26D19F765B}"/>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2500041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E4625-C5A1-901E-946F-1B7BF32446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889A8E-FED0-37B3-76DD-A0CAEA4F25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7CCEF79-7589-419E-54B0-8C76EE07FF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E289C5-926B-F8E4-CE53-E2E9C5C7F70F}"/>
              </a:ext>
            </a:extLst>
          </p:cNvPr>
          <p:cNvSpPr>
            <a:spLocks noGrp="1"/>
          </p:cNvSpPr>
          <p:nvPr>
            <p:ph type="dt" sz="half" idx="10"/>
          </p:nvPr>
        </p:nvSpPr>
        <p:spPr/>
        <p:txBody>
          <a:bodyPr/>
          <a:lstStyle/>
          <a:p>
            <a:fld id="{5BA2F062-EB77-1340-ADA8-3D7CD0208A2D}" type="datetimeFigureOut">
              <a:rPr lang="en-US" smtClean="0"/>
              <a:t>2/14/24</a:t>
            </a:fld>
            <a:endParaRPr lang="en-US"/>
          </a:p>
        </p:txBody>
      </p:sp>
      <p:sp>
        <p:nvSpPr>
          <p:cNvPr id="6" name="Footer Placeholder 5">
            <a:extLst>
              <a:ext uri="{FF2B5EF4-FFF2-40B4-BE49-F238E27FC236}">
                <a16:creationId xmlns:a16="http://schemas.microsoft.com/office/drawing/2014/main" id="{06441AA7-10C8-8E88-C374-14C63CE1EA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F56694-6632-D429-048C-BC21C7D75E44}"/>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583341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6C9D63-99E2-DB96-4792-6B5388E187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71792B4-6877-FF3D-A483-497D30E193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70AD72-A66F-4A62-8AF2-D7A0656D2D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2F062-EB77-1340-ADA8-3D7CD0208A2D}" type="datetimeFigureOut">
              <a:rPr lang="en-US" smtClean="0"/>
              <a:t>2/14/24</a:t>
            </a:fld>
            <a:endParaRPr lang="en-US"/>
          </a:p>
        </p:txBody>
      </p:sp>
      <p:sp>
        <p:nvSpPr>
          <p:cNvPr id="5" name="Footer Placeholder 4">
            <a:extLst>
              <a:ext uri="{FF2B5EF4-FFF2-40B4-BE49-F238E27FC236}">
                <a16:creationId xmlns:a16="http://schemas.microsoft.com/office/drawing/2014/main" id="{0C17E3FA-38A6-9F3E-E1D8-AB91D27699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C09F4BA-EFD3-EB38-9EE6-3E280D84D2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1458BF-F45D-6749-BF5F-DC840966D50E}" type="slidenum">
              <a:rPr lang="en-US" smtClean="0"/>
              <a:t>‹#›</a:t>
            </a:fld>
            <a:endParaRPr lang="en-US"/>
          </a:p>
        </p:txBody>
      </p:sp>
      <p:pic>
        <p:nvPicPr>
          <p:cNvPr id="7" name="Picture 6" descr="Venn diagram&#10;&#10;Description automatically generated">
            <a:extLst>
              <a:ext uri="{FF2B5EF4-FFF2-40B4-BE49-F238E27FC236}">
                <a16:creationId xmlns:a16="http://schemas.microsoft.com/office/drawing/2014/main" id="{F64FAADE-B7B7-7291-7EA7-06E9E8FD9878}"/>
              </a:ext>
            </a:extLst>
          </p:cNvPr>
          <p:cNvPicPr>
            <a:picLocks noChangeAspect="1"/>
          </p:cNvPicPr>
          <p:nvPr userDrawn="1"/>
        </p:nvPicPr>
        <p:blipFill>
          <a:blip r:embed="rId13"/>
          <a:stretch>
            <a:fillRect/>
          </a:stretch>
        </p:blipFill>
        <p:spPr>
          <a:xfrm>
            <a:off x="171557" y="126206"/>
            <a:ext cx="407152" cy="477838"/>
          </a:xfrm>
          <a:prstGeom prst="rect">
            <a:avLst/>
          </a:prstGeom>
        </p:spPr>
      </p:pic>
      <p:sp>
        <p:nvSpPr>
          <p:cNvPr id="8" name="TextBox 7">
            <a:extLst>
              <a:ext uri="{FF2B5EF4-FFF2-40B4-BE49-F238E27FC236}">
                <a16:creationId xmlns:a16="http://schemas.microsoft.com/office/drawing/2014/main" id="{B6860887-B833-6261-0522-80E6C72602C6}"/>
              </a:ext>
            </a:extLst>
          </p:cNvPr>
          <p:cNvSpPr txBox="1"/>
          <p:nvPr userDrawn="1"/>
        </p:nvSpPr>
        <p:spPr>
          <a:xfrm>
            <a:off x="10412730" y="178981"/>
            <a:ext cx="1360170" cy="400110"/>
          </a:xfrm>
          <a:prstGeom prst="rect">
            <a:avLst/>
          </a:prstGeom>
          <a:noFill/>
        </p:spPr>
        <p:txBody>
          <a:bodyPr wrap="square" rtlCol="0">
            <a:spAutoFit/>
          </a:bodyPr>
          <a:lstStyle/>
          <a:p>
            <a:r>
              <a:rPr lang="en-US" sz="2000" dirty="0" err="1">
                <a:latin typeface="Times New Roman" panose="02020603050405020304" pitchFamily="18" charset="0"/>
                <a:cs typeface="Times New Roman" panose="02020603050405020304" pitchFamily="18" charset="0"/>
              </a:rPr>
              <a:t>Patent</a:t>
            </a:r>
            <a:r>
              <a:rPr lang="en-US" sz="2800" baseline="30000" dirty="0" err="1">
                <a:solidFill>
                  <a:srgbClr val="FF0000"/>
                </a:solidFill>
                <a:latin typeface="Times New Roman" panose="02020603050405020304" pitchFamily="18" charset="0"/>
                <a:cs typeface="Times New Roman" panose="02020603050405020304" pitchFamily="18" charset="0"/>
              </a:rPr>
              <a:t>x</a:t>
            </a:r>
            <a:endParaRPr lang="en-US" sz="2800" baseline="30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2701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cnn.com/2020/10/02/health/trump-regeneron-antibody-treatment/index.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7FB3D-912B-BF4C-B5AF-BD003D62DE61}"/>
              </a:ext>
            </a:extLst>
          </p:cNvPr>
          <p:cNvSpPr>
            <a:spLocks noGrp="1"/>
          </p:cNvSpPr>
          <p:nvPr>
            <p:ph type="ctrTitle"/>
          </p:nvPr>
        </p:nvSpPr>
        <p:spPr>
          <a:xfrm>
            <a:off x="1524000" y="684032"/>
            <a:ext cx="9144000" cy="2387600"/>
          </a:xfrm>
        </p:spPr>
        <p:txBody>
          <a:bodyPr/>
          <a:lstStyle/>
          <a:p>
            <a:pPr>
              <a:lnSpc>
                <a:spcPct val="150000"/>
              </a:lnSpc>
              <a:spcBef>
                <a:spcPts val="0"/>
              </a:spcBef>
            </a:pPr>
            <a:r>
              <a:rPr lang="en-US" sz="3600" dirty="0">
                <a:latin typeface="Times New Roman" panose="02020603050405020304" pitchFamily="18" charset="0"/>
                <a:cs typeface="Times New Roman" panose="02020603050405020304" pitchFamily="18" charset="0"/>
              </a:rPr>
              <a:t>Regeneron</a:t>
            </a:r>
            <a:br>
              <a:rPr lang="en-US" sz="36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Case Study 028</a:t>
            </a:r>
          </a:p>
        </p:txBody>
      </p:sp>
      <p:sp>
        <p:nvSpPr>
          <p:cNvPr id="3" name="Subtitle 2">
            <a:extLst>
              <a:ext uri="{FF2B5EF4-FFF2-40B4-BE49-F238E27FC236}">
                <a16:creationId xmlns:a16="http://schemas.microsoft.com/office/drawing/2014/main" id="{8710E927-6CDF-EE40-A58F-3FA4914FDE2C}"/>
              </a:ext>
            </a:extLst>
          </p:cNvPr>
          <p:cNvSpPr>
            <a:spLocks noGrp="1"/>
          </p:cNvSpPr>
          <p:nvPr>
            <p:ph type="subTitle" idx="1"/>
          </p:nvPr>
        </p:nvSpPr>
        <p:spPr>
          <a:xfrm>
            <a:off x="1524000" y="4037012"/>
            <a:ext cx="9144000" cy="1655762"/>
          </a:xfrm>
        </p:spPr>
        <p:txBody>
          <a:bodyPr/>
          <a:lstStyle/>
          <a:p>
            <a:r>
              <a:rPr lang="en-US" dirty="0">
                <a:latin typeface="Times New Roman" panose="02020603050405020304" pitchFamily="18" charset="0"/>
                <a:cs typeface="Times New Roman" panose="02020603050405020304" pitchFamily="18" charset="0"/>
              </a:rPr>
              <a:t>William Fisher</a:t>
            </a:r>
          </a:p>
          <a:p>
            <a:r>
              <a:rPr lang="en-US" dirty="0">
                <a:latin typeface="Times New Roman" panose="02020603050405020304" pitchFamily="18" charset="0"/>
                <a:cs typeface="Times New Roman" panose="02020603050405020304" pitchFamily="18" charset="0"/>
              </a:rPr>
              <a:t>February 2024</a:t>
            </a:r>
          </a:p>
        </p:txBody>
      </p:sp>
      <p:sp>
        <p:nvSpPr>
          <p:cNvPr id="6" name="TextBox 5">
            <a:extLst>
              <a:ext uri="{FF2B5EF4-FFF2-40B4-BE49-F238E27FC236}">
                <a16:creationId xmlns:a16="http://schemas.microsoft.com/office/drawing/2014/main" id="{1E3E37CC-8416-A14F-CD17-B849A32E8358}"/>
              </a:ext>
            </a:extLst>
          </p:cNvPr>
          <p:cNvSpPr txBox="1"/>
          <p:nvPr/>
        </p:nvSpPr>
        <p:spPr>
          <a:xfrm>
            <a:off x="3958267" y="6538595"/>
            <a:ext cx="4275466"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Licensed under terms available at https://</a:t>
            </a:r>
            <a:r>
              <a:rPr lang="en-US" sz="1400" dirty="0" err="1">
                <a:latin typeface="Times New Roman" panose="02020603050405020304" pitchFamily="18" charset="0"/>
                <a:cs typeface="Times New Roman" panose="02020603050405020304" pitchFamily="18" charset="0"/>
              </a:rPr>
              <a:t>ipxcourses.org</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4535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053B1-E622-B847-90DD-C897F00260EA}"/>
              </a:ext>
            </a:extLst>
          </p:cNvPr>
          <p:cNvSpPr>
            <a:spLocks noGrp="1"/>
          </p:cNvSpPr>
          <p:nvPr>
            <p:ph type="title"/>
          </p:nvPr>
        </p:nvSpPr>
        <p:spPr>
          <a:xfrm>
            <a:off x="838200" y="102997"/>
            <a:ext cx="10515600" cy="884555"/>
          </a:xfrm>
        </p:spPr>
        <p:txBody>
          <a:bodyPr>
            <a:normAutofit/>
          </a:bodyPr>
          <a:lstStyle/>
          <a:p>
            <a:r>
              <a:rPr lang="en-US" sz="3600" dirty="0"/>
              <a:t>Claim 1</a:t>
            </a:r>
          </a:p>
        </p:txBody>
      </p:sp>
      <p:sp>
        <p:nvSpPr>
          <p:cNvPr id="3" name="Content Placeholder 2">
            <a:extLst>
              <a:ext uri="{FF2B5EF4-FFF2-40B4-BE49-F238E27FC236}">
                <a16:creationId xmlns:a16="http://schemas.microsoft.com/office/drawing/2014/main" id="{7126DC22-2C5E-F944-86C4-731723168C6D}"/>
              </a:ext>
            </a:extLst>
          </p:cNvPr>
          <p:cNvSpPr>
            <a:spLocks noGrp="1"/>
          </p:cNvSpPr>
          <p:nvPr>
            <p:ph idx="1"/>
          </p:nvPr>
        </p:nvSpPr>
        <p:spPr>
          <a:xfrm>
            <a:off x="734568" y="1155064"/>
            <a:ext cx="10515600" cy="5184775"/>
          </a:xfrm>
        </p:spPr>
        <p:txBody>
          <a:bodyPr>
            <a:normAutofit fontScale="85000" lnSpcReduction="20000"/>
          </a:bodyPr>
          <a:lstStyle/>
          <a:p>
            <a:r>
              <a:rPr lang="en-US" dirty="0"/>
              <a:t>“A transgenic mouse that produces hybrid antibodies containing human variable regions and mouse constant regions, wherein said mouse comprises an </a:t>
            </a:r>
            <a:r>
              <a:rPr lang="en-US" i="1" dirty="0"/>
              <a:t>in situ </a:t>
            </a:r>
            <a:r>
              <a:rPr lang="en-US" dirty="0"/>
              <a:t>replacement of mouse VDJ regions with </a:t>
            </a:r>
            <a:r>
              <a:rPr lang="en-US" u="sng" dirty="0"/>
              <a:t>human VDJ regions</a:t>
            </a:r>
            <a:r>
              <a:rPr lang="en-US" dirty="0"/>
              <a:t> at a murine chromosomal immunoglobulin heavy chain locus and an </a:t>
            </a:r>
            <a:r>
              <a:rPr lang="en-US" i="1" dirty="0"/>
              <a:t>in situ </a:t>
            </a:r>
            <a:r>
              <a:rPr lang="en-US" dirty="0"/>
              <a:t>replacement of mouse VJ regions with </a:t>
            </a:r>
            <a:r>
              <a:rPr lang="en-US" u="sng" dirty="0"/>
              <a:t>human VJ regions </a:t>
            </a:r>
            <a:r>
              <a:rPr lang="en-US" dirty="0"/>
              <a:t>at a murine chromosomal immunoglobulin light chain locus.” </a:t>
            </a:r>
          </a:p>
          <a:p>
            <a:r>
              <a:rPr lang="en-US" dirty="0"/>
              <a:t>Claim construction:  “Did this mean … all the segments in the VDJ and VJ regions, or did it include any of them? Looking at the V segments, did this capture only a mouse with all 125 human V segments, or also a mouse with only one such segment, and therefore mice with any number of V segments between one and 125? … Both the judge and the Court of Appeal concluded that the quoted phrase meant both all and any.”</a:t>
            </a:r>
          </a:p>
          <a:p>
            <a:r>
              <a:rPr lang="en-US" dirty="0"/>
              <a:t>Highly beneficial invention:  solves the problem of “immunologically sick” mice – and thus facilitates the use of mice to generate antibodies suitable for boosting human immune responses</a:t>
            </a:r>
          </a:p>
          <a:p>
            <a:pPr lvl="1"/>
            <a:r>
              <a:rPr lang="en-US" dirty="0"/>
              <a:t>“The solution, which is the innovative idea at the heart of this case, was to develop a hybrid (chimeric) antibody gene structure, consisting in part of human and in part of murine elements, created by insertion into the genome of the mouse.” </a:t>
            </a:r>
          </a:p>
          <a:p>
            <a:endParaRPr lang="en-US" dirty="0"/>
          </a:p>
          <a:p>
            <a:endParaRPr lang="en-US" dirty="0"/>
          </a:p>
        </p:txBody>
      </p:sp>
    </p:spTree>
    <p:extLst>
      <p:ext uri="{BB962C8B-B14F-4D97-AF65-F5344CB8AC3E}">
        <p14:creationId xmlns:p14="http://schemas.microsoft.com/office/powerpoint/2010/main" val="1336217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3A29F-2D52-1C40-96E6-73410E36F3A3}"/>
              </a:ext>
            </a:extLst>
          </p:cNvPr>
          <p:cNvSpPr>
            <a:spLocks noGrp="1"/>
          </p:cNvSpPr>
          <p:nvPr>
            <p:ph type="title"/>
          </p:nvPr>
        </p:nvSpPr>
        <p:spPr>
          <a:xfrm>
            <a:off x="830995" y="92752"/>
            <a:ext cx="10515600" cy="850832"/>
          </a:xfrm>
        </p:spPr>
        <p:txBody>
          <a:bodyPr>
            <a:normAutofit/>
          </a:bodyPr>
          <a:lstStyle/>
          <a:p>
            <a:r>
              <a:rPr lang="en-US" sz="3600" dirty="0"/>
              <a:t>CNN Business, October 5, 2020</a:t>
            </a:r>
          </a:p>
        </p:txBody>
      </p:sp>
      <p:sp>
        <p:nvSpPr>
          <p:cNvPr id="3" name="Content Placeholder 2">
            <a:extLst>
              <a:ext uri="{FF2B5EF4-FFF2-40B4-BE49-F238E27FC236}">
                <a16:creationId xmlns:a16="http://schemas.microsoft.com/office/drawing/2014/main" id="{3B2773F0-32F3-7942-9637-D161C3F5E228}"/>
              </a:ext>
            </a:extLst>
          </p:cNvPr>
          <p:cNvSpPr>
            <a:spLocks noGrp="1"/>
          </p:cNvSpPr>
          <p:nvPr>
            <p:ph idx="1"/>
          </p:nvPr>
        </p:nvSpPr>
        <p:spPr>
          <a:xfrm>
            <a:off x="417558" y="1079770"/>
            <a:ext cx="11342474" cy="5011355"/>
          </a:xfrm>
        </p:spPr>
        <p:txBody>
          <a:bodyPr>
            <a:noAutofit/>
          </a:bodyPr>
          <a:lstStyle/>
          <a:p>
            <a:r>
              <a:rPr lang="en-US" sz="2400" dirty="0"/>
              <a:t>“President Trump received a high dose of an experimental antibody cocktail from Regeneron as part of his Covid-19 treatment. Now the </a:t>
            </a:r>
            <a:r>
              <a:rPr lang="en-US" sz="2400" dirty="0" err="1"/>
              <a:t>drugmaker's</a:t>
            </a:r>
            <a:r>
              <a:rPr lang="en-US" sz="2400" dirty="0"/>
              <a:t> stock is up sharply -- and questions are swirling about the president's ties to</a:t>
            </a:r>
            <a:r>
              <a:rPr lang="en-US" sz="2400" dirty="0">
                <a:hlinkClick r:id="rId2">
                  <a:extLst>
                    <a:ext uri="{A12FA001-AC4F-418D-AE19-62706E023703}">
                      <ahyp:hlinkClr xmlns:ahyp="http://schemas.microsoft.com/office/drawing/2018/hyperlinkcolor" val="tx"/>
                    </a:ext>
                  </a:extLst>
                </a:hlinkClick>
              </a:rPr>
              <a:t> </a:t>
            </a:r>
            <a:r>
              <a:rPr lang="en-US" sz="2400" dirty="0"/>
              <a:t>Regeneron</a:t>
            </a:r>
            <a:r>
              <a:rPr lang="en-US" sz="2400" dirty="0">
                <a:hlinkClick r:id="rId2">
                  <a:extLst>
                    <a:ext uri="{A12FA001-AC4F-418D-AE19-62706E023703}">
                      <ahyp:hlinkClr xmlns:ahyp="http://schemas.microsoft.com/office/drawing/2018/hyperlinkcolor" val="tx"/>
                    </a:ext>
                  </a:extLst>
                </a:hlinkClick>
              </a:rPr>
              <a:t>'</a:t>
            </a:r>
            <a:r>
              <a:rPr lang="en-US" sz="2400" dirty="0"/>
              <a:t>s billionaire CEO.</a:t>
            </a:r>
          </a:p>
          <a:p>
            <a:r>
              <a:rPr lang="en-US" sz="2400" dirty="0"/>
              <a:t>“Trump's team revealed Friday that the president received the drug, called REGN-COV2, which is being used to alleviate symptoms and reduce viral load. Shares of Regeneron surged 7% Monday, bringing the stock's year-to-date gain to more than 60%. The stock reached its highs of the day after Trump tweeted that he will be leaving the hospital Monday evening.</a:t>
            </a:r>
          </a:p>
          <a:p>
            <a:r>
              <a:rPr lang="en-US" sz="2400" dirty="0"/>
              <a:t>“Regeneron CEO Dr. Leonard Schleifer and President Trump are acquainted: The CEO has been a member at Trump's golf club in Westchester, New York, and his company also received $450 million in government funding in July as part of the president's Operation Warp Speed plan to quickly develop a vaccine and other treatments for Covid-19.</a:t>
            </a:r>
          </a:p>
          <a:p>
            <a:r>
              <a:rPr lang="en-US" sz="2400" dirty="0"/>
              <a:t>“Meanwhile, Trump also recently owned shares of Regeneron -- as well as Gilead Sciences, maker of the antiviral drug </a:t>
            </a:r>
            <a:r>
              <a:rPr lang="en-US" sz="2400" dirty="0" err="1"/>
              <a:t>remdesivir</a:t>
            </a:r>
            <a:r>
              <a:rPr lang="en-US" sz="2400" dirty="0"/>
              <a:t> that the president is also taking.”</a:t>
            </a:r>
          </a:p>
          <a:p>
            <a:endParaRPr lang="en-US" sz="2400" dirty="0"/>
          </a:p>
        </p:txBody>
      </p:sp>
    </p:spTree>
    <p:extLst>
      <p:ext uri="{BB962C8B-B14F-4D97-AF65-F5344CB8AC3E}">
        <p14:creationId xmlns:p14="http://schemas.microsoft.com/office/powerpoint/2010/main" val="3667665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6E1D6-7ADE-574D-8250-77978B95E499}"/>
              </a:ext>
            </a:extLst>
          </p:cNvPr>
          <p:cNvSpPr>
            <a:spLocks noGrp="1"/>
          </p:cNvSpPr>
          <p:nvPr>
            <p:ph type="title"/>
          </p:nvPr>
        </p:nvSpPr>
        <p:spPr>
          <a:xfrm>
            <a:off x="769488" y="79705"/>
            <a:ext cx="4183072" cy="432993"/>
          </a:xfrm>
        </p:spPr>
        <p:txBody>
          <a:bodyPr>
            <a:normAutofit fontScale="90000"/>
          </a:bodyPr>
          <a:lstStyle/>
          <a:p>
            <a:r>
              <a:rPr lang="en-US" sz="2800" i="1" dirty="0"/>
              <a:t>Regeneron</a:t>
            </a:r>
            <a:r>
              <a:rPr lang="en-US" sz="2800" dirty="0"/>
              <a:t> holdings</a:t>
            </a:r>
          </a:p>
        </p:txBody>
      </p:sp>
      <p:sp>
        <p:nvSpPr>
          <p:cNvPr id="3" name="Content Placeholder 2">
            <a:extLst>
              <a:ext uri="{FF2B5EF4-FFF2-40B4-BE49-F238E27FC236}">
                <a16:creationId xmlns:a16="http://schemas.microsoft.com/office/drawing/2014/main" id="{1AB53248-46AE-1A46-A904-CFDED4B39E23}"/>
              </a:ext>
            </a:extLst>
          </p:cNvPr>
          <p:cNvSpPr>
            <a:spLocks noGrp="1"/>
          </p:cNvSpPr>
          <p:nvPr>
            <p:ph idx="1"/>
          </p:nvPr>
        </p:nvSpPr>
        <p:spPr>
          <a:xfrm>
            <a:off x="237851" y="618409"/>
            <a:ext cx="6717932" cy="6159886"/>
          </a:xfrm>
        </p:spPr>
        <p:txBody>
          <a:bodyPr>
            <a:normAutofit fontScale="47500" lnSpcReduction="20000"/>
          </a:bodyPr>
          <a:lstStyle/>
          <a:p>
            <a:pPr marL="0" indent="0">
              <a:buNone/>
            </a:pPr>
            <a:r>
              <a:rPr lang="en-US" dirty="0"/>
              <a:t>56. Reflection upon those European and UK authorities yields the following principles: </a:t>
            </a:r>
          </a:p>
          <a:p>
            <a:pPr marL="0" indent="0">
              <a:buNone/>
            </a:pPr>
            <a:r>
              <a:rPr lang="en-US" dirty="0" err="1"/>
              <a:t>i</a:t>
            </a:r>
            <a:r>
              <a:rPr lang="en-US" dirty="0"/>
              <a:t>) The requirement of sufficiency imposed by article 83 of the EPC exists to </a:t>
            </a:r>
            <a:r>
              <a:rPr lang="en-US" u="sng" dirty="0"/>
              <a:t>ensure that the extent of the monopoly conferred by the patent corresponds with the extent of the contribution which it makes to the art</a:t>
            </a:r>
            <a:r>
              <a:rPr lang="en-US" dirty="0"/>
              <a:t>. </a:t>
            </a:r>
          </a:p>
          <a:p>
            <a:pPr marL="0" indent="0">
              <a:buNone/>
            </a:pPr>
            <a:r>
              <a:rPr lang="en-US" dirty="0"/>
              <a:t>ii) In the case of a product claim, the contribution to the art is the ability of the skilled person to make the product itself, rather than (if different) the invention. </a:t>
            </a:r>
          </a:p>
          <a:p>
            <a:pPr marL="0" indent="0">
              <a:buNone/>
            </a:pPr>
            <a:r>
              <a:rPr lang="en-US" dirty="0"/>
              <a:t>iii) Patentees are free to choose how widely to frame the range of products for which they claim protection. But they need to ensure that they </a:t>
            </a:r>
            <a:r>
              <a:rPr lang="en-US" u="sng" dirty="0"/>
              <a:t>make no broader claim than is enabled by their disclosure</a:t>
            </a:r>
            <a:r>
              <a:rPr lang="en-US" dirty="0"/>
              <a:t>. </a:t>
            </a:r>
          </a:p>
          <a:p>
            <a:pPr marL="0" indent="0">
              <a:buNone/>
            </a:pPr>
            <a:r>
              <a:rPr lang="en-US" dirty="0"/>
              <a:t>iv) </a:t>
            </a:r>
            <a:r>
              <a:rPr lang="en-US" dirty="0">
                <a:solidFill>
                  <a:srgbClr val="FF0000"/>
                </a:solidFill>
              </a:rPr>
              <a:t>The disclosure required of the patentee is such as will, coupled with the common general knowledge existing as at the priority date, be sufficient to enable the skilled person to make substantially all the types or embodiments of products within the scope of the claim</a:t>
            </a:r>
            <a:r>
              <a:rPr lang="en-US" dirty="0"/>
              <a:t>. That is what, in the context of a product claim, enablement means. </a:t>
            </a:r>
          </a:p>
          <a:p>
            <a:pPr marL="0" indent="0">
              <a:buNone/>
            </a:pPr>
            <a:r>
              <a:rPr lang="en-US" dirty="0"/>
              <a:t>v) A claim which seeks to protect products which cannot be made by the skilled person using the disclosure in the patent will, subject to de minimis or wholly irrelevant exceptions, be bound to exceed the contribution to the art made by the patent, </a:t>
            </a:r>
            <a:r>
              <a:rPr lang="en-US" dirty="0">
                <a:solidFill>
                  <a:srgbClr val="FF0000"/>
                </a:solidFill>
              </a:rPr>
              <a:t>measured</a:t>
            </a:r>
            <a:r>
              <a:rPr lang="en-US" dirty="0"/>
              <a:t> as it must be </a:t>
            </a:r>
            <a:r>
              <a:rPr lang="en-US" dirty="0">
                <a:solidFill>
                  <a:srgbClr val="FF0000"/>
                </a:solidFill>
              </a:rPr>
              <a:t>at the priority date</a:t>
            </a:r>
            <a:r>
              <a:rPr lang="en-US" dirty="0"/>
              <a:t>. </a:t>
            </a:r>
          </a:p>
          <a:p>
            <a:pPr marL="0" indent="0">
              <a:buNone/>
            </a:pPr>
            <a:r>
              <a:rPr lang="en-US" dirty="0"/>
              <a:t>vi) This does not mean that the patentee has to demonstrate in the disclosure that every embodiment within the scope of the claim has been tried, tested and proved to have been enabled to be made. </a:t>
            </a:r>
            <a:r>
              <a:rPr lang="en-US" dirty="0">
                <a:solidFill>
                  <a:srgbClr val="0070C0"/>
                </a:solidFill>
              </a:rPr>
              <a:t>Patentees may rely, if they can, upon a principle of general application if it would appear reasonably likely to enable the whole range of products within the scope of the claim to be made</a:t>
            </a:r>
            <a:r>
              <a:rPr lang="en-US" dirty="0"/>
              <a:t>. But they take the risk, if challenged, that the supposed general principle will be proved at trial not in fact to enable a significant, relevant, part of the claimed range to be made, as at the priority date. </a:t>
            </a:r>
          </a:p>
          <a:p>
            <a:pPr marL="0" indent="0">
              <a:buNone/>
            </a:pPr>
            <a:r>
              <a:rPr lang="en-US" dirty="0"/>
              <a:t>vii) Nor will a claim which in substance passes the sufficiency test be defeated by dividing the product claim into a range denominated by some wholly irrelevant factor, such as the length of a mouse’s tail. </a:t>
            </a:r>
            <a:r>
              <a:rPr lang="en-US" dirty="0">
                <a:solidFill>
                  <a:srgbClr val="0070C0"/>
                </a:solidFill>
              </a:rPr>
              <a:t>The requirement to show enablement across the whole scope of the claim applies only across a relevant range. Put broadly, the range will be relevant if it is denominated by reference to a variable which significantly affects the value or utility of the product in achieving the purpose for which it is to be made</a:t>
            </a:r>
            <a:r>
              <a:rPr lang="en-US" dirty="0"/>
              <a:t>. </a:t>
            </a:r>
          </a:p>
          <a:p>
            <a:pPr marL="0" indent="0">
              <a:buNone/>
            </a:pPr>
            <a:r>
              <a:rPr lang="en-US" dirty="0"/>
              <a:t>viii) Enablement across the scope of a product claim is not established merely by showing that all products within the relevant range will, if and when they can be made, deliver the same general benefit intended to be generated by the invention, </a:t>
            </a:r>
            <a:r>
              <a:rPr lang="en-US" b="1" u="sng" dirty="0"/>
              <a:t>regardless how valuable and ground-breaking that invention may prove to be</a:t>
            </a:r>
            <a:r>
              <a:rPr lang="en-US" dirty="0"/>
              <a:t>. </a:t>
            </a:r>
          </a:p>
          <a:p>
            <a:pPr marL="0" indent="0">
              <a:buNone/>
            </a:pPr>
            <a:endParaRPr lang="en-US" dirty="0"/>
          </a:p>
          <a:p>
            <a:pPr marL="0" indent="0">
              <a:buNone/>
            </a:pPr>
            <a:endParaRPr lang="en-US" dirty="0"/>
          </a:p>
        </p:txBody>
      </p:sp>
      <p:sp>
        <p:nvSpPr>
          <p:cNvPr id="4" name="TextBox 3">
            <a:extLst>
              <a:ext uri="{FF2B5EF4-FFF2-40B4-BE49-F238E27FC236}">
                <a16:creationId xmlns:a16="http://schemas.microsoft.com/office/drawing/2014/main" id="{C15C34CD-987F-9D43-9F4C-68618E79B239}"/>
              </a:ext>
            </a:extLst>
          </p:cNvPr>
          <p:cNvSpPr txBox="1"/>
          <p:nvPr/>
        </p:nvSpPr>
        <p:spPr>
          <a:xfrm>
            <a:off x="7802881" y="829273"/>
            <a:ext cx="3755136" cy="3785652"/>
          </a:xfrm>
          <a:prstGeom prst="rect">
            <a:avLst/>
          </a:prstGeom>
          <a:noFill/>
        </p:spPr>
        <p:txBody>
          <a:bodyPr wrap="square" rtlCol="0">
            <a:spAutoFit/>
          </a:bodyPr>
          <a:lstStyle/>
          <a:p>
            <a:r>
              <a:rPr lang="en-US" sz="1200" dirty="0"/>
              <a:t>US law is very close to </a:t>
            </a:r>
            <a:r>
              <a:rPr lang="en-US" sz="1200" i="1" dirty="0"/>
              <a:t>Regeneron</a:t>
            </a:r>
          </a:p>
          <a:p>
            <a:endParaRPr lang="en-US" sz="1200" dirty="0"/>
          </a:p>
          <a:p>
            <a:r>
              <a:rPr lang="en-US" sz="1200" dirty="0">
                <a:solidFill>
                  <a:srgbClr val="FF0000"/>
                </a:solidFill>
              </a:rPr>
              <a:t>Interpretation of 112¶1:  Specification + prior art and PHOSITA skill on the date of filing must support entire range of embodiments claimed</a:t>
            </a:r>
          </a:p>
          <a:p>
            <a:endParaRPr lang="en-US" sz="1200" dirty="0"/>
          </a:p>
          <a:p>
            <a:r>
              <a:rPr lang="en-US" sz="1200" dirty="0"/>
              <a:t>“If a patent claims an entire class of processes, machines, manufactures, or compositions of matter, the patent’s specification must enable a person skilled in the art to make and use the entire class. In other words, the specification must enable the full scope of the invention as defined by its claims.” (SCOTUS 2024)</a:t>
            </a:r>
          </a:p>
          <a:p>
            <a:endParaRPr lang="en-US" sz="1200" dirty="0"/>
          </a:p>
          <a:p>
            <a:r>
              <a:rPr lang="en-US" sz="1200" dirty="0"/>
              <a:t>Be careful with claim drafting – and with claim construction (e.g. Automotive Tech (CAFC 2007) – side impact sensing device)</a:t>
            </a:r>
          </a:p>
          <a:p>
            <a:endParaRPr lang="en-US" sz="1200" dirty="0"/>
          </a:p>
          <a:p>
            <a:endParaRPr lang="en-US" sz="1200" dirty="0"/>
          </a:p>
          <a:p>
            <a:endParaRPr lang="en-US" sz="1200" dirty="0"/>
          </a:p>
          <a:p>
            <a:endParaRPr lang="en-US" sz="1200" dirty="0"/>
          </a:p>
        </p:txBody>
      </p:sp>
      <p:cxnSp>
        <p:nvCxnSpPr>
          <p:cNvPr id="8" name="Straight Arrow Connector 7">
            <a:extLst>
              <a:ext uri="{FF2B5EF4-FFF2-40B4-BE49-F238E27FC236}">
                <a16:creationId xmlns:a16="http://schemas.microsoft.com/office/drawing/2014/main" id="{EBBA09AB-FC37-5743-B65A-176A7E68AD34}"/>
              </a:ext>
            </a:extLst>
          </p:cNvPr>
          <p:cNvCxnSpPr>
            <a:cxnSpLocks/>
          </p:cNvCxnSpPr>
          <p:nvPr/>
        </p:nvCxnSpPr>
        <p:spPr>
          <a:xfrm>
            <a:off x="6794116" y="1219200"/>
            <a:ext cx="1069724" cy="13898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B56FD7A0-7E0A-2041-98DA-BE0AC27A3EB5}"/>
              </a:ext>
            </a:extLst>
          </p:cNvPr>
          <p:cNvCxnSpPr>
            <a:cxnSpLocks/>
          </p:cNvCxnSpPr>
          <p:nvPr/>
        </p:nvCxnSpPr>
        <p:spPr>
          <a:xfrm flipV="1">
            <a:off x="6571489" y="1560576"/>
            <a:ext cx="1292351" cy="100584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A377F22A-FB3E-214C-8CF0-0B41F6F1732B}"/>
              </a:ext>
            </a:extLst>
          </p:cNvPr>
          <p:cNvCxnSpPr>
            <a:cxnSpLocks/>
          </p:cNvCxnSpPr>
          <p:nvPr/>
        </p:nvCxnSpPr>
        <p:spPr>
          <a:xfrm>
            <a:off x="6632448" y="2145792"/>
            <a:ext cx="1170433" cy="12102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0743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74F2675-936F-BF49-A35C-548812782C38}"/>
              </a:ext>
            </a:extLst>
          </p:cNvPr>
          <p:cNvSpPr>
            <a:spLocks noGrp="1"/>
          </p:cNvSpPr>
          <p:nvPr>
            <p:ph type="title"/>
          </p:nvPr>
        </p:nvSpPr>
        <p:spPr/>
        <p:txBody>
          <a:bodyPr>
            <a:noAutofit/>
          </a:bodyPr>
          <a:lstStyle/>
          <a:p>
            <a:pPr algn="ctr"/>
            <a:r>
              <a:rPr lang="en-US" sz="3600" dirty="0" err="1"/>
              <a:t>Zhizhen</a:t>
            </a:r>
            <a:r>
              <a:rPr lang="en-US" sz="3600" dirty="0"/>
              <a:t> Intelligent v. Apple</a:t>
            </a:r>
            <a:br>
              <a:rPr lang="en-US" sz="3600" dirty="0"/>
            </a:br>
            <a:r>
              <a:rPr lang="en-US" sz="2400" dirty="0"/>
              <a:t>(summary provided by “China’s top 20 patent cases of 2020”) </a:t>
            </a:r>
            <a:br>
              <a:rPr lang="en-US" sz="3600" dirty="0"/>
            </a:br>
            <a:endParaRPr lang="en-US" sz="3600" dirty="0"/>
          </a:p>
        </p:txBody>
      </p:sp>
      <p:sp>
        <p:nvSpPr>
          <p:cNvPr id="6" name="Content Placeholder 5">
            <a:extLst>
              <a:ext uri="{FF2B5EF4-FFF2-40B4-BE49-F238E27FC236}">
                <a16:creationId xmlns:a16="http://schemas.microsoft.com/office/drawing/2014/main" id="{88372B8C-6AE0-C643-8566-C5A3A95CFA3E}"/>
              </a:ext>
            </a:extLst>
          </p:cNvPr>
          <p:cNvSpPr>
            <a:spLocks noGrp="1"/>
          </p:cNvSpPr>
          <p:nvPr>
            <p:ph idx="1"/>
          </p:nvPr>
        </p:nvSpPr>
        <p:spPr>
          <a:xfrm>
            <a:off x="564204" y="1468877"/>
            <a:ext cx="10789596" cy="4708086"/>
          </a:xfrm>
        </p:spPr>
        <p:txBody>
          <a:bodyPr>
            <a:noAutofit/>
          </a:bodyPr>
          <a:lstStyle/>
          <a:p>
            <a:r>
              <a:rPr lang="en-US" sz="2000" dirty="0"/>
              <a:t>“</a:t>
            </a:r>
            <a:r>
              <a:rPr lang="en-US" sz="2000" dirty="0" err="1"/>
              <a:t>Zhizhen</a:t>
            </a:r>
            <a:r>
              <a:rPr lang="en-US" sz="2000" dirty="0"/>
              <a:t> Intelligent is the </a:t>
            </a:r>
            <a:r>
              <a:rPr lang="en-US" sz="2000" dirty="0" err="1"/>
              <a:t>obligee</a:t>
            </a:r>
            <a:r>
              <a:rPr lang="en-US" sz="2000" dirty="0"/>
              <a:t> of the invention patent named "a chatbot system." The patent can allow the user to chat with the chatbot through the instant messaging or short message platform, and play interactive games with the robot using formatted command statements. Apple requested the court to invalidate this patent. </a:t>
            </a:r>
          </a:p>
          <a:p>
            <a:r>
              <a:rPr lang="en-US" sz="2000" dirty="0"/>
              <a:t>“Both China National Intellectual Property Administration and the first-instance court held that, the technician in this area can realize the game features that utilize the chatbot system's game server for interaction in this patent based on his general technical knowledge, which meets the requirements of the Patent Law for full disclosure. Therefore, this patent remains in effect. </a:t>
            </a:r>
          </a:p>
          <a:p>
            <a:r>
              <a:rPr lang="en-US" sz="2000" dirty="0"/>
              <a:t>“The second-instance court held, according to historical authorization archives of the patent, </a:t>
            </a:r>
            <a:r>
              <a:rPr lang="en-US" sz="2000" dirty="0" err="1"/>
              <a:t>Zhizhen</a:t>
            </a:r>
            <a:r>
              <a:rPr lang="en-US" sz="2000" dirty="0"/>
              <a:t> Intelligent recognized that the game server features are an important reason for the creativity of this patent. How the game server is connected with other parts of the chatbot is not recorded at all in the patent specification, and how to realize the game features limited by this patent is not fully disclosed. Therefore, the court ruled to annul the first-instance judgment and the sued administrative decision. </a:t>
            </a:r>
            <a:r>
              <a:rPr lang="en-US" sz="2000" dirty="0" err="1"/>
              <a:t>Zhizhen</a:t>
            </a:r>
            <a:r>
              <a:rPr lang="en-US" sz="2000" dirty="0"/>
              <a:t> Intelligent refused to accept the ruling, and applied to the Supreme People's Court for a retrial.” </a:t>
            </a:r>
          </a:p>
          <a:p>
            <a:endParaRPr lang="en-US" sz="2000" dirty="0"/>
          </a:p>
          <a:p>
            <a:endParaRPr lang="en-US" sz="2000" dirty="0"/>
          </a:p>
        </p:txBody>
      </p:sp>
    </p:spTree>
    <p:extLst>
      <p:ext uri="{BB962C8B-B14F-4D97-AF65-F5344CB8AC3E}">
        <p14:creationId xmlns:p14="http://schemas.microsoft.com/office/powerpoint/2010/main" val="2664102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74F2675-936F-BF49-A35C-548812782C38}"/>
              </a:ext>
            </a:extLst>
          </p:cNvPr>
          <p:cNvSpPr>
            <a:spLocks noGrp="1"/>
          </p:cNvSpPr>
          <p:nvPr>
            <p:ph type="title"/>
          </p:nvPr>
        </p:nvSpPr>
        <p:spPr/>
        <p:txBody>
          <a:bodyPr>
            <a:noAutofit/>
          </a:bodyPr>
          <a:lstStyle/>
          <a:p>
            <a:pPr algn="ctr"/>
            <a:r>
              <a:rPr lang="en-US" sz="3600" dirty="0" err="1"/>
              <a:t>Zhizhen</a:t>
            </a:r>
            <a:r>
              <a:rPr lang="en-US" sz="3600" dirty="0"/>
              <a:t> Intelligent v. Apple</a:t>
            </a:r>
            <a:br>
              <a:rPr lang="en-US" sz="3600" dirty="0"/>
            </a:br>
            <a:r>
              <a:rPr lang="en-US" sz="2400" dirty="0"/>
              <a:t>(summary provided by “China’s top 20 patent cases of 2020”) </a:t>
            </a:r>
            <a:br>
              <a:rPr lang="en-US" sz="3600" dirty="0"/>
            </a:br>
            <a:endParaRPr lang="en-US" sz="3600" dirty="0"/>
          </a:p>
        </p:txBody>
      </p:sp>
      <p:sp>
        <p:nvSpPr>
          <p:cNvPr id="6" name="Content Placeholder 5">
            <a:extLst>
              <a:ext uri="{FF2B5EF4-FFF2-40B4-BE49-F238E27FC236}">
                <a16:creationId xmlns:a16="http://schemas.microsoft.com/office/drawing/2014/main" id="{88372B8C-6AE0-C643-8566-C5A3A95CFA3E}"/>
              </a:ext>
            </a:extLst>
          </p:cNvPr>
          <p:cNvSpPr>
            <a:spLocks noGrp="1"/>
          </p:cNvSpPr>
          <p:nvPr>
            <p:ph idx="1"/>
          </p:nvPr>
        </p:nvSpPr>
        <p:spPr>
          <a:xfrm>
            <a:off x="564204" y="1468877"/>
            <a:ext cx="10789596" cy="4708086"/>
          </a:xfrm>
        </p:spPr>
        <p:txBody>
          <a:bodyPr>
            <a:noAutofit/>
          </a:bodyPr>
          <a:lstStyle/>
          <a:p>
            <a:r>
              <a:rPr lang="en-US" sz="2000" dirty="0"/>
              <a:t>“</a:t>
            </a:r>
            <a:r>
              <a:rPr lang="en-US" sz="2000" dirty="0" err="1"/>
              <a:t>Zhizhen</a:t>
            </a:r>
            <a:r>
              <a:rPr lang="en-US" sz="2000" dirty="0"/>
              <a:t> Intelligent is the </a:t>
            </a:r>
            <a:r>
              <a:rPr lang="en-US" sz="2000" dirty="0" err="1"/>
              <a:t>obligee</a:t>
            </a:r>
            <a:r>
              <a:rPr lang="en-US" sz="2000" dirty="0"/>
              <a:t> of the invention patent named "a chatbot system." The patent can allow the user to chat with the chatbot through the instant messaging or short message platform, and play interactive games with the robot using formatted command statements. Apple requested the court to invalidate this patent…. </a:t>
            </a:r>
          </a:p>
          <a:p>
            <a:r>
              <a:rPr lang="en-US" sz="2000" dirty="0"/>
              <a:t>“The Supreme People's Court held that, as the game server features in this patent are not distinguishing technical features between the patent and prior art, the technical plan involving the game server [need] not be described in detail. General technicians in this area can realize relevant technical contents according to the record in this patent specification. Therefore, the technical plan related to the game server in this patent meets the requirements of the Patent Law for full disclosure. After the trial, the Supreme People's Court annulled the second-instance judgment, and upheld the first-instance judgment.”</a:t>
            </a:r>
          </a:p>
          <a:p>
            <a:endParaRPr lang="en-US" sz="2000" dirty="0"/>
          </a:p>
          <a:p>
            <a:endParaRPr lang="en-US" sz="2000" dirty="0"/>
          </a:p>
        </p:txBody>
      </p:sp>
    </p:spTree>
    <p:extLst>
      <p:ext uri="{BB962C8B-B14F-4D97-AF65-F5344CB8AC3E}">
        <p14:creationId xmlns:p14="http://schemas.microsoft.com/office/powerpoint/2010/main" val="1509031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74F2675-936F-BF49-A35C-548812782C38}"/>
              </a:ext>
            </a:extLst>
          </p:cNvPr>
          <p:cNvSpPr>
            <a:spLocks noGrp="1"/>
          </p:cNvSpPr>
          <p:nvPr>
            <p:ph type="title"/>
          </p:nvPr>
        </p:nvSpPr>
        <p:spPr/>
        <p:txBody>
          <a:bodyPr>
            <a:noAutofit/>
          </a:bodyPr>
          <a:lstStyle/>
          <a:p>
            <a:pPr algn="ctr"/>
            <a:r>
              <a:rPr lang="en-US" sz="3600" dirty="0" err="1"/>
              <a:t>Zhizhen</a:t>
            </a:r>
            <a:r>
              <a:rPr lang="en-US" sz="3600" dirty="0"/>
              <a:t> Intelligent v. Apple</a:t>
            </a:r>
            <a:br>
              <a:rPr lang="en-US" sz="3600" dirty="0"/>
            </a:br>
            <a:r>
              <a:rPr lang="en-US" sz="2400" dirty="0"/>
              <a:t>(summary provided by “China’s top 20 patent cases of 2020”) </a:t>
            </a:r>
            <a:br>
              <a:rPr lang="en-US" sz="3600" dirty="0"/>
            </a:br>
            <a:endParaRPr lang="en-US" sz="3600" dirty="0"/>
          </a:p>
        </p:txBody>
      </p:sp>
      <p:sp>
        <p:nvSpPr>
          <p:cNvPr id="6" name="Content Placeholder 5">
            <a:extLst>
              <a:ext uri="{FF2B5EF4-FFF2-40B4-BE49-F238E27FC236}">
                <a16:creationId xmlns:a16="http://schemas.microsoft.com/office/drawing/2014/main" id="{88372B8C-6AE0-C643-8566-C5A3A95CFA3E}"/>
              </a:ext>
            </a:extLst>
          </p:cNvPr>
          <p:cNvSpPr>
            <a:spLocks noGrp="1"/>
          </p:cNvSpPr>
          <p:nvPr>
            <p:ph idx="1"/>
          </p:nvPr>
        </p:nvSpPr>
        <p:spPr>
          <a:xfrm>
            <a:off x="564204" y="1468877"/>
            <a:ext cx="10789596" cy="4708086"/>
          </a:xfrm>
        </p:spPr>
        <p:txBody>
          <a:bodyPr>
            <a:noAutofit/>
          </a:bodyPr>
          <a:lstStyle/>
          <a:p>
            <a:r>
              <a:rPr lang="en-US" sz="2000" dirty="0"/>
              <a:t>“Significance:  This case involves the basic patent in the area of computer artificial intelligence in China. “Disclosure for protection" is the basic principle of the patent system. To determine whether the technical plan that is applied for as a patent has been fully disclosed is not only a difficult issue for patent review and litigation in the AI area, but also directly decides whether the patent applicant has the exclusive right to the relevant technical plan. The retrial judgment clarifies the criteria for determining full disclosure of the patent specification related to computer programs, fully protects the independent innovation achievements of enterprises and helps strengthen the creation and reserve of independent intellectual property rights in key areas while ensuring public interest and encouraging innovation.”</a:t>
            </a:r>
          </a:p>
          <a:p>
            <a:endParaRPr lang="en-US" sz="2000" dirty="0"/>
          </a:p>
          <a:p>
            <a:endParaRPr lang="en-US" sz="2000" dirty="0"/>
          </a:p>
        </p:txBody>
      </p:sp>
    </p:spTree>
    <p:extLst>
      <p:ext uri="{BB962C8B-B14F-4D97-AF65-F5344CB8AC3E}">
        <p14:creationId xmlns:p14="http://schemas.microsoft.com/office/powerpoint/2010/main" val="1805379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05E12-F8EC-9B43-B9C6-E5675C9E6678}"/>
              </a:ext>
            </a:extLst>
          </p:cNvPr>
          <p:cNvSpPr>
            <a:spLocks noGrp="1"/>
          </p:cNvSpPr>
          <p:nvPr>
            <p:ph type="title"/>
          </p:nvPr>
        </p:nvSpPr>
        <p:spPr/>
        <p:txBody>
          <a:bodyPr/>
          <a:lstStyle/>
          <a:p>
            <a:r>
              <a:rPr lang="en-US" dirty="0"/>
              <a:t>Policy Bases of Disclosure Requirement</a:t>
            </a:r>
          </a:p>
        </p:txBody>
      </p:sp>
      <p:sp>
        <p:nvSpPr>
          <p:cNvPr id="3" name="Content Placeholder 2">
            <a:extLst>
              <a:ext uri="{FF2B5EF4-FFF2-40B4-BE49-F238E27FC236}">
                <a16:creationId xmlns:a16="http://schemas.microsoft.com/office/drawing/2014/main" id="{D20017F9-252D-D44B-B1EA-23A332A4BAD3}"/>
              </a:ext>
            </a:extLst>
          </p:cNvPr>
          <p:cNvSpPr>
            <a:spLocks noGrp="1"/>
          </p:cNvSpPr>
          <p:nvPr>
            <p:ph idx="1"/>
          </p:nvPr>
        </p:nvSpPr>
        <p:spPr/>
        <p:txBody>
          <a:bodyPr>
            <a:normAutofit/>
          </a:bodyPr>
          <a:lstStyle/>
          <a:p>
            <a:pPr marL="0" indent="0">
              <a:buNone/>
            </a:pPr>
            <a:r>
              <a:rPr lang="en-US" dirty="0"/>
              <a:t>a. Compel patentee to reveal information that will facilitate further technical progress</a:t>
            </a:r>
          </a:p>
          <a:p>
            <a:pPr marL="0" indent="0">
              <a:buNone/>
            </a:pPr>
            <a:r>
              <a:rPr lang="en-US" dirty="0"/>
              <a:t>b. Provide competitors guidance in what they may and may not do</a:t>
            </a:r>
          </a:p>
          <a:p>
            <a:pPr marL="0" indent="0">
              <a:buNone/>
            </a:pPr>
            <a:r>
              <a:rPr lang="en-US" dirty="0"/>
              <a:t>c. Provide courts guidance in understanding the invention and construing the claims</a:t>
            </a:r>
          </a:p>
          <a:p>
            <a:pPr marL="0" indent="0">
              <a:buNone/>
            </a:pPr>
            <a:r>
              <a:rPr lang="en-US" dirty="0"/>
              <a:t>d. Prevent patentee from locking up a disproportionate territory</a:t>
            </a:r>
          </a:p>
          <a:p>
            <a:pPr marL="0" indent="0">
              <a:buNone/>
            </a:pPr>
            <a:r>
              <a:rPr lang="en-US" dirty="0"/>
              <a:t>e. Reinforce priority principles by denying priority dates to persons who have not yet fully achieved the invention</a:t>
            </a:r>
          </a:p>
          <a:p>
            <a:pPr marL="0" indent="0">
              <a:buNone/>
            </a:pPr>
            <a:endParaRPr lang="en-US" dirty="0"/>
          </a:p>
        </p:txBody>
      </p:sp>
    </p:spTree>
    <p:extLst>
      <p:ext uri="{BB962C8B-B14F-4D97-AF65-F5344CB8AC3E}">
        <p14:creationId xmlns:p14="http://schemas.microsoft.com/office/powerpoint/2010/main" val="39807513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9" id="{36943235-7571-D447-871E-4A81DC5FC8E3}" vid="{9BB1B359-7978-C84E-B0E6-21AC2A2763B6}"/>
    </a:ext>
  </a:extLst>
</a:theme>
</file>

<file path=docProps/app.xml><?xml version="1.0" encoding="utf-8"?>
<Properties xmlns="http://schemas.openxmlformats.org/officeDocument/2006/extended-properties" xmlns:vt="http://schemas.openxmlformats.org/officeDocument/2006/docPropsVTypes">
  <Template>Office Theme</Template>
  <TotalTime>1617</TotalTime>
  <Words>873</Words>
  <Application>Microsoft Macintosh PowerPoint</Application>
  <PresentationFormat>Widescreen</PresentationFormat>
  <Paragraphs>48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Regeneron Case Study 028</vt:lpstr>
      <vt:lpstr>Claim 1</vt:lpstr>
      <vt:lpstr>CNN Business, October 5, 2020</vt:lpstr>
      <vt:lpstr>Regeneron holdings</vt:lpstr>
      <vt:lpstr>Zhizhen Intelligent v. Apple (summary provided by “China’s top 20 patent cases of 2020”)  </vt:lpstr>
      <vt:lpstr>Zhizhen Intelligent v. Apple (summary provided by “China’s top 20 patent cases of 2020”)  </vt:lpstr>
      <vt:lpstr>Zhizhen Intelligent v. Apple (summary provided by “China’s top 20 patent cases of 2020”)  </vt:lpstr>
      <vt:lpstr>Policy Bases of Disclosure Requirement</vt:lpstr>
    </vt:vector>
  </TitlesOfParts>
  <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Regeneron Case Study 028</dc:title>
  <dc:creator>Terry Fisher</dc:creator>
  <cp:lastModifiedBy>Fisher, William</cp:lastModifiedBy>
  <cp:revision>7</cp:revision>
  <dcterms:created xsi:type="dcterms:W3CDTF">2024-02-09T17:05:46Z</dcterms:created>
  <dcterms:modified xsi:type="dcterms:W3CDTF">2024-02-15T18:09:09Z</dcterms:modified>
</cp:coreProperties>
</file>