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7" r:id="rId2"/>
    <p:sldId id="835" r:id="rId3"/>
    <p:sldId id="311" r:id="rId4"/>
    <p:sldId id="312" r:id="rId5"/>
    <p:sldId id="837" r:id="rId6"/>
    <p:sldId id="331" r:id="rId7"/>
    <p:sldId id="336" r:id="rId8"/>
    <p:sldId id="293" r:id="rId9"/>
    <p:sldId id="290" r:id="rId10"/>
    <p:sldId id="843" r:id="rId11"/>
    <p:sldId id="841" r:id="rId12"/>
    <p:sldId id="844" r:id="rId13"/>
    <p:sldId id="842" r:id="rId14"/>
    <p:sldId id="846" r:id="rId15"/>
    <p:sldId id="848" r:id="rId16"/>
    <p:sldId id="849" r:id="rId17"/>
    <p:sldId id="850" r:id="rId18"/>
    <p:sldId id="847" r:id="rId19"/>
    <p:sldId id="852" r:id="rId20"/>
    <p:sldId id="853" r:id="rId21"/>
    <p:sldId id="855" r:id="rId22"/>
    <p:sldId id="856" r:id="rId23"/>
    <p:sldId id="859" r:id="rId24"/>
    <p:sldId id="861" r:id="rId25"/>
    <p:sldId id="863" r:id="rId26"/>
    <p:sldId id="864" r:id="rId27"/>
    <p:sldId id="865" r:id="rId28"/>
    <p:sldId id="867" r:id="rId29"/>
    <p:sldId id="868" r:id="rId30"/>
    <p:sldId id="869" r:id="rId31"/>
    <p:sldId id="871" r:id="rId32"/>
    <p:sldId id="872" r:id="rId33"/>
    <p:sldId id="873" r:id="rId34"/>
    <p:sldId id="875" r:id="rId35"/>
    <p:sldId id="876" r:id="rId36"/>
    <p:sldId id="877" r:id="rId37"/>
    <p:sldId id="879" r:id="rId38"/>
    <p:sldId id="88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46"/>
  </p:normalViewPr>
  <p:slideViewPr>
    <p:cSldViewPr snapToGrid="0" showGuides="1">
      <p:cViewPr varScale="1">
        <p:scale>
          <a:sx n="131" d="100"/>
          <a:sy n="131" d="100"/>
        </p:scale>
        <p:origin x="37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7F4A6-08A0-3848-90E0-BC0FBAAE52B9}" type="datetimeFigureOut">
              <a:rPr lang="en-US" smtClean="0"/>
              <a:t>3/27/24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BA646-CF82-464F-AC01-ED74760B7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2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E2ACF-78A3-B5CC-B0BE-B70E711B5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C2509-696E-66C3-B49E-9B0BC4A2C7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6232F-A4AA-5D40-3D57-D07CD19B3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01C4-A14A-1E45-1AED-63E1CC63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FB22F-7077-5980-D699-C7413D1F3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09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DBBC2-CE85-94F6-6D74-CDC1FA34F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2B835-2ACD-84A2-E1AA-6DECF874C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8711D-1D41-E71D-4DF6-6C4C5F234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91710-6818-EA69-A2A7-2CAD89BF5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A545A-9B55-5225-E7DB-17F1732C5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7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E6D23C-359E-DC53-9FEE-710ADEB4B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82EFA-BF1A-B2F3-7C51-55A0AC335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E475B-D043-E5D2-C9BE-419E8B4B7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7C39C-F75A-A537-714A-05E97D0F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29AB0-B16E-1874-F888-ABF7B4ED5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0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B76D3-835C-FD1B-C3F4-6E00F6F01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3746B-1703-0B85-BC5F-5E2B8CEF2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CE6EA-6D56-B942-1048-58A9B78A0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9CE4A-99E8-801D-CD49-9BADA7EF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7067C-A040-A13A-D7E7-BD543B732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18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99454-C970-EDA4-DF55-C96AFAE7F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16C61-B3FD-7FE9-E535-364631709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F6427-6D86-8D41-25F2-EB8DA7D0B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56C9A-8CFE-4D58-AB98-AF828281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58776-83C7-3ED8-2BC0-EAF7BD9B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0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D2D3-D5CF-222E-91CF-14961ABE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E9708-2645-D5EE-414E-48465A284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899AE-1CDC-8432-8776-4206E84C0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E0221-987A-B280-AC9B-E21FF4C9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3/27/24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F8194-2B9B-9233-690B-5E9DC41C9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11D76-C465-EE8F-CFF2-BBE3DA97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0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902FC-6F84-4F1D-13E2-46F6F42F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49E9C-49F1-33F0-7F89-FC2C648DA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568E8-9B6C-540D-5DA1-BEC1BE0F5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6FB6A9-5713-E959-6315-A1B719AC3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C0A3C-AC99-761C-76DF-14CCBF321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9418E4-0418-1CCB-A0B5-B00585F61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3/27/24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6749DF-966B-0651-3DBF-A1EA96F67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1173AC-940C-02CB-2BDB-ECAC0C55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8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3C66-27F5-FDB4-C4C1-40441D8E2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2BB314-4CDE-D4F4-B99C-744DEC54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3/27/24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8787C-87D6-8AA8-13B3-D0FBF0C5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BD46A-229E-EABA-B811-E4E8544B1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2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75940B-293E-85E0-15DF-C8646AE55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3/27/24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BD7BB8-228F-712A-1AF3-7E2B9724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DDFE4-11FE-DDF7-5E62-1E739B708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7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E77F6-BA7F-CDDE-7097-953D0E7F0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32FEC-EF8F-199A-7A39-5129B9911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C3F52-24AD-B596-5186-3209671D6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E7015-F0C5-36E6-7544-90BD52BD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3/27/24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FEDDD-F18E-BEB2-9EFC-8C8B7275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D38D8-BEAF-B6F8-C2FA-6F26D19F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4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E4625-C5A1-901E-946F-1B7BF3244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89A8E-FED0-37B3-76DD-A0CAEA4F2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CEF79-7589-419E-54B0-8C76EE07F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289C5-926B-F8E4-CE53-E2E9C5C7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3/27/24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41AA7-10C8-8E88-C374-14C63CE1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56694-6632-D429-048C-BC21C7D7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4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C9D63-99E2-DB96-4792-6B5388E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792B4-6877-FF3D-A483-497D30E19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0AD72-A66F-4A62-8AF2-D7A0656D2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2F062-EB77-1340-ADA8-3D7CD0208A2D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7E3FA-38A6-9F3E-E1D8-AB91D27699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9F4BA-EFD3-EB38-9EE6-3E280D84D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enn diagram&#10;&#10;Description automatically generated">
            <a:extLst>
              <a:ext uri="{FF2B5EF4-FFF2-40B4-BE49-F238E27FC236}">
                <a16:creationId xmlns:a16="http://schemas.microsoft.com/office/drawing/2014/main" id="{F64FAADE-B7B7-7291-7EA7-06E9E8FD98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1557" y="126206"/>
            <a:ext cx="407152" cy="47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0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Berkman%20Intel%20Desktop:Users:tfisher:Documents:Projects:Law%20and%20Economics:Calabresi%20Introduction.doc!OLE_LINK1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mesunion.com/default/photo/The-Lafarge-cement-plant-in-Ravena-shown-here-457115.php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Berkman%20Intel%20Desktop:Users:tfisher:Documents:Projects:Law%20and%20Economics:Calabresi%20Introduction.doc!OLE_LINK1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7FB3D-912B-BF4C-B5AF-BD003D62D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4032"/>
            <a:ext cx="9144000" cy="23876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Patent Damages: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Proposals for Reform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Study 106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0E927-6CDF-EE40-A58F-3FA4914FD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37012"/>
            <a:ext cx="9144000" cy="165576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William Fisher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E37CC-8416-A14F-CD17-B849A32E8358}"/>
              </a:ext>
            </a:extLst>
          </p:cNvPr>
          <p:cNvSpPr txBox="1"/>
          <p:nvPr/>
        </p:nvSpPr>
        <p:spPr>
          <a:xfrm>
            <a:off x="3958267" y="6538595"/>
            <a:ext cx="4275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Licensed under terms available at https://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ipxcourses.org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F83528-2C89-44B5-AB88-E7BA7AA92AC9}"/>
              </a:ext>
            </a:extLst>
          </p:cNvPr>
          <p:cNvSpPr txBox="1"/>
          <p:nvPr/>
        </p:nvSpPr>
        <p:spPr>
          <a:xfrm>
            <a:off x="10412730" y="178981"/>
            <a:ext cx="1360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Patent</a:t>
            </a:r>
            <a:r>
              <a:rPr lang="en-US" sz="28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3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B7AD6E-2E1A-4B4E-BAAE-D10ED4370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298" y="107003"/>
            <a:ext cx="8963895" cy="6099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6EFB89-8A7B-CE46-8862-BE71E3534FF8}"/>
              </a:ext>
            </a:extLst>
          </p:cNvPr>
          <p:cNvSpPr txBox="1"/>
          <p:nvPr/>
        </p:nvSpPr>
        <p:spPr>
          <a:xfrm>
            <a:off x="272374" y="865762"/>
            <a:ext cx="2587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Lee &amp; Melamed, </a:t>
            </a:r>
          </a:p>
          <a:p>
            <a:r>
              <a:rPr lang="en-US" sz="2400" dirty="0"/>
              <a:t>“Breaking the Vicious Cycle of Patent Damages” (2016)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81FFE-D523-464C-B7B7-079196092FC0}"/>
              </a:ext>
            </a:extLst>
          </p:cNvPr>
          <p:cNvSpPr/>
          <p:nvPr/>
        </p:nvSpPr>
        <p:spPr>
          <a:xfrm>
            <a:off x="4844373" y="1614790"/>
            <a:ext cx="3540869" cy="181907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52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6327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2438400" y="2215376"/>
            <a:ext cx="4876800" cy="14124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2434322" y="3400076"/>
            <a:ext cx="4897180" cy="11805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8" name="TextBox 77"/>
          <p:cNvSpPr txBox="1"/>
          <p:nvPr/>
        </p:nvSpPr>
        <p:spPr>
          <a:xfrm rot="20759414">
            <a:off x="3351013" y="3760139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Infringer’s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447665" y="978122"/>
            <a:ext cx="4867535" cy="264110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2460702" y="981307"/>
            <a:ext cx="4854498" cy="2624254"/>
          </a:xfrm>
          <a:custGeom>
            <a:avLst/>
            <a:gdLst>
              <a:gd name="connsiteX0" fmla="*/ 0 w 4854498"/>
              <a:gd name="connsiteY0" fmla="*/ 2624254 h 2624254"/>
              <a:gd name="connsiteX1" fmla="*/ 4854498 w 4854498"/>
              <a:gd name="connsiteY1" fmla="*/ 0 h 2624254"/>
              <a:gd name="connsiteX2" fmla="*/ 4854498 w 4854498"/>
              <a:gd name="connsiteY2" fmla="*/ 1248937 h 2624254"/>
              <a:gd name="connsiteX3" fmla="*/ 0 w 4854498"/>
              <a:gd name="connsiteY3" fmla="*/ 2624254 h 262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498" h="2624254">
                <a:moveTo>
                  <a:pt x="0" y="2624254"/>
                </a:moveTo>
                <a:lnTo>
                  <a:pt x="4854498" y="0"/>
                </a:lnTo>
                <a:lnTo>
                  <a:pt x="4854498" y="1248937"/>
                </a:lnTo>
                <a:lnTo>
                  <a:pt x="0" y="2624254"/>
                </a:lnTo>
                <a:close/>
              </a:path>
            </a:pathLst>
          </a:custGeom>
          <a:pattFill prst="openDmnd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483005" y="3293327"/>
            <a:ext cx="564995" cy="297366"/>
          </a:xfrm>
          <a:custGeom>
            <a:avLst/>
            <a:gdLst>
              <a:gd name="connsiteX0" fmla="*/ 0 w 564995"/>
              <a:gd name="connsiteY0" fmla="*/ 297366 h 297366"/>
              <a:gd name="connsiteX1" fmla="*/ 564995 w 564995"/>
              <a:gd name="connsiteY1" fmla="*/ 0 h 297366"/>
              <a:gd name="connsiteX2" fmla="*/ 564995 w 564995"/>
              <a:gd name="connsiteY2" fmla="*/ 148683 h 297366"/>
              <a:gd name="connsiteX3" fmla="*/ 0 w 564995"/>
              <a:gd name="connsiteY3" fmla="*/ 297366 h 29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995" h="297366">
                <a:moveTo>
                  <a:pt x="0" y="297366"/>
                </a:moveTo>
                <a:lnTo>
                  <a:pt x="564995" y="0"/>
                </a:lnTo>
                <a:lnTo>
                  <a:pt x="564995" y="148683"/>
                </a:lnTo>
                <a:lnTo>
                  <a:pt x="0" y="29736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497873" y="3404839"/>
            <a:ext cx="4824761" cy="1159727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openDmnd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530240" y="2468137"/>
            <a:ext cx="164316" cy="4534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5478249" y="3398611"/>
            <a:ext cx="258367" cy="5673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0486813">
            <a:off x="5768027" y="1926812"/>
            <a:ext cx="1000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Lost profits</a:t>
            </a:r>
          </a:p>
        </p:txBody>
      </p:sp>
      <p:sp>
        <p:nvSpPr>
          <p:cNvPr id="60" name="TextBox 59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2638684" y="3400077"/>
            <a:ext cx="274274" cy="4729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155884" y="2896649"/>
            <a:ext cx="1778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Alternative measures </a:t>
            </a:r>
          </a:p>
          <a:p>
            <a:r>
              <a:rPr lang="en-US" sz="1400" dirty="0"/>
              <a:t>of damages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71D4D94-793C-4445-8431-1449AF01E2ED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28293D-B893-D24A-A748-AC2BBFEB0BA4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9D05E51-2D42-1E49-B410-91F08E3CD1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7AB60AC-CBE5-CE44-A934-C1BE8B8FEEC7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409D96-35A0-B748-8A4D-88EDA98062CC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F10762-9573-3141-B68B-6643541C1BCF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968792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6327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2438400" y="2215376"/>
            <a:ext cx="4876800" cy="14124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2434322" y="3400076"/>
            <a:ext cx="4897180" cy="11805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8" name="TextBox 77"/>
          <p:cNvSpPr txBox="1"/>
          <p:nvPr/>
        </p:nvSpPr>
        <p:spPr>
          <a:xfrm rot="20759414">
            <a:off x="3351013" y="3760139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Infringer’s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2497873" y="3404839"/>
            <a:ext cx="4824761" cy="1159727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openDmnd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71D4D94-793C-4445-8431-1449AF01E2ED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28293D-B893-D24A-A748-AC2BBFEB0BA4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9D05E51-2D42-1E49-B410-91F08E3CD1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7AB60AC-CBE5-CE44-A934-C1BE8B8FEEC7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409D96-35A0-B748-8A4D-88EDA98062CC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F10762-9573-3141-B68B-6643541C1BCF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979348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6327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2438400" y="2215376"/>
            <a:ext cx="4876800" cy="14124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2434322" y="3400076"/>
            <a:ext cx="4897180" cy="11805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8" name="TextBox 77"/>
          <p:cNvSpPr txBox="1"/>
          <p:nvPr/>
        </p:nvSpPr>
        <p:spPr>
          <a:xfrm rot="20759414">
            <a:off x="3351013" y="3760139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Infringer’s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 rot="21371991">
            <a:off x="2524360" y="3591786"/>
            <a:ext cx="4817327" cy="809941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lt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71D4D94-793C-4445-8431-1449AF01E2ED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28293D-B893-D24A-A748-AC2BBFEB0BA4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9D05E51-2D42-1E49-B410-91F08E3CD1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7AB60AC-CBE5-CE44-A934-C1BE8B8FEEC7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409D96-35A0-B748-8A4D-88EDA98062CC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F10762-9573-3141-B68B-6643541C1BCF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56877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B7AD6E-2E1A-4B4E-BAAE-D10ED4370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298" y="107003"/>
            <a:ext cx="8963895" cy="6099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6EFB89-8A7B-CE46-8862-BE71E3534FF8}"/>
              </a:ext>
            </a:extLst>
          </p:cNvPr>
          <p:cNvSpPr txBox="1"/>
          <p:nvPr/>
        </p:nvSpPr>
        <p:spPr>
          <a:xfrm>
            <a:off x="272374" y="865762"/>
            <a:ext cx="2587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Lee &amp; Melamed, </a:t>
            </a:r>
          </a:p>
          <a:p>
            <a:r>
              <a:rPr lang="en-US" sz="2400" dirty="0"/>
              <a:t>“Breaking the Vicious Cycle of Patent Damages” (2016)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81FFE-D523-464C-B7B7-079196092FC0}"/>
              </a:ext>
            </a:extLst>
          </p:cNvPr>
          <p:cNvSpPr/>
          <p:nvPr/>
        </p:nvSpPr>
        <p:spPr>
          <a:xfrm>
            <a:off x="4856730" y="3443590"/>
            <a:ext cx="3540869" cy="276265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06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6327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2438400" y="2215376"/>
            <a:ext cx="4876800" cy="14124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2434322" y="3400076"/>
            <a:ext cx="4897180" cy="11805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8" name="TextBox 77"/>
          <p:cNvSpPr txBox="1"/>
          <p:nvPr/>
        </p:nvSpPr>
        <p:spPr>
          <a:xfrm rot="20759414">
            <a:off x="3351013" y="3760139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Infringer’s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 rot="21371991">
            <a:off x="2524360" y="3591786"/>
            <a:ext cx="4817327" cy="809941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lt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71D4D94-793C-4445-8431-1449AF01E2ED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28293D-B893-D24A-A748-AC2BBFEB0BA4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9D05E51-2D42-1E49-B410-91F08E3CD1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7AB60AC-CBE5-CE44-A934-C1BE8B8FEEC7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409D96-35A0-B748-8A4D-88EDA98062CC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F10762-9573-3141-B68B-6643541C1BCF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276611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6327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8" name="TextBox 77"/>
          <p:cNvSpPr txBox="1"/>
          <p:nvPr/>
        </p:nvSpPr>
        <p:spPr>
          <a:xfrm rot="20759414">
            <a:off x="3351013" y="3760139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Infringer’s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 rot="21371991">
            <a:off x="2524360" y="3591786"/>
            <a:ext cx="4817327" cy="809941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lt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71D4D94-793C-4445-8431-1449AF01E2ED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28293D-B893-D24A-A748-AC2BBFEB0BA4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9D05E51-2D42-1E49-B410-91F08E3CD1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7AB60AC-CBE5-CE44-A934-C1BE8B8FEEC7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409D96-35A0-B748-8A4D-88EDA98062CC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F10762-9573-3141-B68B-6643541C1BCF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99A0294-A5DF-944E-8F59-57FEDE4F3AA2}"/>
              </a:ext>
            </a:extLst>
          </p:cNvPr>
          <p:cNvCxnSpPr>
            <a:cxnSpLocks/>
          </p:cNvCxnSpPr>
          <p:nvPr/>
        </p:nvCxnSpPr>
        <p:spPr>
          <a:xfrm flipH="1">
            <a:off x="2482240" y="1019236"/>
            <a:ext cx="9100160" cy="25863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055412B-780C-7A4A-B0D7-A54AF56B7B0F}"/>
              </a:ext>
            </a:extLst>
          </p:cNvPr>
          <p:cNvCxnSpPr>
            <a:cxnSpLocks/>
          </p:cNvCxnSpPr>
          <p:nvPr/>
        </p:nvCxnSpPr>
        <p:spPr>
          <a:xfrm flipV="1">
            <a:off x="2434322" y="2400300"/>
            <a:ext cx="9148078" cy="2180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284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6327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8" name="TextBox 77"/>
          <p:cNvSpPr txBox="1"/>
          <p:nvPr/>
        </p:nvSpPr>
        <p:spPr>
          <a:xfrm rot="20759414">
            <a:off x="3351013" y="3760139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Infringer’s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 rot="21371991">
            <a:off x="2524360" y="3591786"/>
            <a:ext cx="4817327" cy="809941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lt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71D4D94-793C-4445-8431-1449AF01E2ED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28293D-B893-D24A-A748-AC2BBFEB0BA4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9D05E51-2D42-1E49-B410-91F08E3CD1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7AB60AC-CBE5-CE44-A934-C1BE8B8FEEC7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409D96-35A0-B748-8A4D-88EDA98062CC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F10762-9573-3141-B68B-6643541C1BCF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99A0294-A5DF-944E-8F59-57FEDE4F3AA2}"/>
              </a:ext>
            </a:extLst>
          </p:cNvPr>
          <p:cNvCxnSpPr>
            <a:cxnSpLocks/>
          </p:cNvCxnSpPr>
          <p:nvPr/>
        </p:nvCxnSpPr>
        <p:spPr>
          <a:xfrm flipH="1">
            <a:off x="2482240" y="1019236"/>
            <a:ext cx="9100160" cy="25863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055412B-780C-7A4A-B0D7-A54AF56B7B0F}"/>
              </a:ext>
            </a:extLst>
          </p:cNvPr>
          <p:cNvCxnSpPr>
            <a:cxnSpLocks/>
          </p:cNvCxnSpPr>
          <p:nvPr/>
        </p:nvCxnSpPr>
        <p:spPr>
          <a:xfrm flipV="1">
            <a:off x="2434322" y="2400300"/>
            <a:ext cx="9148078" cy="2180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 61">
            <a:extLst>
              <a:ext uri="{FF2B5EF4-FFF2-40B4-BE49-F238E27FC236}">
                <a16:creationId xmlns:a16="http://schemas.microsoft.com/office/drawing/2014/main" id="{6BBF862A-B492-CB42-B9FD-69FAC087AB8B}"/>
              </a:ext>
            </a:extLst>
          </p:cNvPr>
          <p:cNvSpPr/>
          <p:nvPr/>
        </p:nvSpPr>
        <p:spPr>
          <a:xfrm>
            <a:off x="7321594" y="2397902"/>
            <a:ext cx="4265069" cy="1489897"/>
          </a:xfrm>
          <a:custGeom>
            <a:avLst/>
            <a:gdLst>
              <a:gd name="connsiteX0" fmla="*/ 6395 w 4265069"/>
              <a:gd name="connsiteY0" fmla="*/ 1029499 h 1489897"/>
              <a:gd name="connsiteX1" fmla="*/ 0 w 4265069"/>
              <a:gd name="connsiteY1" fmla="*/ 1489897 h 1489897"/>
              <a:gd name="connsiteX2" fmla="*/ 4265069 w 4265069"/>
              <a:gd name="connsiteY2" fmla="*/ 773723 h 1489897"/>
              <a:gd name="connsiteX3" fmla="*/ 4258675 w 4265069"/>
              <a:gd name="connsiteY3" fmla="*/ 0 h 1489897"/>
              <a:gd name="connsiteX4" fmla="*/ 6395 w 4265069"/>
              <a:gd name="connsiteY4" fmla="*/ 1029499 h 148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5069" h="1489897">
                <a:moveTo>
                  <a:pt x="6395" y="1029499"/>
                </a:moveTo>
                <a:cubicBezTo>
                  <a:pt x="4263" y="1182965"/>
                  <a:pt x="2132" y="1336431"/>
                  <a:pt x="0" y="1489897"/>
                </a:cubicBezTo>
                <a:lnTo>
                  <a:pt x="4265069" y="773723"/>
                </a:lnTo>
                <a:cubicBezTo>
                  <a:pt x="4262938" y="515815"/>
                  <a:pt x="4260806" y="257908"/>
                  <a:pt x="4258675" y="0"/>
                </a:cubicBezTo>
                <a:lnTo>
                  <a:pt x="6395" y="1029499"/>
                </a:lnTo>
                <a:close/>
              </a:path>
            </a:pathLst>
          </a:cu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21E221C-0375-284F-8094-E474A63397CB}"/>
              </a:ext>
            </a:extLst>
          </p:cNvPr>
          <p:cNvSpPr txBox="1"/>
          <p:nvPr/>
        </p:nvSpPr>
        <p:spPr>
          <a:xfrm rot="21022452">
            <a:off x="8751431" y="3104818"/>
            <a:ext cx="1340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Ongoing royalty</a:t>
            </a:r>
          </a:p>
        </p:txBody>
      </p:sp>
    </p:spTree>
    <p:extLst>
      <p:ext uri="{BB962C8B-B14F-4D97-AF65-F5344CB8AC3E}">
        <p14:creationId xmlns:p14="http://schemas.microsoft.com/office/powerpoint/2010/main" val="1472594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6327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8" name="TextBox 77"/>
          <p:cNvSpPr txBox="1"/>
          <p:nvPr/>
        </p:nvSpPr>
        <p:spPr>
          <a:xfrm rot="20759414">
            <a:off x="3351013" y="3760139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Infringer’s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 rot="21371991">
            <a:off x="2524360" y="3591786"/>
            <a:ext cx="4817327" cy="809941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lt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71D4D94-793C-4445-8431-1449AF01E2ED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28293D-B893-D24A-A748-AC2BBFEB0BA4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9D05E51-2D42-1E49-B410-91F08E3CD1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7AB60AC-CBE5-CE44-A934-C1BE8B8FEEC7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409D96-35A0-B748-8A4D-88EDA98062CC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F10762-9573-3141-B68B-6643541C1BCF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99A0294-A5DF-944E-8F59-57FEDE4F3AA2}"/>
              </a:ext>
            </a:extLst>
          </p:cNvPr>
          <p:cNvCxnSpPr>
            <a:cxnSpLocks/>
          </p:cNvCxnSpPr>
          <p:nvPr/>
        </p:nvCxnSpPr>
        <p:spPr>
          <a:xfrm flipH="1">
            <a:off x="2482240" y="1019236"/>
            <a:ext cx="9100160" cy="25863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055412B-780C-7A4A-B0D7-A54AF56B7B0F}"/>
              </a:ext>
            </a:extLst>
          </p:cNvPr>
          <p:cNvCxnSpPr>
            <a:cxnSpLocks/>
          </p:cNvCxnSpPr>
          <p:nvPr/>
        </p:nvCxnSpPr>
        <p:spPr>
          <a:xfrm flipV="1">
            <a:off x="2434322" y="2400300"/>
            <a:ext cx="9148078" cy="2180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 64">
            <a:extLst>
              <a:ext uri="{FF2B5EF4-FFF2-40B4-BE49-F238E27FC236}">
                <a16:creationId xmlns:a16="http://schemas.microsoft.com/office/drawing/2014/main" id="{C6DC9CEE-5195-9D4F-A1C8-EE8695452FC5}"/>
              </a:ext>
            </a:extLst>
          </p:cNvPr>
          <p:cNvSpPr/>
          <p:nvPr/>
        </p:nvSpPr>
        <p:spPr>
          <a:xfrm rot="21305420">
            <a:off x="7284246" y="2630573"/>
            <a:ext cx="4265069" cy="891088"/>
          </a:xfrm>
          <a:custGeom>
            <a:avLst/>
            <a:gdLst>
              <a:gd name="connsiteX0" fmla="*/ 6395 w 4265069"/>
              <a:gd name="connsiteY0" fmla="*/ 1029499 h 1489897"/>
              <a:gd name="connsiteX1" fmla="*/ 0 w 4265069"/>
              <a:gd name="connsiteY1" fmla="*/ 1489897 h 1489897"/>
              <a:gd name="connsiteX2" fmla="*/ 4265069 w 4265069"/>
              <a:gd name="connsiteY2" fmla="*/ 773723 h 1489897"/>
              <a:gd name="connsiteX3" fmla="*/ 4258675 w 4265069"/>
              <a:gd name="connsiteY3" fmla="*/ 0 h 1489897"/>
              <a:gd name="connsiteX4" fmla="*/ 6395 w 4265069"/>
              <a:gd name="connsiteY4" fmla="*/ 1029499 h 148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5069" h="1489897">
                <a:moveTo>
                  <a:pt x="6395" y="1029499"/>
                </a:moveTo>
                <a:cubicBezTo>
                  <a:pt x="4263" y="1182965"/>
                  <a:pt x="2132" y="1336431"/>
                  <a:pt x="0" y="1489897"/>
                </a:cubicBezTo>
                <a:lnTo>
                  <a:pt x="4265069" y="773723"/>
                </a:lnTo>
                <a:cubicBezTo>
                  <a:pt x="4262938" y="515815"/>
                  <a:pt x="4260806" y="257908"/>
                  <a:pt x="4258675" y="0"/>
                </a:cubicBezTo>
                <a:lnTo>
                  <a:pt x="6395" y="1029499"/>
                </a:lnTo>
                <a:close/>
              </a:path>
            </a:pathLst>
          </a:cu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8634F09-EE63-7343-ADE1-5783503C18BD}"/>
              </a:ext>
            </a:extLst>
          </p:cNvPr>
          <p:cNvSpPr txBox="1"/>
          <p:nvPr/>
        </p:nvSpPr>
        <p:spPr>
          <a:xfrm rot="21022452">
            <a:off x="8774380" y="2972538"/>
            <a:ext cx="1340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Ongoing royalty</a:t>
            </a:r>
          </a:p>
        </p:txBody>
      </p:sp>
    </p:spTree>
    <p:extLst>
      <p:ext uri="{BB962C8B-B14F-4D97-AF65-F5344CB8AC3E}">
        <p14:creationId xmlns:p14="http://schemas.microsoft.com/office/powerpoint/2010/main" val="343597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B7AD6E-2E1A-4B4E-BAAE-D10ED4370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298" y="107003"/>
            <a:ext cx="8963895" cy="6099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6EFB89-8A7B-CE46-8862-BE71E3534FF8}"/>
              </a:ext>
            </a:extLst>
          </p:cNvPr>
          <p:cNvSpPr txBox="1"/>
          <p:nvPr/>
        </p:nvSpPr>
        <p:spPr>
          <a:xfrm>
            <a:off x="272374" y="865762"/>
            <a:ext cx="2587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Lee &amp; Melamed, </a:t>
            </a:r>
          </a:p>
          <a:p>
            <a:r>
              <a:rPr lang="en-US" sz="2400" dirty="0"/>
              <a:t>“Breaking the Vicious Cycle of Patent Damages” (2016)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81FFE-D523-464C-B7B7-079196092FC0}"/>
              </a:ext>
            </a:extLst>
          </p:cNvPr>
          <p:cNvSpPr/>
          <p:nvPr/>
        </p:nvSpPr>
        <p:spPr>
          <a:xfrm>
            <a:off x="8415476" y="1614790"/>
            <a:ext cx="3540869" cy="180803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68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Document" r:id="rId3" imgW="4572000" imgH="3429000" progId="Word.Document.12">
                  <p:link updateAutomatic="1"/>
                </p:oleObj>
              </mc:Choice>
              <mc:Fallback>
                <p:oleObj name="Document" r:id="rId3" imgW="4572000" imgH="3429000" progId="Word.Document.12">
                  <p:link updateAutomatic="1"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E85A0FE-88C6-B64C-AC14-97C16657C9C4}"/>
              </a:ext>
            </a:extLst>
          </p:cNvPr>
          <p:cNvSpPr txBox="1"/>
          <p:nvPr/>
        </p:nvSpPr>
        <p:spPr>
          <a:xfrm>
            <a:off x="632297" y="126460"/>
            <a:ext cx="3861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Calabresi</a:t>
            </a:r>
            <a:r>
              <a:rPr lang="en-US" sz="2400" dirty="0"/>
              <a:t> &amp; Melamed, </a:t>
            </a:r>
          </a:p>
          <a:p>
            <a:r>
              <a:rPr lang="en-US" sz="2400" dirty="0"/>
              <a:t>“Property Rules, Liability Rules, and Inalienability” (1972)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08B584-D597-4E44-B954-D1AA0768FD64}"/>
              </a:ext>
            </a:extLst>
          </p:cNvPr>
          <p:cNvSpPr/>
          <p:nvPr/>
        </p:nvSpPr>
        <p:spPr>
          <a:xfrm>
            <a:off x="5856051" y="3871609"/>
            <a:ext cx="2120630" cy="111868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39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6327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8" name="TextBox 77"/>
          <p:cNvSpPr txBox="1"/>
          <p:nvPr/>
        </p:nvSpPr>
        <p:spPr>
          <a:xfrm rot="20759414">
            <a:off x="3351013" y="3760139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Infringer’s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 rot="21371991">
            <a:off x="2524360" y="3591786"/>
            <a:ext cx="4817327" cy="809941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lt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71D4D94-793C-4445-8431-1449AF01E2ED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28293D-B893-D24A-A748-AC2BBFEB0BA4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9D05E51-2D42-1E49-B410-91F08E3CD1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7AB60AC-CBE5-CE44-A934-C1BE8B8FEEC7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409D96-35A0-B748-8A4D-88EDA98062CC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F10762-9573-3141-B68B-6643541C1BCF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99A0294-A5DF-944E-8F59-57FEDE4F3AA2}"/>
              </a:ext>
            </a:extLst>
          </p:cNvPr>
          <p:cNvCxnSpPr>
            <a:cxnSpLocks/>
          </p:cNvCxnSpPr>
          <p:nvPr/>
        </p:nvCxnSpPr>
        <p:spPr>
          <a:xfrm flipH="1">
            <a:off x="2482240" y="1019236"/>
            <a:ext cx="9100160" cy="25863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055412B-780C-7A4A-B0D7-A54AF56B7B0F}"/>
              </a:ext>
            </a:extLst>
          </p:cNvPr>
          <p:cNvCxnSpPr>
            <a:cxnSpLocks/>
          </p:cNvCxnSpPr>
          <p:nvPr/>
        </p:nvCxnSpPr>
        <p:spPr>
          <a:xfrm flipV="1">
            <a:off x="2434322" y="2400300"/>
            <a:ext cx="9148078" cy="2180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 61">
            <a:extLst>
              <a:ext uri="{FF2B5EF4-FFF2-40B4-BE49-F238E27FC236}">
                <a16:creationId xmlns:a16="http://schemas.microsoft.com/office/drawing/2014/main" id="{51E945D2-42DD-914C-9328-6EB444A90CFC}"/>
              </a:ext>
            </a:extLst>
          </p:cNvPr>
          <p:cNvSpPr/>
          <p:nvPr/>
        </p:nvSpPr>
        <p:spPr>
          <a:xfrm>
            <a:off x="2460702" y="981307"/>
            <a:ext cx="4854498" cy="2624254"/>
          </a:xfrm>
          <a:custGeom>
            <a:avLst/>
            <a:gdLst>
              <a:gd name="connsiteX0" fmla="*/ 0 w 4854498"/>
              <a:gd name="connsiteY0" fmla="*/ 2624254 h 2624254"/>
              <a:gd name="connsiteX1" fmla="*/ 4854498 w 4854498"/>
              <a:gd name="connsiteY1" fmla="*/ 0 h 2624254"/>
              <a:gd name="connsiteX2" fmla="*/ 4854498 w 4854498"/>
              <a:gd name="connsiteY2" fmla="*/ 1248937 h 2624254"/>
              <a:gd name="connsiteX3" fmla="*/ 0 w 4854498"/>
              <a:gd name="connsiteY3" fmla="*/ 2624254 h 262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498" h="2624254">
                <a:moveTo>
                  <a:pt x="0" y="2624254"/>
                </a:moveTo>
                <a:lnTo>
                  <a:pt x="4854498" y="0"/>
                </a:lnTo>
                <a:lnTo>
                  <a:pt x="4854498" y="1248937"/>
                </a:lnTo>
                <a:lnTo>
                  <a:pt x="0" y="2624254"/>
                </a:lnTo>
                <a:close/>
              </a:path>
            </a:pathLst>
          </a:custGeom>
          <a:pattFill prst="openDmnd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A25FF01B-5EE6-B343-B573-70AC5AF6011F}"/>
              </a:ext>
            </a:extLst>
          </p:cNvPr>
          <p:cNvSpPr/>
          <p:nvPr/>
        </p:nvSpPr>
        <p:spPr>
          <a:xfrm>
            <a:off x="2483005" y="3293327"/>
            <a:ext cx="564995" cy="297366"/>
          </a:xfrm>
          <a:custGeom>
            <a:avLst/>
            <a:gdLst>
              <a:gd name="connsiteX0" fmla="*/ 0 w 564995"/>
              <a:gd name="connsiteY0" fmla="*/ 297366 h 297366"/>
              <a:gd name="connsiteX1" fmla="*/ 564995 w 564995"/>
              <a:gd name="connsiteY1" fmla="*/ 0 h 297366"/>
              <a:gd name="connsiteX2" fmla="*/ 564995 w 564995"/>
              <a:gd name="connsiteY2" fmla="*/ 148683 h 297366"/>
              <a:gd name="connsiteX3" fmla="*/ 0 w 564995"/>
              <a:gd name="connsiteY3" fmla="*/ 297366 h 29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995" h="297366">
                <a:moveTo>
                  <a:pt x="0" y="297366"/>
                </a:moveTo>
                <a:lnTo>
                  <a:pt x="564995" y="0"/>
                </a:lnTo>
                <a:lnTo>
                  <a:pt x="564995" y="148683"/>
                </a:lnTo>
                <a:lnTo>
                  <a:pt x="0" y="29736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0AB315B-1FB4-D543-B468-6B837B639B27}"/>
              </a:ext>
            </a:extLst>
          </p:cNvPr>
          <p:cNvSpPr txBox="1"/>
          <p:nvPr/>
        </p:nvSpPr>
        <p:spPr>
          <a:xfrm rot="20486813">
            <a:off x="5768027" y="1926812"/>
            <a:ext cx="1000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Lost profits</a:t>
            </a:r>
          </a:p>
        </p:txBody>
      </p:sp>
    </p:spTree>
    <p:extLst>
      <p:ext uri="{BB962C8B-B14F-4D97-AF65-F5344CB8AC3E}">
        <p14:creationId xmlns:p14="http://schemas.microsoft.com/office/powerpoint/2010/main" val="1905350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B7AD6E-2E1A-4B4E-BAAE-D10ED4370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298" y="107003"/>
            <a:ext cx="8963895" cy="6099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6EFB89-8A7B-CE46-8862-BE71E3534FF8}"/>
              </a:ext>
            </a:extLst>
          </p:cNvPr>
          <p:cNvSpPr txBox="1"/>
          <p:nvPr/>
        </p:nvSpPr>
        <p:spPr>
          <a:xfrm>
            <a:off x="272374" y="865762"/>
            <a:ext cx="2587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Lee &amp; Melamed, </a:t>
            </a:r>
          </a:p>
          <a:p>
            <a:r>
              <a:rPr lang="en-US" sz="2400" dirty="0"/>
              <a:t>“Breaking the Vicious Cycle of Patent Damages” (2016)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81FFE-D523-464C-B7B7-079196092FC0}"/>
              </a:ext>
            </a:extLst>
          </p:cNvPr>
          <p:cNvSpPr/>
          <p:nvPr/>
        </p:nvSpPr>
        <p:spPr>
          <a:xfrm>
            <a:off x="8415476" y="3443590"/>
            <a:ext cx="3558221" cy="276265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5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6327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8" name="TextBox 77"/>
          <p:cNvSpPr txBox="1"/>
          <p:nvPr/>
        </p:nvSpPr>
        <p:spPr>
          <a:xfrm rot="20759414">
            <a:off x="3351013" y="3760139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Infringer’s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 rot="21371991">
            <a:off x="2524360" y="3591786"/>
            <a:ext cx="4817327" cy="809941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lt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71D4D94-793C-4445-8431-1449AF01E2ED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28293D-B893-D24A-A748-AC2BBFEB0BA4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9D05E51-2D42-1E49-B410-91F08E3CD1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7AB60AC-CBE5-CE44-A934-C1BE8B8FEEC7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409D96-35A0-B748-8A4D-88EDA98062CC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F10762-9573-3141-B68B-6643541C1BCF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99A0294-A5DF-944E-8F59-57FEDE4F3AA2}"/>
              </a:ext>
            </a:extLst>
          </p:cNvPr>
          <p:cNvCxnSpPr>
            <a:cxnSpLocks/>
          </p:cNvCxnSpPr>
          <p:nvPr/>
        </p:nvCxnSpPr>
        <p:spPr>
          <a:xfrm flipH="1">
            <a:off x="2482240" y="1019236"/>
            <a:ext cx="9100160" cy="25863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055412B-780C-7A4A-B0D7-A54AF56B7B0F}"/>
              </a:ext>
            </a:extLst>
          </p:cNvPr>
          <p:cNvCxnSpPr>
            <a:cxnSpLocks/>
          </p:cNvCxnSpPr>
          <p:nvPr/>
        </p:nvCxnSpPr>
        <p:spPr>
          <a:xfrm flipV="1">
            <a:off x="2434322" y="2400300"/>
            <a:ext cx="9148078" cy="2180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 61">
            <a:extLst>
              <a:ext uri="{FF2B5EF4-FFF2-40B4-BE49-F238E27FC236}">
                <a16:creationId xmlns:a16="http://schemas.microsoft.com/office/drawing/2014/main" id="{51E945D2-42DD-914C-9328-6EB444A90CFC}"/>
              </a:ext>
            </a:extLst>
          </p:cNvPr>
          <p:cNvSpPr/>
          <p:nvPr/>
        </p:nvSpPr>
        <p:spPr>
          <a:xfrm>
            <a:off x="2460702" y="981307"/>
            <a:ext cx="4854498" cy="2624254"/>
          </a:xfrm>
          <a:custGeom>
            <a:avLst/>
            <a:gdLst>
              <a:gd name="connsiteX0" fmla="*/ 0 w 4854498"/>
              <a:gd name="connsiteY0" fmla="*/ 2624254 h 2624254"/>
              <a:gd name="connsiteX1" fmla="*/ 4854498 w 4854498"/>
              <a:gd name="connsiteY1" fmla="*/ 0 h 2624254"/>
              <a:gd name="connsiteX2" fmla="*/ 4854498 w 4854498"/>
              <a:gd name="connsiteY2" fmla="*/ 1248937 h 2624254"/>
              <a:gd name="connsiteX3" fmla="*/ 0 w 4854498"/>
              <a:gd name="connsiteY3" fmla="*/ 2624254 h 262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498" h="2624254">
                <a:moveTo>
                  <a:pt x="0" y="2624254"/>
                </a:moveTo>
                <a:lnTo>
                  <a:pt x="4854498" y="0"/>
                </a:lnTo>
                <a:lnTo>
                  <a:pt x="4854498" y="1248937"/>
                </a:lnTo>
                <a:lnTo>
                  <a:pt x="0" y="2624254"/>
                </a:lnTo>
                <a:close/>
              </a:path>
            </a:pathLst>
          </a:custGeom>
          <a:pattFill prst="openDmnd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A25FF01B-5EE6-B343-B573-70AC5AF6011F}"/>
              </a:ext>
            </a:extLst>
          </p:cNvPr>
          <p:cNvSpPr/>
          <p:nvPr/>
        </p:nvSpPr>
        <p:spPr>
          <a:xfrm>
            <a:off x="2483005" y="3293327"/>
            <a:ext cx="564995" cy="297366"/>
          </a:xfrm>
          <a:custGeom>
            <a:avLst/>
            <a:gdLst>
              <a:gd name="connsiteX0" fmla="*/ 0 w 564995"/>
              <a:gd name="connsiteY0" fmla="*/ 297366 h 297366"/>
              <a:gd name="connsiteX1" fmla="*/ 564995 w 564995"/>
              <a:gd name="connsiteY1" fmla="*/ 0 h 297366"/>
              <a:gd name="connsiteX2" fmla="*/ 564995 w 564995"/>
              <a:gd name="connsiteY2" fmla="*/ 148683 h 297366"/>
              <a:gd name="connsiteX3" fmla="*/ 0 w 564995"/>
              <a:gd name="connsiteY3" fmla="*/ 297366 h 29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995" h="297366">
                <a:moveTo>
                  <a:pt x="0" y="297366"/>
                </a:moveTo>
                <a:lnTo>
                  <a:pt x="564995" y="0"/>
                </a:lnTo>
                <a:lnTo>
                  <a:pt x="564995" y="148683"/>
                </a:lnTo>
                <a:lnTo>
                  <a:pt x="0" y="29736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0AB315B-1FB4-D543-B468-6B837B639B27}"/>
              </a:ext>
            </a:extLst>
          </p:cNvPr>
          <p:cNvSpPr txBox="1"/>
          <p:nvPr/>
        </p:nvSpPr>
        <p:spPr>
          <a:xfrm rot="20486813">
            <a:off x="5768027" y="1926812"/>
            <a:ext cx="1000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Lost profits</a:t>
            </a:r>
          </a:p>
        </p:txBody>
      </p:sp>
    </p:spTree>
    <p:extLst>
      <p:ext uri="{BB962C8B-B14F-4D97-AF65-F5344CB8AC3E}">
        <p14:creationId xmlns:p14="http://schemas.microsoft.com/office/powerpoint/2010/main" val="3794891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6327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8" name="TextBox 77"/>
          <p:cNvSpPr txBox="1"/>
          <p:nvPr/>
        </p:nvSpPr>
        <p:spPr>
          <a:xfrm rot="20759414">
            <a:off x="3351013" y="3760139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Infringer’s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 rot="21371991">
            <a:off x="2524360" y="3591786"/>
            <a:ext cx="4817327" cy="809941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lt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71D4D94-793C-4445-8431-1449AF01E2ED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28293D-B893-D24A-A748-AC2BBFEB0BA4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9D05E51-2D42-1E49-B410-91F08E3CD1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7AB60AC-CBE5-CE44-A934-C1BE8B8FEEC7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409D96-35A0-B748-8A4D-88EDA98062CC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F10762-9573-3141-B68B-6643541C1BCF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99A0294-A5DF-944E-8F59-57FEDE4F3AA2}"/>
              </a:ext>
            </a:extLst>
          </p:cNvPr>
          <p:cNvCxnSpPr>
            <a:cxnSpLocks/>
          </p:cNvCxnSpPr>
          <p:nvPr/>
        </p:nvCxnSpPr>
        <p:spPr>
          <a:xfrm flipH="1">
            <a:off x="2482240" y="1019236"/>
            <a:ext cx="9100160" cy="25863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055412B-780C-7A4A-B0D7-A54AF56B7B0F}"/>
              </a:ext>
            </a:extLst>
          </p:cNvPr>
          <p:cNvCxnSpPr>
            <a:cxnSpLocks/>
          </p:cNvCxnSpPr>
          <p:nvPr/>
        </p:nvCxnSpPr>
        <p:spPr>
          <a:xfrm flipV="1">
            <a:off x="2434322" y="2400300"/>
            <a:ext cx="9148078" cy="2180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 64">
            <a:extLst>
              <a:ext uri="{FF2B5EF4-FFF2-40B4-BE49-F238E27FC236}">
                <a16:creationId xmlns:a16="http://schemas.microsoft.com/office/drawing/2014/main" id="{C6DC9CEE-5195-9D4F-A1C8-EE8695452FC5}"/>
              </a:ext>
            </a:extLst>
          </p:cNvPr>
          <p:cNvSpPr/>
          <p:nvPr/>
        </p:nvSpPr>
        <p:spPr>
          <a:xfrm rot="21305420">
            <a:off x="7284246" y="2630573"/>
            <a:ext cx="4265069" cy="891088"/>
          </a:xfrm>
          <a:custGeom>
            <a:avLst/>
            <a:gdLst>
              <a:gd name="connsiteX0" fmla="*/ 6395 w 4265069"/>
              <a:gd name="connsiteY0" fmla="*/ 1029499 h 1489897"/>
              <a:gd name="connsiteX1" fmla="*/ 0 w 4265069"/>
              <a:gd name="connsiteY1" fmla="*/ 1489897 h 1489897"/>
              <a:gd name="connsiteX2" fmla="*/ 4265069 w 4265069"/>
              <a:gd name="connsiteY2" fmla="*/ 773723 h 1489897"/>
              <a:gd name="connsiteX3" fmla="*/ 4258675 w 4265069"/>
              <a:gd name="connsiteY3" fmla="*/ 0 h 1489897"/>
              <a:gd name="connsiteX4" fmla="*/ 6395 w 4265069"/>
              <a:gd name="connsiteY4" fmla="*/ 1029499 h 148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5069" h="1489897">
                <a:moveTo>
                  <a:pt x="6395" y="1029499"/>
                </a:moveTo>
                <a:cubicBezTo>
                  <a:pt x="4263" y="1182965"/>
                  <a:pt x="2132" y="1336431"/>
                  <a:pt x="0" y="1489897"/>
                </a:cubicBezTo>
                <a:lnTo>
                  <a:pt x="4265069" y="773723"/>
                </a:lnTo>
                <a:cubicBezTo>
                  <a:pt x="4262938" y="515815"/>
                  <a:pt x="4260806" y="257908"/>
                  <a:pt x="4258675" y="0"/>
                </a:cubicBezTo>
                <a:lnTo>
                  <a:pt x="6395" y="1029499"/>
                </a:lnTo>
                <a:close/>
              </a:path>
            </a:pathLst>
          </a:cu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8634F09-EE63-7343-ADE1-5783503C18BD}"/>
              </a:ext>
            </a:extLst>
          </p:cNvPr>
          <p:cNvSpPr txBox="1"/>
          <p:nvPr/>
        </p:nvSpPr>
        <p:spPr>
          <a:xfrm rot="21022452">
            <a:off x="8774380" y="2972538"/>
            <a:ext cx="1340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Ongoing royalty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74254B-7429-B447-B408-82C3BDBD97E5}"/>
              </a:ext>
            </a:extLst>
          </p:cNvPr>
          <p:cNvSpPr txBox="1"/>
          <p:nvPr/>
        </p:nvSpPr>
        <p:spPr>
          <a:xfrm>
            <a:off x="1864487" y="826851"/>
            <a:ext cx="1270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Option 1</a:t>
            </a:r>
          </a:p>
        </p:txBody>
      </p:sp>
    </p:spTree>
    <p:extLst>
      <p:ext uri="{BB962C8B-B14F-4D97-AF65-F5344CB8AC3E}">
        <p14:creationId xmlns:p14="http://schemas.microsoft.com/office/powerpoint/2010/main" val="3497051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5758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2438400" y="2215376"/>
            <a:ext cx="4876800" cy="14124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2434322" y="3400076"/>
            <a:ext cx="4897180" cy="11805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8" name="TextBox 77"/>
          <p:cNvSpPr txBox="1"/>
          <p:nvPr/>
        </p:nvSpPr>
        <p:spPr>
          <a:xfrm rot="20759414">
            <a:off x="3351013" y="3760139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Infringer’s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447665" y="978122"/>
            <a:ext cx="4867535" cy="264110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2460702" y="981307"/>
            <a:ext cx="4854498" cy="2624254"/>
          </a:xfrm>
          <a:custGeom>
            <a:avLst/>
            <a:gdLst>
              <a:gd name="connsiteX0" fmla="*/ 0 w 4854498"/>
              <a:gd name="connsiteY0" fmla="*/ 2624254 h 2624254"/>
              <a:gd name="connsiteX1" fmla="*/ 4854498 w 4854498"/>
              <a:gd name="connsiteY1" fmla="*/ 0 h 2624254"/>
              <a:gd name="connsiteX2" fmla="*/ 4854498 w 4854498"/>
              <a:gd name="connsiteY2" fmla="*/ 1248937 h 2624254"/>
              <a:gd name="connsiteX3" fmla="*/ 0 w 4854498"/>
              <a:gd name="connsiteY3" fmla="*/ 2624254 h 262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498" h="2624254">
                <a:moveTo>
                  <a:pt x="0" y="2624254"/>
                </a:moveTo>
                <a:lnTo>
                  <a:pt x="4854498" y="0"/>
                </a:lnTo>
                <a:lnTo>
                  <a:pt x="4854498" y="1248937"/>
                </a:lnTo>
                <a:lnTo>
                  <a:pt x="0" y="2624254"/>
                </a:lnTo>
                <a:close/>
              </a:path>
            </a:pathLst>
          </a:custGeom>
          <a:pattFill prst="openDmnd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483005" y="3293327"/>
            <a:ext cx="564995" cy="297366"/>
          </a:xfrm>
          <a:custGeom>
            <a:avLst/>
            <a:gdLst>
              <a:gd name="connsiteX0" fmla="*/ 0 w 564995"/>
              <a:gd name="connsiteY0" fmla="*/ 297366 h 297366"/>
              <a:gd name="connsiteX1" fmla="*/ 564995 w 564995"/>
              <a:gd name="connsiteY1" fmla="*/ 0 h 297366"/>
              <a:gd name="connsiteX2" fmla="*/ 564995 w 564995"/>
              <a:gd name="connsiteY2" fmla="*/ 148683 h 297366"/>
              <a:gd name="connsiteX3" fmla="*/ 0 w 564995"/>
              <a:gd name="connsiteY3" fmla="*/ 297366 h 29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995" h="297366">
                <a:moveTo>
                  <a:pt x="0" y="297366"/>
                </a:moveTo>
                <a:lnTo>
                  <a:pt x="564995" y="0"/>
                </a:lnTo>
                <a:lnTo>
                  <a:pt x="564995" y="148683"/>
                </a:lnTo>
                <a:lnTo>
                  <a:pt x="0" y="29736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497873" y="3404839"/>
            <a:ext cx="4824761" cy="1159727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openDmnd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4" idx="1"/>
            <a:endCxn id="49" idx="0"/>
          </p:cNvCxnSpPr>
          <p:nvPr/>
        </p:nvCxnSpPr>
        <p:spPr>
          <a:xfrm>
            <a:off x="7322634" y="3404839"/>
            <a:ext cx="718" cy="1122798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07048" y="405741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Injunction</a:t>
            </a:r>
          </a:p>
        </p:txBody>
      </p:sp>
      <p:cxnSp>
        <p:nvCxnSpPr>
          <p:cNvPr id="59" name="Straight Connector 58"/>
          <p:cNvCxnSpPr>
            <a:stCxn id="2" idx="2"/>
          </p:cNvCxnSpPr>
          <p:nvPr/>
        </p:nvCxnSpPr>
        <p:spPr>
          <a:xfrm flipH="1">
            <a:off x="2482240" y="2230244"/>
            <a:ext cx="4832960" cy="137531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7331502" y="1479395"/>
            <a:ext cx="124947" cy="750849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 flipV="1">
            <a:off x="5530240" y="2468137"/>
            <a:ext cx="164316" cy="4534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5478249" y="3398611"/>
            <a:ext cx="258367" cy="5673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 rot="20486813">
            <a:off x="5768027" y="1926812"/>
            <a:ext cx="1000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Lost profits</a:t>
            </a:r>
          </a:p>
        </p:txBody>
      </p:sp>
      <p:sp>
        <p:nvSpPr>
          <p:cNvPr id="68" name="TextBox 67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2638684" y="3400077"/>
            <a:ext cx="274274" cy="4729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155884" y="2896649"/>
            <a:ext cx="1778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Alternative measures </a:t>
            </a:r>
          </a:p>
          <a:p>
            <a:r>
              <a:rPr lang="en-US" sz="1400" dirty="0"/>
              <a:t>of damages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8CFE104-1C42-114C-9103-55529A27CE60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50BFE03-AB9B-2F40-AF08-2C59DAF58A10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14BA1477-4EE2-A142-92C9-96B9CC08B7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1F194946-2727-7F45-9978-1081A2FC7AF2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765BFA-A73B-F14F-B6FD-C75AD458A87F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3E70F0C-41BB-0C42-86C2-7F404B4E9A4E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3699C70-76A7-7F4B-8A25-881241A450DD}"/>
              </a:ext>
            </a:extLst>
          </p:cNvPr>
          <p:cNvCxnSpPr>
            <a:cxnSpLocks/>
          </p:cNvCxnSpPr>
          <p:nvPr/>
        </p:nvCxnSpPr>
        <p:spPr>
          <a:xfrm flipH="1">
            <a:off x="7472315" y="0"/>
            <a:ext cx="4115775" cy="147939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A71AB16-2BA8-1D46-9581-CFB8BD2BD9AC}"/>
              </a:ext>
            </a:extLst>
          </p:cNvPr>
          <p:cNvSpPr txBox="1"/>
          <p:nvPr/>
        </p:nvSpPr>
        <p:spPr>
          <a:xfrm>
            <a:off x="833353" y="290935"/>
            <a:ext cx="4653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Option 2:  To secure this outcome, patentee must pay the cost to the defendant of switching to non-infringing alternative technology</a:t>
            </a:r>
          </a:p>
        </p:txBody>
      </p:sp>
    </p:spTree>
    <p:extLst>
      <p:ext uri="{BB962C8B-B14F-4D97-AF65-F5344CB8AC3E}">
        <p14:creationId xmlns:p14="http://schemas.microsoft.com/office/powerpoint/2010/main" val="1331654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B7AD6E-2E1A-4B4E-BAAE-D10ED4370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298" y="107003"/>
            <a:ext cx="8963895" cy="6099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89153-D46E-D74D-A5C4-F6AA7F3D7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298" y="1616788"/>
            <a:ext cx="8972727" cy="52412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28543C-AC99-9449-9665-77630BA9E469}"/>
              </a:ext>
            </a:extLst>
          </p:cNvPr>
          <p:cNvSpPr txBox="1"/>
          <p:nvPr/>
        </p:nvSpPr>
        <p:spPr>
          <a:xfrm>
            <a:off x="272374" y="865762"/>
            <a:ext cx="2587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Lee &amp; Melamed, </a:t>
            </a:r>
          </a:p>
          <a:p>
            <a:r>
              <a:rPr lang="en-US" sz="2400" dirty="0"/>
              <a:t>“Breaking the Vicious Cycle of Patent Damages” (2016)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12EBED-AC4B-B647-92AE-EF0CB0F04036}"/>
              </a:ext>
            </a:extLst>
          </p:cNvPr>
          <p:cNvSpPr/>
          <p:nvPr/>
        </p:nvSpPr>
        <p:spPr>
          <a:xfrm>
            <a:off x="4825970" y="1616788"/>
            <a:ext cx="3558221" cy="246882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8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6327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2438400" y="2215376"/>
            <a:ext cx="4876800" cy="14124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2434322" y="3400076"/>
            <a:ext cx="4897180" cy="11805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 rot="21371991">
            <a:off x="2524360" y="3591786"/>
            <a:ext cx="4817327" cy="809941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lt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71D4D94-793C-4445-8431-1449AF01E2ED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28293D-B893-D24A-A748-AC2BBFEB0BA4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9D05E51-2D42-1E49-B410-91F08E3CD1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7AB60AC-CBE5-CE44-A934-C1BE8B8FEEC7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409D96-35A0-B748-8A4D-88EDA98062CC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F10762-9573-3141-B68B-6643541C1BCF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727988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6327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2438400" y="2215376"/>
            <a:ext cx="4876800" cy="14124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2434322" y="3400076"/>
            <a:ext cx="4897180" cy="11805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8" name="TextBox 77"/>
          <p:cNvSpPr txBox="1"/>
          <p:nvPr/>
        </p:nvSpPr>
        <p:spPr>
          <a:xfrm rot="20759414">
            <a:off x="3351013" y="3760139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Infringer’s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 rot="21371991">
            <a:off x="2524360" y="3591786"/>
            <a:ext cx="4817327" cy="809941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lt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71D4D94-793C-4445-8431-1449AF01E2ED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28293D-B893-D24A-A748-AC2BBFEB0BA4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9D05E51-2D42-1E49-B410-91F08E3CD1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7AB60AC-CBE5-CE44-A934-C1BE8B8FEEC7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409D96-35A0-B748-8A4D-88EDA98062CC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F10762-9573-3141-B68B-6643541C1BCF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48671951-7DE3-764E-B600-C402B238CF36}"/>
              </a:ext>
            </a:extLst>
          </p:cNvPr>
          <p:cNvSpPr/>
          <p:nvPr/>
        </p:nvSpPr>
        <p:spPr>
          <a:xfrm>
            <a:off x="3048000" y="2579649"/>
            <a:ext cx="4267200" cy="1836234"/>
          </a:xfrm>
          <a:custGeom>
            <a:avLst/>
            <a:gdLst>
              <a:gd name="connsiteX0" fmla="*/ 4267200 w 4267200"/>
              <a:gd name="connsiteY0" fmla="*/ 802888 h 1836234"/>
              <a:gd name="connsiteX1" fmla="*/ 0 w 4267200"/>
              <a:gd name="connsiteY1" fmla="*/ 1836234 h 1836234"/>
              <a:gd name="connsiteX2" fmla="*/ 0 w 4267200"/>
              <a:gd name="connsiteY2" fmla="*/ 1665249 h 1836234"/>
              <a:gd name="connsiteX3" fmla="*/ 4267200 w 4267200"/>
              <a:gd name="connsiteY3" fmla="*/ 0 h 1836234"/>
              <a:gd name="connsiteX4" fmla="*/ 4267200 w 4267200"/>
              <a:gd name="connsiteY4" fmla="*/ 802888 h 183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836234">
                <a:moveTo>
                  <a:pt x="4267200" y="802888"/>
                </a:moveTo>
                <a:lnTo>
                  <a:pt x="0" y="1836234"/>
                </a:lnTo>
                <a:lnTo>
                  <a:pt x="0" y="1665249"/>
                </a:lnTo>
                <a:lnTo>
                  <a:pt x="4267200" y="0"/>
                </a:lnTo>
                <a:lnTo>
                  <a:pt x="4267200" y="802888"/>
                </a:lnTo>
                <a:close/>
              </a:path>
            </a:pathLst>
          </a:custGeom>
          <a:pattFill prst="openDmnd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7FC9B9C-CA92-7F40-88AB-70D587805DA3}"/>
              </a:ext>
            </a:extLst>
          </p:cNvPr>
          <p:cNvSpPr txBox="1"/>
          <p:nvPr/>
        </p:nvSpPr>
        <p:spPr>
          <a:xfrm rot="20720896">
            <a:off x="5337342" y="3052635"/>
            <a:ext cx="188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Enhanced damages for </a:t>
            </a:r>
          </a:p>
          <a:p>
            <a:r>
              <a:rPr lang="en-US" sz="1400" dirty="0"/>
              <a:t>“egregious” conduct</a:t>
            </a:r>
          </a:p>
        </p:txBody>
      </p:sp>
    </p:spTree>
    <p:extLst>
      <p:ext uri="{BB962C8B-B14F-4D97-AF65-F5344CB8AC3E}">
        <p14:creationId xmlns:p14="http://schemas.microsoft.com/office/powerpoint/2010/main" val="3276692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B7AD6E-2E1A-4B4E-BAAE-D10ED4370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298" y="107003"/>
            <a:ext cx="8963895" cy="6099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89153-D46E-D74D-A5C4-F6AA7F3D7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298" y="1616788"/>
            <a:ext cx="8972727" cy="52412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28543C-AC99-9449-9665-77630BA9E469}"/>
              </a:ext>
            </a:extLst>
          </p:cNvPr>
          <p:cNvSpPr txBox="1"/>
          <p:nvPr/>
        </p:nvSpPr>
        <p:spPr>
          <a:xfrm>
            <a:off x="272374" y="865762"/>
            <a:ext cx="2587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Lee &amp; Melamed, </a:t>
            </a:r>
          </a:p>
          <a:p>
            <a:r>
              <a:rPr lang="en-US" sz="2400" dirty="0"/>
              <a:t>“Breaking the Vicious Cycle of Patent Damages” (2016)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12EBED-AC4B-B647-92AE-EF0CB0F04036}"/>
              </a:ext>
            </a:extLst>
          </p:cNvPr>
          <p:cNvSpPr/>
          <p:nvPr/>
        </p:nvSpPr>
        <p:spPr>
          <a:xfrm>
            <a:off x="4845425" y="4063294"/>
            <a:ext cx="3558221" cy="269742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51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6327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 rot="21371991">
            <a:off x="2524360" y="3591786"/>
            <a:ext cx="4817327" cy="809941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lt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71D4D94-793C-4445-8431-1449AF01E2ED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28293D-B893-D24A-A748-AC2BBFEB0BA4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9D05E51-2D42-1E49-B410-91F08E3CD1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7AB60AC-CBE5-CE44-A934-C1BE8B8FEEC7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409D96-35A0-B748-8A4D-88EDA98062CC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F10762-9573-3141-B68B-6643541C1BCF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99A0294-A5DF-944E-8F59-57FEDE4F3AA2}"/>
              </a:ext>
            </a:extLst>
          </p:cNvPr>
          <p:cNvCxnSpPr>
            <a:cxnSpLocks/>
          </p:cNvCxnSpPr>
          <p:nvPr/>
        </p:nvCxnSpPr>
        <p:spPr>
          <a:xfrm flipH="1">
            <a:off x="2482240" y="1019236"/>
            <a:ext cx="9100160" cy="25863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055412B-780C-7A4A-B0D7-A54AF56B7B0F}"/>
              </a:ext>
            </a:extLst>
          </p:cNvPr>
          <p:cNvCxnSpPr>
            <a:cxnSpLocks/>
          </p:cNvCxnSpPr>
          <p:nvPr/>
        </p:nvCxnSpPr>
        <p:spPr>
          <a:xfrm flipV="1">
            <a:off x="2434322" y="2400300"/>
            <a:ext cx="9148078" cy="2180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 64">
            <a:extLst>
              <a:ext uri="{FF2B5EF4-FFF2-40B4-BE49-F238E27FC236}">
                <a16:creationId xmlns:a16="http://schemas.microsoft.com/office/drawing/2014/main" id="{C6DC9CEE-5195-9D4F-A1C8-EE8695452FC5}"/>
              </a:ext>
            </a:extLst>
          </p:cNvPr>
          <p:cNvSpPr/>
          <p:nvPr/>
        </p:nvSpPr>
        <p:spPr>
          <a:xfrm rot="21305420">
            <a:off x="7284246" y="2630573"/>
            <a:ext cx="4265069" cy="891088"/>
          </a:xfrm>
          <a:custGeom>
            <a:avLst/>
            <a:gdLst>
              <a:gd name="connsiteX0" fmla="*/ 6395 w 4265069"/>
              <a:gd name="connsiteY0" fmla="*/ 1029499 h 1489897"/>
              <a:gd name="connsiteX1" fmla="*/ 0 w 4265069"/>
              <a:gd name="connsiteY1" fmla="*/ 1489897 h 1489897"/>
              <a:gd name="connsiteX2" fmla="*/ 4265069 w 4265069"/>
              <a:gd name="connsiteY2" fmla="*/ 773723 h 1489897"/>
              <a:gd name="connsiteX3" fmla="*/ 4258675 w 4265069"/>
              <a:gd name="connsiteY3" fmla="*/ 0 h 1489897"/>
              <a:gd name="connsiteX4" fmla="*/ 6395 w 4265069"/>
              <a:gd name="connsiteY4" fmla="*/ 1029499 h 148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5069" h="1489897">
                <a:moveTo>
                  <a:pt x="6395" y="1029499"/>
                </a:moveTo>
                <a:cubicBezTo>
                  <a:pt x="4263" y="1182965"/>
                  <a:pt x="2132" y="1336431"/>
                  <a:pt x="0" y="1489897"/>
                </a:cubicBezTo>
                <a:lnTo>
                  <a:pt x="4265069" y="773723"/>
                </a:lnTo>
                <a:cubicBezTo>
                  <a:pt x="4262938" y="515815"/>
                  <a:pt x="4260806" y="257908"/>
                  <a:pt x="4258675" y="0"/>
                </a:cubicBezTo>
                <a:lnTo>
                  <a:pt x="6395" y="1029499"/>
                </a:lnTo>
                <a:close/>
              </a:path>
            </a:pathLst>
          </a:cu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8634F09-EE63-7343-ADE1-5783503C18BD}"/>
              </a:ext>
            </a:extLst>
          </p:cNvPr>
          <p:cNvSpPr txBox="1"/>
          <p:nvPr/>
        </p:nvSpPr>
        <p:spPr>
          <a:xfrm rot="21022452">
            <a:off x="8774380" y="2972538"/>
            <a:ext cx="1340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Ongoing royalty</a:t>
            </a:r>
          </a:p>
        </p:txBody>
      </p:sp>
    </p:spTree>
    <p:extLst>
      <p:ext uri="{BB962C8B-B14F-4D97-AF65-F5344CB8AC3E}">
        <p14:creationId xmlns:p14="http://schemas.microsoft.com/office/powerpoint/2010/main" val="3132109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he Lafarge cement plant in Ravena, shown here across Route 9W from the Ravena-Coeymans-Selkirk High School. Participants in an independant Harvard health study will receive individual test results. (Philip Kamrass / Times Union) Photo: PHILIP KAMRASS / 00005722A">
            <a:extLst>
              <a:ext uri="{FF2B5EF4-FFF2-40B4-BE49-F238E27FC236}">
                <a16:creationId xmlns:a16="http://schemas.microsoft.com/office/drawing/2014/main" id="{5F492098-94CA-3542-8CAB-57268852C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15" y="504669"/>
            <a:ext cx="8824993" cy="591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867450-93FF-344B-A6DA-BA34BA3C79DE}"/>
              </a:ext>
            </a:extLst>
          </p:cNvPr>
          <p:cNvSpPr txBox="1"/>
          <p:nvPr/>
        </p:nvSpPr>
        <p:spPr>
          <a:xfrm>
            <a:off x="2388433" y="6540708"/>
            <a:ext cx="7552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 </a:t>
            </a:r>
            <a:r>
              <a:rPr lang="en-US" sz="1000" dirty="0">
                <a:hlinkClick r:id="rId3"/>
              </a:rPr>
              <a:t>https://www.timesunion.com/default/photo/The-Lafarge-cement-plant-in-Ravena-shown-here-457115.php</a:t>
            </a:r>
            <a:r>
              <a:rPr lang="en-US" sz="1000" dirty="0"/>
              <a:t> (courtesy of John </a:t>
            </a:r>
            <a:r>
              <a:rPr lang="en-US" sz="1000" dirty="0" err="1"/>
              <a:t>Barna</a:t>
            </a:r>
            <a:r>
              <a:rPr lang="en-US" sz="10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450F49-762A-B24A-845F-A13F6623B662}"/>
              </a:ext>
            </a:extLst>
          </p:cNvPr>
          <p:cNvSpPr txBox="1"/>
          <p:nvPr/>
        </p:nvSpPr>
        <p:spPr>
          <a:xfrm>
            <a:off x="784486" y="71071"/>
            <a:ext cx="11017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“The Lafarge cement plant in </a:t>
            </a:r>
            <a:r>
              <a:rPr lang="en-US" dirty="0" err="1"/>
              <a:t>Ravena</a:t>
            </a:r>
            <a:r>
              <a:rPr lang="en-US" dirty="0"/>
              <a:t>, shown here across Route 9W from the </a:t>
            </a:r>
            <a:r>
              <a:rPr lang="en-US" dirty="0" err="1"/>
              <a:t>Ravena</a:t>
            </a:r>
            <a:r>
              <a:rPr lang="en-US" dirty="0"/>
              <a:t>-</a:t>
            </a:r>
            <a:r>
              <a:rPr lang="en-US" dirty="0" err="1"/>
              <a:t>Coeymans</a:t>
            </a:r>
            <a:r>
              <a:rPr lang="en-US" dirty="0"/>
              <a:t>-Selkirk High School.”</a:t>
            </a:r>
          </a:p>
        </p:txBody>
      </p:sp>
    </p:spTree>
    <p:extLst>
      <p:ext uri="{BB962C8B-B14F-4D97-AF65-F5344CB8AC3E}">
        <p14:creationId xmlns:p14="http://schemas.microsoft.com/office/powerpoint/2010/main" val="1545601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6327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8" name="TextBox 77"/>
          <p:cNvSpPr txBox="1"/>
          <p:nvPr/>
        </p:nvSpPr>
        <p:spPr>
          <a:xfrm rot="20759414">
            <a:off x="3351013" y="3760139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Infringer’s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 rot="21371991">
            <a:off x="2524360" y="3591786"/>
            <a:ext cx="4817327" cy="809941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lt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71D4D94-793C-4445-8431-1449AF01E2ED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28293D-B893-D24A-A748-AC2BBFEB0BA4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9D05E51-2D42-1E49-B410-91F08E3CD1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7AB60AC-CBE5-CE44-A934-C1BE8B8FEEC7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409D96-35A0-B748-8A4D-88EDA98062CC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F10762-9573-3141-B68B-6643541C1BCF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99A0294-A5DF-944E-8F59-57FEDE4F3AA2}"/>
              </a:ext>
            </a:extLst>
          </p:cNvPr>
          <p:cNvCxnSpPr>
            <a:cxnSpLocks/>
          </p:cNvCxnSpPr>
          <p:nvPr/>
        </p:nvCxnSpPr>
        <p:spPr>
          <a:xfrm flipH="1">
            <a:off x="2482240" y="1019236"/>
            <a:ext cx="9100160" cy="25863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055412B-780C-7A4A-B0D7-A54AF56B7B0F}"/>
              </a:ext>
            </a:extLst>
          </p:cNvPr>
          <p:cNvCxnSpPr>
            <a:cxnSpLocks/>
          </p:cNvCxnSpPr>
          <p:nvPr/>
        </p:nvCxnSpPr>
        <p:spPr>
          <a:xfrm flipV="1">
            <a:off x="2434322" y="2400300"/>
            <a:ext cx="9148078" cy="2180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 64">
            <a:extLst>
              <a:ext uri="{FF2B5EF4-FFF2-40B4-BE49-F238E27FC236}">
                <a16:creationId xmlns:a16="http://schemas.microsoft.com/office/drawing/2014/main" id="{C6DC9CEE-5195-9D4F-A1C8-EE8695452FC5}"/>
              </a:ext>
            </a:extLst>
          </p:cNvPr>
          <p:cNvSpPr/>
          <p:nvPr/>
        </p:nvSpPr>
        <p:spPr>
          <a:xfrm rot="21305420">
            <a:off x="7284246" y="2630573"/>
            <a:ext cx="4265069" cy="891088"/>
          </a:xfrm>
          <a:custGeom>
            <a:avLst/>
            <a:gdLst>
              <a:gd name="connsiteX0" fmla="*/ 6395 w 4265069"/>
              <a:gd name="connsiteY0" fmla="*/ 1029499 h 1489897"/>
              <a:gd name="connsiteX1" fmla="*/ 0 w 4265069"/>
              <a:gd name="connsiteY1" fmla="*/ 1489897 h 1489897"/>
              <a:gd name="connsiteX2" fmla="*/ 4265069 w 4265069"/>
              <a:gd name="connsiteY2" fmla="*/ 773723 h 1489897"/>
              <a:gd name="connsiteX3" fmla="*/ 4258675 w 4265069"/>
              <a:gd name="connsiteY3" fmla="*/ 0 h 1489897"/>
              <a:gd name="connsiteX4" fmla="*/ 6395 w 4265069"/>
              <a:gd name="connsiteY4" fmla="*/ 1029499 h 148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5069" h="1489897">
                <a:moveTo>
                  <a:pt x="6395" y="1029499"/>
                </a:moveTo>
                <a:cubicBezTo>
                  <a:pt x="4263" y="1182965"/>
                  <a:pt x="2132" y="1336431"/>
                  <a:pt x="0" y="1489897"/>
                </a:cubicBezTo>
                <a:lnTo>
                  <a:pt x="4265069" y="773723"/>
                </a:lnTo>
                <a:cubicBezTo>
                  <a:pt x="4262938" y="515815"/>
                  <a:pt x="4260806" y="257908"/>
                  <a:pt x="4258675" y="0"/>
                </a:cubicBezTo>
                <a:lnTo>
                  <a:pt x="6395" y="1029499"/>
                </a:lnTo>
                <a:close/>
              </a:path>
            </a:pathLst>
          </a:cu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8634F09-EE63-7343-ADE1-5783503C18BD}"/>
              </a:ext>
            </a:extLst>
          </p:cNvPr>
          <p:cNvSpPr txBox="1"/>
          <p:nvPr/>
        </p:nvSpPr>
        <p:spPr>
          <a:xfrm rot="21022452">
            <a:off x="8774380" y="2972538"/>
            <a:ext cx="1340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Ongoing royalty</a:t>
            </a: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E12E6707-269C-4E4E-AD70-4FD9E0FE93A6}"/>
              </a:ext>
            </a:extLst>
          </p:cNvPr>
          <p:cNvSpPr/>
          <p:nvPr/>
        </p:nvSpPr>
        <p:spPr>
          <a:xfrm>
            <a:off x="3048000" y="1019236"/>
            <a:ext cx="8487782" cy="3396647"/>
          </a:xfrm>
          <a:custGeom>
            <a:avLst/>
            <a:gdLst>
              <a:gd name="connsiteX0" fmla="*/ 4267200 w 4267200"/>
              <a:gd name="connsiteY0" fmla="*/ 802888 h 1836234"/>
              <a:gd name="connsiteX1" fmla="*/ 0 w 4267200"/>
              <a:gd name="connsiteY1" fmla="*/ 1836234 h 1836234"/>
              <a:gd name="connsiteX2" fmla="*/ 0 w 4267200"/>
              <a:gd name="connsiteY2" fmla="*/ 1665249 h 1836234"/>
              <a:gd name="connsiteX3" fmla="*/ 4267200 w 4267200"/>
              <a:gd name="connsiteY3" fmla="*/ 0 h 1836234"/>
              <a:gd name="connsiteX4" fmla="*/ 4267200 w 4267200"/>
              <a:gd name="connsiteY4" fmla="*/ 802888 h 183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836234">
                <a:moveTo>
                  <a:pt x="4267200" y="802888"/>
                </a:moveTo>
                <a:lnTo>
                  <a:pt x="0" y="1836234"/>
                </a:lnTo>
                <a:lnTo>
                  <a:pt x="0" y="1665249"/>
                </a:lnTo>
                <a:lnTo>
                  <a:pt x="4267200" y="0"/>
                </a:lnTo>
                <a:lnTo>
                  <a:pt x="4267200" y="802888"/>
                </a:lnTo>
                <a:close/>
              </a:path>
            </a:pathLst>
          </a:custGeom>
          <a:pattFill prst="openDmnd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6C49515-7517-2149-B92C-ECFBE5AB3A88}"/>
              </a:ext>
            </a:extLst>
          </p:cNvPr>
          <p:cNvSpPr txBox="1"/>
          <p:nvPr/>
        </p:nvSpPr>
        <p:spPr>
          <a:xfrm rot="20720896">
            <a:off x="5337342" y="3052635"/>
            <a:ext cx="188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Enhanced damages for </a:t>
            </a:r>
          </a:p>
          <a:p>
            <a:r>
              <a:rPr lang="en-US" sz="1400" dirty="0"/>
              <a:t>“egregious” conduct</a:t>
            </a:r>
          </a:p>
        </p:txBody>
      </p:sp>
    </p:spTree>
    <p:extLst>
      <p:ext uri="{BB962C8B-B14F-4D97-AF65-F5344CB8AC3E}">
        <p14:creationId xmlns:p14="http://schemas.microsoft.com/office/powerpoint/2010/main" val="1630327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B7AD6E-2E1A-4B4E-BAAE-D10ED4370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298" y="107003"/>
            <a:ext cx="8963895" cy="6099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89153-D46E-D74D-A5C4-F6AA7F3D7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298" y="1616788"/>
            <a:ext cx="8972727" cy="52412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28543C-AC99-9449-9665-77630BA9E469}"/>
              </a:ext>
            </a:extLst>
          </p:cNvPr>
          <p:cNvSpPr txBox="1"/>
          <p:nvPr/>
        </p:nvSpPr>
        <p:spPr>
          <a:xfrm>
            <a:off x="272374" y="865762"/>
            <a:ext cx="2587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Lee &amp; Melamed, </a:t>
            </a:r>
          </a:p>
          <a:p>
            <a:r>
              <a:rPr lang="en-US" sz="2400" dirty="0"/>
              <a:t>“Breaking the Vicious Cycle of Patent Damages” (2016)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12EBED-AC4B-B647-92AE-EF0CB0F04036}"/>
              </a:ext>
            </a:extLst>
          </p:cNvPr>
          <p:cNvSpPr/>
          <p:nvPr/>
        </p:nvSpPr>
        <p:spPr>
          <a:xfrm>
            <a:off x="8425204" y="1616789"/>
            <a:ext cx="3558221" cy="244937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99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6327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8" name="TextBox 77"/>
          <p:cNvSpPr txBox="1"/>
          <p:nvPr/>
        </p:nvSpPr>
        <p:spPr>
          <a:xfrm rot="20759414">
            <a:off x="3351013" y="3760139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Infringer’s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 rot="21371991">
            <a:off x="2524360" y="3591786"/>
            <a:ext cx="4817327" cy="809941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lt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71D4D94-793C-4445-8431-1449AF01E2ED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28293D-B893-D24A-A748-AC2BBFEB0BA4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9D05E51-2D42-1E49-B410-91F08E3CD1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7AB60AC-CBE5-CE44-A934-C1BE8B8FEEC7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409D96-35A0-B748-8A4D-88EDA98062CC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F10762-9573-3141-B68B-6643541C1BCF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99A0294-A5DF-944E-8F59-57FEDE4F3AA2}"/>
              </a:ext>
            </a:extLst>
          </p:cNvPr>
          <p:cNvCxnSpPr>
            <a:cxnSpLocks/>
          </p:cNvCxnSpPr>
          <p:nvPr/>
        </p:nvCxnSpPr>
        <p:spPr>
          <a:xfrm flipH="1">
            <a:off x="2482240" y="1019236"/>
            <a:ext cx="9100160" cy="25863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055412B-780C-7A4A-B0D7-A54AF56B7B0F}"/>
              </a:ext>
            </a:extLst>
          </p:cNvPr>
          <p:cNvCxnSpPr>
            <a:cxnSpLocks/>
          </p:cNvCxnSpPr>
          <p:nvPr/>
        </p:nvCxnSpPr>
        <p:spPr>
          <a:xfrm flipV="1">
            <a:off x="2434322" y="2400300"/>
            <a:ext cx="9148078" cy="2180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 61">
            <a:extLst>
              <a:ext uri="{FF2B5EF4-FFF2-40B4-BE49-F238E27FC236}">
                <a16:creationId xmlns:a16="http://schemas.microsoft.com/office/drawing/2014/main" id="{51E945D2-42DD-914C-9328-6EB444A90CFC}"/>
              </a:ext>
            </a:extLst>
          </p:cNvPr>
          <p:cNvSpPr/>
          <p:nvPr/>
        </p:nvSpPr>
        <p:spPr>
          <a:xfrm>
            <a:off x="2460702" y="981307"/>
            <a:ext cx="4854498" cy="2624254"/>
          </a:xfrm>
          <a:custGeom>
            <a:avLst/>
            <a:gdLst>
              <a:gd name="connsiteX0" fmla="*/ 0 w 4854498"/>
              <a:gd name="connsiteY0" fmla="*/ 2624254 h 2624254"/>
              <a:gd name="connsiteX1" fmla="*/ 4854498 w 4854498"/>
              <a:gd name="connsiteY1" fmla="*/ 0 h 2624254"/>
              <a:gd name="connsiteX2" fmla="*/ 4854498 w 4854498"/>
              <a:gd name="connsiteY2" fmla="*/ 1248937 h 2624254"/>
              <a:gd name="connsiteX3" fmla="*/ 0 w 4854498"/>
              <a:gd name="connsiteY3" fmla="*/ 2624254 h 262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498" h="2624254">
                <a:moveTo>
                  <a:pt x="0" y="2624254"/>
                </a:moveTo>
                <a:lnTo>
                  <a:pt x="4854498" y="0"/>
                </a:lnTo>
                <a:lnTo>
                  <a:pt x="4854498" y="1248937"/>
                </a:lnTo>
                <a:lnTo>
                  <a:pt x="0" y="2624254"/>
                </a:lnTo>
                <a:close/>
              </a:path>
            </a:pathLst>
          </a:custGeom>
          <a:pattFill prst="openDmnd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A25FF01B-5EE6-B343-B573-70AC5AF6011F}"/>
              </a:ext>
            </a:extLst>
          </p:cNvPr>
          <p:cNvSpPr/>
          <p:nvPr/>
        </p:nvSpPr>
        <p:spPr>
          <a:xfrm>
            <a:off x="2483005" y="3293327"/>
            <a:ext cx="564995" cy="297366"/>
          </a:xfrm>
          <a:custGeom>
            <a:avLst/>
            <a:gdLst>
              <a:gd name="connsiteX0" fmla="*/ 0 w 564995"/>
              <a:gd name="connsiteY0" fmla="*/ 297366 h 297366"/>
              <a:gd name="connsiteX1" fmla="*/ 564995 w 564995"/>
              <a:gd name="connsiteY1" fmla="*/ 0 h 297366"/>
              <a:gd name="connsiteX2" fmla="*/ 564995 w 564995"/>
              <a:gd name="connsiteY2" fmla="*/ 148683 h 297366"/>
              <a:gd name="connsiteX3" fmla="*/ 0 w 564995"/>
              <a:gd name="connsiteY3" fmla="*/ 297366 h 29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995" h="297366">
                <a:moveTo>
                  <a:pt x="0" y="297366"/>
                </a:moveTo>
                <a:lnTo>
                  <a:pt x="564995" y="0"/>
                </a:lnTo>
                <a:lnTo>
                  <a:pt x="564995" y="148683"/>
                </a:lnTo>
                <a:lnTo>
                  <a:pt x="0" y="29736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0AB315B-1FB4-D543-B468-6B837B639B27}"/>
              </a:ext>
            </a:extLst>
          </p:cNvPr>
          <p:cNvSpPr txBox="1"/>
          <p:nvPr/>
        </p:nvSpPr>
        <p:spPr>
          <a:xfrm rot="20486813">
            <a:off x="5768027" y="1926812"/>
            <a:ext cx="1000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Lost profits</a:t>
            </a:r>
          </a:p>
        </p:txBody>
      </p:sp>
    </p:spTree>
    <p:extLst>
      <p:ext uri="{BB962C8B-B14F-4D97-AF65-F5344CB8AC3E}">
        <p14:creationId xmlns:p14="http://schemas.microsoft.com/office/powerpoint/2010/main" val="2940246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6327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8" name="TextBox 77"/>
          <p:cNvSpPr txBox="1"/>
          <p:nvPr/>
        </p:nvSpPr>
        <p:spPr>
          <a:xfrm rot="20759414">
            <a:off x="3351013" y="3760139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Infringer’s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 rot="21371991">
            <a:off x="2524360" y="3591786"/>
            <a:ext cx="4817327" cy="809941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lt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71D4D94-793C-4445-8431-1449AF01E2ED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28293D-B893-D24A-A748-AC2BBFEB0BA4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9D05E51-2D42-1E49-B410-91F08E3CD1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7AB60AC-CBE5-CE44-A934-C1BE8B8FEEC7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409D96-35A0-B748-8A4D-88EDA98062CC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F10762-9573-3141-B68B-6643541C1BCF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99A0294-A5DF-944E-8F59-57FEDE4F3AA2}"/>
              </a:ext>
            </a:extLst>
          </p:cNvPr>
          <p:cNvCxnSpPr>
            <a:cxnSpLocks/>
          </p:cNvCxnSpPr>
          <p:nvPr/>
        </p:nvCxnSpPr>
        <p:spPr>
          <a:xfrm flipH="1">
            <a:off x="2482240" y="1019236"/>
            <a:ext cx="9100160" cy="25863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055412B-780C-7A4A-B0D7-A54AF56B7B0F}"/>
              </a:ext>
            </a:extLst>
          </p:cNvPr>
          <p:cNvCxnSpPr>
            <a:cxnSpLocks/>
          </p:cNvCxnSpPr>
          <p:nvPr/>
        </p:nvCxnSpPr>
        <p:spPr>
          <a:xfrm flipV="1">
            <a:off x="2434322" y="2400300"/>
            <a:ext cx="9148078" cy="2180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 61">
            <a:extLst>
              <a:ext uri="{FF2B5EF4-FFF2-40B4-BE49-F238E27FC236}">
                <a16:creationId xmlns:a16="http://schemas.microsoft.com/office/drawing/2014/main" id="{51E945D2-42DD-914C-9328-6EB444A90CFC}"/>
              </a:ext>
            </a:extLst>
          </p:cNvPr>
          <p:cNvSpPr/>
          <p:nvPr/>
        </p:nvSpPr>
        <p:spPr>
          <a:xfrm>
            <a:off x="2460702" y="981307"/>
            <a:ext cx="4854498" cy="2624254"/>
          </a:xfrm>
          <a:custGeom>
            <a:avLst/>
            <a:gdLst>
              <a:gd name="connsiteX0" fmla="*/ 0 w 4854498"/>
              <a:gd name="connsiteY0" fmla="*/ 2624254 h 2624254"/>
              <a:gd name="connsiteX1" fmla="*/ 4854498 w 4854498"/>
              <a:gd name="connsiteY1" fmla="*/ 0 h 2624254"/>
              <a:gd name="connsiteX2" fmla="*/ 4854498 w 4854498"/>
              <a:gd name="connsiteY2" fmla="*/ 1248937 h 2624254"/>
              <a:gd name="connsiteX3" fmla="*/ 0 w 4854498"/>
              <a:gd name="connsiteY3" fmla="*/ 2624254 h 262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498" h="2624254">
                <a:moveTo>
                  <a:pt x="0" y="2624254"/>
                </a:moveTo>
                <a:lnTo>
                  <a:pt x="4854498" y="0"/>
                </a:lnTo>
                <a:lnTo>
                  <a:pt x="4854498" y="1248937"/>
                </a:lnTo>
                <a:lnTo>
                  <a:pt x="0" y="2624254"/>
                </a:lnTo>
                <a:close/>
              </a:path>
            </a:pathLst>
          </a:custGeom>
          <a:pattFill prst="openDmnd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A25FF01B-5EE6-B343-B573-70AC5AF6011F}"/>
              </a:ext>
            </a:extLst>
          </p:cNvPr>
          <p:cNvSpPr/>
          <p:nvPr/>
        </p:nvSpPr>
        <p:spPr>
          <a:xfrm>
            <a:off x="2483005" y="3293327"/>
            <a:ext cx="564995" cy="297366"/>
          </a:xfrm>
          <a:custGeom>
            <a:avLst/>
            <a:gdLst>
              <a:gd name="connsiteX0" fmla="*/ 0 w 564995"/>
              <a:gd name="connsiteY0" fmla="*/ 297366 h 297366"/>
              <a:gd name="connsiteX1" fmla="*/ 564995 w 564995"/>
              <a:gd name="connsiteY1" fmla="*/ 0 h 297366"/>
              <a:gd name="connsiteX2" fmla="*/ 564995 w 564995"/>
              <a:gd name="connsiteY2" fmla="*/ 148683 h 297366"/>
              <a:gd name="connsiteX3" fmla="*/ 0 w 564995"/>
              <a:gd name="connsiteY3" fmla="*/ 297366 h 29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995" h="297366">
                <a:moveTo>
                  <a:pt x="0" y="297366"/>
                </a:moveTo>
                <a:lnTo>
                  <a:pt x="564995" y="0"/>
                </a:lnTo>
                <a:lnTo>
                  <a:pt x="564995" y="148683"/>
                </a:lnTo>
                <a:lnTo>
                  <a:pt x="0" y="29736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0AB315B-1FB4-D543-B468-6B837B639B27}"/>
              </a:ext>
            </a:extLst>
          </p:cNvPr>
          <p:cNvSpPr txBox="1"/>
          <p:nvPr/>
        </p:nvSpPr>
        <p:spPr>
          <a:xfrm rot="20486813">
            <a:off x="5768027" y="1926812"/>
            <a:ext cx="1000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Lost profits</a:t>
            </a:r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1BDCD861-0DDF-1045-996A-7116918F861F}"/>
              </a:ext>
            </a:extLst>
          </p:cNvPr>
          <p:cNvSpPr/>
          <p:nvPr/>
        </p:nvSpPr>
        <p:spPr>
          <a:xfrm>
            <a:off x="3018263" y="7434"/>
            <a:ext cx="4296937" cy="3278459"/>
          </a:xfrm>
          <a:custGeom>
            <a:avLst/>
            <a:gdLst>
              <a:gd name="connsiteX0" fmla="*/ 4296937 w 4296937"/>
              <a:gd name="connsiteY0" fmla="*/ 959005 h 3278459"/>
              <a:gd name="connsiteX1" fmla="*/ 4296937 w 4296937"/>
              <a:gd name="connsiteY1" fmla="*/ 0 h 3278459"/>
              <a:gd name="connsiteX2" fmla="*/ 2542478 w 4296937"/>
              <a:gd name="connsiteY2" fmla="*/ 0 h 3278459"/>
              <a:gd name="connsiteX3" fmla="*/ 1702420 w 4296937"/>
              <a:gd name="connsiteY3" fmla="*/ 0 h 3278459"/>
              <a:gd name="connsiteX4" fmla="*/ 0 w 4296937"/>
              <a:gd name="connsiteY4" fmla="*/ 2936488 h 3278459"/>
              <a:gd name="connsiteX5" fmla="*/ 29737 w 4296937"/>
              <a:gd name="connsiteY5" fmla="*/ 3278459 h 3278459"/>
              <a:gd name="connsiteX6" fmla="*/ 4296937 w 4296937"/>
              <a:gd name="connsiteY6" fmla="*/ 959005 h 327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6937" h="3278459">
                <a:moveTo>
                  <a:pt x="4296937" y="959005"/>
                </a:moveTo>
                <a:lnTo>
                  <a:pt x="4296937" y="0"/>
                </a:lnTo>
                <a:lnTo>
                  <a:pt x="2542478" y="0"/>
                </a:lnTo>
                <a:lnTo>
                  <a:pt x="1702420" y="0"/>
                </a:lnTo>
                <a:lnTo>
                  <a:pt x="0" y="2936488"/>
                </a:lnTo>
                <a:lnTo>
                  <a:pt x="29737" y="3278459"/>
                </a:lnTo>
                <a:lnTo>
                  <a:pt x="4296937" y="959005"/>
                </a:lnTo>
                <a:close/>
              </a:path>
            </a:pathLst>
          </a:custGeom>
          <a:pattFill prst="openDmnd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05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B7AD6E-2E1A-4B4E-BAAE-D10ED4370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298" y="107003"/>
            <a:ext cx="8963895" cy="6099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89153-D46E-D74D-A5C4-F6AA7F3D7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298" y="1616788"/>
            <a:ext cx="8972727" cy="52412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28543C-AC99-9449-9665-77630BA9E469}"/>
              </a:ext>
            </a:extLst>
          </p:cNvPr>
          <p:cNvSpPr txBox="1"/>
          <p:nvPr/>
        </p:nvSpPr>
        <p:spPr>
          <a:xfrm>
            <a:off x="272374" y="865762"/>
            <a:ext cx="2587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Lee &amp; Melamed, </a:t>
            </a:r>
          </a:p>
          <a:p>
            <a:r>
              <a:rPr lang="en-US" sz="2400" dirty="0"/>
              <a:t>“Breaking the Vicious Cycle of Patent Damages” (2016)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12EBED-AC4B-B647-92AE-EF0CB0F04036}"/>
              </a:ext>
            </a:extLst>
          </p:cNvPr>
          <p:cNvSpPr/>
          <p:nvPr/>
        </p:nvSpPr>
        <p:spPr>
          <a:xfrm>
            <a:off x="8434932" y="4082749"/>
            <a:ext cx="3558221" cy="269743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28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5758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2438400" y="2215376"/>
            <a:ext cx="4876800" cy="14124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2434322" y="3400076"/>
            <a:ext cx="4897180" cy="11805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8" name="TextBox 77"/>
          <p:cNvSpPr txBox="1"/>
          <p:nvPr/>
        </p:nvSpPr>
        <p:spPr>
          <a:xfrm rot="20759414">
            <a:off x="3351013" y="3760139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Infringer’s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447665" y="978122"/>
            <a:ext cx="4867535" cy="264110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2460702" y="981307"/>
            <a:ext cx="4854498" cy="2624254"/>
          </a:xfrm>
          <a:custGeom>
            <a:avLst/>
            <a:gdLst>
              <a:gd name="connsiteX0" fmla="*/ 0 w 4854498"/>
              <a:gd name="connsiteY0" fmla="*/ 2624254 h 2624254"/>
              <a:gd name="connsiteX1" fmla="*/ 4854498 w 4854498"/>
              <a:gd name="connsiteY1" fmla="*/ 0 h 2624254"/>
              <a:gd name="connsiteX2" fmla="*/ 4854498 w 4854498"/>
              <a:gd name="connsiteY2" fmla="*/ 1248937 h 2624254"/>
              <a:gd name="connsiteX3" fmla="*/ 0 w 4854498"/>
              <a:gd name="connsiteY3" fmla="*/ 2624254 h 262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498" h="2624254">
                <a:moveTo>
                  <a:pt x="0" y="2624254"/>
                </a:moveTo>
                <a:lnTo>
                  <a:pt x="4854498" y="0"/>
                </a:lnTo>
                <a:lnTo>
                  <a:pt x="4854498" y="1248937"/>
                </a:lnTo>
                <a:lnTo>
                  <a:pt x="0" y="2624254"/>
                </a:lnTo>
                <a:close/>
              </a:path>
            </a:pathLst>
          </a:custGeom>
          <a:pattFill prst="openDmnd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483005" y="3293327"/>
            <a:ext cx="564995" cy="297366"/>
          </a:xfrm>
          <a:custGeom>
            <a:avLst/>
            <a:gdLst>
              <a:gd name="connsiteX0" fmla="*/ 0 w 564995"/>
              <a:gd name="connsiteY0" fmla="*/ 297366 h 297366"/>
              <a:gd name="connsiteX1" fmla="*/ 564995 w 564995"/>
              <a:gd name="connsiteY1" fmla="*/ 0 h 297366"/>
              <a:gd name="connsiteX2" fmla="*/ 564995 w 564995"/>
              <a:gd name="connsiteY2" fmla="*/ 148683 h 297366"/>
              <a:gd name="connsiteX3" fmla="*/ 0 w 564995"/>
              <a:gd name="connsiteY3" fmla="*/ 297366 h 29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995" h="297366">
                <a:moveTo>
                  <a:pt x="0" y="297366"/>
                </a:moveTo>
                <a:lnTo>
                  <a:pt x="564995" y="0"/>
                </a:lnTo>
                <a:lnTo>
                  <a:pt x="564995" y="148683"/>
                </a:lnTo>
                <a:lnTo>
                  <a:pt x="0" y="29736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497873" y="3404839"/>
            <a:ext cx="4824761" cy="1159727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openDmnd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4" idx="1"/>
            <a:endCxn id="49" idx="0"/>
          </p:cNvCxnSpPr>
          <p:nvPr/>
        </p:nvCxnSpPr>
        <p:spPr>
          <a:xfrm>
            <a:off x="7322634" y="3404839"/>
            <a:ext cx="718" cy="1122798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07048" y="405741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Injunction</a:t>
            </a:r>
          </a:p>
        </p:txBody>
      </p:sp>
      <p:cxnSp>
        <p:nvCxnSpPr>
          <p:cNvPr id="59" name="Straight Connector 58"/>
          <p:cNvCxnSpPr>
            <a:stCxn id="2" idx="2"/>
          </p:cNvCxnSpPr>
          <p:nvPr/>
        </p:nvCxnSpPr>
        <p:spPr>
          <a:xfrm flipH="1">
            <a:off x="2482240" y="2230244"/>
            <a:ext cx="4832960" cy="137531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7331502" y="1479395"/>
            <a:ext cx="124947" cy="750849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 flipV="1">
            <a:off x="5530240" y="2468137"/>
            <a:ext cx="164316" cy="4534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5478249" y="3398611"/>
            <a:ext cx="258367" cy="5673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 rot="20486813">
            <a:off x="5768027" y="1926812"/>
            <a:ext cx="1000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Lost profits</a:t>
            </a:r>
          </a:p>
        </p:txBody>
      </p:sp>
      <p:sp>
        <p:nvSpPr>
          <p:cNvPr id="68" name="TextBox 67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2638684" y="3400077"/>
            <a:ext cx="274274" cy="4729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155884" y="2896649"/>
            <a:ext cx="1778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Alternative measures </a:t>
            </a:r>
          </a:p>
          <a:p>
            <a:r>
              <a:rPr lang="en-US" sz="1400" dirty="0"/>
              <a:t>of damages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8CFE104-1C42-114C-9103-55529A27CE60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50BFE03-AB9B-2F40-AF08-2C59DAF58A10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14BA1477-4EE2-A142-92C9-96B9CC08B7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1F194946-2727-7F45-9978-1081A2FC7AF2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765BFA-A73B-F14F-B6FD-C75AD458A87F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3E70F0C-41BB-0C42-86C2-7F404B4E9A4E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3699C70-76A7-7F4B-8A25-881241A450DD}"/>
              </a:ext>
            </a:extLst>
          </p:cNvPr>
          <p:cNvCxnSpPr>
            <a:cxnSpLocks/>
          </p:cNvCxnSpPr>
          <p:nvPr/>
        </p:nvCxnSpPr>
        <p:spPr>
          <a:xfrm flipH="1">
            <a:off x="7472315" y="0"/>
            <a:ext cx="4115775" cy="147939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234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224815" y="4571999"/>
            <a:ext cx="10363275" cy="71166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en-US" sz="2000" dirty="0">
              <a:latin typeface="Times New Roman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2000" dirty="0">
                <a:latin typeface="Times New Roman" charset="0"/>
              </a:rPr>
              <a:t>Patent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6049" y="4571999"/>
            <a:ext cx="117459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38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67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2017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248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44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3601" y="45720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041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60560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23356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841105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442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521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61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795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891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498710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9100158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97097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0300284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9778" y="3627862"/>
            <a:ext cx="1207887" cy="12999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159051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776804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832875" y="457346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4815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2394557" y="4527637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 rot="18733573">
            <a:off x="1023147" y="3759108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Patentee’s profits</a:t>
            </a:r>
          </a:p>
        </p:txBody>
      </p:sp>
      <p:sp>
        <p:nvSpPr>
          <p:cNvPr id="78" name="TextBox 77"/>
          <p:cNvSpPr txBox="1"/>
          <p:nvPr/>
        </p:nvSpPr>
        <p:spPr>
          <a:xfrm rot="20759414">
            <a:off x="3351013" y="3760139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Infringer’s profits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87124" y="5858471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Lawsuit filed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214946" y="4625002"/>
            <a:ext cx="446811" cy="1344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 rot="21371991">
            <a:off x="2524360" y="3591786"/>
            <a:ext cx="4817327" cy="809941"/>
          </a:xfrm>
          <a:custGeom>
            <a:avLst/>
            <a:gdLst>
              <a:gd name="connsiteX0" fmla="*/ 0 w 4824761"/>
              <a:gd name="connsiteY0" fmla="*/ 1159727 h 1159727"/>
              <a:gd name="connsiteX1" fmla="*/ 4824761 w 4824761"/>
              <a:gd name="connsiteY1" fmla="*/ 0 h 1159727"/>
              <a:gd name="connsiteX2" fmla="*/ 4824761 w 4824761"/>
              <a:gd name="connsiteY2" fmla="*/ 379141 h 1159727"/>
              <a:gd name="connsiteX3" fmla="*/ 0 w 4824761"/>
              <a:gd name="connsiteY3" fmla="*/ 1159727 h 11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761" h="1159727">
                <a:moveTo>
                  <a:pt x="0" y="1159727"/>
                </a:moveTo>
                <a:lnTo>
                  <a:pt x="4824761" y="0"/>
                </a:lnTo>
                <a:lnTo>
                  <a:pt x="4824761" y="379141"/>
                </a:lnTo>
                <a:lnTo>
                  <a:pt x="0" y="1159727"/>
                </a:lnTo>
                <a:close/>
              </a:path>
            </a:pathLst>
          </a:custGeom>
          <a:pattFill prst="lt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8725" y="4422775"/>
            <a:ext cx="552450" cy="133350"/>
          </a:xfrm>
          <a:custGeom>
            <a:avLst/>
            <a:gdLst>
              <a:gd name="connsiteX0" fmla="*/ 0 w 552450"/>
              <a:gd name="connsiteY0" fmla="*/ 133350 h 133350"/>
              <a:gd name="connsiteX1" fmla="*/ 552450 w 552450"/>
              <a:gd name="connsiteY1" fmla="*/ 0 h 133350"/>
              <a:gd name="connsiteX2" fmla="*/ 552450 w 552450"/>
              <a:gd name="connsiteY2" fmla="*/ 57150 h 133350"/>
              <a:gd name="connsiteX3" fmla="*/ 0 w 552450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33350">
                <a:moveTo>
                  <a:pt x="0" y="133350"/>
                </a:moveTo>
                <a:lnTo>
                  <a:pt x="552450" y="0"/>
                </a:lnTo>
                <a:lnTo>
                  <a:pt x="552450" y="571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20871073">
            <a:off x="5717584" y="3609628"/>
            <a:ext cx="157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Reasonable royalty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364410" y="387302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§286</a:t>
            </a:r>
            <a:endParaRPr lang="en-US" sz="1400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638684" y="4180804"/>
            <a:ext cx="274274" cy="2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71D4D94-793C-4445-8431-1449AF01E2ED}"/>
              </a:ext>
            </a:extLst>
          </p:cNvPr>
          <p:cNvSpPr txBox="1"/>
          <p:nvPr/>
        </p:nvSpPr>
        <p:spPr>
          <a:xfrm>
            <a:off x="7472315" y="58584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Patentee prevails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28293D-B893-D24A-A748-AC2BBFEB0BA4}"/>
              </a:ext>
            </a:extLst>
          </p:cNvPr>
          <p:cNvCxnSpPr>
            <a:cxnSpLocks/>
          </p:cNvCxnSpPr>
          <p:nvPr/>
        </p:nvCxnSpPr>
        <p:spPr>
          <a:xfrm flipH="1" flipV="1">
            <a:off x="7323352" y="4616363"/>
            <a:ext cx="432321" cy="1289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9D05E51-2D42-1E49-B410-91F08E3CD17F}"/>
              </a:ext>
            </a:extLst>
          </p:cNvPr>
          <p:cNvSpPr/>
          <p:nvPr/>
        </p:nvSpPr>
        <p:spPr>
          <a:xfrm>
            <a:off x="11535782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7AB60AC-CBE5-CE44-A934-C1BE8B8FEEC7}"/>
              </a:ext>
            </a:extLst>
          </p:cNvPr>
          <p:cNvSpPr/>
          <p:nvPr/>
        </p:nvSpPr>
        <p:spPr>
          <a:xfrm>
            <a:off x="10918033" y="4526171"/>
            <a:ext cx="87683" cy="887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409D96-35A0-B748-8A4D-88EDA98062CC}"/>
              </a:ext>
            </a:extLst>
          </p:cNvPr>
          <p:cNvSpPr txBox="1"/>
          <p:nvPr/>
        </p:nvSpPr>
        <p:spPr>
          <a:xfrm>
            <a:off x="10352277" y="457199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F10762-9573-3141-B68B-6643541C1BCF}"/>
              </a:ext>
            </a:extLst>
          </p:cNvPr>
          <p:cNvSpPr txBox="1"/>
          <p:nvPr/>
        </p:nvSpPr>
        <p:spPr>
          <a:xfrm>
            <a:off x="10986643" y="45705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99A0294-A5DF-944E-8F59-57FEDE4F3AA2}"/>
              </a:ext>
            </a:extLst>
          </p:cNvPr>
          <p:cNvCxnSpPr>
            <a:cxnSpLocks/>
          </p:cNvCxnSpPr>
          <p:nvPr/>
        </p:nvCxnSpPr>
        <p:spPr>
          <a:xfrm flipH="1">
            <a:off x="2482240" y="1019236"/>
            <a:ext cx="9100160" cy="25863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055412B-780C-7A4A-B0D7-A54AF56B7B0F}"/>
              </a:ext>
            </a:extLst>
          </p:cNvPr>
          <p:cNvCxnSpPr>
            <a:cxnSpLocks/>
          </p:cNvCxnSpPr>
          <p:nvPr/>
        </p:nvCxnSpPr>
        <p:spPr>
          <a:xfrm flipV="1">
            <a:off x="2434322" y="2400300"/>
            <a:ext cx="9148078" cy="2180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 64">
            <a:extLst>
              <a:ext uri="{FF2B5EF4-FFF2-40B4-BE49-F238E27FC236}">
                <a16:creationId xmlns:a16="http://schemas.microsoft.com/office/drawing/2014/main" id="{C6DC9CEE-5195-9D4F-A1C8-EE8695452FC5}"/>
              </a:ext>
            </a:extLst>
          </p:cNvPr>
          <p:cNvSpPr/>
          <p:nvPr/>
        </p:nvSpPr>
        <p:spPr>
          <a:xfrm rot="21305420">
            <a:off x="7284246" y="2630573"/>
            <a:ext cx="4265069" cy="891088"/>
          </a:xfrm>
          <a:custGeom>
            <a:avLst/>
            <a:gdLst>
              <a:gd name="connsiteX0" fmla="*/ 6395 w 4265069"/>
              <a:gd name="connsiteY0" fmla="*/ 1029499 h 1489897"/>
              <a:gd name="connsiteX1" fmla="*/ 0 w 4265069"/>
              <a:gd name="connsiteY1" fmla="*/ 1489897 h 1489897"/>
              <a:gd name="connsiteX2" fmla="*/ 4265069 w 4265069"/>
              <a:gd name="connsiteY2" fmla="*/ 773723 h 1489897"/>
              <a:gd name="connsiteX3" fmla="*/ 4258675 w 4265069"/>
              <a:gd name="connsiteY3" fmla="*/ 0 h 1489897"/>
              <a:gd name="connsiteX4" fmla="*/ 6395 w 4265069"/>
              <a:gd name="connsiteY4" fmla="*/ 1029499 h 148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5069" h="1489897">
                <a:moveTo>
                  <a:pt x="6395" y="1029499"/>
                </a:moveTo>
                <a:cubicBezTo>
                  <a:pt x="4263" y="1182965"/>
                  <a:pt x="2132" y="1336431"/>
                  <a:pt x="0" y="1489897"/>
                </a:cubicBezTo>
                <a:lnTo>
                  <a:pt x="4265069" y="773723"/>
                </a:lnTo>
                <a:cubicBezTo>
                  <a:pt x="4262938" y="515815"/>
                  <a:pt x="4260806" y="257908"/>
                  <a:pt x="4258675" y="0"/>
                </a:cubicBezTo>
                <a:lnTo>
                  <a:pt x="6395" y="1029499"/>
                </a:lnTo>
                <a:close/>
              </a:path>
            </a:pathLst>
          </a:cu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8634F09-EE63-7343-ADE1-5783503C18BD}"/>
              </a:ext>
            </a:extLst>
          </p:cNvPr>
          <p:cNvSpPr txBox="1"/>
          <p:nvPr/>
        </p:nvSpPr>
        <p:spPr>
          <a:xfrm rot="21022452">
            <a:off x="8774380" y="2972538"/>
            <a:ext cx="1340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Ongoing royalty</a:t>
            </a: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E12E6707-269C-4E4E-AD70-4FD9E0FE93A6}"/>
              </a:ext>
            </a:extLst>
          </p:cNvPr>
          <p:cNvSpPr/>
          <p:nvPr/>
        </p:nvSpPr>
        <p:spPr>
          <a:xfrm>
            <a:off x="3048000" y="1019236"/>
            <a:ext cx="8487782" cy="3396647"/>
          </a:xfrm>
          <a:custGeom>
            <a:avLst/>
            <a:gdLst>
              <a:gd name="connsiteX0" fmla="*/ 4267200 w 4267200"/>
              <a:gd name="connsiteY0" fmla="*/ 802888 h 1836234"/>
              <a:gd name="connsiteX1" fmla="*/ 0 w 4267200"/>
              <a:gd name="connsiteY1" fmla="*/ 1836234 h 1836234"/>
              <a:gd name="connsiteX2" fmla="*/ 0 w 4267200"/>
              <a:gd name="connsiteY2" fmla="*/ 1665249 h 1836234"/>
              <a:gd name="connsiteX3" fmla="*/ 4267200 w 4267200"/>
              <a:gd name="connsiteY3" fmla="*/ 0 h 1836234"/>
              <a:gd name="connsiteX4" fmla="*/ 4267200 w 4267200"/>
              <a:gd name="connsiteY4" fmla="*/ 802888 h 183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836234">
                <a:moveTo>
                  <a:pt x="4267200" y="802888"/>
                </a:moveTo>
                <a:lnTo>
                  <a:pt x="0" y="1836234"/>
                </a:lnTo>
                <a:lnTo>
                  <a:pt x="0" y="1665249"/>
                </a:lnTo>
                <a:lnTo>
                  <a:pt x="4267200" y="0"/>
                </a:lnTo>
                <a:lnTo>
                  <a:pt x="4267200" y="802888"/>
                </a:lnTo>
                <a:close/>
              </a:path>
            </a:pathLst>
          </a:custGeom>
          <a:pattFill prst="openDmnd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6C49515-7517-2149-B92C-ECFBE5AB3A88}"/>
              </a:ext>
            </a:extLst>
          </p:cNvPr>
          <p:cNvSpPr txBox="1"/>
          <p:nvPr/>
        </p:nvSpPr>
        <p:spPr>
          <a:xfrm rot="20720896">
            <a:off x="5337342" y="3052635"/>
            <a:ext cx="188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Enhanced damages for </a:t>
            </a:r>
          </a:p>
          <a:p>
            <a:r>
              <a:rPr lang="en-US" sz="1400" dirty="0"/>
              <a:t>“egregious” conduct</a:t>
            </a:r>
          </a:p>
        </p:txBody>
      </p:sp>
    </p:spTree>
    <p:extLst>
      <p:ext uri="{BB962C8B-B14F-4D97-AF65-F5344CB8AC3E}">
        <p14:creationId xmlns:p14="http://schemas.microsoft.com/office/powerpoint/2010/main" val="2487394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B7AD6E-2E1A-4B4E-BAAE-D10ED4370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298" y="107003"/>
            <a:ext cx="8963895" cy="6099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89153-D46E-D74D-A5C4-F6AA7F3D7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298" y="1616788"/>
            <a:ext cx="8972727" cy="52412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28543C-AC99-9449-9665-77630BA9E469}"/>
              </a:ext>
            </a:extLst>
          </p:cNvPr>
          <p:cNvSpPr txBox="1"/>
          <p:nvPr/>
        </p:nvSpPr>
        <p:spPr>
          <a:xfrm>
            <a:off x="272374" y="865762"/>
            <a:ext cx="2587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Lee &amp; Melamed, </a:t>
            </a:r>
          </a:p>
          <a:p>
            <a:r>
              <a:rPr lang="en-US" sz="2400" dirty="0"/>
              <a:t>“Breaking the Vicious Cycle of Patent Damages” (2016)</a:t>
            </a:r>
          </a:p>
        </p:txBody>
      </p:sp>
    </p:spTree>
    <p:extLst>
      <p:ext uri="{BB962C8B-B14F-4D97-AF65-F5344CB8AC3E}">
        <p14:creationId xmlns:p14="http://schemas.microsoft.com/office/powerpoint/2010/main" val="14640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B7AD6E-2E1A-4B4E-BAAE-D10ED4370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298" y="107003"/>
            <a:ext cx="8963895" cy="6099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6EFB89-8A7B-CE46-8862-BE71E3534FF8}"/>
              </a:ext>
            </a:extLst>
          </p:cNvPr>
          <p:cNvSpPr txBox="1"/>
          <p:nvPr/>
        </p:nvSpPr>
        <p:spPr>
          <a:xfrm>
            <a:off x="272374" y="865762"/>
            <a:ext cx="2587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Lee &amp; Melamed, </a:t>
            </a:r>
          </a:p>
          <a:p>
            <a:r>
              <a:rPr lang="en-US" sz="2400" dirty="0"/>
              <a:t>“Breaking the Vicious Cycle of Patent Damages” (2016)</a:t>
            </a:r>
          </a:p>
        </p:txBody>
      </p:sp>
    </p:spTree>
    <p:extLst>
      <p:ext uri="{BB962C8B-B14F-4D97-AF65-F5344CB8AC3E}">
        <p14:creationId xmlns:p14="http://schemas.microsoft.com/office/powerpoint/2010/main" val="2036309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27A3FC5-E030-054E-9EB2-856344CA2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178529"/>
            <a:ext cx="11518900" cy="6261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0FE3DC-823A-C844-BB2B-7190BE0C975D}"/>
              </a:ext>
            </a:extLst>
          </p:cNvPr>
          <p:cNvSpPr txBox="1"/>
          <p:nvPr/>
        </p:nvSpPr>
        <p:spPr>
          <a:xfrm>
            <a:off x="4971737" y="6479602"/>
            <a:ext cx="1624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 of John </a:t>
            </a:r>
            <a:r>
              <a:rPr lang="en-US" sz="1200" dirty="0" err="1"/>
              <a:t>Barna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0206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Document" r:id="rId3" imgW="4572000" imgH="3429000" progId="Word.Document.12">
                  <p:link updateAutomatic="1"/>
                </p:oleObj>
              </mc:Choice>
              <mc:Fallback>
                <p:oleObj name="Document" r:id="rId3" imgW="4572000" imgH="3429000" progId="Word.Document.12">
                  <p:link updateAutomatic="1"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E85A0FE-88C6-B64C-AC14-97C16657C9C4}"/>
              </a:ext>
            </a:extLst>
          </p:cNvPr>
          <p:cNvSpPr txBox="1"/>
          <p:nvPr/>
        </p:nvSpPr>
        <p:spPr>
          <a:xfrm>
            <a:off x="632297" y="126460"/>
            <a:ext cx="3861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Calabresi</a:t>
            </a:r>
            <a:r>
              <a:rPr lang="en-US" sz="2400" dirty="0"/>
              <a:t> &amp; Melamed, </a:t>
            </a:r>
          </a:p>
          <a:p>
            <a:r>
              <a:rPr lang="en-US" sz="2400" dirty="0"/>
              <a:t>“Property Rules, Liability Rules, and Inalienability” (1972)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08B584-D597-4E44-B954-D1AA0768FD64}"/>
              </a:ext>
            </a:extLst>
          </p:cNvPr>
          <p:cNvSpPr/>
          <p:nvPr/>
        </p:nvSpPr>
        <p:spPr>
          <a:xfrm>
            <a:off x="7996136" y="3871609"/>
            <a:ext cx="2188724" cy="111868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29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3C19-44F5-E649-A2BC-5B288602B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16198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Spur Industries</a:t>
            </a:r>
          </a:p>
        </p:txBody>
      </p:sp>
    </p:spTree>
    <p:extLst>
      <p:ext uri="{BB962C8B-B14F-4D97-AF65-F5344CB8AC3E}">
        <p14:creationId xmlns:p14="http://schemas.microsoft.com/office/powerpoint/2010/main" val="2231943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BB49648-DA5B-7A43-9698-28F8FF977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77" y="0"/>
            <a:ext cx="10253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121FC5-A37A-2B4E-A11D-D9790C6457CD}"/>
              </a:ext>
            </a:extLst>
          </p:cNvPr>
          <p:cNvSpPr txBox="1"/>
          <p:nvPr/>
        </p:nvSpPr>
        <p:spPr>
          <a:xfrm>
            <a:off x="249526" y="1440873"/>
            <a:ext cx="1107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Typical </a:t>
            </a:r>
          </a:p>
          <a:p>
            <a:r>
              <a:rPr lang="en-US" sz="2400" dirty="0"/>
              <a:t>feedlot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BF1C6B-2C8A-F440-8BA8-D600B2A9176D}"/>
              </a:ext>
            </a:extLst>
          </p:cNvPr>
          <p:cNvSpPr txBox="1"/>
          <p:nvPr/>
        </p:nvSpPr>
        <p:spPr>
          <a:xfrm rot="16200000">
            <a:off x="8975957" y="3510844"/>
            <a:ext cx="59330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 https://i2.wp.com/</a:t>
            </a:r>
            <a:r>
              <a:rPr lang="en-US" sz="800" dirty="0" err="1"/>
              <a:t>southeastagnet.com</a:t>
            </a:r>
            <a:r>
              <a:rPr lang="en-US" sz="800" dirty="0"/>
              <a:t>/wp-content/uploads/2019/09/cattle-feedlot.editorial.shutterstock_741033517.jpg?ssl=1</a:t>
            </a:r>
          </a:p>
        </p:txBody>
      </p:sp>
    </p:spTree>
    <p:extLst>
      <p:ext uri="{BB962C8B-B14F-4D97-AF65-F5344CB8AC3E}">
        <p14:creationId xmlns:p14="http://schemas.microsoft.com/office/powerpoint/2010/main" val="2835169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5096FD8-4503-3B4A-AD01-EFF223A79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456" y="0"/>
            <a:ext cx="8903087" cy="685800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D900107A-D716-E148-B860-01CDF6610942}"/>
              </a:ext>
            </a:extLst>
          </p:cNvPr>
          <p:cNvSpPr/>
          <p:nvPr/>
        </p:nvSpPr>
        <p:spPr>
          <a:xfrm>
            <a:off x="2827347" y="5099323"/>
            <a:ext cx="510493" cy="1065865"/>
          </a:xfrm>
          <a:custGeom>
            <a:avLst/>
            <a:gdLst>
              <a:gd name="connsiteX0" fmla="*/ 5610 w 510493"/>
              <a:gd name="connsiteY0" fmla="*/ 5610 h 1065865"/>
              <a:gd name="connsiteX1" fmla="*/ 0 w 510493"/>
              <a:gd name="connsiteY1" fmla="*/ 252441 h 1065865"/>
              <a:gd name="connsiteX2" fmla="*/ 157075 w 510493"/>
              <a:gd name="connsiteY2" fmla="*/ 415126 h 1065865"/>
              <a:gd name="connsiteX3" fmla="*/ 291711 w 510493"/>
              <a:gd name="connsiteY3" fmla="*/ 555371 h 1065865"/>
              <a:gd name="connsiteX4" fmla="*/ 347809 w 510493"/>
              <a:gd name="connsiteY4" fmla="*/ 1065865 h 1065865"/>
              <a:gd name="connsiteX5" fmla="*/ 448786 w 510493"/>
              <a:gd name="connsiteY5" fmla="*/ 1065865 h 1065865"/>
              <a:gd name="connsiteX6" fmla="*/ 510493 w 510493"/>
              <a:gd name="connsiteY6" fmla="*/ 1065865 h 1065865"/>
              <a:gd name="connsiteX7" fmla="*/ 504884 w 510493"/>
              <a:gd name="connsiteY7" fmla="*/ 0 h 1065865"/>
              <a:gd name="connsiteX8" fmla="*/ 5610 w 510493"/>
              <a:gd name="connsiteY8" fmla="*/ 5610 h 106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493" h="1065865">
                <a:moveTo>
                  <a:pt x="5610" y="5610"/>
                </a:moveTo>
                <a:lnTo>
                  <a:pt x="0" y="252441"/>
                </a:lnTo>
                <a:lnTo>
                  <a:pt x="157075" y="415126"/>
                </a:lnTo>
                <a:lnTo>
                  <a:pt x="291711" y="555371"/>
                </a:lnTo>
                <a:lnTo>
                  <a:pt x="347809" y="1065865"/>
                </a:lnTo>
                <a:lnTo>
                  <a:pt x="448786" y="1065865"/>
                </a:lnTo>
                <a:lnTo>
                  <a:pt x="510493" y="1065865"/>
                </a:lnTo>
                <a:cubicBezTo>
                  <a:pt x="508623" y="710577"/>
                  <a:pt x="506754" y="355288"/>
                  <a:pt x="504884" y="0"/>
                </a:cubicBezTo>
                <a:lnTo>
                  <a:pt x="5610" y="5610"/>
                </a:lnTo>
                <a:close/>
              </a:path>
            </a:pathLst>
          </a:cu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9360A0-2E0A-3F4C-8C34-4F8D0E139CD9}"/>
              </a:ext>
            </a:extLst>
          </p:cNvPr>
          <p:cNvSpPr txBox="1"/>
          <p:nvPr/>
        </p:nvSpPr>
        <p:spPr>
          <a:xfrm>
            <a:off x="218783" y="4571999"/>
            <a:ext cx="931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Tract originally occupied by Spur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E87EBA-E4B2-B545-921B-B785D231D92F}"/>
              </a:ext>
            </a:extLst>
          </p:cNvPr>
          <p:cNvCxnSpPr>
            <a:stCxn id="5" idx="3"/>
          </p:cNvCxnSpPr>
          <p:nvPr/>
        </p:nvCxnSpPr>
        <p:spPr>
          <a:xfrm>
            <a:off x="1150012" y="5049053"/>
            <a:ext cx="1677335" cy="1680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0820BCFD-5DF0-C347-8A19-207942C6B0E2}"/>
              </a:ext>
            </a:extLst>
          </p:cNvPr>
          <p:cNvSpPr/>
          <p:nvPr/>
        </p:nvSpPr>
        <p:spPr>
          <a:xfrm>
            <a:off x="3214425" y="2092461"/>
            <a:ext cx="1408063" cy="1884899"/>
          </a:xfrm>
          <a:custGeom>
            <a:avLst/>
            <a:gdLst>
              <a:gd name="connsiteX0" fmla="*/ 0 w 1408063"/>
              <a:gd name="connsiteY0" fmla="*/ 0 h 1884899"/>
              <a:gd name="connsiteX1" fmla="*/ 0 w 1408063"/>
              <a:gd name="connsiteY1" fmla="*/ 1884899 h 1884899"/>
              <a:gd name="connsiteX2" fmla="*/ 1172451 w 1408063"/>
              <a:gd name="connsiteY2" fmla="*/ 1884899 h 1884899"/>
              <a:gd name="connsiteX3" fmla="*/ 1178061 w 1408063"/>
              <a:gd name="connsiteY3" fmla="*/ 807814 h 1884899"/>
              <a:gd name="connsiteX4" fmla="*/ 1408063 w 1408063"/>
              <a:gd name="connsiteY4" fmla="*/ 813424 h 1884899"/>
              <a:gd name="connsiteX5" fmla="*/ 1391234 w 1408063"/>
              <a:gd name="connsiteY5" fmla="*/ 476835 h 1884899"/>
              <a:gd name="connsiteX6" fmla="*/ 0 w 1408063"/>
              <a:gd name="connsiteY6" fmla="*/ 0 h 188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8063" h="1884899">
                <a:moveTo>
                  <a:pt x="0" y="0"/>
                </a:moveTo>
                <a:lnTo>
                  <a:pt x="0" y="1884899"/>
                </a:lnTo>
                <a:lnTo>
                  <a:pt x="1172451" y="1884899"/>
                </a:lnTo>
                <a:lnTo>
                  <a:pt x="1178061" y="807814"/>
                </a:lnTo>
                <a:lnTo>
                  <a:pt x="1408063" y="813424"/>
                </a:lnTo>
                <a:lnTo>
                  <a:pt x="1391234" y="476835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E20FF7-FCD4-944E-B90E-2168F1C74AC1}"/>
              </a:ext>
            </a:extLst>
          </p:cNvPr>
          <p:cNvSpPr txBox="1"/>
          <p:nvPr/>
        </p:nvSpPr>
        <p:spPr>
          <a:xfrm>
            <a:off x="218783" y="1615407"/>
            <a:ext cx="108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Residential in 1962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B21C97A-BACB-AA4A-847E-31453FF60451}"/>
              </a:ext>
            </a:extLst>
          </p:cNvPr>
          <p:cNvCxnSpPr>
            <a:cxnSpLocks/>
          </p:cNvCxnSpPr>
          <p:nvPr/>
        </p:nvCxnSpPr>
        <p:spPr>
          <a:xfrm>
            <a:off x="1021922" y="1970551"/>
            <a:ext cx="2130795" cy="64513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>
            <a:extLst>
              <a:ext uri="{FF2B5EF4-FFF2-40B4-BE49-F238E27FC236}">
                <a16:creationId xmlns:a16="http://schemas.microsoft.com/office/drawing/2014/main" id="{14A10039-B575-DB4F-AD03-9DA88874D659}"/>
              </a:ext>
            </a:extLst>
          </p:cNvPr>
          <p:cNvSpPr/>
          <p:nvPr/>
        </p:nvSpPr>
        <p:spPr>
          <a:xfrm>
            <a:off x="3220034" y="3982969"/>
            <a:ext cx="1183672" cy="1105134"/>
          </a:xfrm>
          <a:custGeom>
            <a:avLst/>
            <a:gdLst>
              <a:gd name="connsiteX0" fmla="*/ 0 w 1183672"/>
              <a:gd name="connsiteY0" fmla="*/ 0 h 1105134"/>
              <a:gd name="connsiteX1" fmla="*/ 39269 w 1183672"/>
              <a:gd name="connsiteY1" fmla="*/ 583421 h 1105134"/>
              <a:gd name="connsiteX2" fmla="*/ 117806 w 1183672"/>
              <a:gd name="connsiteY2" fmla="*/ 594641 h 1105134"/>
              <a:gd name="connsiteX3" fmla="*/ 235613 w 1183672"/>
              <a:gd name="connsiteY3" fmla="*/ 1105134 h 1105134"/>
              <a:gd name="connsiteX4" fmla="*/ 1183672 w 1183672"/>
              <a:gd name="connsiteY4" fmla="*/ 1088305 h 1105134"/>
              <a:gd name="connsiteX5" fmla="*/ 1166842 w 1183672"/>
              <a:gd name="connsiteY5" fmla="*/ 0 h 1105134"/>
              <a:gd name="connsiteX6" fmla="*/ 0 w 1183672"/>
              <a:gd name="connsiteY6" fmla="*/ 0 h 1105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3672" h="1105134">
                <a:moveTo>
                  <a:pt x="0" y="0"/>
                </a:moveTo>
                <a:lnTo>
                  <a:pt x="39269" y="583421"/>
                </a:lnTo>
                <a:lnTo>
                  <a:pt x="117806" y="594641"/>
                </a:lnTo>
                <a:lnTo>
                  <a:pt x="235613" y="1105134"/>
                </a:lnTo>
                <a:lnTo>
                  <a:pt x="1183672" y="1088305"/>
                </a:lnTo>
                <a:lnTo>
                  <a:pt x="1166842" y="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56CD16-ECC8-7B45-A871-7A5AB6E82ABB}"/>
              </a:ext>
            </a:extLst>
          </p:cNvPr>
          <p:cNvSpPr txBox="1"/>
          <p:nvPr/>
        </p:nvSpPr>
        <p:spPr>
          <a:xfrm>
            <a:off x="241222" y="3167390"/>
            <a:ext cx="108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Residential in 1965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E56E35-3524-6B49-99F6-1D4BEAE8B61B}"/>
              </a:ext>
            </a:extLst>
          </p:cNvPr>
          <p:cNvCxnSpPr>
            <a:cxnSpLocks/>
          </p:cNvCxnSpPr>
          <p:nvPr/>
        </p:nvCxnSpPr>
        <p:spPr>
          <a:xfrm>
            <a:off x="1044361" y="3522534"/>
            <a:ext cx="2130795" cy="64513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725EE9A-D569-6840-8E68-3D8ABB362194}"/>
              </a:ext>
            </a:extLst>
          </p:cNvPr>
          <p:cNvSpPr txBox="1"/>
          <p:nvPr/>
        </p:nvSpPr>
        <p:spPr>
          <a:xfrm>
            <a:off x="11082514" y="106335"/>
            <a:ext cx="11500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Spur Industries: </a:t>
            </a:r>
            <a:r>
              <a:rPr lang="en-US" sz="1400" dirty="0"/>
              <a:t>Condition of the Land today</a:t>
            </a:r>
          </a:p>
        </p:txBody>
      </p:sp>
    </p:spTree>
    <p:extLst>
      <p:ext uri="{BB962C8B-B14F-4D97-AF65-F5344CB8AC3E}">
        <p14:creationId xmlns:p14="http://schemas.microsoft.com/office/powerpoint/2010/main" val="1630014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A666423-57AC-4B42-AD23-7235C181B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60" y="0"/>
            <a:ext cx="10220080" cy="685800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A6B254A3-9C5B-8945-B12F-0437AA0E0041}"/>
              </a:ext>
            </a:extLst>
          </p:cNvPr>
          <p:cNvSpPr/>
          <p:nvPr/>
        </p:nvSpPr>
        <p:spPr>
          <a:xfrm>
            <a:off x="1621237" y="2288805"/>
            <a:ext cx="2013924" cy="4291509"/>
          </a:xfrm>
          <a:custGeom>
            <a:avLst/>
            <a:gdLst>
              <a:gd name="connsiteX0" fmla="*/ 0 w 2013924"/>
              <a:gd name="connsiteY0" fmla="*/ 22439 h 4291509"/>
              <a:gd name="connsiteX1" fmla="*/ 61708 w 2013924"/>
              <a:gd name="connsiteY1" fmla="*/ 549762 h 4291509"/>
              <a:gd name="connsiteX2" fmla="*/ 185124 w 2013924"/>
              <a:gd name="connsiteY2" fmla="*/ 959278 h 4291509"/>
              <a:gd name="connsiteX3" fmla="*/ 454395 w 2013924"/>
              <a:gd name="connsiteY3" fmla="*/ 1138793 h 4291509"/>
              <a:gd name="connsiteX4" fmla="*/ 572201 w 2013924"/>
              <a:gd name="connsiteY4" fmla="*/ 1559529 h 4291509"/>
              <a:gd name="connsiteX5" fmla="*/ 1060255 w 2013924"/>
              <a:gd name="connsiteY5" fmla="*/ 2075632 h 4291509"/>
              <a:gd name="connsiteX6" fmla="*/ 1262208 w 2013924"/>
              <a:gd name="connsiteY6" fmla="*/ 2401001 h 4291509"/>
              <a:gd name="connsiteX7" fmla="*/ 1441723 w 2013924"/>
              <a:gd name="connsiteY7" fmla="*/ 2956373 h 4291509"/>
              <a:gd name="connsiteX8" fmla="*/ 1525870 w 2013924"/>
              <a:gd name="connsiteY8" fmla="*/ 3607112 h 4291509"/>
              <a:gd name="connsiteX9" fmla="*/ 1542699 w 2013924"/>
              <a:gd name="connsiteY9" fmla="*/ 4280289 h 4291509"/>
              <a:gd name="connsiteX10" fmla="*/ 1974655 w 2013924"/>
              <a:gd name="connsiteY10" fmla="*/ 4291509 h 4291509"/>
              <a:gd name="connsiteX11" fmla="*/ 2013924 w 2013924"/>
              <a:gd name="connsiteY11" fmla="*/ 1682945 h 4291509"/>
              <a:gd name="connsiteX12" fmla="*/ 1374405 w 2013924"/>
              <a:gd name="connsiteY12" fmla="*/ 0 h 4291509"/>
              <a:gd name="connsiteX13" fmla="*/ 0 w 2013924"/>
              <a:gd name="connsiteY13" fmla="*/ 22439 h 429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13924" h="4291509">
                <a:moveTo>
                  <a:pt x="0" y="22439"/>
                </a:moveTo>
                <a:lnTo>
                  <a:pt x="61708" y="549762"/>
                </a:lnTo>
                <a:lnTo>
                  <a:pt x="185124" y="959278"/>
                </a:lnTo>
                <a:lnTo>
                  <a:pt x="454395" y="1138793"/>
                </a:lnTo>
                <a:lnTo>
                  <a:pt x="572201" y="1559529"/>
                </a:lnTo>
                <a:lnTo>
                  <a:pt x="1060255" y="2075632"/>
                </a:lnTo>
                <a:lnTo>
                  <a:pt x="1262208" y="2401001"/>
                </a:lnTo>
                <a:lnTo>
                  <a:pt x="1441723" y="2956373"/>
                </a:lnTo>
                <a:lnTo>
                  <a:pt x="1525870" y="3607112"/>
                </a:lnTo>
                <a:lnTo>
                  <a:pt x="1542699" y="4280289"/>
                </a:lnTo>
                <a:lnTo>
                  <a:pt x="1974655" y="4291509"/>
                </a:lnTo>
                <a:lnTo>
                  <a:pt x="2013924" y="1682945"/>
                </a:lnTo>
                <a:lnTo>
                  <a:pt x="1374405" y="0"/>
                </a:lnTo>
                <a:lnTo>
                  <a:pt x="0" y="22439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91DB6E-D49A-8F40-80E2-C465C61EDA66}"/>
              </a:ext>
            </a:extLst>
          </p:cNvPr>
          <p:cNvSpPr txBox="1"/>
          <p:nvPr/>
        </p:nvSpPr>
        <p:spPr>
          <a:xfrm>
            <a:off x="129026" y="4684195"/>
            <a:ext cx="931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Tract originally occupied by Spur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162939-83B6-9643-9755-E03EBD08A2B1}"/>
              </a:ext>
            </a:extLst>
          </p:cNvPr>
          <p:cNvCxnSpPr>
            <a:cxnSpLocks/>
          </p:cNvCxnSpPr>
          <p:nvPr/>
        </p:nvCxnSpPr>
        <p:spPr>
          <a:xfrm flipV="1">
            <a:off x="914400" y="4330779"/>
            <a:ext cx="1649286" cy="8302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9F40F90-878E-9F43-AC16-D8D6971B626C}"/>
              </a:ext>
            </a:extLst>
          </p:cNvPr>
          <p:cNvSpPr txBox="1"/>
          <p:nvPr/>
        </p:nvSpPr>
        <p:spPr>
          <a:xfrm>
            <a:off x="11206040" y="106335"/>
            <a:ext cx="10264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Spur Industries: </a:t>
            </a:r>
            <a:r>
              <a:rPr lang="en-US" sz="1400" dirty="0"/>
              <a:t>Condition of the Land today</a:t>
            </a:r>
          </a:p>
        </p:txBody>
      </p:sp>
    </p:spTree>
    <p:extLst>
      <p:ext uri="{BB962C8B-B14F-4D97-AF65-F5344CB8AC3E}">
        <p14:creationId xmlns:p14="http://schemas.microsoft.com/office/powerpoint/2010/main" val="1233906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36943235-7571-D447-871E-4A81DC5FC8E3}" vid="{9BB1B359-7978-C84E-B0E6-21AC2A2763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1258</TotalTime>
  <Words>978</Words>
  <Application>Microsoft Macintosh PowerPoint</Application>
  <PresentationFormat>Widescreen</PresentationFormat>
  <Paragraphs>544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Aptos</vt:lpstr>
      <vt:lpstr>Arial</vt:lpstr>
      <vt:lpstr>Calibri</vt:lpstr>
      <vt:lpstr>Calibri Light</vt:lpstr>
      <vt:lpstr>Times New Roman</vt:lpstr>
      <vt:lpstr>Office Theme</vt:lpstr>
      <vt:lpstr>Berkman%20Intel%20Desktop:Users:tfisher:Documents:Projects:Law%20and%20Economics:Calabresi%20Introduction.doc!OLE_LINK1</vt:lpstr>
      <vt:lpstr>Berkman%20Intel%20Desktop:Users:tfisher:Documents:Projects:Law%20and%20Economics:Calabresi%20Introduction.doc!OLE_LINK1</vt:lpstr>
      <vt:lpstr>Patent Damages: Proposals for Reform Case Study 106</vt:lpstr>
      <vt:lpstr>PowerPoint Presentation</vt:lpstr>
      <vt:lpstr>PowerPoint Presentation</vt:lpstr>
      <vt:lpstr>PowerPoint Presentation</vt:lpstr>
      <vt:lpstr>PowerPoint Presentation</vt:lpstr>
      <vt:lpstr>Spur Industries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Patents Case Study 104</dc:title>
  <dc:creator>Terry Fisher</dc:creator>
  <cp:lastModifiedBy>Fisher, William</cp:lastModifiedBy>
  <cp:revision>23</cp:revision>
  <dcterms:created xsi:type="dcterms:W3CDTF">2024-03-19T21:11:33Z</dcterms:created>
  <dcterms:modified xsi:type="dcterms:W3CDTF">2024-03-27T17:14:17Z</dcterms:modified>
</cp:coreProperties>
</file>