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1"/>
  </p:notesMasterIdLst>
  <p:sldIdLst>
    <p:sldId id="257" r:id="rId2"/>
    <p:sldId id="810" r:id="rId3"/>
    <p:sldId id="1065" r:id="rId4"/>
    <p:sldId id="1066" r:id="rId5"/>
    <p:sldId id="1067" r:id="rId6"/>
    <p:sldId id="1142" r:id="rId7"/>
    <p:sldId id="1068" r:id="rId8"/>
    <p:sldId id="1069" r:id="rId9"/>
    <p:sldId id="1070" r:id="rId10"/>
    <p:sldId id="1071" r:id="rId11"/>
    <p:sldId id="1072" r:id="rId12"/>
    <p:sldId id="1073" r:id="rId13"/>
    <p:sldId id="1074" r:id="rId14"/>
    <p:sldId id="1081" r:id="rId15"/>
    <p:sldId id="1075" r:id="rId16"/>
    <p:sldId id="1076" r:id="rId17"/>
    <p:sldId id="811" r:id="rId18"/>
    <p:sldId id="1077" r:id="rId19"/>
    <p:sldId id="1132" r:id="rId20"/>
    <p:sldId id="1078" r:id="rId21"/>
    <p:sldId id="1079" r:id="rId22"/>
    <p:sldId id="819" r:id="rId23"/>
    <p:sldId id="1133" r:id="rId24"/>
    <p:sldId id="1082" r:id="rId25"/>
    <p:sldId id="1083" r:id="rId26"/>
    <p:sldId id="1084" r:id="rId27"/>
    <p:sldId id="1134" r:id="rId28"/>
    <p:sldId id="1135" r:id="rId29"/>
    <p:sldId id="812" r:id="rId30"/>
    <p:sldId id="1139" r:id="rId31"/>
    <p:sldId id="1138" r:id="rId32"/>
    <p:sldId id="1137" r:id="rId33"/>
    <p:sldId id="1136" r:id="rId34"/>
    <p:sldId id="813" r:id="rId35"/>
    <p:sldId id="1085" r:id="rId36"/>
    <p:sldId id="1086" r:id="rId37"/>
    <p:sldId id="1087" r:id="rId38"/>
    <p:sldId id="1088" r:id="rId39"/>
    <p:sldId id="1089" r:id="rId40"/>
    <p:sldId id="1090" r:id="rId41"/>
    <p:sldId id="1140" r:id="rId42"/>
    <p:sldId id="814" r:id="rId43"/>
    <p:sldId id="1141" r:id="rId44"/>
    <p:sldId id="1092" r:id="rId45"/>
    <p:sldId id="1093" r:id="rId46"/>
    <p:sldId id="1094" r:id="rId47"/>
    <p:sldId id="1095" r:id="rId48"/>
    <p:sldId id="1096" r:id="rId49"/>
    <p:sldId id="1143" r:id="rId50"/>
    <p:sldId id="1097" r:id="rId51"/>
    <p:sldId id="1098" r:id="rId52"/>
    <p:sldId id="1099" r:id="rId53"/>
    <p:sldId id="1100" r:id="rId54"/>
    <p:sldId id="1101" r:id="rId55"/>
    <p:sldId id="1102" r:id="rId56"/>
    <p:sldId id="1103" r:id="rId57"/>
    <p:sldId id="1091" r:id="rId58"/>
    <p:sldId id="815" r:id="rId59"/>
    <p:sldId id="816" r:id="rId60"/>
    <p:sldId id="817" r:id="rId61"/>
    <p:sldId id="1104" r:id="rId62"/>
    <p:sldId id="818" r:id="rId63"/>
    <p:sldId id="1105" r:id="rId64"/>
    <p:sldId id="1106" r:id="rId65"/>
    <p:sldId id="1107" r:id="rId66"/>
    <p:sldId id="1108" r:id="rId67"/>
    <p:sldId id="1109" r:id="rId68"/>
    <p:sldId id="1110" r:id="rId69"/>
    <p:sldId id="1111" r:id="rId70"/>
    <p:sldId id="1112" r:id="rId71"/>
    <p:sldId id="1115" r:id="rId72"/>
    <p:sldId id="1114" r:id="rId73"/>
    <p:sldId id="1116" r:id="rId74"/>
    <p:sldId id="1144" r:id="rId75"/>
    <p:sldId id="1145" r:id="rId76"/>
    <p:sldId id="1146" r:id="rId77"/>
    <p:sldId id="800" r:id="rId78"/>
    <p:sldId id="828" r:id="rId79"/>
    <p:sldId id="827" r:id="rId80"/>
    <p:sldId id="826" r:id="rId81"/>
    <p:sldId id="825" r:id="rId82"/>
    <p:sldId id="824" r:id="rId83"/>
    <p:sldId id="823" r:id="rId84"/>
    <p:sldId id="822" r:id="rId85"/>
    <p:sldId id="821" r:id="rId86"/>
    <p:sldId id="820" r:id="rId87"/>
    <p:sldId id="1118" r:id="rId88"/>
    <p:sldId id="1120" r:id="rId89"/>
    <p:sldId id="1119" r:id="rId90"/>
    <p:sldId id="795" r:id="rId91"/>
    <p:sldId id="1121" r:id="rId92"/>
    <p:sldId id="1122" r:id="rId93"/>
    <p:sldId id="1123" r:id="rId94"/>
    <p:sldId id="1124" r:id="rId95"/>
    <p:sldId id="1125" r:id="rId96"/>
    <p:sldId id="1126" r:id="rId97"/>
    <p:sldId id="1127" r:id="rId98"/>
    <p:sldId id="1128" r:id="rId99"/>
    <p:sldId id="1129" r:id="rId100"/>
    <p:sldId id="1130" r:id="rId101"/>
    <p:sldId id="1131" r:id="rId102"/>
    <p:sldId id="1160" r:id="rId103"/>
    <p:sldId id="1161" r:id="rId104"/>
    <p:sldId id="1154" r:id="rId105"/>
    <p:sldId id="1155" r:id="rId106"/>
    <p:sldId id="1162" r:id="rId107"/>
    <p:sldId id="1156" r:id="rId108"/>
    <p:sldId id="1080" r:id="rId109"/>
    <p:sldId id="1166" r:id="rId110"/>
    <p:sldId id="1167" r:id="rId111"/>
    <p:sldId id="1164" r:id="rId112"/>
    <p:sldId id="1165" r:id="rId113"/>
    <p:sldId id="1158" r:id="rId114"/>
    <p:sldId id="1168" r:id="rId115"/>
    <p:sldId id="1147" r:id="rId116"/>
    <p:sldId id="1148" r:id="rId117"/>
    <p:sldId id="1149" r:id="rId118"/>
    <p:sldId id="801" r:id="rId119"/>
    <p:sldId id="803" r:id="rId120"/>
    <p:sldId id="802" r:id="rId121"/>
    <p:sldId id="804" r:id="rId122"/>
    <p:sldId id="805" r:id="rId123"/>
    <p:sldId id="806" r:id="rId124"/>
    <p:sldId id="866" r:id="rId125"/>
    <p:sldId id="1169" r:id="rId126"/>
    <p:sldId id="1170" r:id="rId127"/>
    <p:sldId id="1171" r:id="rId128"/>
    <p:sldId id="1172" r:id="rId129"/>
    <p:sldId id="1173" r:id="rId130"/>
    <p:sldId id="1174" r:id="rId131"/>
    <p:sldId id="1175" r:id="rId132"/>
    <p:sldId id="1176" r:id="rId133"/>
    <p:sldId id="1177" r:id="rId134"/>
    <p:sldId id="1178" r:id="rId135"/>
    <p:sldId id="1179" r:id="rId136"/>
    <p:sldId id="807" r:id="rId137"/>
    <p:sldId id="1181" r:id="rId138"/>
    <p:sldId id="1182" r:id="rId139"/>
    <p:sldId id="1183" r:id="rId140"/>
    <p:sldId id="1184" r:id="rId141"/>
    <p:sldId id="1185" r:id="rId142"/>
    <p:sldId id="1186" r:id="rId143"/>
    <p:sldId id="1187" r:id="rId144"/>
    <p:sldId id="1191" r:id="rId145"/>
    <p:sldId id="1190" r:id="rId146"/>
    <p:sldId id="1189" r:id="rId147"/>
    <p:sldId id="1188" r:id="rId148"/>
    <p:sldId id="1180" r:id="rId149"/>
    <p:sldId id="808" r:id="rId150"/>
    <p:sldId id="1193" r:id="rId151"/>
    <p:sldId id="1194" r:id="rId152"/>
    <p:sldId id="1195" r:id="rId153"/>
    <p:sldId id="1196" r:id="rId154"/>
    <p:sldId id="1197" r:id="rId155"/>
    <p:sldId id="1192" r:id="rId156"/>
    <p:sldId id="809" r:id="rId157"/>
    <p:sldId id="1199" r:id="rId158"/>
    <p:sldId id="1200" r:id="rId159"/>
    <p:sldId id="1198" r:id="rId16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95"/>
    <p:restoredTop sz="95638"/>
  </p:normalViewPr>
  <p:slideViewPr>
    <p:cSldViewPr snapToGrid="0" showGuides="1">
      <p:cViewPr varScale="1">
        <p:scale>
          <a:sx n="112" d="100"/>
          <a:sy n="112" d="100"/>
        </p:scale>
        <p:origin x="240" y="200"/>
      </p:cViewPr>
      <p:guideLst>
        <p:guide orient="horz" pos="2160"/>
        <p:guide pos="3840"/>
      </p:guideLst>
    </p:cSldViewPr>
  </p:slideViewPr>
  <p:notesTextViewPr>
    <p:cViewPr>
      <p:scale>
        <a:sx n="1" d="1"/>
        <a:sy n="1" d="1"/>
      </p:scale>
      <p:origin x="0" y="0"/>
    </p:cViewPr>
  </p:notesTextViewPr>
  <p:notesViewPr>
    <p:cSldViewPr snapToGrid="0" showGuides="1">
      <p:cViewPr varScale="1">
        <p:scale>
          <a:sx n="85" d="100"/>
          <a:sy n="85" d="100"/>
        </p:scale>
        <p:origin x="3384" y="17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presProps" Target="presProps.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viewProps" Target="viewProp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tableStyles" Target="tableStyle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C4EF87-D6F8-C744-A66E-B874A816FA9D}" type="datetimeFigureOut">
              <a:rPr lang="en-US" smtClean="0"/>
              <a:t>2/28/24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B9359-0380-014C-A670-6D8B18C4376A}" type="slidenum">
              <a:rPr lang="en-US" smtClean="0"/>
              <a:t>‹#›</a:t>
            </a:fld>
            <a:endParaRPr lang="en-US"/>
          </a:p>
        </p:txBody>
      </p:sp>
    </p:spTree>
    <p:extLst>
      <p:ext uri="{BB962C8B-B14F-4D97-AF65-F5344CB8AC3E}">
        <p14:creationId xmlns:p14="http://schemas.microsoft.com/office/powerpoint/2010/main" val="1449397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E2ACF-78A3-B5CC-B0BE-B70E711B511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7C2509-696E-66C3-B49E-9B0BC4A2C7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A6232F-A4AA-5D40-3D57-D07CD19B37E7}"/>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5" name="Footer Placeholder 4">
            <a:extLst>
              <a:ext uri="{FF2B5EF4-FFF2-40B4-BE49-F238E27FC236}">
                <a16:creationId xmlns:a16="http://schemas.microsoft.com/office/drawing/2014/main" id="{BAD701C4-A14A-1E45-1AED-63E1CC63CA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2FB22F-7077-5980-D699-C7413D1F396F}"/>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29750917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DBBC2-CE85-94F6-6D74-CDC1FA34F4E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442B835-2ACD-84A2-E1AA-6DECF874CA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08711D-1D41-E71D-4DF6-6C4C5F234C29}"/>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5" name="Footer Placeholder 4">
            <a:extLst>
              <a:ext uri="{FF2B5EF4-FFF2-40B4-BE49-F238E27FC236}">
                <a16:creationId xmlns:a16="http://schemas.microsoft.com/office/drawing/2014/main" id="{A6591710-6818-EA69-A2A7-2CAD89BF5F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EA545A-9B55-5225-E7DB-17F1732C57CF}"/>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5411796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E6D23C-359E-DC53-9FEE-710ADEB4B5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D82EFA-BF1A-B2F3-7C51-55A0AC33519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2E475B-D043-E5D2-C9BE-419E8B4B763A}"/>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5" name="Footer Placeholder 4">
            <a:extLst>
              <a:ext uri="{FF2B5EF4-FFF2-40B4-BE49-F238E27FC236}">
                <a16:creationId xmlns:a16="http://schemas.microsoft.com/office/drawing/2014/main" id="{0727C39C-F75A-A537-714A-05E97D0F41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629AB0-B16E-1874-F888-ABF7B4ED5184}"/>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1402907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B76D3-835C-FD1B-C3F4-6E00F6F01B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3746B-1703-0B85-BC5F-5E2B8CEF29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5CE6EA-6D56-B942-1048-58A9B78A0CA1}"/>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5" name="Footer Placeholder 4">
            <a:extLst>
              <a:ext uri="{FF2B5EF4-FFF2-40B4-BE49-F238E27FC236}">
                <a16:creationId xmlns:a16="http://schemas.microsoft.com/office/drawing/2014/main" id="{4A49CE4A-99E8-801D-CD49-9BADA7EF9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A7067C-A040-A13A-D7E7-BD543B73236E}"/>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3451518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99454-C970-EDA4-DF55-C96AFAE7FC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8316C61-B3FD-7FE9-E535-3646317090B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17F6427-6D86-8D41-25F2-EB8DA7D0B3E1}"/>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5" name="Footer Placeholder 4">
            <a:extLst>
              <a:ext uri="{FF2B5EF4-FFF2-40B4-BE49-F238E27FC236}">
                <a16:creationId xmlns:a16="http://schemas.microsoft.com/office/drawing/2014/main" id="{6EC56C9A-8CFE-4D58-AB98-AF828281E5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E58776-83C7-3ED8-2BC0-EAF7BD9B547D}"/>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3717400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5D2D3-D5CF-222E-91CF-14961ABE1BF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0CE9708-2645-D5EE-414E-48465A28404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5899AE-1CDC-8432-8776-4206E84C0F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29E0221-987A-B280-AC9B-E21FF4C947BB}"/>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6" name="Footer Placeholder 5">
            <a:extLst>
              <a:ext uri="{FF2B5EF4-FFF2-40B4-BE49-F238E27FC236}">
                <a16:creationId xmlns:a16="http://schemas.microsoft.com/office/drawing/2014/main" id="{427F8194-2B9B-9233-690B-5E9DC41C97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B11D76-C465-EE8F-CFF2-BBE3DA979C95}"/>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161904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0902FC-6F84-4F1D-13E2-46F6F42FB98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5A49E9C-49F1-33F0-7F89-FC2C648DA4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02568E8-9B6C-540D-5DA1-BEC1BE0F55D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C6FB6A9-5713-E959-6315-A1B719AC30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BC0A3C-AC99-761C-76DF-14CCBF32112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9418E4-0418-1CCB-A0B5-B00585F612FB}"/>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8" name="Footer Placeholder 7">
            <a:extLst>
              <a:ext uri="{FF2B5EF4-FFF2-40B4-BE49-F238E27FC236}">
                <a16:creationId xmlns:a16="http://schemas.microsoft.com/office/drawing/2014/main" id="{B86749DF-966B-0651-3DBF-A1EA96F67D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1173AC-940C-02CB-2BDB-ECAC0C55C644}"/>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1023382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3C66-27F5-FDB4-C4C1-40441D8E23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B2BB314-4CDE-D4F4-B99C-744DEC54E814}"/>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4" name="Footer Placeholder 3">
            <a:extLst>
              <a:ext uri="{FF2B5EF4-FFF2-40B4-BE49-F238E27FC236}">
                <a16:creationId xmlns:a16="http://schemas.microsoft.com/office/drawing/2014/main" id="{E7B8787C-87D6-8AA8-13B3-D0FBF0C5EB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7BD46A-229E-EABA-B811-E4E8544B180C}"/>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3563220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575940B-293E-85E0-15DF-C8646AE55F90}"/>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3" name="Footer Placeholder 2">
            <a:extLst>
              <a:ext uri="{FF2B5EF4-FFF2-40B4-BE49-F238E27FC236}">
                <a16:creationId xmlns:a16="http://schemas.microsoft.com/office/drawing/2014/main" id="{41BD7BB8-228F-712A-1AF3-7E2B9724DCD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31DDFE4-11FE-DDF7-5E62-1E739B7080DF}"/>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665617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E77F6-BA7F-CDDE-7097-953D0E7F0E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A32FEC-EF8F-199A-7A39-5129B9911A2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5C3F52-24AD-B596-5186-3209671D6DD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1E7015-F0C5-36E6-7544-90BD52BDF7C5}"/>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6" name="Footer Placeholder 5">
            <a:extLst>
              <a:ext uri="{FF2B5EF4-FFF2-40B4-BE49-F238E27FC236}">
                <a16:creationId xmlns:a16="http://schemas.microsoft.com/office/drawing/2014/main" id="{FB6FEDDD-F18E-BEB2-9EFC-8C8B727594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4D38D8-BEAF-B6F8-C2FA-6F26D19F765B}"/>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25000419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E4625-C5A1-901E-946F-1B7BF32446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0889A8E-FED0-37B3-76DD-A0CAEA4F25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7CCEF79-7589-419E-54B0-8C76EE07FF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EE289C5-926B-F8E4-CE53-E2E9C5C7F70F}"/>
              </a:ext>
            </a:extLst>
          </p:cNvPr>
          <p:cNvSpPr>
            <a:spLocks noGrp="1"/>
          </p:cNvSpPr>
          <p:nvPr>
            <p:ph type="dt" sz="half" idx="10"/>
          </p:nvPr>
        </p:nvSpPr>
        <p:spPr/>
        <p:txBody>
          <a:bodyPr/>
          <a:lstStyle/>
          <a:p>
            <a:fld id="{5BA2F062-EB77-1340-ADA8-3D7CD0208A2D}" type="datetimeFigureOut">
              <a:rPr lang="en-US" smtClean="0"/>
              <a:t>2/28/24</a:t>
            </a:fld>
            <a:endParaRPr lang="en-US"/>
          </a:p>
        </p:txBody>
      </p:sp>
      <p:sp>
        <p:nvSpPr>
          <p:cNvPr id="6" name="Footer Placeholder 5">
            <a:extLst>
              <a:ext uri="{FF2B5EF4-FFF2-40B4-BE49-F238E27FC236}">
                <a16:creationId xmlns:a16="http://schemas.microsoft.com/office/drawing/2014/main" id="{06441AA7-10C8-8E88-C374-14C63CE1EA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F56694-6632-D429-048C-BC21C7D75E44}"/>
              </a:ext>
            </a:extLst>
          </p:cNvPr>
          <p:cNvSpPr>
            <a:spLocks noGrp="1"/>
          </p:cNvSpPr>
          <p:nvPr>
            <p:ph type="sldNum" sz="quarter" idx="12"/>
          </p:nvPr>
        </p:nvSpPr>
        <p:spPr/>
        <p:txBody>
          <a:bodyPr/>
          <a:lstStyle/>
          <a:p>
            <a:fld id="{8E1458BF-F45D-6749-BF5F-DC840966D50E}" type="slidenum">
              <a:rPr lang="en-US" smtClean="0"/>
              <a:t>‹#›</a:t>
            </a:fld>
            <a:endParaRPr lang="en-US"/>
          </a:p>
        </p:txBody>
      </p:sp>
    </p:spTree>
    <p:extLst>
      <p:ext uri="{BB962C8B-B14F-4D97-AF65-F5344CB8AC3E}">
        <p14:creationId xmlns:p14="http://schemas.microsoft.com/office/powerpoint/2010/main" val="58334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6C9D63-99E2-DB96-4792-6B5388E187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71792B4-6877-FF3D-A483-497D30E193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70AD72-A66F-4A62-8AF2-D7A0656D2D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A2F062-EB77-1340-ADA8-3D7CD0208A2D}" type="datetimeFigureOut">
              <a:rPr lang="en-US" smtClean="0"/>
              <a:t>2/28/24</a:t>
            </a:fld>
            <a:endParaRPr lang="en-US"/>
          </a:p>
        </p:txBody>
      </p:sp>
      <p:sp>
        <p:nvSpPr>
          <p:cNvPr id="5" name="Footer Placeholder 4">
            <a:extLst>
              <a:ext uri="{FF2B5EF4-FFF2-40B4-BE49-F238E27FC236}">
                <a16:creationId xmlns:a16="http://schemas.microsoft.com/office/drawing/2014/main" id="{0C17E3FA-38A6-9F3E-E1D8-AB91D276997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C09F4BA-EFD3-EB38-9EE6-3E280D84D2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1458BF-F45D-6749-BF5F-DC840966D50E}" type="slidenum">
              <a:rPr lang="en-US" smtClean="0"/>
              <a:t>‹#›</a:t>
            </a:fld>
            <a:endParaRPr lang="en-US"/>
          </a:p>
        </p:txBody>
      </p:sp>
      <p:pic>
        <p:nvPicPr>
          <p:cNvPr id="7" name="Picture 6" descr="Venn diagram&#10;&#10;Description automatically generated">
            <a:extLst>
              <a:ext uri="{FF2B5EF4-FFF2-40B4-BE49-F238E27FC236}">
                <a16:creationId xmlns:a16="http://schemas.microsoft.com/office/drawing/2014/main" id="{F64FAADE-B7B7-7291-7EA7-06E9E8FD9878}"/>
              </a:ext>
            </a:extLst>
          </p:cNvPr>
          <p:cNvPicPr>
            <a:picLocks noChangeAspect="1"/>
          </p:cNvPicPr>
          <p:nvPr userDrawn="1"/>
        </p:nvPicPr>
        <p:blipFill>
          <a:blip r:embed="rId13"/>
          <a:stretch>
            <a:fillRect/>
          </a:stretch>
        </p:blipFill>
        <p:spPr>
          <a:xfrm>
            <a:off x="171557" y="126206"/>
            <a:ext cx="407152" cy="477838"/>
          </a:xfrm>
          <a:prstGeom prst="rect">
            <a:avLst/>
          </a:prstGeom>
        </p:spPr>
      </p:pic>
      <p:sp>
        <p:nvSpPr>
          <p:cNvPr id="8" name="TextBox 7">
            <a:extLst>
              <a:ext uri="{FF2B5EF4-FFF2-40B4-BE49-F238E27FC236}">
                <a16:creationId xmlns:a16="http://schemas.microsoft.com/office/drawing/2014/main" id="{B6860887-B833-6261-0522-80E6C72602C6}"/>
              </a:ext>
            </a:extLst>
          </p:cNvPr>
          <p:cNvSpPr txBox="1"/>
          <p:nvPr userDrawn="1"/>
        </p:nvSpPr>
        <p:spPr>
          <a:xfrm>
            <a:off x="10412730" y="178981"/>
            <a:ext cx="1360170" cy="400110"/>
          </a:xfrm>
          <a:prstGeom prst="rect">
            <a:avLst/>
          </a:prstGeom>
          <a:noFill/>
        </p:spPr>
        <p:txBody>
          <a:bodyPr wrap="square" rtlCol="0">
            <a:spAutoFit/>
          </a:bodyPr>
          <a:lstStyle/>
          <a:p>
            <a:r>
              <a:rPr lang="en-US" sz="2000" dirty="0" err="1">
                <a:latin typeface="Times New Roman" panose="02020603050405020304" pitchFamily="18" charset="0"/>
                <a:cs typeface="Times New Roman" panose="02020603050405020304" pitchFamily="18" charset="0"/>
              </a:rPr>
              <a:t>Patent</a:t>
            </a:r>
            <a:r>
              <a:rPr lang="en-US" sz="2800" baseline="30000" dirty="0" err="1">
                <a:solidFill>
                  <a:srgbClr val="FF0000"/>
                </a:solidFill>
                <a:latin typeface="Times New Roman" panose="02020603050405020304" pitchFamily="18" charset="0"/>
                <a:cs typeface="Times New Roman" panose="02020603050405020304" pitchFamily="18" charset="0"/>
              </a:rPr>
              <a:t>x</a:t>
            </a:r>
            <a:endParaRPr lang="en-US" sz="2800" baseline="300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2701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4.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599169431-410584075&amp;term_occur=999&amp;term_src=" TargetMode="External"/><Relationship Id="rId2" Type="http://schemas.openxmlformats.org/officeDocument/2006/relationships/hyperlink" Target="https://www.law.cornell.edu/definitions/uscode.php?width=840&amp;height=800&amp;iframe=true&amp;def_id=35-USC-1263135548-565694271&amp;term_occur=999&amp;term_src=title:35:part:II:chapter:10:section:102" TargetMode="External"/><Relationship Id="rId1" Type="http://schemas.openxmlformats.org/officeDocument/2006/relationships/slideLayout" Target="../slideLayouts/slideLayout4.xml"/><Relationship Id="rId6" Type="http://schemas.openxmlformats.org/officeDocument/2006/relationships/hyperlink" Target="https://www.law.cornell.edu/definitions/uscode.php?width=840&amp;height=800&amp;iframe=true&amp;def_id=35-USC-627556029-410584071&amp;term_occur=999&amp;term_src=title:35:part:II:chapter:10:section:102" TargetMode="External"/><Relationship Id="rId5" Type="http://schemas.openxmlformats.org/officeDocument/2006/relationships/hyperlink" Target="https://www.law.cornell.edu/definitions/uscode.php?width=840&amp;height=800&amp;iframe=true&amp;def_id=35-USC-1912852883-410584072&amp;term_occur=999&amp;term_src=title:35:part:II:chapter:10:section:102" TargetMode="External"/><Relationship Id="rId4" Type="http://schemas.openxmlformats.org/officeDocument/2006/relationships/hyperlink" Target="https://www.law.cornell.edu/definitions/uscode.php?width=840&amp;height=800&amp;iframe=true&amp;def_id=35-USC-627556029-410584071&amp;term_occur=999&amp;term_src=" TargetMode="External"/></Relationships>
</file>

<file path=ppt/slides/_rels/slide105.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599169431-410584075&amp;term_occur=999&amp;term_src=" TargetMode="External"/><Relationship Id="rId2" Type="http://schemas.openxmlformats.org/officeDocument/2006/relationships/hyperlink" Target="https://www.law.cornell.edu/definitions/uscode.php?width=840&amp;height=800&amp;iframe=true&amp;def_id=35-USC-1263135548-565694271&amp;term_occur=999&amp;term_src=title:35:part:II:chapter:10:section:102" TargetMode="External"/><Relationship Id="rId1" Type="http://schemas.openxmlformats.org/officeDocument/2006/relationships/slideLayout" Target="../slideLayouts/slideLayout4.xml"/><Relationship Id="rId6" Type="http://schemas.openxmlformats.org/officeDocument/2006/relationships/hyperlink" Target="https://www.law.cornell.edu/definitions/uscode.php?width=840&amp;height=800&amp;iframe=true&amp;def_id=35-USC-627556029-410584071&amp;term_occur=999&amp;term_src=title:35:part:II:chapter:10:section:102" TargetMode="External"/><Relationship Id="rId5" Type="http://schemas.openxmlformats.org/officeDocument/2006/relationships/hyperlink" Target="https://www.law.cornell.edu/definitions/uscode.php?width=840&amp;height=800&amp;iframe=true&amp;def_id=35-USC-1912852883-410584072&amp;term_occur=999&amp;term_src=title:35:part:II:chapter:10:section:102" TargetMode="External"/><Relationship Id="rId4" Type="http://schemas.openxmlformats.org/officeDocument/2006/relationships/hyperlink" Target="https://www.law.cornell.edu/definitions/uscode.php?width=840&amp;height=800&amp;iframe=true&amp;def_id=35-USC-627556029-410584071&amp;term_occur=999&amp;term_src=" TargetMode="External"/></Relationships>
</file>

<file path=ppt/slides/_rels/slide106.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599169431-410584075&amp;term_occur=999&amp;term_src=" TargetMode="External"/><Relationship Id="rId7" Type="http://schemas.openxmlformats.org/officeDocument/2006/relationships/hyperlink" Target="https://advance.lexis.com/document/documentlink/?pdmfid=1505209&amp;crid=6eea2d09-cf62-4eb5-9501-9d9a4d5d0d83&amp;pddocfullpath=%2Fshared%2Fdocument%2Fadministrative-codes%2Furn%3AcontentItem%3A566B-8G30-006W-82WJ-00000-00&amp;pdpinpoint=PAGE_43767_2198&amp;pdcontentcomponentid=41356&amp;pddoctitle=77+FR+at+43767+and+43769.&amp;pdproductcontenttypeid=urn%3Apct%3A2&amp;pdiskwicview=false&amp;ecomp=k2v7k&amp;prid=cd7ca903-a669-4604-9891-3fc4a3f89c42" TargetMode="External"/><Relationship Id="rId2" Type="http://schemas.openxmlformats.org/officeDocument/2006/relationships/hyperlink" Target="https://www.law.cornell.edu/definitions/uscode.php?width=840&amp;height=800&amp;iframe=true&amp;def_id=35-USC-1263135548-565694271&amp;term_occur=999&amp;term_src=title:35:part:II:chapter:10:section:102" TargetMode="External"/><Relationship Id="rId1" Type="http://schemas.openxmlformats.org/officeDocument/2006/relationships/slideLayout" Target="../slideLayouts/slideLayout4.xml"/><Relationship Id="rId6" Type="http://schemas.openxmlformats.org/officeDocument/2006/relationships/hyperlink" Target="https://www.law.cornell.edu/definitions/uscode.php?width=840&amp;height=800&amp;iframe=true&amp;def_id=35-USC-627556029-410584071&amp;term_occur=999&amp;term_src=title:35:part:II:chapter:10:section:102" TargetMode="External"/><Relationship Id="rId5" Type="http://schemas.openxmlformats.org/officeDocument/2006/relationships/hyperlink" Target="https://www.law.cornell.edu/definitions/uscode.php?width=840&amp;height=800&amp;iframe=true&amp;def_id=35-USC-1912852883-410584072&amp;term_occur=999&amp;term_src=title:35:part:II:chapter:10:section:102" TargetMode="External"/><Relationship Id="rId4" Type="http://schemas.openxmlformats.org/officeDocument/2006/relationships/hyperlink" Target="https://www.law.cornell.edu/definitions/uscode.php?width=840&amp;height=800&amp;iframe=true&amp;def_id=35-USC-627556029-410584071&amp;term_occur=999&amp;term_src=" TargetMode="Externa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1.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599169431-410584075&amp;term_occur=999&amp;term_src=" TargetMode="External"/><Relationship Id="rId2" Type="http://schemas.openxmlformats.org/officeDocument/2006/relationships/hyperlink" Target="https://www.law.cornell.edu/definitions/uscode.php?width=840&amp;height=800&amp;iframe=true&amp;def_id=35-USC-1263135548-565694271&amp;term_occur=999&amp;term_src=title:35:part:II:chapter:10:section:102" TargetMode="External"/><Relationship Id="rId1" Type="http://schemas.openxmlformats.org/officeDocument/2006/relationships/slideLayout" Target="../slideLayouts/slideLayout4.xml"/><Relationship Id="rId6" Type="http://schemas.openxmlformats.org/officeDocument/2006/relationships/hyperlink" Target="https://www.law.cornell.edu/definitions/uscode.php?width=840&amp;height=800&amp;iframe=true&amp;def_id=35-USC-627556029-410584071&amp;term_occur=999&amp;term_src=title:35:part:II:chapter:10:section:102" TargetMode="External"/><Relationship Id="rId5" Type="http://schemas.openxmlformats.org/officeDocument/2006/relationships/hyperlink" Target="https://www.law.cornell.edu/definitions/uscode.php?width=840&amp;height=800&amp;iframe=true&amp;def_id=35-USC-1912852883-410584072&amp;term_occur=999&amp;term_src=title:35:part:II:chapter:10:section:102" TargetMode="External"/><Relationship Id="rId4" Type="http://schemas.openxmlformats.org/officeDocument/2006/relationships/hyperlink" Target="https://www.law.cornell.edu/definitions/uscode.php?width=840&amp;height=800&amp;iframe=true&amp;def_id=35-USC-627556029-410584071&amp;term_occur=999&amp;term_src=" TargetMode="External"/></Relationships>
</file>

<file path=ppt/slides/_rels/slide112.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599169431-410584075&amp;term_occur=999&amp;term_src=" TargetMode="External"/><Relationship Id="rId2" Type="http://schemas.openxmlformats.org/officeDocument/2006/relationships/hyperlink" Target="https://www.law.cornell.edu/definitions/uscode.php?width=840&amp;height=800&amp;iframe=true&amp;def_id=35-USC-1263135548-565694271&amp;term_occur=999&amp;term_src=title:35:part:II:chapter:10:section:102" TargetMode="External"/><Relationship Id="rId1" Type="http://schemas.openxmlformats.org/officeDocument/2006/relationships/slideLayout" Target="../slideLayouts/slideLayout4.xml"/><Relationship Id="rId6" Type="http://schemas.openxmlformats.org/officeDocument/2006/relationships/hyperlink" Target="https://www.law.cornell.edu/definitions/uscode.php?width=840&amp;height=800&amp;iframe=true&amp;def_id=35-USC-627556029-410584071&amp;term_occur=999&amp;term_src=title:35:part:II:chapter:10:section:102" TargetMode="External"/><Relationship Id="rId5" Type="http://schemas.openxmlformats.org/officeDocument/2006/relationships/hyperlink" Target="https://www.law.cornell.edu/definitions/uscode.php?width=840&amp;height=800&amp;iframe=true&amp;def_id=35-USC-1912852883-410584072&amp;term_occur=999&amp;term_src=title:35:part:II:chapter:10:section:102" TargetMode="External"/><Relationship Id="rId4" Type="http://schemas.openxmlformats.org/officeDocument/2006/relationships/hyperlink" Target="https://www.law.cornell.edu/definitions/uscode.php?width=840&amp;height=800&amp;iframe=true&amp;def_id=35-USC-627556029-410584071&amp;term_occur=999&amp;term_src=" TargetMode="External"/></Relationships>
</file>

<file path=ppt/slides/_rels/slide113.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599169431-410584075&amp;term_occur=999&amp;term_src=" TargetMode="External"/><Relationship Id="rId2" Type="http://schemas.openxmlformats.org/officeDocument/2006/relationships/hyperlink" Target="https://www.law.cornell.edu/definitions/uscode.php?width=840&amp;height=800&amp;iframe=true&amp;def_id=35-USC-1263135548-565694271&amp;term_occur=999&amp;term_src=title:35:part:II:chapter:10:section:102" TargetMode="External"/><Relationship Id="rId1" Type="http://schemas.openxmlformats.org/officeDocument/2006/relationships/slideLayout" Target="../slideLayouts/slideLayout4.xml"/><Relationship Id="rId6" Type="http://schemas.openxmlformats.org/officeDocument/2006/relationships/hyperlink" Target="https://www.law.cornell.edu/definitions/uscode.php?width=840&amp;height=800&amp;iframe=true&amp;def_id=35-USC-627556029-410584071&amp;term_occur=999&amp;term_src=title:35:part:II:chapter:10:section:102" TargetMode="External"/><Relationship Id="rId5" Type="http://schemas.openxmlformats.org/officeDocument/2006/relationships/hyperlink" Target="https://www.law.cornell.edu/definitions/uscode.php?width=840&amp;height=800&amp;iframe=true&amp;def_id=35-USC-1912852883-410584072&amp;term_occur=999&amp;term_src=title:35:part:II:chapter:10:section:102" TargetMode="External"/><Relationship Id="rId4" Type="http://schemas.openxmlformats.org/officeDocument/2006/relationships/hyperlink" Target="https://www.law.cornell.edu/definitions/uscode.php?width=840&amp;height=800&amp;iframe=true&amp;def_id=35-USC-627556029-410584071&amp;term_occur=999&amp;term_src=" TargetMode="Externa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599169431-410584075&amp;term_occur=999&amp;term_src=" TargetMode="External"/><Relationship Id="rId2" Type="http://schemas.openxmlformats.org/officeDocument/2006/relationships/hyperlink" Target="https://www.law.cornell.edu/definitions/uscode.php?width=840&amp;height=800&amp;iframe=true&amp;def_id=35-USC-1263135548-565694271&amp;term_occur=999&amp;term_src=title:35:part:II:chapter:10:section:102" TargetMode="External"/><Relationship Id="rId1" Type="http://schemas.openxmlformats.org/officeDocument/2006/relationships/slideLayout" Target="../slideLayouts/slideLayout4.xml"/><Relationship Id="rId6" Type="http://schemas.openxmlformats.org/officeDocument/2006/relationships/hyperlink" Target="https://www.law.cornell.edu/definitions/uscode.php?width=840&amp;height=800&amp;iframe=true&amp;def_id=35-USC-627556029-410584071&amp;term_occur=999&amp;term_src=title:35:part:II:chapter:10:section:102" TargetMode="External"/><Relationship Id="rId5" Type="http://schemas.openxmlformats.org/officeDocument/2006/relationships/hyperlink" Target="https://www.law.cornell.edu/definitions/uscode.php?width=840&amp;height=800&amp;iframe=true&amp;def_id=35-USC-1912852883-410584072&amp;term_occur=999&amp;term_src=title:35:part:II:chapter:10:section:102" TargetMode="External"/><Relationship Id="rId4" Type="http://schemas.openxmlformats.org/officeDocument/2006/relationships/hyperlink" Target="https://www.law.cornell.edu/definitions/uscode.php?width=840&amp;height=800&amp;iframe=true&amp;def_id=35-USC-627556029-410584071&amp;term_occur=999&amp;term_src=" TargetMode="External"/></Relationships>
</file>

<file path=ppt/slides/_rels/slide71.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599169431-410584075&amp;term_occur=999&amp;term_src=" TargetMode="External"/><Relationship Id="rId2" Type="http://schemas.openxmlformats.org/officeDocument/2006/relationships/hyperlink" Target="https://www.law.cornell.edu/definitions/uscode.php?width=840&amp;height=800&amp;iframe=true&amp;def_id=35-USC-1263135548-565694271&amp;term_occur=999&amp;term_src=title:35:part:II:chapter:10:section:102" TargetMode="External"/><Relationship Id="rId1" Type="http://schemas.openxmlformats.org/officeDocument/2006/relationships/slideLayout" Target="../slideLayouts/slideLayout4.xml"/><Relationship Id="rId6" Type="http://schemas.openxmlformats.org/officeDocument/2006/relationships/hyperlink" Target="https://www.law.cornell.edu/definitions/uscode.php?width=840&amp;height=800&amp;iframe=true&amp;def_id=35-USC-627556029-410584071&amp;term_occur=999&amp;term_src=title:35:part:II:chapter:10:section:102" TargetMode="External"/><Relationship Id="rId5" Type="http://schemas.openxmlformats.org/officeDocument/2006/relationships/hyperlink" Target="https://www.law.cornell.edu/definitions/uscode.php?width=840&amp;height=800&amp;iframe=true&amp;def_id=35-USC-1912852883-410584072&amp;term_occur=999&amp;term_src=title:35:part:II:chapter:10:section:102" TargetMode="External"/><Relationship Id="rId4" Type="http://schemas.openxmlformats.org/officeDocument/2006/relationships/hyperlink" Target="https://www.law.cornell.edu/definitions/uscode.php?width=840&amp;height=800&amp;iframe=true&amp;def_id=35-USC-627556029-410584071&amp;term_occur=999&amp;term_src=" TargetMode="External"/></Relationships>
</file>

<file path=ppt/slides/_rels/slide72.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627556029-410584071&amp;term_occur=999&amp;term_src=" TargetMode="External"/><Relationship Id="rId2" Type="http://schemas.openxmlformats.org/officeDocument/2006/relationships/hyperlink" Target="https://www.law.cornell.edu/definitions/uscode.php?width=840&amp;height=800&amp;iframe=true&amp;def_id=35-USC-599169431-410584075&amp;term_occur=999&amp;term_src=title:35:part:II:chapter:10:section:102" TargetMode="External"/><Relationship Id="rId1" Type="http://schemas.openxmlformats.org/officeDocument/2006/relationships/slideLayout" Target="../slideLayouts/slideLayout4.xml"/><Relationship Id="rId4" Type="http://schemas.openxmlformats.org/officeDocument/2006/relationships/hyperlink" Target="https://www.law.cornell.edu/definitions/uscode.php?width=840&amp;height=800&amp;iframe=true&amp;def_id=35-USC-1912852883-410584072&amp;term_occur=999&amp;term_src=title:35:part:II:chapter:10:section:102"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www.law.cornell.edu/definitions/uscode.php?width=840&amp;height=800&amp;iframe=true&amp;def_id=35-USC-627556029-410584071&amp;term_occur=999&amp;term_src=" TargetMode="External"/><Relationship Id="rId2" Type="http://schemas.openxmlformats.org/officeDocument/2006/relationships/hyperlink" Target="https://www.law.cornell.edu/definitions/uscode.php?width=840&amp;height=800&amp;iframe=true&amp;def_id=35-USC-599169431-410584075&amp;term_occur=999&amp;term_src=title:35:part:II:chapter:10:section:102" TargetMode="External"/><Relationship Id="rId1" Type="http://schemas.openxmlformats.org/officeDocument/2006/relationships/slideLayout" Target="../slideLayouts/slideLayout4.xml"/><Relationship Id="rId4" Type="http://schemas.openxmlformats.org/officeDocument/2006/relationships/hyperlink" Target="https://www.law.cornell.edu/definitions/uscode.php?width=840&amp;height=800&amp;iframe=true&amp;def_id=35-USC-1912852883-410584072&amp;term_occur=999&amp;term_src=title:35:part:II:chapter:10:section:102"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7FB3D-912B-BF4C-B5AF-BD003D62DE61}"/>
              </a:ext>
            </a:extLst>
          </p:cNvPr>
          <p:cNvSpPr>
            <a:spLocks noGrp="1"/>
          </p:cNvSpPr>
          <p:nvPr>
            <p:ph type="ctrTitle"/>
          </p:nvPr>
        </p:nvSpPr>
        <p:spPr>
          <a:xfrm>
            <a:off x="1524000" y="684032"/>
            <a:ext cx="9144000" cy="2387600"/>
          </a:xfrm>
        </p:spPr>
        <p:txBody>
          <a:bodyPr/>
          <a:lstStyle/>
          <a:p>
            <a:pPr>
              <a:lnSpc>
                <a:spcPct val="150000"/>
              </a:lnSpc>
              <a:spcBef>
                <a:spcPts val="0"/>
              </a:spcBef>
            </a:pPr>
            <a:r>
              <a:rPr lang="en-US" sz="3600" dirty="0">
                <a:latin typeface="Times New Roman" panose="02020603050405020304" pitchFamily="18" charset="0"/>
                <a:cs typeface="Times New Roman" panose="02020603050405020304" pitchFamily="18" charset="0"/>
              </a:rPr>
              <a:t>Novelty Problems</a:t>
            </a:r>
            <a:br>
              <a:rPr lang="en-US" sz="36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Case Study 093</a:t>
            </a:r>
          </a:p>
        </p:txBody>
      </p:sp>
      <p:sp>
        <p:nvSpPr>
          <p:cNvPr id="3" name="Subtitle 2">
            <a:extLst>
              <a:ext uri="{FF2B5EF4-FFF2-40B4-BE49-F238E27FC236}">
                <a16:creationId xmlns:a16="http://schemas.microsoft.com/office/drawing/2014/main" id="{8710E927-6CDF-EE40-A58F-3FA4914FDE2C}"/>
              </a:ext>
            </a:extLst>
          </p:cNvPr>
          <p:cNvSpPr>
            <a:spLocks noGrp="1"/>
          </p:cNvSpPr>
          <p:nvPr>
            <p:ph type="subTitle" idx="1"/>
          </p:nvPr>
        </p:nvSpPr>
        <p:spPr>
          <a:xfrm>
            <a:off x="1524000" y="4037012"/>
            <a:ext cx="9144000" cy="1655762"/>
          </a:xfrm>
        </p:spPr>
        <p:txBody>
          <a:bodyPr/>
          <a:lstStyle/>
          <a:p>
            <a:r>
              <a:rPr lang="en-US" dirty="0">
                <a:latin typeface="Times New Roman" panose="02020603050405020304" pitchFamily="18" charset="0"/>
                <a:cs typeface="Times New Roman" panose="02020603050405020304" pitchFamily="18" charset="0"/>
              </a:rPr>
              <a:t>William Fisher</a:t>
            </a:r>
          </a:p>
          <a:p>
            <a:r>
              <a:rPr lang="en-US" dirty="0">
                <a:latin typeface="Times New Roman" panose="02020603050405020304" pitchFamily="18" charset="0"/>
                <a:cs typeface="Times New Roman" panose="02020603050405020304" pitchFamily="18" charset="0"/>
              </a:rPr>
              <a:t>February 2024</a:t>
            </a:r>
          </a:p>
        </p:txBody>
      </p:sp>
      <p:sp>
        <p:nvSpPr>
          <p:cNvPr id="6" name="TextBox 5">
            <a:extLst>
              <a:ext uri="{FF2B5EF4-FFF2-40B4-BE49-F238E27FC236}">
                <a16:creationId xmlns:a16="http://schemas.microsoft.com/office/drawing/2014/main" id="{1E3E37CC-8416-A14F-CD17-B849A32E8358}"/>
              </a:ext>
            </a:extLst>
          </p:cNvPr>
          <p:cNvSpPr txBox="1"/>
          <p:nvPr/>
        </p:nvSpPr>
        <p:spPr>
          <a:xfrm>
            <a:off x="3958267" y="6538595"/>
            <a:ext cx="4275466" cy="307777"/>
          </a:xfrm>
          <a:prstGeom prst="rect">
            <a:avLst/>
          </a:prstGeom>
          <a:noFill/>
        </p:spPr>
        <p:txBody>
          <a:bodyPr wrap="none" rtlCol="0">
            <a:spAutoFit/>
          </a:bodyPr>
          <a:lstStyle/>
          <a:p>
            <a:r>
              <a:rPr lang="en-US" sz="1400" dirty="0">
                <a:latin typeface="Times New Roman" panose="02020603050405020304" pitchFamily="18" charset="0"/>
                <a:cs typeface="Times New Roman" panose="02020603050405020304" pitchFamily="18" charset="0"/>
              </a:rPr>
              <a:t>Licensed under terms available at https://</a:t>
            </a:r>
            <a:r>
              <a:rPr lang="en-US" sz="1400" dirty="0" err="1">
                <a:latin typeface="Times New Roman" panose="02020603050405020304" pitchFamily="18" charset="0"/>
                <a:cs typeface="Times New Roman" panose="02020603050405020304" pitchFamily="18" charset="0"/>
              </a:rPr>
              <a:t>ipxcourses.org</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4535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E77A10-439B-45C7-59EC-BBF2449A492F}"/>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14DCC17-1AB5-E6B8-EE35-EB9742BBBAE7}"/>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B9111BA9-13EE-8244-5981-DBBC91C91B39}"/>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AB9F68F8-761E-F5C6-FB73-C14E1D32F7A4}"/>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u="sng" dirty="0">
                <a:solidFill>
                  <a:schemeClr val="tx1"/>
                </a:solidFill>
              </a:rPr>
              <a:t>Disclosure</a:t>
            </a:r>
            <a:r>
              <a:rPr lang="en-US" sz="1600" dirty="0">
                <a:solidFill>
                  <a:schemeClr val="tx1"/>
                </a:solidFill>
              </a:rPr>
              <a:t> (within a year prior to the effective date of the claim) </a:t>
            </a:r>
            <a:r>
              <a:rPr lang="en-US" sz="1600" u="sng" dirty="0">
                <a:solidFill>
                  <a:schemeClr val="tx1"/>
                </a:solidFill>
              </a:rPr>
              <a:t>by the inventor </a:t>
            </a:r>
            <a:r>
              <a:rPr lang="en-US" sz="1600" dirty="0">
                <a:solidFill>
                  <a:schemeClr val="tx1"/>
                </a:solidFill>
              </a:rPr>
              <a:t>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2715DC87-BA95-D82D-21CF-2142EE48FD3B}"/>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87FE5902-DFAA-FE71-DD35-645FCAC0E4B1}"/>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C2D632B1-DCEC-4B0C-0BBD-CF9AC6604E0F}"/>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4B59690A-9557-1944-819C-0C3C05432195}"/>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E7908744-2F54-9A55-2D74-C2DCC00809B2}"/>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B9E95CB-4922-628C-8F30-B2B74DE46EE0}"/>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91E9BBD-1D30-B26B-F924-722C96493C0C}"/>
              </a:ext>
            </a:extLst>
          </p:cNvPr>
          <p:cNvSpPr/>
          <p:nvPr/>
        </p:nvSpPr>
        <p:spPr>
          <a:xfrm>
            <a:off x="7842902" y="1794077"/>
            <a:ext cx="2240077" cy="2083442"/>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780F1A60-67BF-8E5E-34BC-EF719FD26CB3}"/>
              </a:ext>
            </a:extLst>
          </p:cNvPr>
          <p:cNvSpPr txBox="1"/>
          <p:nvPr/>
        </p:nvSpPr>
        <p:spPr>
          <a:xfrm>
            <a:off x="7372379" y="1687154"/>
            <a:ext cx="544010" cy="707886"/>
          </a:xfrm>
          <a:prstGeom prst="rect">
            <a:avLst/>
          </a:prstGeom>
          <a:noFill/>
        </p:spPr>
        <p:txBody>
          <a:bodyPr wrap="square" rtlCol="0">
            <a:spAutoFit/>
          </a:bodyPr>
          <a:lstStyle/>
          <a:p>
            <a:r>
              <a:rPr lang="en-US" sz="4000" dirty="0">
                <a:solidFill>
                  <a:srgbClr val="002060"/>
                </a:solidFill>
              </a:rPr>
              <a:t>?</a:t>
            </a:r>
          </a:p>
        </p:txBody>
      </p:sp>
      <p:sp>
        <p:nvSpPr>
          <p:cNvPr id="14" name="Rectangle 13">
            <a:extLst>
              <a:ext uri="{FF2B5EF4-FFF2-40B4-BE49-F238E27FC236}">
                <a16:creationId xmlns:a16="http://schemas.microsoft.com/office/drawing/2014/main" id="{2F3E9D22-9936-F5A8-971D-0F992AD04296}"/>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1028754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3BB711-F5BC-A341-B833-18FCF03D3A3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5DDAA68-2D7A-5A4B-D570-32F72A3ADD0C}"/>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06510748-8BEC-9E8E-04A2-FF2BB2956139}"/>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9330F19E-DD29-6637-CDE5-31B04B4E3C19}"/>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D1413F14-90BD-626A-BAE4-6C773E84170E}"/>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FD8483ED-BCE0-9874-1415-4704DA989A7B}"/>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ABE9F2D8-BF93-4360-3696-922DD985C6BE}"/>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FB12AA94-6159-E7D6-5E0A-39E5AE131EA7}"/>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4C601C5-3E74-E013-D547-6E2094FFCE4C}"/>
              </a:ext>
            </a:extLst>
          </p:cNvPr>
          <p:cNvSpPr/>
          <p:nvPr/>
        </p:nvSpPr>
        <p:spPr>
          <a:xfrm>
            <a:off x="0" y="1481558"/>
            <a:ext cx="2240077" cy="96446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9ECDBF7-8519-B9BA-019A-6765F3E9FD30}"/>
              </a:ext>
            </a:extLst>
          </p:cNvPr>
          <p:cNvSpPr/>
          <p:nvPr/>
        </p:nvSpPr>
        <p:spPr>
          <a:xfrm>
            <a:off x="-1" y="1455966"/>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A7EB79A-1878-36ED-A29A-7826605844FA}"/>
              </a:ext>
            </a:extLst>
          </p:cNvPr>
          <p:cNvSpPr/>
          <p:nvPr/>
        </p:nvSpPr>
        <p:spPr>
          <a:xfrm>
            <a:off x="2255715" y="1481558"/>
            <a:ext cx="2135691" cy="96446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7B82A04-9447-A4B1-1457-1676074D4E9D}"/>
              </a:ext>
            </a:extLst>
          </p:cNvPr>
          <p:cNvSpPr/>
          <p:nvPr/>
        </p:nvSpPr>
        <p:spPr>
          <a:xfrm>
            <a:off x="4410473" y="1481558"/>
            <a:ext cx="3035393" cy="96446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4845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B519F5-A4A0-D5A6-7E9E-3BD956CA194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A520FC9-6439-1FB6-2C05-ECBC5E2664A5}"/>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130EFF8C-7E58-1AA2-3CD4-AC265FB01765}"/>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E6615993-55AA-E9BA-3F58-ED2B884BBFC1}"/>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95B6F114-CB34-9AD0-5D56-99F7A03B6671}"/>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7F44DFB4-55DC-1E75-9D56-912B9DD3B0AE}"/>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D48C59BF-9EA8-CCFA-DF41-2B28817FC1F4}"/>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05892720-7AD5-79B2-1989-745CCEF550AC}"/>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A3FDB47-D8E1-3500-E0C6-615BE16906CB}"/>
              </a:ext>
            </a:extLst>
          </p:cNvPr>
          <p:cNvSpPr/>
          <p:nvPr/>
        </p:nvSpPr>
        <p:spPr>
          <a:xfrm>
            <a:off x="0" y="1481558"/>
            <a:ext cx="2240077" cy="96446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A463426-1EEC-4DF8-C89D-56B3503E0DF0}"/>
              </a:ext>
            </a:extLst>
          </p:cNvPr>
          <p:cNvSpPr/>
          <p:nvPr/>
        </p:nvSpPr>
        <p:spPr>
          <a:xfrm>
            <a:off x="-1" y="1455966"/>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5BB1C43-128E-B2EB-DA54-4F9B39F7A949}"/>
              </a:ext>
            </a:extLst>
          </p:cNvPr>
          <p:cNvSpPr/>
          <p:nvPr/>
        </p:nvSpPr>
        <p:spPr>
          <a:xfrm>
            <a:off x="2255715" y="1481558"/>
            <a:ext cx="2135691" cy="96446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E4E2121-9DBB-CADF-65D6-057694F1BE1E}"/>
              </a:ext>
            </a:extLst>
          </p:cNvPr>
          <p:cNvSpPr/>
          <p:nvPr/>
        </p:nvSpPr>
        <p:spPr>
          <a:xfrm>
            <a:off x="4410473" y="1481558"/>
            <a:ext cx="3035393" cy="96446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8C93752-3718-963A-588E-7E75B7E1816A}"/>
              </a:ext>
            </a:extLst>
          </p:cNvPr>
          <p:cNvSpPr/>
          <p:nvPr/>
        </p:nvSpPr>
        <p:spPr>
          <a:xfrm>
            <a:off x="7880257" y="3792588"/>
            <a:ext cx="2161387" cy="2897579"/>
          </a:xfrm>
          <a:prstGeom prst="rect">
            <a:avLst/>
          </a:prstGeom>
          <a:noFill/>
          <a:ln w="50800">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6">
                  <a:lumMod val="50000"/>
                </a:schemeClr>
              </a:solidFill>
            </a:endParaRPr>
          </a:p>
        </p:txBody>
      </p:sp>
      <p:sp>
        <p:nvSpPr>
          <p:cNvPr id="14" name="TextBox 13">
            <a:extLst>
              <a:ext uri="{FF2B5EF4-FFF2-40B4-BE49-F238E27FC236}">
                <a16:creationId xmlns:a16="http://schemas.microsoft.com/office/drawing/2014/main" id="{28241411-CEB2-491A-1A43-9B8CCBD0BF4E}"/>
              </a:ext>
            </a:extLst>
          </p:cNvPr>
          <p:cNvSpPr txBox="1"/>
          <p:nvPr/>
        </p:nvSpPr>
        <p:spPr>
          <a:xfrm>
            <a:off x="7389342" y="4858523"/>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540365927"/>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DA4EFF-9E1A-1B5D-7A2D-C04E88B0E9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6EA4320-B8C4-2996-2E96-B273A2CC464F}"/>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08A89BE3-3E9F-25A1-748C-9B6A9D0324FD}"/>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5DF8D6CF-EBD0-B6AD-B08C-04587F3A7DBE}"/>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E7E68FE9-B988-2373-225F-E413112F767B}"/>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8B58F047-4725-A068-F83C-6ED0970E2E18}"/>
              </a:ext>
            </a:extLst>
          </p:cNvPr>
          <p:cNvSpPr txBox="1"/>
          <p:nvPr/>
        </p:nvSpPr>
        <p:spPr>
          <a:xfrm>
            <a:off x="21909" y="4568825"/>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2620783262"/>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5A5B4D-9B6C-A920-DAF3-C5CA4EF701E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F5D6F2-5C3C-ABC3-935C-E3325E64F065}"/>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7F09F4DF-901B-020E-6A7C-E718BF5A0528}"/>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8A96DC6C-1F35-C1B1-D941-CB15B65ABFFE}"/>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a:t>
            </a:r>
            <a:r>
              <a:rPr lang="en-US" sz="1800" b="1" u="sng" dirty="0">
                <a:solidFill>
                  <a:srgbClr val="002060"/>
                </a:solidFill>
              </a:rPr>
              <a:t>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E3116E12-B6BC-ADBB-BEE5-5991B84A4872}"/>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93C91B9A-8E12-E456-2E57-8504EBDF1759}"/>
              </a:ext>
            </a:extLst>
          </p:cNvPr>
          <p:cNvSpPr txBox="1"/>
          <p:nvPr/>
        </p:nvSpPr>
        <p:spPr>
          <a:xfrm>
            <a:off x="21909" y="4568825"/>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81056780"/>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5FBACE-5408-4BC5-6E83-B4F0906059B0}"/>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458C7A1-25C4-E32B-4A17-1DEDE015ABA5}"/>
              </a:ext>
            </a:extLst>
          </p:cNvPr>
          <p:cNvSpPr>
            <a:spLocks noGrp="1"/>
          </p:cNvSpPr>
          <p:nvPr>
            <p:ph type="title"/>
          </p:nvPr>
        </p:nvSpPr>
        <p:spPr/>
        <p:txBody>
          <a:bodyPr>
            <a:normAutofit/>
          </a:bodyPr>
          <a:lstStyle/>
          <a:p>
            <a:r>
              <a:rPr lang="en-US" sz="3200" dirty="0"/>
              <a:t>The Prophylactic Effect of Public Disclosure by the Inventor</a:t>
            </a:r>
          </a:p>
        </p:txBody>
      </p:sp>
      <p:sp>
        <p:nvSpPr>
          <p:cNvPr id="4" name="Content Placeholder 3">
            <a:extLst>
              <a:ext uri="{FF2B5EF4-FFF2-40B4-BE49-F238E27FC236}">
                <a16:creationId xmlns:a16="http://schemas.microsoft.com/office/drawing/2014/main" id="{635E5E50-3231-A589-F81B-44F888D2A1D5}"/>
              </a:ext>
            </a:extLst>
          </p:cNvPr>
          <p:cNvSpPr>
            <a:spLocks noGrp="1"/>
          </p:cNvSpPr>
          <p:nvPr>
            <p:ph sz="half" idx="1"/>
          </p:nvPr>
        </p:nvSpPr>
        <p:spPr>
          <a:xfrm>
            <a:off x="445478" y="1535723"/>
            <a:ext cx="4982308" cy="4641240"/>
          </a:xfrm>
        </p:spPr>
        <p:txBody>
          <a:bodyPr>
            <a:normAutofit lnSpcReduction="10000"/>
          </a:bodyPr>
          <a:lstStyle/>
          <a:p>
            <a:pPr>
              <a:lnSpc>
                <a:spcPct val="100000"/>
              </a:lnSpc>
            </a:pPr>
            <a:r>
              <a:rPr lang="en-US" sz="2400" i="0" u="none" strike="noStrike" dirty="0">
                <a:solidFill>
                  <a:srgbClr val="333333"/>
                </a:solidFill>
                <a:effectLst/>
              </a:rPr>
              <a:t>35 USC 102(b)(1) A disclosure made 1 year or less before the </a:t>
            </a:r>
            <a:r>
              <a:rPr lang="en-US" sz="2400" i="0" u="none" strike="noStrike" dirty="0">
                <a:solidFill>
                  <a:srgbClr val="001C72"/>
                </a:solidFill>
                <a:effectLst/>
                <a:hlinkClick r:id="rId2"/>
              </a:rPr>
              <a:t>effective filing date</a:t>
            </a:r>
            <a:r>
              <a:rPr lang="en-US" sz="2400" i="0" u="none" strike="noStrike" dirty="0">
                <a:solidFill>
                  <a:srgbClr val="333333"/>
                </a:solidFill>
                <a:effectLst/>
              </a:rPr>
              <a:t> of a</a:t>
            </a:r>
            <a:r>
              <a:rPr lang="en-US" sz="2400" i="0" u="none" strike="noStrike" dirty="0">
                <a:solidFill>
                  <a:srgbClr val="001C72"/>
                </a:solidFill>
                <a:effectLst/>
                <a:hlinkClick r:id="rId3"/>
              </a:rPr>
              <a:t> claimed invention </a:t>
            </a:r>
            <a:r>
              <a:rPr lang="en-US" sz="2400" i="0" u="none" strike="noStrike" dirty="0">
                <a:solidFill>
                  <a:srgbClr val="333333"/>
                </a:solidFill>
                <a:effectLst/>
              </a:rPr>
              <a:t>shall not be prior art to the</a:t>
            </a:r>
            <a:r>
              <a:rPr lang="en-US" sz="2400" i="0" u="none" strike="noStrike" dirty="0">
                <a:solidFill>
                  <a:srgbClr val="001C72"/>
                </a:solidFill>
                <a:effectLst/>
                <a:hlinkClick r:id="rId3"/>
              </a:rPr>
              <a:t> claimed invention </a:t>
            </a:r>
            <a:r>
              <a:rPr lang="en-US" sz="2400" i="0" u="none" strike="noStrike" dirty="0">
                <a:solidFill>
                  <a:srgbClr val="333333"/>
                </a:solidFill>
                <a:effectLst/>
              </a:rPr>
              <a:t>under subsection (a)(1) if …</a:t>
            </a:r>
          </a:p>
          <a:p>
            <a:pPr>
              <a:lnSpc>
                <a:spcPct val="100000"/>
              </a:lnSpc>
            </a:pPr>
            <a:r>
              <a:rPr lang="en-US" sz="2400" i="0" u="none" strike="noStrike" dirty="0">
                <a:solidFill>
                  <a:srgbClr val="333333"/>
                </a:solidFill>
                <a:effectLst/>
              </a:rPr>
              <a:t>(B) the </a:t>
            </a:r>
            <a:r>
              <a:rPr lang="en-US" sz="2400" i="0" strike="noStrike" dirty="0">
                <a:effectLst/>
              </a:rPr>
              <a:t>subject matter disclosed had, before such disclosure, been publicly disclosed by the </a:t>
            </a:r>
            <a:r>
              <a:rPr lang="en-US" sz="2400" i="0" strike="noStrike" dirty="0">
                <a:effectLst/>
                <a:hlinkClick r:id="rId4">
                  <a:extLst>
                    <a:ext uri="{A12FA001-AC4F-418D-AE19-62706E023703}">
                      <ahyp:hlinkClr xmlns:ahyp="http://schemas.microsoft.com/office/drawing/2018/hyperlinkcolor" val="tx"/>
                    </a:ext>
                  </a:extLst>
                </a:hlinkClick>
              </a:rPr>
              <a:t>inventor</a:t>
            </a:r>
            <a:r>
              <a:rPr lang="en-US" sz="2400" i="0" strike="noStrike" dirty="0">
                <a:effectLst/>
              </a:rPr>
              <a:t>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 or another who obtained the subject matter disclosed directly or indirectly from the</a:t>
            </a:r>
            <a:r>
              <a:rPr lang="en-US" sz="2400" i="0" u="none" strike="noStrike" dirty="0">
                <a:solidFill>
                  <a:srgbClr val="001C72"/>
                </a:solidFill>
                <a:effectLst/>
                <a:hlinkClick r:id="rId6"/>
              </a:rPr>
              <a:t> inventor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a:t>
            </a:r>
          </a:p>
          <a:p>
            <a:pPr>
              <a:lnSpc>
                <a:spcPct val="100000"/>
              </a:lnSpc>
            </a:pPr>
            <a:endParaRPr lang="en-US" sz="2400" i="0" u="none" strike="noStrike" dirty="0">
              <a:solidFill>
                <a:srgbClr val="333333"/>
              </a:solidFill>
              <a:effectLst/>
            </a:endParaRPr>
          </a:p>
          <a:p>
            <a:pPr>
              <a:lnSpc>
                <a:spcPct val="100000"/>
              </a:lnSpc>
            </a:pPr>
            <a:endParaRPr lang="en-US" sz="2400" dirty="0"/>
          </a:p>
        </p:txBody>
      </p:sp>
    </p:spTree>
    <p:extLst>
      <p:ext uri="{BB962C8B-B14F-4D97-AF65-F5344CB8AC3E}">
        <p14:creationId xmlns:p14="http://schemas.microsoft.com/office/powerpoint/2010/main" val="245520892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3F7876-9B31-1784-618B-803E195DF8A1}"/>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33E3EA83-DB98-AD75-9247-E8F567F338E8}"/>
              </a:ext>
            </a:extLst>
          </p:cNvPr>
          <p:cNvSpPr>
            <a:spLocks noGrp="1"/>
          </p:cNvSpPr>
          <p:nvPr>
            <p:ph type="title"/>
          </p:nvPr>
        </p:nvSpPr>
        <p:spPr/>
        <p:txBody>
          <a:bodyPr>
            <a:normAutofit/>
          </a:bodyPr>
          <a:lstStyle/>
          <a:p>
            <a:r>
              <a:rPr lang="en-US" sz="3200" dirty="0"/>
              <a:t>The Prophylactic Effect of Public Disclosure by the Inventor</a:t>
            </a:r>
          </a:p>
        </p:txBody>
      </p:sp>
      <p:sp>
        <p:nvSpPr>
          <p:cNvPr id="4" name="Content Placeholder 3">
            <a:extLst>
              <a:ext uri="{FF2B5EF4-FFF2-40B4-BE49-F238E27FC236}">
                <a16:creationId xmlns:a16="http://schemas.microsoft.com/office/drawing/2014/main" id="{EAE635A6-2D57-900E-C51F-A22502E74D58}"/>
              </a:ext>
            </a:extLst>
          </p:cNvPr>
          <p:cNvSpPr>
            <a:spLocks noGrp="1"/>
          </p:cNvSpPr>
          <p:nvPr>
            <p:ph sz="half" idx="1"/>
          </p:nvPr>
        </p:nvSpPr>
        <p:spPr>
          <a:xfrm>
            <a:off x="445478" y="1535723"/>
            <a:ext cx="4982308" cy="4641240"/>
          </a:xfrm>
        </p:spPr>
        <p:txBody>
          <a:bodyPr>
            <a:normAutofit lnSpcReduction="10000"/>
          </a:bodyPr>
          <a:lstStyle/>
          <a:p>
            <a:pPr>
              <a:lnSpc>
                <a:spcPct val="100000"/>
              </a:lnSpc>
            </a:pPr>
            <a:r>
              <a:rPr lang="en-US" sz="2400" i="0" u="none" strike="noStrike" dirty="0">
                <a:solidFill>
                  <a:srgbClr val="333333"/>
                </a:solidFill>
                <a:effectLst/>
              </a:rPr>
              <a:t>35 USC 102(b)(1) A disclosure made 1 year or less before the </a:t>
            </a:r>
            <a:r>
              <a:rPr lang="en-US" sz="2400" i="0" u="none" strike="noStrike" dirty="0">
                <a:solidFill>
                  <a:srgbClr val="001C72"/>
                </a:solidFill>
                <a:effectLst/>
                <a:hlinkClick r:id="rId2"/>
              </a:rPr>
              <a:t>effective filing date</a:t>
            </a:r>
            <a:r>
              <a:rPr lang="en-US" sz="2400" i="0" u="none" strike="noStrike" dirty="0">
                <a:solidFill>
                  <a:srgbClr val="333333"/>
                </a:solidFill>
                <a:effectLst/>
              </a:rPr>
              <a:t> of a</a:t>
            </a:r>
            <a:r>
              <a:rPr lang="en-US" sz="2400" i="0" u="none" strike="noStrike" dirty="0">
                <a:solidFill>
                  <a:srgbClr val="001C72"/>
                </a:solidFill>
                <a:effectLst/>
                <a:hlinkClick r:id="rId3"/>
              </a:rPr>
              <a:t> claimed invention </a:t>
            </a:r>
            <a:r>
              <a:rPr lang="en-US" sz="2400" i="0" u="none" strike="noStrike" dirty="0">
                <a:solidFill>
                  <a:srgbClr val="333333"/>
                </a:solidFill>
                <a:effectLst/>
              </a:rPr>
              <a:t>shall not be prior art to the</a:t>
            </a:r>
            <a:r>
              <a:rPr lang="en-US" sz="2400" i="0" u="none" strike="noStrike" dirty="0">
                <a:solidFill>
                  <a:srgbClr val="001C72"/>
                </a:solidFill>
                <a:effectLst/>
                <a:hlinkClick r:id="rId3"/>
              </a:rPr>
              <a:t> claimed invention </a:t>
            </a:r>
            <a:r>
              <a:rPr lang="en-US" sz="2400" i="0" u="none" strike="noStrike" dirty="0">
                <a:solidFill>
                  <a:srgbClr val="333333"/>
                </a:solidFill>
                <a:effectLst/>
              </a:rPr>
              <a:t>under subsection (a)(1) if …</a:t>
            </a:r>
          </a:p>
          <a:p>
            <a:pPr>
              <a:lnSpc>
                <a:spcPct val="100000"/>
              </a:lnSpc>
            </a:pPr>
            <a:r>
              <a:rPr lang="en-US" sz="2400" i="0" u="none" strike="noStrike" dirty="0">
                <a:solidFill>
                  <a:srgbClr val="333333"/>
                </a:solidFill>
                <a:effectLst/>
              </a:rPr>
              <a:t>(B) the </a:t>
            </a:r>
            <a:r>
              <a:rPr lang="en-US" sz="2400" b="1" i="0" u="sng" strike="noStrike" dirty="0">
                <a:solidFill>
                  <a:srgbClr val="C00000"/>
                </a:solidFill>
                <a:effectLst/>
              </a:rPr>
              <a:t>subject matter </a:t>
            </a:r>
            <a:r>
              <a:rPr lang="en-US" sz="2400" i="0" u="none" strike="noStrike" dirty="0">
                <a:solidFill>
                  <a:srgbClr val="333333"/>
                </a:solidFill>
                <a:effectLst/>
              </a:rPr>
              <a:t>disclosed had, before such disclosure, been </a:t>
            </a:r>
            <a:r>
              <a:rPr lang="en-US" sz="2400" i="0" strike="noStrike" dirty="0">
                <a:effectLst/>
              </a:rPr>
              <a:t>publicly disclosed by the </a:t>
            </a:r>
            <a:r>
              <a:rPr lang="en-US" sz="2400" i="0" strike="noStrike" dirty="0">
                <a:effectLst/>
                <a:hlinkClick r:id="rId4">
                  <a:extLst>
                    <a:ext uri="{A12FA001-AC4F-418D-AE19-62706E023703}">
                      <ahyp:hlinkClr xmlns:ahyp="http://schemas.microsoft.com/office/drawing/2018/hyperlinkcolor" val="tx"/>
                    </a:ext>
                  </a:extLst>
                </a:hlinkClick>
              </a:rPr>
              <a:t>inventor</a:t>
            </a:r>
            <a:r>
              <a:rPr lang="en-US" sz="2400" i="0" strike="noStrike" dirty="0">
                <a:effectLst/>
              </a:rPr>
              <a:t>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 or another who obtained the subject matter disclosed directly or indirectly from the</a:t>
            </a:r>
            <a:r>
              <a:rPr lang="en-US" sz="2400" i="0" u="none" strike="noStrike" dirty="0">
                <a:solidFill>
                  <a:srgbClr val="001C72"/>
                </a:solidFill>
                <a:effectLst/>
                <a:hlinkClick r:id="rId6"/>
              </a:rPr>
              <a:t> inventor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a:t>
            </a:r>
          </a:p>
          <a:p>
            <a:pPr>
              <a:lnSpc>
                <a:spcPct val="100000"/>
              </a:lnSpc>
            </a:pPr>
            <a:endParaRPr lang="en-US" sz="2400" i="0" u="none" strike="noStrike" dirty="0">
              <a:solidFill>
                <a:srgbClr val="333333"/>
              </a:solidFill>
              <a:effectLst/>
            </a:endParaRPr>
          </a:p>
          <a:p>
            <a:pPr>
              <a:lnSpc>
                <a:spcPct val="100000"/>
              </a:lnSpc>
            </a:pPr>
            <a:endParaRPr lang="en-US" sz="2400" dirty="0"/>
          </a:p>
        </p:txBody>
      </p:sp>
    </p:spTree>
    <p:extLst>
      <p:ext uri="{BB962C8B-B14F-4D97-AF65-F5344CB8AC3E}">
        <p14:creationId xmlns:p14="http://schemas.microsoft.com/office/powerpoint/2010/main" val="408293299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63C732-729A-1296-6656-846BCE2829E9}"/>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8DE64376-3DE7-B4BD-8E30-D88D2E6ED6E2}"/>
              </a:ext>
            </a:extLst>
          </p:cNvPr>
          <p:cNvSpPr>
            <a:spLocks noGrp="1"/>
          </p:cNvSpPr>
          <p:nvPr>
            <p:ph type="title"/>
          </p:nvPr>
        </p:nvSpPr>
        <p:spPr/>
        <p:txBody>
          <a:bodyPr>
            <a:normAutofit/>
          </a:bodyPr>
          <a:lstStyle/>
          <a:p>
            <a:r>
              <a:rPr lang="en-US" sz="3200" dirty="0"/>
              <a:t>The Prophylactic Effect of Public Disclosure by the Inventor</a:t>
            </a:r>
          </a:p>
        </p:txBody>
      </p:sp>
      <p:sp>
        <p:nvSpPr>
          <p:cNvPr id="4" name="Content Placeholder 3">
            <a:extLst>
              <a:ext uri="{FF2B5EF4-FFF2-40B4-BE49-F238E27FC236}">
                <a16:creationId xmlns:a16="http://schemas.microsoft.com/office/drawing/2014/main" id="{AEBF3F49-8680-E493-5827-06048A113C09}"/>
              </a:ext>
            </a:extLst>
          </p:cNvPr>
          <p:cNvSpPr>
            <a:spLocks noGrp="1"/>
          </p:cNvSpPr>
          <p:nvPr>
            <p:ph sz="half" idx="1"/>
          </p:nvPr>
        </p:nvSpPr>
        <p:spPr>
          <a:xfrm>
            <a:off x="445478" y="1535723"/>
            <a:ext cx="4982308" cy="4641240"/>
          </a:xfrm>
        </p:spPr>
        <p:txBody>
          <a:bodyPr>
            <a:normAutofit lnSpcReduction="10000"/>
          </a:bodyPr>
          <a:lstStyle/>
          <a:p>
            <a:pPr>
              <a:lnSpc>
                <a:spcPct val="100000"/>
              </a:lnSpc>
            </a:pPr>
            <a:r>
              <a:rPr lang="en-US" sz="2400" i="0" u="none" strike="noStrike" dirty="0">
                <a:solidFill>
                  <a:srgbClr val="333333"/>
                </a:solidFill>
                <a:effectLst/>
              </a:rPr>
              <a:t>35 USC 102(b)(1) A disclosure made 1 year or less before the </a:t>
            </a:r>
            <a:r>
              <a:rPr lang="en-US" sz="2400" i="0" u="none" strike="noStrike" dirty="0">
                <a:solidFill>
                  <a:srgbClr val="001C72"/>
                </a:solidFill>
                <a:effectLst/>
                <a:hlinkClick r:id="rId2"/>
              </a:rPr>
              <a:t>effective filing date</a:t>
            </a:r>
            <a:r>
              <a:rPr lang="en-US" sz="2400" i="0" u="none" strike="noStrike" dirty="0">
                <a:solidFill>
                  <a:srgbClr val="333333"/>
                </a:solidFill>
                <a:effectLst/>
              </a:rPr>
              <a:t> of a</a:t>
            </a:r>
            <a:r>
              <a:rPr lang="en-US" sz="2400" i="0" u="none" strike="noStrike" dirty="0">
                <a:solidFill>
                  <a:srgbClr val="001C72"/>
                </a:solidFill>
                <a:effectLst/>
                <a:hlinkClick r:id="rId3"/>
              </a:rPr>
              <a:t> claimed invention </a:t>
            </a:r>
            <a:r>
              <a:rPr lang="en-US" sz="2400" i="0" u="none" strike="noStrike" dirty="0">
                <a:solidFill>
                  <a:srgbClr val="333333"/>
                </a:solidFill>
                <a:effectLst/>
              </a:rPr>
              <a:t>shall not be prior art to the</a:t>
            </a:r>
            <a:r>
              <a:rPr lang="en-US" sz="2400" i="0" u="none" strike="noStrike" dirty="0">
                <a:solidFill>
                  <a:srgbClr val="001C72"/>
                </a:solidFill>
                <a:effectLst/>
                <a:hlinkClick r:id="rId3"/>
              </a:rPr>
              <a:t> claimed invention </a:t>
            </a:r>
            <a:r>
              <a:rPr lang="en-US" sz="2400" i="0" u="none" strike="noStrike" dirty="0">
                <a:solidFill>
                  <a:srgbClr val="333333"/>
                </a:solidFill>
                <a:effectLst/>
              </a:rPr>
              <a:t>under subsection (a)(1) if …</a:t>
            </a:r>
          </a:p>
          <a:p>
            <a:pPr>
              <a:lnSpc>
                <a:spcPct val="100000"/>
              </a:lnSpc>
            </a:pPr>
            <a:r>
              <a:rPr lang="en-US" sz="2400" i="0" u="none" strike="noStrike" dirty="0">
                <a:solidFill>
                  <a:srgbClr val="333333"/>
                </a:solidFill>
                <a:effectLst/>
              </a:rPr>
              <a:t>(B) the </a:t>
            </a:r>
            <a:r>
              <a:rPr lang="en-US" sz="2400" b="1" i="0" u="sng" strike="noStrike" dirty="0">
                <a:solidFill>
                  <a:srgbClr val="C00000"/>
                </a:solidFill>
                <a:effectLst/>
              </a:rPr>
              <a:t>subject matter </a:t>
            </a:r>
            <a:r>
              <a:rPr lang="en-US" sz="2400" i="0" u="none" strike="noStrike" dirty="0">
                <a:solidFill>
                  <a:srgbClr val="333333"/>
                </a:solidFill>
                <a:effectLst/>
              </a:rPr>
              <a:t>disclosed had, before such disclosure, been </a:t>
            </a:r>
            <a:r>
              <a:rPr lang="en-US" sz="2400" i="0" strike="noStrike" dirty="0">
                <a:effectLst/>
              </a:rPr>
              <a:t>publicly disclosed by the </a:t>
            </a:r>
            <a:r>
              <a:rPr lang="en-US" sz="2400" i="0" strike="noStrike" dirty="0">
                <a:effectLst/>
                <a:hlinkClick r:id="rId4">
                  <a:extLst>
                    <a:ext uri="{A12FA001-AC4F-418D-AE19-62706E023703}">
                      <ahyp:hlinkClr xmlns:ahyp="http://schemas.microsoft.com/office/drawing/2018/hyperlinkcolor" val="tx"/>
                    </a:ext>
                  </a:extLst>
                </a:hlinkClick>
              </a:rPr>
              <a:t>inventor</a:t>
            </a:r>
            <a:r>
              <a:rPr lang="en-US" sz="2400" i="0" strike="noStrike" dirty="0">
                <a:effectLst/>
              </a:rPr>
              <a:t>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 or another who obtained the subject matter disclosed directly or indirectly from the</a:t>
            </a:r>
            <a:r>
              <a:rPr lang="en-US" sz="2400" i="0" u="none" strike="noStrike" dirty="0">
                <a:solidFill>
                  <a:srgbClr val="001C72"/>
                </a:solidFill>
                <a:effectLst/>
                <a:hlinkClick r:id="rId6"/>
              </a:rPr>
              <a:t> inventor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a:t>
            </a:r>
          </a:p>
          <a:p>
            <a:pPr>
              <a:lnSpc>
                <a:spcPct val="100000"/>
              </a:lnSpc>
            </a:pPr>
            <a:endParaRPr lang="en-US" sz="2400" i="0" u="none" strike="noStrike" dirty="0">
              <a:solidFill>
                <a:srgbClr val="333333"/>
              </a:solidFill>
              <a:effectLst/>
            </a:endParaRPr>
          </a:p>
          <a:p>
            <a:pPr>
              <a:lnSpc>
                <a:spcPct val="100000"/>
              </a:lnSpc>
            </a:pPr>
            <a:endParaRPr lang="en-US" sz="2400" dirty="0"/>
          </a:p>
        </p:txBody>
      </p:sp>
      <p:sp>
        <p:nvSpPr>
          <p:cNvPr id="5" name="Content Placeholder 4">
            <a:extLst>
              <a:ext uri="{FF2B5EF4-FFF2-40B4-BE49-F238E27FC236}">
                <a16:creationId xmlns:a16="http://schemas.microsoft.com/office/drawing/2014/main" id="{1808B309-A093-D8FE-2508-575E505E2373}"/>
              </a:ext>
            </a:extLst>
          </p:cNvPr>
          <p:cNvSpPr>
            <a:spLocks noGrp="1"/>
          </p:cNvSpPr>
          <p:nvPr>
            <p:ph sz="half" idx="2"/>
          </p:nvPr>
        </p:nvSpPr>
        <p:spPr>
          <a:xfrm>
            <a:off x="6172200" y="1446212"/>
            <a:ext cx="5574322" cy="5153880"/>
          </a:xfrm>
        </p:spPr>
        <p:txBody>
          <a:bodyPr>
            <a:normAutofit lnSpcReduction="10000"/>
          </a:bodyPr>
          <a:lstStyle/>
          <a:p>
            <a:pPr>
              <a:lnSpc>
                <a:spcPct val="110000"/>
              </a:lnSpc>
            </a:pPr>
            <a:r>
              <a:rPr lang="en-US" sz="2000" i="0" u="none" strike="noStrike" dirty="0">
                <a:solidFill>
                  <a:srgbClr val="333333"/>
                </a:solidFill>
                <a:effectLst/>
              </a:rPr>
              <a:t>The PTO Examination Guidelines  adopted a strict interpretation of “subject matter”:</a:t>
            </a:r>
          </a:p>
          <a:p>
            <a:pPr>
              <a:lnSpc>
                <a:spcPct val="110000"/>
              </a:lnSpc>
            </a:pPr>
            <a:r>
              <a:rPr lang="en-US" sz="2000" dirty="0">
                <a:solidFill>
                  <a:srgbClr val="212121"/>
                </a:solidFill>
                <a:effectLst/>
                <a:ea typeface="Times New Roman" panose="02020603050405020304" pitchFamily="18" charset="0"/>
                <a:cs typeface="Times New Roman" panose="02020603050405020304" pitchFamily="18" charset="0"/>
              </a:rPr>
              <a:t>“[T]he exception in </a:t>
            </a:r>
            <a:r>
              <a:rPr lang="en-US" sz="2000" dirty="0">
                <a:solidFill>
                  <a:srgbClr val="006EBB"/>
                </a:solidFill>
                <a:effectLst/>
                <a:ea typeface="Times New Roman" panose="02020603050405020304" pitchFamily="18" charset="0"/>
                <a:cs typeface="Times New Roman" panose="02020603050405020304" pitchFamily="18" charset="0"/>
                <a:hlinkClick r:id="rId7"/>
              </a:rPr>
              <a:t>35 U.S.C. 102(b)(1)(B)</a:t>
            </a:r>
            <a:r>
              <a:rPr lang="en-US" sz="2000" dirty="0">
                <a:solidFill>
                  <a:srgbClr val="212121"/>
                </a:solidFill>
                <a:effectLst/>
                <a:ea typeface="Times New Roman" panose="02020603050405020304" pitchFamily="18" charset="0"/>
                <a:cs typeface="Times New Roman" panose="02020603050405020304" pitchFamily="18" charset="0"/>
              </a:rPr>
              <a:t> requires that the subject matter in the prior disclosure being relied upon under </a:t>
            </a:r>
            <a:r>
              <a:rPr lang="en-US" sz="2000" dirty="0">
                <a:solidFill>
                  <a:srgbClr val="006EBB"/>
                </a:solidFill>
                <a:effectLst/>
                <a:ea typeface="Times New Roman" panose="02020603050405020304" pitchFamily="18" charset="0"/>
                <a:cs typeface="Times New Roman" panose="02020603050405020304" pitchFamily="18" charset="0"/>
                <a:hlinkClick r:id="rId7"/>
              </a:rPr>
              <a:t>35 U.S.C. 102(a)</a:t>
            </a:r>
            <a:r>
              <a:rPr lang="en-US" sz="2000" dirty="0">
                <a:solidFill>
                  <a:srgbClr val="212121"/>
                </a:solidFill>
                <a:effectLst/>
                <a:ea typeface="Times New Roman" panose="02020603050405020304" pitchFamily="18" charset="0"/>
                <a:cs typeface="Times New Roman" panose="02020603050405020304" pitchFamily="18" charset="0"/>
              </a:rPr>
              <a:t> be the same "subject matter" as the subject matter publicly disclosed by the inventor before such prior art disclosure for the exception in </a:t>
            </a:r>
            <a:r>
              <a:rPr lang="en-US" sz="2000" dirty="0">
                <a:solidFill>
                  <a:srgbClr val="006EBB"/>
                </a:solidFill>
                <a:effectLst/>
                <a:ea typeface="Times New Roman" panose="02020603050405020304" pitchFamily="18" charset="0"/>
                <a:cs typeface="Times New Roman" panose="02020603050405020304" pitchFamily="18" charset="0"/>
                <a:hlinkClick r:id="rId7"/>
              </a:rPr>
              <a:t>35 U.S.C. 102(b)(1)(B)</a:t>
            </a:r>
            <a:r>
              <a:rPr lang="en-US" sz="2000" dirty="0">
                <a:solidFill>
                  <a:srgbClr val="212121"/>
                </a:solidFill>
                <a:effectLst/>
                <a:ea typeface="Times New Roman" panose="02020603050405020304" pitchFamily="18" charset="0"/>
                <a:cs typeface="Times New Roman" panose="02020603050405020304" pitchFamily="18" charset="0"/>
              </a:rPr>
              <a:t> to apply. Even if the only differences between the subject matter in the prior art disclosure that is relied upon under </a:t>
            </a:r>
            <a:r>
              <a:rPr lang="en-US" sz="2000" dirty="0">
                <a:solidFill>
                  <a:srgbClr val="006EBB"/>
                </a:solidFill>
                <a:effectLst/>
                <a:ea typeface="Times New Roman" panose="02020603050405020304" pitchFamily="18" charset="0"/>
                <a:cs typeface="Times New Roman" panose="02020603050405020304" pitchFamily="18" charset="0"/>
                <a:hlinkClick r:id="rId7"/>
              </a:rPr>
              <a:t>35 U.S.C. 102(a)</a:t>
            </a:r>
            <a:r>
              <a:rPr lang="en-US" sz="2000" dirty="0">
                <a:solidFill>
                  <a:srgbClr val="212121"/>
                </a:solidFill>
                <a:effectLst/>
                <a:ea typeface="Times New Roman" panose="02020603050405020304" pitchFamily="18" charset="0"/>
                <a:cs typeface="Times New Roman" panose="02020603050405020304" pitchFamily="18" charset="0"/>
              </a:rPr>
              <a:t> and the subject matter publicly disclosed by the inventor before such prior art disclosure are mere insubstantial changes, or only trivial or obvious variations, the exception under </a:t>
            </a:r>
            <a:r>
              <a:rPr lang="en-US" sz="2000" dirty="0">
                <a:solidFill>
                  <a:srgbClr val="006EBB"/>
                </a:solidFill>
                <a:effectLst/>
                <a:ea typeface="Times New Roman" panose="02020603050405020304" pitchFamily="18" charset="0"/>
                <a:cs typeface="Times New Roman" panose="02020603050405020304" pitchFamily="18" charset="0"/>
                <a:hlinkClick r:id="rId7"/>
              </a:rPr>
              <a:t>35 U.S.C. 102(b)(1)(B)</a:t>
            </a:r>
            <a:r>
              <a:rPr lang="en-US" sz="2000" dirty="0">
                <a:solidFill>
                  <a:srgbClr val="212121"/>
                </a:solidFill>
                <a:effectLst/>
                <a:ea typeface="Times New Roman" panose="02020603050405020304" pitchFamily="18" charset="0"/>
                <a:cs typeface="Times New Roman" panose="02020603050405020304" pitchFamily="18" charset="0"/>
              </a:rPr>
              <a:t> does not apply.”</a:t>
            </a:r>
            <a:endParaRPr lang="en-US" sz="2000" dirty="0">
              <a:effectLst/>
              <a:ea typeface="Calibri" panose="020F0502020204030204" pitchFamily="34" charset="0"/>
              <a:cs typeface="Times New Roman" panose="02020603050405020304" pitchFamily="18" charset="0"/>
            </a:endParaRPr>
          </a:p>
          <a:p>
            <a:pPr>
              <a:lnSpc>
                <a:spcPct val="110000"/>
              </a:lnSpc>
            </a:pPr>
            <a:endParaRPr lang="en-US" sz="2000" i="0" u="none" strike="noStrike" dirty="0">
              <a:solidFill>
                <a:srgbClr val="333333"/>
              </a:solidFill>
              <a:effectLst/>
            </a:endParaRPr>
          </a:p>
          <a:p>
            <a:pPr>
              <a:lnSpc>
                <a:spcPct val="110000"/>
              </a:lnSpc>
            </a:pPr>
            <a:endParaRPr lang="en-US" sz="2000" dirty="0"/>
          </a:p>
        </p:txBody>
      </p:sp>
      <p:cxnSp>
        <p:nvCxnSpPr>
          <p:cNvPr id="6" name="Straight Arrow Connector 5">
            <a:extLst>
              <a:ext uri="{FF2B5EF4-FFF2-40B4-BE49-F238E27FC236}">
                <a16:creationId xmlns:a16="http://schemas.microsoft.com/office/drawing/2014/main" id="{FA3E39A6-F8D4-4FB1-55D5-37411F7A2890}"/>
              </a:ext>
            </a:extLst>
          </p:cNvPr>
          <p:cNvCxnSpPr/>
          <p:nvPr/>
        </p:nvCxnSpPr>
        <p:spPr>
          <a:xfrm flipV="1">
            <a:off x="3576577" y="1690688"/>
            <a:ext cx="2708476" cy="2047935"/>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144644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E16EB0-3240-FEA6-64B8-E9C55339259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C66DF06-BB24-B937-AC31-FDCB53C9B3C8}"/>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48271C2D-917B-1126-3EF2-A0E454BBF9BF}"/>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4C8E0A8F-F59B-A1C3-2DE9-659969C1924F}"/>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a:t>
            </a:r>
            <a:r>
              <a:rPr lang="en-US" sz="1600" b="1" u="sng" dirty="0">
                <a:solidFill>
                  <a:srgbClr val="C00000"/>
                </a:solidFill>
              </a:rPr>
              <a:t>public disclosure of the invention</a:t>
            </a:r>
            <a:r>
              <a:rPr lang="en-US" sz="1600" dirty="0">
                <a:solidFill>
                  <a:schemeClr val="tx1"/>
                </a:solidFill>
              </a:rPr>
              <a:t>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2F41FF0F-EA6D-41BA-E8BE-0FC7D31AF532}"/>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79FD89A4-D80F-AE23-B2D4-69AC21EE3A00}"/>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E51E24EC-90F9-F1D1-B8C4-77017820414A}"/>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EBB6F9B8-5D60-E3A1-4B47-FCC664C4F1A4}"/>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7115839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ABA42E-15FA-2908-74AC-6F20752B20F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E287619-54DF-D925-EC22-BAEC77F75A94}"/>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042FA47E-3A14-F1F7-2D00-78265EB7A61D}"/>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1" u="sng" dirty="0">
                          <a:solidFill>
                            <a:srgbClr val="C00000"/>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818D7FBA-AB36-E28E-26FC-DC05B0D53099}"/>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a:t>
            </a:r>
            <a:r>
              <a:rPr lang="en-US" sz="1600" b="1" u="sng" dirty="0">
                <a:solidFill>
                  <a:srgbClr val="C00000"/>
                </a:solidFill>
              </a:rPr>
              <a:t>public disclosure of the invention</a:t>
            </a:r>
            <a:r>
              <a:rPr lang="en-US" sz="1600" dirty="0">
                <a:solidFill>
                  <a:schemeClr val="tx1"/>
                </a:solidFill>
              </a:rPr>
              <a:t>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F06716BD-1E7A-3C20-B0C8-7BB493C8D18B}"/>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833DB962-F0E0-3734-96BA-6EC65C556E66}"/>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FA69FB01-E7C4-EDCE-9E3E-84F04BD8936C}"/>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E714B798-B59E-5EBA-AB34-9A13B9D7E433}"/>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Arrow Connector 3">
            <a:extLst>
              <a:ext uri="{FF2B5EF4-FFF2-40B4-BE49-F238E27FC236}">
                <a16:creationId xmlns:a16="http://schemas.microsoft.com/office/drawing/2014/main" id="{E48CA5FA-7183-81C3-E440-C96D0CCBEF9E}"/>
              </a:ext>
            </a:extLst>
          </p:cNvPr>
          <p:cNvCxnSpPr>
            <a:cxnSpLocks/>
          </p:cNvCxnSpPr>
          <p:nvPr/>
        </p:nvCxnSpPr>
        <p:spPr>
          <a:xfrm flipH="1" flipV="1">
            <a:off x="1160585" y="1887415"/>
            <a:ext cx="6834553" cy="3317631"/>
          </a:xfrm>
          <a:prstGeom prst="straightConnector1">
            <a:avLst/>
          </a:prstGeom>
          <a:ln w="25400">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433714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1916D4-62F3-B927-F66E-506CBC1472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24FF2B-388C-AA90-8C37-F92075DC8B62}"/>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79CD84A2-F1B4-9F92-69CB-9B81FBD0D488}"/>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C08F6267-7E12-9817-94E3-C33BA26F990C}"/>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a:t>
            </a:r>
            <a:r>
              <a:rPr lang="en-US" sz="1800" b="1" u="sng" dirty="0">
                <a:solidFill>
                  <a:srgbClr val="002060"/>
                </a:solidFill>
              </a:rPr>
              <a:t>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567875A9-4D04-25C6-4AC5-94C431D55977}"/>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09507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EC373A-8FBC-F22C-4D81-CD16648E447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1E6278C-CB61-7B62-4AF9-EFBBC3A9C405}"/>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6E671C1A-ADC6-F5FF-3EAC-85ECAB4CBC74}"/>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344B793C-C722-0002-550A-BCCBD94FBE1C}"/>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a:t>
            </a:r>
            <a:r>
              <a:rPr lang="en-US" sz="1600" u="sng" dirty="0">
                <a:solidFill>
                  <a:schemeClr val="tx1"/>
                </a:solidFill>
              </a:rPr>
              <a:t>within a year prior to the effective date of the claim</a:t>
            </a:r>
            <a:r>
              <a:rPr lang="en-US" sz="1600" dirty="0">
                <a:solidFill>
                  <a:schemeClr val="tx1"/>
                </a:solidFill>
              </a:rPr>
              <a:t>)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631CB986-9B15-DD48-630F-52024F27DE17}"/>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F88978F4-0709-9C58-A772-188B249D5C8A}"/>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3B9C8977-557D-8020-37A9-0064A6F609EF}"/>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A0DB2193-3921-0A56-0FFE-64D92D86358F}"/>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061A2F0-FEB9-3870-EE69-45D3811C2DD2}"/>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5E646C6-388E-A73D-D038-3FBF3B786D14}"/>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D9F7839-05F5-C405-9ED8-B2EA71A10D7B}"/>
              </a:ext>
            </a:extLst>
          </p:cNvPr>
          <p:cNvSpPr/>
          <p:nvPr/>
        </p:nvSpPr>
        <p:spPr>
          <a:xfrm>
            <a:off x="7842902" y="1794077"/>
            <a:ext cx="2240077" cy="2083442"/>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AAA61AE9-1F52-B26D-E0F4-49611EEC19DE}"/>
              </a:ext>
            </a:extLst>
          </p:cNvPr>
          <p:cNvSpPr txBox="1"/>
          <p:nvPr/>
        </p:nvSpPr>
        <p:spPr>
          <a:xfrm>
            <a:off x="7372379" y="1687154"/>
            <a:ext cx="544010" cy="707886"/>
          </a:xfrm>
          <a:prstGeom prst="rect">
            <a:avLst/>
          </a:prstGeom>
          <a:noFill/>
        </p:spPr>
        <p:txBody>
          <a:bodyPr wrap="square" rtlCol="0">
            <a:spAutoFit/>
          </a:bodyPr>
          <a:lstStyle/>
          <a:p>
            <a:r>
              <a:rPr lang="en-US" sz="4000" dirty="0">
                <a:solidFill>
                  <a:srgbClr val="002060"/>
                </a:solidFill>
              </a:rPr>
              <a:t>?</a:t>
            </a:r>
          </a:p>
        </p:txBody>
      </p:sp>
      <p:sp>
        <p:nvSpPr>
          <p:cNvPr id="14" name="Rectangle 13">
            <a:extLst>
              <a:ext uri="{FF2B5EF4-FFF2-40B4-BE49-F238E27FC236}">
                <a16:creationId xmlns:a16="http://schemas.microsoft.com/office/drawing/2014/main" id="{D785A361-FC57-117C-CDF1-7508D62DC010}"/>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247574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C0FB7E-999E-8C00-A0FE-A8287AB01C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EDAD98-55C3-D4A3-B674-76738FDFE3CE}"/>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7CAEA9C5-8EA0-1D52-10EF-380C87E5E65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a:t>
            </a:r>
            <a:r>
              <a:rPr lang="en-US" sz="1800" b="1" u="sng" dirty="0">
                <a:solidFill>
                  <a:srgbClr val="C00000"/>
                </a:solidFill>
              </a:rPr>
              <a:t>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568AFF7D-2AB7-7404-9559-97E4A6A54B31}"/>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a:t>
            </a:r>
            <a:r>
              <a:rPr lang="en-US" sz="1800" b="1" u="sng" dirty="0">
                <a:solidFill>
                  <a:srgbClr val="002060"/>
                </a:solidFill>
              </a:rPr>
              <a:t>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813132C3-088F-C843-AC4E-B7940C5F00CE}"/>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AE61E2E7-2639-0290-BD95-691C464B18A0}"/>
              </a:ext>
            </a:extLst>
          </p:cNvPr>
          <p:cNvCxnSpPr>
            <a:cxnSpLocks/>
          </p:cNvCxnSpPr>
          <p:nvPr/>
        </p:nvCxnSpPr>
        <p:spPr>
          <a:xfrm flipH="1">
            <a:off x="4653023" y="3565003"/>
            <a:ext cx="1979271" cy="578734"/>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522215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842BC-C56D-77F6-20D1-AAF691AD345B}"/>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CA7B0457-2E72-7780-C22D-906637DC9AC8}"/>
              </a:ext>
            </a:extLst>
          </p:cNvPr>
          <p:cNvSpPr>
            <a:spLocks noGrp="1"/>
          </p:cNvSpPr>
          <p:nvPr>
            <p:ph type="title"/>
          </p:nvPr>
        </p:nvSpPr>
        <p:spPr/>
        <p:txBody>
          <a:bodyPr>
            <a:normAutofit/>
          </a:bodyPr>
          <a:lstStyle/>
          <a:p>
            <a:r>
              <a:rPr lang="en-US" sz="3200" dirty="0"/>
              <a:t>The Prophylactic Effect of Public Disclosure by the Inventor</a:t>
            </a:r>
          </a:p>
        </p:txBody>
      </p:sp>
      <p:sp>
        <p:nvSpPr>
          <p:cNvPr id="4" name="Content Placeholder 3">
            <a:extLst>
              <a:ext uri="{FF2B5EF4-FFF2-40B4-BE49-F238E27FC236}">
                <a16:creationId xmlns:a16="http://schemas.microsoft.com/office/drawing/2014/main" id="{B5F0A1D3-04BB-5FCC-FB48-920D41A6B2B9}"/>
              </a:ext>
            </a:extLst>
          </p:cNvPr>
          <p:cNvSpPr>
            <a:spLocks noGrp="1"/>
          </p:cNvSpPr>
          <p:nvPr>
            <p:ph sz="half" idx="1"/>
          </p:nvPr>
        </p:nvSpPr>
        <p:spPr>
          <a:xfrm>
            <a:off x="445478" y="1535723"/>
            <a:ext cx="4982308" cy="4641240"/>
          </a:xfrm>
        </p:spPr>
        <p:txBody>
          <a:bodyPr>
            <a:normAutofit lnSpcReduction="10000"/>
          </a:bodyPr>
          <a:lstStyle/>
          <a:p>
            <a:pPr>
              <a:lnSpc>
                <a:spcPct val="100000"/>
              </a:lnSpc>
            </a:pPr>
            <a:r>
              <a:rPr lang="en-US" sz="2400" i="0" u="none" strike="noStrike" dirty="0">
                <a:solidFill>
                  <a:srgbClr val="333333"/>
                </a:solidFill>
                <a:effectLst/>
              </a:rPr>
              <a:t>35 USC 102(b)(1) A disclosure made 1 year or less before the </a:t>
            </a:r>
            <a:r>
              <a:rPr lang="en-US" sz="2400" i="0" u="none" strike="noStrike" dirty="0">
                <a:solidFill>
                  <a:srgbClr val="001C72"/>
                </a:solidFill>
                <a:effectLst/>
                <a:hlinkClick r:id="rId2"/>
              </a:rPr>
              <a:t>effective filing date</a:t>
            </a:r>
            <a:r>
              <a:rPr lang="en-US" sz="2400" i="0" u="none" strike="noStrike" dirty="0">
                <a:solidFill>
                  <a:srgbClr val="333333"/>
                </a:solidFill>
                <a:effectLst/>
              </a:rPr>
              <a:t> of a</a:t>
            </a:r>
            <a:r>
              <a:rPr lang="en-US" sz="2400" i="0" u="none" strike="noStrike" dirty="0">
                <a:solidFill>
                  <a:srgbClr val="001C72"/>
                </a:solidFill>
                <a:effectLst/>
                <a:hlinkClick r:id="rId3"/>
              </a:rPr>
              <a:t> claimed invention </a:t>
            </a:r>
            <a:r>
              <a:rPr lang="en-US" sz="2400" i="0" u="none" strike="noStrike" dirty="0">
                <a:solidFill>
                  <a:srgbClr val="333333"/>
                </a:solidFill>
                <a:effectLst/>
              </a:rPr>
              <a:t>shall not be prior art to the</a:t>
            </a:r>
            <a:r>
              <a:rPr lang="en-US" sz="2400" i="0" u="none" strike="noStrike" dirty="0">
                <a:solidFill>
                  <a:srgbClr val="001C72"/>
                </a:solidFill>
                <a:effectLst/>
                <a:hlinkClick r:id="rId3"/>
              </a:rPr>
              <a:t> claimed invention </a:t>
            </a:r>
            <a:r>
              <a:rPr lang="en-US" sz="2400" i="0" u="none" strike="noStrike" dirty="0">
                <a:solidFill>
                  <a:srgbClr val="333333"/>
                </a:solidFill>
                <a:effectLst/>
              </a:rPr>
              <a:t>under subsection (a)(1) if …</a:t>
            </a:r>
          </a:p>
          <a:p>
            <a:pPr>
              <a:lnSpc>
                <a:spcPct val="100000"/>
              </a:lnSpc>
            </a:pPr>
            <a:r>
              <a:rPr lang="en-US" sz="2400" i="0" u="none" strike="noStrike" dirty="0">
                <a:solidFill>
                  <a:srgbClr val="333333"/>
                </a:solidFill>
                <a:effectLst/>
              </a:rPr>
              <a:t>(B) the </a:t>
            </a:r>
            <a:r>
              <a:rPr lang="en-US" sz="2400" b="1" i="0" u="sng" strike="noStrike" dirty="0">
                <a:solidFill>
                  <a:srgbClr val="C00000"/>
                </a:solidFill>
                <a:effectLst/>
              </a:rPr>
              <a:t>subject matter </a:t>
            </a:r>
            <a:r>
              <a:rPr lang="en-US" sz="2400" i="0" u="none" strike="noStrike" dirty="0">
                <a:solidFill>
                  <a:srgbClr val="333333"/>
                </a:solidFill>
                <a:effectLst/>
              </a:rPr>
              <a:t>disclosed had, before such disclosure, been </a:t>
            </a:r>
            <a:r>
              <a:rPr lang="en-US" sz="2400" i="0" strike="noStrike" dirty="0">
                <a:effectLst/>
              </a:rPr>
              <a:t>publicly disclosed by the </a:t>
            </a:r>
            <a:r>
              <a:rPr lang="en-US" sz="2400" i="0" strike="noStrike" dirty="0">
                <a:effectLst/>
                <a:hlinkClick r:id="rId4">
                  <a:extLst>
                    <a:ext uri="{A12FA001-AC4F-418D-AE19-62706E023703}">
                      <ahyp:hlinkClr xmlns:ahyp="http://schemas.microsoft.com/office/drawing/2018/hyperlinkcolor" val="tx"/>
                    </a:ext>
                  </a:extLst>
                </a:hlinkClick>
              </a:rPr>
              <a:t>inventor</a:t>
            </a:r>
            <a:r>
              <a:rPr lang="en-US" sz="2400" i="0" strike="noStrike" dirty="0">
                <a:effectLst/>
              </a:rPr>
              <a:t>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 or another who obtained the subject matter disclosed directly or indirectly from the</a:t>
            </a:r>
            <a:r>
              <a:rPr lang="en-US" sz="2400" i="0" u="none" strike="noStrike" dirty="0">
                <a:solidFill>
                  <a:srgbClr val="001C72"/>
                </a:solidFill>
                <a:effectLst/>
                <a:hlinkClick r:id="rId6"/>
              </a:rPr>
              <a:t> inventor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a:t>
            </a:r>
          </a:p>
          <a:p>
            <a:pPr>
              <a:lnSpc>
                <a:spcPct val="100000"/>
              </a:lnSpc>
            </a:pPr>
            <a:endParaRPr lang="en-US" sz="2400" i="0" u="none" strike="noStrike" dirty="0">
              <a:solidFill>
                <a:srgbClr val="333333"/>
              </a:solidFill>
              <a:effectLst/>
            </a:endParaRPr>
          </a:p>
          <a:p>
            <a:pPr>
              <a:lnSpc>
                <a:spcPct val="100000"/>
              </a:lnSpc>
            </a:pPr>
            <a:endParaRPr lang="en-US" sz="2400" dirty="0"/>
          </a:p>
        </p:txBody>
      </p:sp>
    </p:spTree>
    <p:extLst>
      <p:ext uri="{BB962C8B-B14F-4D97-AF65-F5344CB8AC3E}">
        <p14:creationId xmlns:p14="http://schemas.microsoft.com/office/powerpoint/2010/main" val="2074666863"/>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329D64-7549-056B-E84A-F365EAA5A447}"/>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98D80A0-B0C6-1AD1-A719-732522381DA0}"/>
              </a:ext>
            </a:extLst>
          </p:cNvPr>
          <p:cNvSpPr>
            <a:spLocks noGrp="1"/>
          </p:cNvSpPr>
          <p:nvPr>
            <p:ph type="title"/>
          </p:nvPr>
        </p:nvSpPr>
        <p:spPr/>
        <p:txBody>
          <a:bodyPr>
            <a:normAutofit/>
          </a:bodyPr>
          <a:lstStyle/>
          <a:p>
            <a:r>
              <a:rPr lang="en-US" sz="3200" dirty="0"/>
              <a:t>The Prophylactic Effect of Public Disclosure by the Inventor</a:t>
            </a:r>
          </a:p>
        </p:txBody>
      </p:sp>
      <p:sp>
        <p:nvSpPr>
          <p:cNvPr id="4" name="Content Placeholder 3">
            <a:extLst>
              <a:ext uri="{FF2B5EF4-FFF2-40B4-BE49-F238E27FC236}">
                <a16:creationId xmlns:a16="http://schemas.microsoft.com/office/drawing/2014/main" id="{C8D60AC2-0C6C-C53E-F411-FE224665F138}"/>
              </a:ext>
            </a:extLst>
          </p:cNvPr>
          <p:cNvSpPr>
            <a:spLocks noGrp="1"/>
          </p:cNvSpPr>
          <p:nvPr>
            <p:ph sz="half" idx="1"/>
          </p:nvPr>
        </p:nvSpPr>
        <p:spPr>
          <a:xfrm>
            <a:off x="445478" y="1535723"/>
            <a:ext cx="4982308" cy="4641240"/>
          </a:xfrm>
        </p:spPr>
        <p:txBody>
          <a:bodyPr>
            <a:normAutofit lnSpcReduction="10000"/>
          </a:bodyPr>
          <a:lstStyle/>
          <a:p>
            <a:pPr>
              <a:lnSpc>
                <a:spcPct val="100000"/>
              </a:lnSpc>
            </a:pPr>
            <a:r>
              <a:rPr lang="en-US" sz="2400" i="0" u="none" strike="noStrike" dirty="0">
                <a:solidFill>
                  <a:srgbClr val="333333"/>
                </a:solidFill>
                <a:effectLst/>
              </a:rPr>
              <a:t>35 USC 102(b)(1) A disclosure made 1 year or less before the </a:t>
            </a:r>
            <a:r>
              <a:rPr lang="en-US" sz="2400" i="0" u="none" strike="noStrike" dirty="0">
                <a:solidFill>
                  <a:srgbClr val="001C72"/>
                </a:solidFill>
                <a:effectLst/>
                <a:hlinkClick r:id="rId2"/>
              </a:rPr>
              <a:t>effective filing date</a:t>
            </a:r>
            <a:r>
              <a:rPr lang="en-US" sz="2400" i="0" u="none" strike="noStrike" dirty="0">
                <a:solidFill>
                  <a:srgbClr val="333333"/>
                </a:solidFill>
                <a:effectLst/>
              </a:rPr>
              <a:t> of a</a:t>
            </a:r>
            <a:r>
              <a:rPr lang="en-US" sz="2400" i="0" u="none" strike="noStrike" dirty="0">
                <a:solidFill>
                  <a:srgbClr val="001C72"/>
                </a:solidFill>
                <a:effectLst/>
                <a:hlinkClick r:id="rId3"/>
              </a:rPr>
              <a:t> claimed invention </a:t>
            </a:r>
            <a:r>
              <a:rPr lang="en-US" sz="2400" i="0" u="none" strike="noStrike" dirty="0">
                <a:solidFill>
                  <a:srgbClr val="333333"/>
                </a:solidFill>
                <a:effectLst/>
              </a:rPr>
              <a:t>shall not be prior art to the</a:t>
            </a:r>
            <a:r>
              <a:rPr lang="en-US" sz="2400" i="0" u="none" strike="noStrike" dirty="0">
                <a:solidFill>
                  <a:srgbClr val="001C72"/>
                </a:solidFill>
                <a:effectLst/>
                <a:hlinkClick r:id="rId3"/>
              </a:rPr>
              <a:t> claimed invention </a:t>
            </a:r>
            <a:r>
              <a:rPr lang="en-US" sz="2400" i="0" u="none" strike="noStrike" dirty="0">
                <a:solidFill>
                  <a:srgbClr val="333333"/>
                </a:solidFill>
                <a:effectLst/>
              </a:rPr>
              <a:t>under subsection (a)(1) if …</a:t>
            </a:r>
          </a:p>
          <a:p>
            <a:pPr>
              <a:lnSpc>
                <a:spcPct val="100000"/>
              </a:lnSpc>
            </a:pPr>
            <a:r>
              <a:rPr lang="en-US" sz="2400" i="0" u="none" strike="noStrike" dirty="0">
                <a:solidFill>
                  <a:srgbClr val="333333"/>
                </a:solidFill>
                <a:effectLst/>
              </a:rPr>
              <a:t>(B) the </a:t>
            </a:r>
            <a:r>
              <a:rPr lang="en-US" sz="2400" b="1" i="0" u="sng" strike="noStrike" dirty="0">
                <a:solidFill>
                  <a:srgbClr val="C00000"/>
                </a:solidFill>
                <a:effectLst/>
              </a:rPr>
              <a:t>subject matter </a:t>
            </a:r>
            <a:r>
              <a:rPr lang="en-US" sz="2400" i="0" u="none" strike="noStrike" dirty="0">
                <a:solidFill>
                  <a:srgbClr val="333333"/>
                </a:solidFill>
                <a:effectLst/>
              </a:rPr>
              <a:t>disclosed had, before such disclosure, been </a:t>
            </a:r>
            <a:r>
              <a:rPr lang="en-US" sz="2400" b="1" i="0" u="sng" strike="noStrike" dirty="0">
                <a:solidFill>
                  <a:srgbClr val="C00000"/>
                </a:solidFill>
                <a:effectLst/>
              </a:rPr>
              <a:t>publicly disclosed by the </a:t>
            </a:r>
            <a:r>
              <a:rPr lang="en-US" sz="2400" b="1" i="0" u="sng" strike="noStrike" dirty="0">
                <a:solidFill>
                  <a:srgbClr val="C00000"/>
                </a:solidFill>
                <a:effectLst/>
                <a:hlinkClick r:id="rId4">
                  <a:extLst>
                    <a:ext uri="{A12FA001-AC4F-418D-AE19-62706E023703}">
                      <ahyp:hlinkClr xmlns:ahyp="http://schemas.microsoft.com/office/drawing/2018/hyperlinkcolor" val="tx"/>
                    </a:ext>
                  </a:extLst>
                </a:hlinkClick>
              </a:rPr>
              <a:t>inventor</a:t>
            </a:r>
            <a:r>
              <a:rPr lang="en-US" sz="2400" i="0" u="none" strike="noStrike" dirty="0">
                <a:solidFill>
                  <a:srgbClr val="333333"/>
                </a:solidFill>
                <a:effectLst/>
              </a:rPr>
              <a:t> or a </a:t>
            </a:r>
            <a:r>
              <a:rPr lang="en-US" sz="2400" i="0" u="none" strike="noStrike" dirty="0">
                <a:solidFill>
                  <a:srgbClr val="001C72"/>
                </a:solidFill>
                <a:effectLst/>
                <a:hlinkClick r:id="rId5"/>
              </a:rPr>
              <a:t>joint inventor</a:t>
            </a:r>
            <a:r>
              <a:rPr lang="en-US" sz="2400" i="0" u="none" strike="noStrike" dirty="0">
                <a:solidFill>
                  <a:srgbClr val="333333"/>
                </a:solidFill>
                <a:effectLst/>
              </a:rPr>
              <a:t> or another who obtained the subject matter disclosed directly or indirectly from the</a:t>
            </a:r>
            <a:r>
              <a:rPr lang="en-US" sz="2400" i="0" u="none" strike="noStrike" dirty="0">
                <a:solidFill>
                  <a:srgbClr val="001C72"/>
                </a:solidFill>
                <a:effectLst/>
                <a:hlinkClick r:id="rId6"/>
              </a:rPr>
              <a:t> inventor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a:t>
            </a:r>
          </a:p>
          <a:p>
            <a:pPr>
              <a:lnSpc>
                <a:spcPct val="100000"/>
              </a:lnSpc>
            </a:pPr>
            <a:endParaRPr lang="en-US" sz="2400" i="0" u="none" strike="noStrike" dirty="0">
              <a:solidFill>
                <a:srgbClr val="333333"/>
              </a:solidFill>
              <a:effectLst/>
            </a:endParaRPr>
          </a:p>
          <a:p>
            <a:pPr>
              <a:lnSpc>
                <a:spcPct val="100000"/>
              </a:lnSpc>
            </a:pPr>
            <a:endParaRPr lang="en-US" sz="2400" dirty="0"/>
          </a:p>
        </p:txBody>
      </p:sp>
    </p:spTree>
    <p:extLst>
      <p:ext uri="{BB962C8B-B14F-4D97-AF65-F5344CB8AC3E}">
        <p14:creationId xmlns:p14="http://schemas.microsoft.com/office/powerpoint/2010/main" val="122492515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7829A6-6903-B457-B971-91A1505FC226}"/>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611985C8-3C2B-4FF9-BB65-53B9531AF6FD}"/>
              </a:ext>
            </a:extLst>
          </p:cNvPr>
          <p:cNvSpPr>
            <a:spLocks noGrp="1"/>
          </p:cNvSpPr>
          <p:nvPr>
            <p:ph type="title"/>
          </p:nvPr>
        </p:nvSpPr>
        <p:spPr/>
        <p:txBody>
          <a:bodyPr>
            <a:normAutofit/>
          </a:bodyPr>
          <a:lstStyle/>
          <a:p>
            <a:r>
              <a:rPr lang="en-US" sz="3200" dirty="0"/>
              <a:t>The Prophylactic Effect of Public Disclosure by the Inventor</a:t>
            </a:r>
          </a:p>
        </p:txBody>
      </p:sp>
      <p:sp>
        <p:nvSpPr>
          <p:cNvPr id="4" name="Content Placeholder 3">
            <a:extLst>
              <a:ext uri="{FF2B5EF4-FFF2-40B4-BE49-F238E27FC236}">
                <a16:creationId xmlns:a16="http://schemas.microsoft.com/office/drawing/2014/main" id="{B2ED92AD-C931-8946-087B-FC134E3A75D1}"/>
              </a:ext>
            </a:extLst>
          </p:cNvPr>
          <p:cNvSpPr>
            <a:spLocks noGrp="1"/>
          </p:cNvSpPr>
          <p:nvPr>
            <p:ph sz="half" idx="1"/>
          </p:nvPr>
        </p:nvSpPr>
        <p:spPr>
          <a:xfrm>
            <a:off x="445478" y="1535723"/>
            <a:ext cx="4982308" cy="4641240"/>
          </a:xfrm>
        </p:spPr>
        <p:txBody>
          <a:bodyPr>
            <a:normAutofit lnSpcReduction="10000"/>
          </a:bodyPr>
          <a:lstStyle/>
          <a:p>
            <a:pPr>
              <a:lnSpc>
                <a:spcPct val="100000"/>
              </a:lnSpc>
            </a:pPr>
            <a:r>
              <a:rPr lang="en-US" sz="2400" i="0" u="none" strike="noStrike" dirty="0">
                <a:solidFill>
                  <a:srgbClr val="333333"/>
                </a:solidFill>
                <a:effectLst/>
              </a:rPr>
              <a:t>35 USC 102(b)(1) A disclosure made 1 year or less before the </a:t>
            </a:r>
            <a:r>
              <a:rPr lang="en-US" sz="2400" i="0" u="none" strike="noStrike" dirty="0">
                <a:solidFill>
                  <a:srgbClr val="001C72"/>
                </a:solidFill>
                <a:effectLst/>
                <a:hlinkClick r:id="rId2"/>
              </a:rPr>
              <a:t>effective filing date</a:t>
            </a:r>
            <a:r>
              <a:rPr lang="en-US" sz="2400" i="0" u="none" strike="noStrike" dirty="0">
                <a:solidFill>
                  <a:srgbClr val="333333"/>
                </a:solidFill>
                <a:effectLst/>
              </a:rPr>
              <a:t> of a</a:t>
            </a:r>
            <a:r>
              <a:rPr lang="en-US" sz="2400" i="0" u="none" strike="noStrike" dirty="0">
                <a:solidFill>
                  <a:srgbClr val="001C72"/>
                </a:solidFill>
                <a:effectLst/>
                <a:hlinkClick r:id="rId3"/>
              </a:rPr>
              <a:t> claimed invention </a:t>
            </a:r>
            <a:r>
              <a:rPr lang="en-US" sz="2400" i="0" u="none" strike="noStrike" dirty="0">
                <a:solidFill>
                  <a:srgbClr val="333333"/>
                </a:solidFill>
                <a:effectLst/>
              </a:rPr>
              <a:t>shall not be prior art to the</a:t>
            </a:r>
            <a:r>
              <a:rPr lang="en-US" sz="2400" i="0" u="none" strike="noStrike" dirty="0">
                <a:solidFill>
                  <a:srgbClr val="001C72"/>
                </a:solidFill>
                <a:effectLst/>
                <a:hlinkClick r:id="rId3"/>
              </a:rPr>
              <a:t> claimed invention </a:t>
            </a:r>
            <a:r>
              <a:rPr lang="en-US" sz="2400" i="0" u="none" strike="noStrike" dirty="0">
                <a:solidFill>
                  <a:srgbClr val="333333"/>
                </a:solidFill>
                <a:effectLst/>
              </a:rPr>
              <a:t>under subsection (a)(1) if …</a:t>
            </a:r>
          </a:p>
          <a:p>
            <a:pPr>
              <a:lnSpc>
                <a:spcPct val="100000"/>
              </a:lnSpc>
            </a:pPr>
            <a:r>
              <a:rPr lang="en-US" sz="2400" i="0" u="none" strike="noStrike" dirty="0">
                <a:solidFill>
                  <a:srgbClr val="333333"/>
                </a:solidFill>
                <a:effectLst/>
              </a:rPr>
              <a:t>(B) the </a:t>
            </a:r>
            <a:r>
              <a:rPr lang="en-US" sz="2400" b="1" i="0" u="sng" strike="noStrike" dirty="0">
                <a:solidFill>
                  <a:srgbClr val="C00000"/>
                </a:solidFill>
                <a:effectLst/>
              </a:rPr>
              <a:t>subject matter </a:t>
            </a:r>
            <a:r>
              <a:rPr lang="en-US" sz="2400" i="0" u="none" strike="noStrike" dirty="0">
                <a:solidFill>
                  <a:srgbClr val="333333"/>
                </a:solidFill>
                <a:effectLst/>
              </a:rPr>
              <a:t>disclosed had, before such disclosure, been </a:t>
            </a:r>
            <a:r>
              <a:rPr lang="en-US" sz="2400" b="1" i="0" u="sng" strike="noStrike" dirty="0">
                <a:solidFill>
                  <a:srgbClr val="C00000"/>
                </a:solidFill>
                <a:effectLst/>
              </a:rPr>
              <a:t>publicly disclosed by the </a:t>
            </a:r>
            <a:r>
              <a:rPr lang="en-US" sz="2400" b="1" i="0" u="sng" strike="noStrike" dirty="0">
                <a:solidFill>
                  <a:srgbClr val="C00000"/>
                </a:solidFill>
                <a:effectLst/>
                <a:hlinkClick r:id="rId4">
                  <a:extLst>
                    <a:ext uri="{A12FA001-AC4F-418D-AE19-62706E023703}">
                      <ahyp:hlinkClr xmlns:ahyp="http://schemas.microsoft.com/office/drawing/2018/hyperlinkcolor" val="tx"/>
                    </a:ext>
                  </a:extLst>
                </a:hlinkClick>
              </a:rPr>
              <a:t>inventor</a:t>
            </a:r>
            <a:r>
              <a:rPr lang="en-US" sz="2400" i="0" u="none" strike="noStrike" dirty="0">
                <a:solidFill>
                  <a:srgbClr val="333333"/>
                </a:solidFill>
                <a:effectLst/>
              </a:rPr>
              <a:t> or a </a:t>
            </a:r>
            <a:r>
              <a:rPr lang="en-US" sz="2400" i="0" u="none" strike="noStrike" dirty="0">
                <a:solidFill>
                  <a:srgbClr val="001C72"/>
                </a:solidFill>
                <a:effectLst/>
                <a:hlinkClick r:id="rId5"/>
              </a:rPr>
              <a:t>joint inventor</a:t>
            </a:r>
            <a:r>
              <a:rPr lang="en-US" sz="2400" i="0" u="none" strike="noStrike" dirty="0">
                <a:solidFill>
                  <a:srgbClr val="333333"/>
                </a:solidFill>
                <a:effectLst/>
              </a:rPr>
              <a:t> or another who obtained the subject matter disclosed directly or indirectly from the</a:t>
            </a:r>
            <a:r>
              <a:rPr lang="en-US" sz="2400" i="0" u="none" strike="noStrike" dirty="0">
                <a:solidFill>
                  <a:srgbClr val="001C72"/>
                </a:solidFill>
                <a:effectLst/>
                <a:hlinkClick r:id="rId6"/>
              </a:rPr>
              <a:t> inventor </a:t>
            </a:r>
            <a:r>
              <a:rPr lang="en-US" sz="2400" i="0" u="none" strike="noStrike" dirty="0">
                <a:solidFill>
                  <a:srgbClr val="333333"/>
                </a:solidFill>
                <a:effectLst/>
              </a:rPr>
              <a:t>or a </a:t>
            </a:r>
            <a:r>
              <a:rPr lang="en-US" sz="2400" i="0" u="none" strike="noStrike" dirty="0">
                <a:solidFill>
                  <a:srgbClr val="001C72"/>
                </a:solidFill>
                <a:effectLst/>
                <a:hlinkClick r:id="rId5"/>
              </a:rPr>
              <a:t>joint inventor</a:t>
            </a:r>
            <a:r>
              <a:rPr lang="en-US" sz="2400" i="0" u="none" strike="noStrike" dirty="0">
                <a:solidFill>
                  <a:srgbClr val="333333"/>
                </a:solidFill>
                <a:effectLst/>
              </a:rPr>
              <a:t>.</a:t>
            </a:r>
          </a:p>
          <a:p>
            <a:pPr>
              <a:lnSpc>
                <a:spcPct val="100000"/>
              </a:lnSpc>
            </a:pPr>
            <a:endParaRPr lang="en-US" sz="2400" i="0" u="none" strike="noStrike" dirty="0">
              <a:solidFill>
                <a:srgbClr val="333333"/>
              </a:solidFill>
              <a:effectLst/>
            </a:endParaRPr>
          </a:p>
          <a:p>
            <a:pPr>
              <a:lnSpc>
                <a:spcPct val="100000"/>
              </a:lnSpc>
            </a:pPr>
            <a:endParaRPr lang="en-US" sz="2400" dirty="0"/>
          </a:p>
        </p:txBody>
      </p:sp>
      <p:sp>
        <p:nvSpPr>
          <p:cNvPr id="5" name="Content Placeholder 4">
            <a:extLst>
              <a:ext uri="{FF2B5EF4-FFF2-40B4-BE49-F238E27FC236}">
                <a16:creationId xmlns:a16="http://schemas.microsoft.com/office/drawing/2014/main" id="{D837038F-14DA-6B00-CD10-C978854993BC}"/>
              </a:ext>
            </a:extLst>
          </p:cNvPr>
          <p:cNvSpPr>
            <a:spLocks noGrp="1"/>
          </p:cNvSpPr>
          <p:nvPr>
            <p:ph sz="half" idx="2"/>
          </p:nvPr>
        </p:nvSpPr>
        <p:spPr>
          <a:xfrm>
            <a:off x="6172200" y="1446212"/>
            <a:ext cx="5574322" cy="5153880"/>
          </a:xfrm>
        </p:spPr>
        <p:txBody>
          <a:bodyPr>
            <a:normAutofit lnSpcReduction="10000"/>
          </a:bodyPr>
          <a:lstStyle/>
          <a:p>
            <a:r>
              <a:rPr lang="en-US" sz="2000" i="0" u="none" strike="noStrike" dirty="0">
                <a:solidFill>
                  <a:srgbClr val="333333"/>
                </a:solidFill>
                <a:effectLst/>
              </a:rPr>
              <a:t>“publicly” has not yet been interpreted by any court</a:t>
            </a:r>
          </a:p>
          <a:p>
            <a:r>
              <a:rPr lang="en-US" sz="2000" dirty="0">
                <a:solidFill>
                  <a:srgbClr val="333333"/>
                </a:solidFill>
              </a:rPr>
              <a:t>Some commentators suggest that it should be construed strictly:</a:t>
            </a:r>
          </a:p>
          <a:p>
            <a:r>
              <a:rPr lang="en-US" sz="2000" i="0" u="none" strike="noStrike" dirty="0">
                <a:solidFill>
                  <a:srgbClr val="333333"/>
                </a:solidFill>
                <a:effectLst/>
              </a:rPr>
              <a:t>“</a:t>
            </a:r>
            <a:r>
              <a:rPr lang="en-US" sz="2000" dirty="0">
                <a:effectLst/>
              </a:rPr>
              <a:t>To “publicly disclose” is to make the invention available to the  public in some fashion that allows the public to take advantage of it. This is the quid pro quo embedded in the safe harbor</a:t>
            </a:r>
            <a:r>
              <a:rPr lang="en-US" sz="2000" dirty="0"/>
              <a:t> </a:t>
            </a:r>
            <a:r>
              <a:rPr lang="en-US" sz="2000" dirty="0">
                <a:effectLst/>
              </a:rPr>
              <a:t>provision of the statute: in exchange for making the invention available to the public, the inventor/applicant is protected against subsequent disclosures by later-arriving competitors.”  </a:t>
            </a:r>
            <a:r>
              <a:rPr lang="en-US" sz="2000" dirty="0"/>
              <a:t>Masur &amp; Ouellette, “Real-World Prior Art,” Stanford Law Review (forthcoming 2024)</a:t>
            </a:r>
            <a:endParaRPr lang="en-US" sz="2000" dirty="0">
              <a:effectLst/>
            </a:endParaRPr>
          </a:p>
          <a:p>
            <a:endParaRPr lang="en-US" sz="2000" i="0" u="none" strike="noStrike" dirty="0">
              <a:solidFill>
                <a:srgbClr val="333333"/>
              </a:solidFill>
              <a:effectLst/>
            </a:endParaRPr>
          </a:p>
          <a:p>
            <a:pPr>
              <a:lnSpc>
                <a:spcPct val="110000"/>
              </a:lnSpc>
            </a:pPr>
            <a:endParaRPr lang="en-US" sz="2000" i="0" u="none" strike="noStrike" dirty="0">
              <a:solidFill>
                <a:srgbClr val="333333"/>
              </a:solidFill>
              <a:effectLst/>
            </a:endParaRPr>
          </a:p>
          <a:p>
            <a:pPr>
              <a:lnSpc>
                <a:spcPct val="110000"/>
              </a:lnSpc>
            </a:pPr>
            <a:endParaRPr lang="en-US" sz="2000" dirty="0"/>
          </a:p>
        </p:txBody>
      </p:sp>
      <p:cxnSp>
        <p:nvCxnSpPr>
          <p:cNvPr id="6" name="Straight Arrow Connector 5">
            <a:extLst>
              <a:ext uri="{FF2B5EF4-FFF2-40B4-BE49-F238E27FC236}">
                <a16:creationId xmlns:a16="http://schemas.microsoft.com/office/drawing/2014/main" id="{D76A741E-60B5-D0F9-7508-EE597798B60D}"/>
              </a:ext>
            </a:extLst>
          </p:cNvPr>
          <p:cNvCxnSpPr/>
          <p:nvPr/>
        </p:nvCxnSpPr>
        <p:spPr>
          <a:xfrm flipV="1">
            <a:off x="1724628" y="1690688"/>
            <a:ext cx="4560425" cy="269611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9396870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68A1E7-DC4F-D3CB-0A36-5BDE20F1289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7747C9-1EF3-7D57-73AA-3C4AB1D1322B}"/>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F2428C47-9DB8-12C6-D7F4-DF38111DECED}"/>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186CCAE7-E2AA-447C-BB9B-34BFDEE66A57}"/>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a:t>
            </a:r>
            <a:r>
              <a:rPr lang="en-US" sz="1800" b="1" u="sng" dirty="0">
                <a:solidFill>
                  <a:srgbClr val="002060"/>
                </a:solidFill>
              </a:rPr>
              <a:t>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D106FAE4-7EE8-0487-D997-5ACF14114A2A}"/>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653181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D3DCC0-4110-0C84-12B3-423B7778A8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491F04-1FB2-C88F-907D-ABF0A7A98FA3}"/>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E7793E9A-F511-2522-442E-2D3477C583A9}"/>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0452A10B-AA29-BF94-3D26-17509B2F74A9}"/>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62B5C836-F4F8-C404-0F42-9CB021B89412}"/>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6232779"/>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2C2DF5-18EE-51DA-A2A6-2EB9DAAECB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8DA9DC-B4F3-F91E-45EE-F03F7DA39611}"/>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5CEC83C4-7E5D-BCD3-29EE-1C91ADE8300F}"/>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C8FDFEEC-A20D-88E5-8554-859F3234D462}"/>
              </a:ext>
            </a:extLst>
          </p:cNvPr>
          <p:cNvSpPr>
            <a:spLocks noGrp="1"/>
          </p:cNvSpPr>
          <p:nvPr>
            <p:ph sz="half" idx="2"/>
          </p:nvPr>
        </p:nvSpPr>
        <p:spPr>
          <a:xfrm>
            <a:off x="6509660" y="2506662"/>
            <a:ext cx="5388426"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r>
              <a:rPr lang="en-US" sz="1800" b="1" u="sng" dirty="0">
                <a:solidFill>
                  <a:srgbClr val="C00000"/>
                </a:solidFill>
              </a:rPr>
              <a:t>Ann’s printed publication is a fatal reference and Bill is probably not saved by his own prior disclosure</a:t>
            </a:r>
          </a:p>
          <a:p>
            <a:endParaRPr lang="en-US" sz="1800" dirty="0">
              <a:solidFill>
                <a:srgbClr val="002060"/>
              </a:solidFill>
            </a:endParaRPr>
          </a:p>
        </p:txBody>
      </p:sp>
      <p:sp>
        <p:nvSpPr>
          <p:cNvPr id="6" name="Rectangle 5">
            <a:extLst>
              <a:ext uri="{FF2B5EF4-FFF2-40B4-BE49-F238E27FC236}">
                <a16:creationId xmlns:a16="http://schemas.microsoft.com/office/drawing/2014/main" id="{C6296F20-CD6E-0F8B-F358-544159C0A5C7}"/>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586115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D2DA7-03C4-E622-683E-939FA01AD4C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E67D2F-D0A6-CABF-E510-92A407E82B1D}"/>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9CAA1E6B-DFD6-39E9-17AC-C6E928C75027}"/>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FDB3DE44-6DC9-F7C7-F90F-B3ECD1A9F9CD}"/>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420C8421-907D-AAB3-BE19-4A92302EC148}"/>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3702427"/>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7BB79-A2BE-1411-85FE-5BD218516BE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C6DDC8-4A7A-1638-9566-40A1FB68D86E}"/>
              </a:ext>
            </a:extLst>
          </p:cNvPr>
          <p:cNvSpPr>
            <a:spLocks noGrp="1"/>
          </p:cNvSpPr>
          <p:nvPr>
            <p:ph type="title"/>
          </p:nvPr>
        </p:nvSpPr>
        <p:spPr>
          <a:xfrm>
            <a:off x="838200" y="103869"/>
            <a:ext cx="10515600" cy="614588"/>
          </a:xfrm>
        </p:spPr>
        <p:txBody>
          <a:bodyPr>
            <a:normAutofit/>
          </a:bodyPr>
          <a:lstStyle/>
          <a:p>
            <a:pPr algn="ctr"/>
            <a:r>
              <a:rPr lang="en-US" sz="3200" dirty="0"/>
              <a:t>Problem 23</a:t>
            </a:r>
          </a:p>
        </p:txBody>
      </p:sp>
      <p:sp>
        <p:nvSpPr>
          <p:cNvPr id="3" name="Content Placeholder 2">
            <a:extLst>
              <a:ext uri="{FF2B5EF4-FFF2-40B4-BE49-F238E27FC236}">
                <a16:creationId xmlns:a16="http://schemas.microsoft.com/office/drawing/2014/main" id="{372C5486-C3A3-E160-B126-F016E46B156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u="sng"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2364C3F2-2FAA-9485-E505-48C6D9E33230}"/>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400482761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016259-9519-3EA9-67AA-52883F72808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92A22D-5F2E-C9A8-9A00-9E88DB76CA2A}"/>
              </a:ext>
            </a:extLst>
          </p:cNvPr>
          <p:cNvSpPr>
            <a:spLocks noGrp="1"/>
          </p:cNvSpPr>
          <p:nvPr>
            <p:ph type="title"/>
          </p:nvPr>
        </p:nvSpPr>
        <p:spPr>
          <a:xfrm>
            <a:off x="838200" y="103869"/>
            <a:ext cx="10515600" cy="614588"/>
          </a:xfrm>
        </p:spPr>
        <p:txBody>
          <a:bodyPr>
            <a:normAutofit/>
          </a:bodyPr>
          <a:lstStyle/>
          <a:p>
            <a:pPr algn="ctr"/>
            <a:r>
              <a:rPr lang="en-US" sz="3200" dirty="0"/>
              <a:t>Problem 24</a:t>
            </a:r>
          </a:p>
        </p:txBody>
      </p:sp>
      <p:sp>
        <p:nvSpPr>
          <p:cNvPr id="3" name="Content Placeholder 2">
            <a:extLst>
              <a:ext uri="{FF2B5EF4-FFF2-40B4-BE49-F238E27FC236}">
                <a16:creationId xmlns:a16="http://schemas.microsoft.com/office/drawing/2014/main" id="{F54CF231-59B9-8056-06D5-09BF15A55248}"/>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 </a:t>
            </a:r>
            <a:r>
              <a:rPr lang="en-US" sz="1800" u="sng" dirty="0">
                <a:solidFill>
                  <a:srgbClr val="C00000"/>
                </a:solidFill>
              </a:rPr>
              <a:t>publishes a blog describing it</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B1BA7207-15C2-E411-41FC-CA4AF380308F}"/>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34872287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69FDB-D94C-82F2-CE5F-825AA060A13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63AD061-6BA5-5954-F282-59B7346487F6}"/>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80B4EFD2-9B62-77DE-BC92-8423F2659851}"/>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D3020F4B-E5FF-1505-529F-C55C307CF8B7}"/>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CF4A074D-BA88-4FA1-A7A3-341F11A71EA6}"/>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452CED22-F793-2F74-020D-D0752D40F2B4}"/>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72F5DD13-D6DC-0A89-97C8-9A929890317C}"/>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9AC4D573-87FF-4785-46D1-D4C48B4780E3}"/>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23A361A-6676-DD07-08E7-917F66A53B6D}"/>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720F667-CB09-B334-FB42-54E37E10CB2C}"/>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9DB3309-74FC-ECAE-2D6F-CBF417EEB632}"/>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3375251"/>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758CF1-51D8-169A-7830-6930495795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21E0F4-05AB-456D-7813-EFAE7107D4BB}"/>
              </a:ext>
            </a:extLst>
          </p:cNvPr>
          <p:cNvSpPr>
            <a:spLocks noGrp="1"/>
          </p:cNvSpPr>
          <p:nvPr>
            <p:ph type="title"/>
          </p:nvPr>
        </p:nvSpPr>
        <p:spPr>
          <a:xfrm>
            <a:off x="838200" y="103869"/>
            <a:ext cx="10515600" cy="614588"/>
          </a:xfrm>
        </p:spPr>
        <p:txBody>
          <a:bodyPr>
            <a:normAutofit/>
          </a:bodyPr>
          <a:lstStyle/>
          <a:p>
            <a:pPr algn="ctr"/>
            <a:r>
              <a:rPr lang="en-US" sz="3200" dirty="0"/>
              <a:t>Problem 25</a:t>
            </a:r>
          </a:p>
        </p:txBody>
      </p:sp>
      <p:sp>
        <p:nvSpPr>
          <p:cNvPr id="3" name="Content Placeholder 2">
            <a:extLst>
              <a:ext uri="{FF2B5EF4-FFF2-40B4-BE49-F238E27FC236}">
                <a16:creationId xmlns:a16="http://schemas.microsoft.com/office/drawing/2014/main" id="{E0621957-CF81-1C6C-37A0-9170FA707DFE}"/>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 </a:t>
            </a:r>
            <a:r>
              <a:rPr lang="en-US" sz="1800" u="sng" dirty="0">
                <a:solidFill>
                  <a:srgbClr val="C00000"/>
                </a:solidFill>
              </a:rPr>
              <a:t>files EPO patent application</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496C97BF-3E42-CF47-9AEF-F1CBD1B924F2}"/>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238998053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B3596-39E4-682B-1BFC-CAB5E960A4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F441069-F8AF-B03A-B706-7EFDC0B1F386}"/>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119C0E86-D479-F067-F91B-3C36AAE82EEB}"/>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58D0BEAD-1C3A-E378-D243-C4301FD7D673}"/>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7C520ACE-6C8A-8595-48E5-01ED161D260A}"/>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98E1E96D-E3E5-AE7D-DC9B-E47F95D8E213}"/>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047635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7C9299-3712-FC71-A38F-D7073BFDE1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ED1DFF8-6B10-694D-AD80-C821A1BDB240}"/>
              </a:ext>
            </a:extLst>
          </p:cNvPr>
          <p:cNvSpPr>
            <a:spLocks noGrp="1"/>
          </p:cNvSpPr>
          <p:nvPr>
            <p:ph type="title"/>
          </p:nvPr>
        </p:nvSpPr>
        <p:spPr>
          <a:xfrm>
            <a:off x="838200" y="103869"/>
            <a:ext cx="10515600" cy="614588"/>
          </a:xfrm>
        </p:spPr>
        <p:txBody>
          <a:bodyPr>
            <a:normAutofit/>
          </a:bodyPr>
          <a:lstStyle/>
          <a:p>
            <a:pPr algn="ctr"/>
            <a:r>
              <a:rPr lang="en-US" sz="3200" dirty="0"/>
              <a:t>Problem 26</a:t>
            </a:r>
          </a:p>
        </p:txBody>
      </p:sp>
      <p:sp>
        <p:nvSpPr>
          <p:cNvPr id="3" name="Content Placeholder 2">
            <a:extLst>
              <a:ext uri="{FF2B5EF4-FFF2-40B4-BE49-F238E27FC236}">
                <a16:creationId xmlns:a16="http://schemas.microsoft.com/office/drawing/2014/main" id="{6790DFCD-29F7-BAD6-4F2F-6F171E8B0325}"/>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a:t>
            </a: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CB388BF0-98C7-16C8-03A1-7D513475FE63}"/>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1759DE02-76A4-3E5B-1115-98E68B8483DF}"/>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3079CF0-00CE-C100-C851-2DBEB57CEE08}"/>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092463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D629F1-141B-F681-E773-E32C90D8B1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5D5DBA-8C02-B7E7-2E5A-1C3052885371}"/>
              </a:ext>
            </a:extLst>
          </p:cNvPr>
          <p:cNvSpPr>
            <a:spLocks noGrp="1"/>
          </p:cNvSpPr>
          <p:nvPr>
            <p:ph type="title"/>
          </p:nvPr>
        </p:nvSpPr>
        <p:spPr>
          <a:xfrm>
            <a:off x="838200" y="103869"/>
            <a:ext cx="10515600" cy="614588"/>
          </a:xfrm>
        </p:spPr>
        <p:txBody>
          <a:bodyPr>
            <a:normAutofit/>
          </a:bodyPr>
          <a:lstStyle/>
          <a:p>
            <a:pPr algn="ctr"/>
            <a:r>
              <a:rPr lang="en-US" sz="3200" dirty="0"/>
              <a:t>Problem 27</a:t>
            </a:r>
          </a:p>
        </p:txBody>
      </p:sp>
      <p:sp>
        <p:nvSpPr>
          <p:cNvPr id="3" name="Content Placeholder 2">
            <a:extLst>
              <a:ext uri="{FF2B5EF4-FFF2-40B4-BE49-F238E27FC236}">
                <a16:creationId xmlns:a16="http://schemas.microsoft.com/office/drawing/2014/main" id="{53E3608F-BAE5-64BA-CC4A-B944E392753F}"/>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a:t>
            </a: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38686F2F-6115-A3CA-10F9-DB0688C6B41C}"/>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7921674A-CB51-A146-5D7F-E11158B298DC}"/>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0834956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Tree>
    <p:extLst>
      <p:ext uri="{BB962C8B-B14F-4D97-AF65-F5344CB8AC3E}">
        <p14:creationId xmlns:p14="http://schemas.microsoft.com/office/powerpoint/2010/main" val="176331393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1481559"/>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505893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1" y="1483362"/>
            <a:ext cx="12192001" cy="681377"/>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1481559"/>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91157260"/>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1" y="1483362"/>
            <a:ext cx="12192001" cy="681377"/>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1481559"/>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C065752-C3BA-5C80-AD17-B3968FD0D8AE}"/>
              </a:ext>
            </a:extLst>
          </p:cNvPr>
          <p:cNvSpPr/>
          <p:nvPr/>
        </p:nvSpPr>
        <p:spPr>
          <a:xfrm>
            <a:off x="2880360" y="1468794"/>
            <a:ext cx="2703141"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465943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1" y="1483362"/>
            <a:ext cx="12192001" cy="681377"/>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1481559"/>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C065752-C3BA-5C80-AD17-B3968FD0D8AE}"/>
              </a:ext>
            </a:extLst>
          </p:cNvPr>
          <p:cNvSpPr/>
          <p:nvPr/>
        </p:nvSpPr>
        <p:spPr>
          <a:xfrm>
            <a:off x="5583501" y="2164268"/>
            <a:ext cx="3354647" cy="108185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4530712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1" y="1483362"/>
            <a:ext cx="12192001" cy="681377"/>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1481559"/>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C065752-C3BA-5C80-AD17-B3968FD0D8AE}"/>
              </a:ext>
            </a:extLst>
          </p:cNvPr>
          <p:cNvSpPr/>
          <p:nvPr/>
        </p:nvSpPr>
        <p:spPr>
          <a:xfrm>
            <a:off x="10096500" y="1481560"/>
            <a:ext cx="209550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520038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639D2-EA72-32BC-051F-EA9BDBE6E5E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38CDEAD-4C2E-4BD5-F9D1-8A196BA4A46D}"/>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E0C4EF06-5ED0-C1CA-4101-8FEF43D2C674}"/>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F4507C91-A217-AB6C-06DC-8CF262CA1A70}"/>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A1321B7D-1008-B81B-5692-332A2A3E4DAA}"/>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703B3401-30FB-FAC9-07C4-F7CBF9DD5FCA}"/>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B51192C3-AAEF-CB99-B990-D8744617CD13}"/>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8AEF129D-4F38-5609-96B5-8622AFAF55C9}"/>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E7C8B6C-D222-221D-2BC3-9B75DFF6958F}"/>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7EFE11D-F52F-79B8-C492-22FCD2374EE4}"/>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DB2937-BFCB-7793-B36B-EE165EBAB4FF}"/>
              </a:ext>
            </a:extLst>
          </p:cNvPr>
          <p:cNvSpPr/>
          <p:nvPr/>
        </p:nvSpPr>
        <p:spPr>
          <a:xfrm>
            <a:off x="7488173" y="631180"/>
            <a:ext cx="2594805" cy="431002"/>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E944E48-AB43-4604-707F-7B86C2D48C76}"/>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503005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3747896"/>
            <a:ext cx="2868930" cy="789814"/>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1559878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2" y="3747896"/>
            <a:ext cx="12192001" cy="789814"/>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3747896"/>
            <a:ext cx="2868930" cy="789814"/>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6629714"/>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2" y="3747896"/>
            <a:ext cx="12192001" cy="789814"/>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3747896"/>
            <a:ext cx="2868930" cy="789814"/>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474F616-06EE-2E55-C880-20933E1AA440}"/>
              </a:ext>
            </a:extLst>
          </p:cNvPr>
          <p:cNvSpPr/>
          <p:nvPr/>
        </p:nvSpPr>
        <p:spPr>
          <a:xfrm>
            <a:off x="2882750" y="3747896"/>
            <a:ext cx="2686927" cy="789814"/>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92575522"/>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2" y="3747896"/>
            <a:ext cx="12192001" cy="789814"/>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3747896"/>
            <a:ext cx="2868930" cy="789814"/>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474F616-06EE-2E55-C880-20933E1AA440}"/>
              </a:ext>
            </a:extLst>
          </p:cNvPr>
          <p:cNvSpPr/>
          <p:nvPr/>
        </p:nvSpPr>
        <p:spPr>
          <a:xfrm>
            <a:off x="5560589" y="2111040"/>
            <a:ext cx="3354649" cy="118080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09796608"/>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2" y="3747896"/>
            <a:ext cx="12192001" cy="789814"/>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3747896"/>
            <a:ext cx="2868930" cy="789814"/>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8474F616-06EE-2E55-C880-20933E1AA440}"/>
              </a:ext>
            </a:extLst>
          </p:cNvPr>
          <p:cNvSpPr/>
          <p:nvPr/>
        </p:nvSpPr>
        <p:spPr>
          <a:xfrm>
            <a:off x="10096500" y="3715750"/>
            <a:ext cx="2095499" cy="82196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239264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D629F1-141B-F681-E773-E32C90D8B1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5D5DBA-8C02-B7E7-2E5A-1C3052885371}"/>
              </a:ext>
            </a:extLst>
          </p:cNvPr>
          <p:cNvSpPr>
            <a:spLocks noGrp="1"/>
          </p:cNvSpPr>
          <p:nvPr>
            <p:ph type="title"/>
          </p:nvPr>
        </p:nvSpPr>
        <p:spPr>
          <a:xfrm>
            <a:off x="838200" y="103869"/>
            <a:ext cx="10515600" cy="614588"/>
          </a:xfrm>
        </p:spPr>
        <p:txBody>
          <a:bodyPr>
            <a:normAutofit/>
          </a:bodyPr>
          <a:lstStyle/>
          <a:p>
            <a:pPr algn="ctr"/>
            <a:r>
              <a:rPr lang="en-US" sz="3200" dirty="0"/>
              <a:t>Problem 27</a:t>
            </a:r>
          </a:p>
        </p:txBody>
      </p:sp>
      <p:sp>
        <p:nvSpPr>
          <p:cNvPr id="3" name="Content Placeholder 2">
            <a:extLst>
              <a:ext uri="{FF2B5EF4-FFF2-40B4-BE49-F238E27FC236}">
                <a16:creationId xmlns:a16="http://schemas.microsoft.com/office/drawing/2014/main" id="{53E3608F-BAE5-64BA-CC4A-B944E392753F}"/>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a:t>
            </a: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38686F2F-6115-A3CA-10F9-DB0688C6B41C}"/>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7921674A-CB51-A146-5D7F-E11158B298DC}"/>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03667753"/>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51C47-4141-142E-FC8E-834EE9B4C0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D7002B-67BC-8DE4-9EB7-0A441A31A5C5}"/>
              </a:ext>
            </a:extLst>
          </p:cNvPr>
          <p:cNvSpPr>
            <a:spLocks noGrp="1"/>
          </p:cNvSpPr>
          <p:nvPr>
            <p:ph type="title"/>
          </p:nvPr>
        </p:nvSpPr>
        <p:spPr>
          <a:xfrm>
            <a:off x="838200" y="103869"/>
            <a:ext cx="10515600" cy="614588"/>
          </a:xfrm>
        </p:spPr>
        <p:txBody>
          <a:bodyPr>
            <a:normAutofit/>
          </a:bodyPr>
          <a:lstStyle/>
          <a:p>
            <a:pPr algn="ctr"/>
            <a:r>
              <a:rPr lang="en-US" sz="3200" dirty="0"/>
              <a:t>Problem 28</a:t>
            </a:r>
          </a:p>
        </p:txBody>
      </p:sp>
      <p:sp>
        <p:nvSpPr>
          <p:cNvPr id="3" name="Content Placeholder 2">
            <a:extLst>
              <a:ext uri="{FF2B5EF4-FFF2-40B4-BE49-F238E27FC236}">
                <a16:creationId xmlns:a16="http://schemas.microsoft.com/office/drawing/2014/main" id="{46A046A2-D527-7EB0-C9D0-2DD62FD58650}"/>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a:t>
            </a: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u="sng" dirty="0">
                <a:solidFill>
                  <a:srgbClr val="C00000"/>
                </a:solidFill>
              </a:rPr>
              <a:t>August 1, 2011:  Ann files a US patent application</a:t>
            </a:r>
          </a:p>
        </p:txBody>
      </p:sp>
      <p:sp>
        <p:nvSpPr>
          <p:cNvPr id="4" name="Content Placeholder 3">
            <a:extLst>
              <a:ext uri="{FF2B5EF4-FFF2-40B4-BE49-F238E27FC236}">
                <a16:creationId xmlns:a16="http://schemas.microsoft.com/office/drawing/2014/main" id="{A5B0C427-11E9-8ABB-D788-B1AA54BAFFD6}"/>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96080802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Tree>
    <p:extLst>
      <p:ext uri="{BB962C8B-B14F-4D97-AF65-F5344CB8AC3E}">
        <p14:creationId xmlns:p14="http://schemas.microsoft.com/office/powerpoint/2010/main" val="3597709019"/>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2122584"/>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686782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2122584"/>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2BD69EB-76ED-C583-057F-240A3E03FA83}"/>
              </a:ext>
            </a:extLst>
          </p:cNvPr>
          <p:cNvSpPr/>
          <p:nvPr/>
        </p:nvSpPr>
        <p:spPr>
          <a:xfrm>
            <a:off x="-2" y="2098756"/>
            <a:ext cx="12192001" cy="779788"/>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0086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994A7E-F157-B74F-C067-9F6CFBCE722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DAB7AB2-FBEF-3EA2-1A1E-D5EDBDF43E19}"/>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7E3B5E5A-963F-FE94-A199-1E4FE3F7A84A}"/>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C83727CB-9BA2-E247-6BEB-1CCBE859E7B4}"/>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E48D163B-3A4D-7D2B-BE73-6E4FC3C01AE1}"/>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60F819FA-18AA-F5F6-7385-C0E8A98DDBB5}"/>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D994018F-0F49-7993-81DF-E1AAAF020F55}"/>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C7316A4C-8A65-2032-AD33-675363D16122}"/>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6D71525-1876-F8A5-9B9A-811961DC832B}"/>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EAF1DEAB-9FEE-ADF7-A66C-4C773C1C5EAC}"/>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168AB15-462D-A875-68A0-9B0953485297}"/>
              </a:ext>
            </a:extLst>
          </p:cNvPr>
          <p:cNvSpPr/>
          <p:nvPr/>
        </p:nvSpPr>
        <p:spPr>
          <a:xfrm>
            <a:off x="10042092" y="2446017"/>
            <a:ext cx="2149908"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96D8F12-401B-BC35-4266-13CF71397F78}"/>
              </a:ext>
            </a:extLst>
          </p:cNvPr>
          <p:cNvSpPr/>
          <p:nvPr/>
        </p:nvSpPr>
        <p:spPr>
          <a:xfrm>
            <a:off x="7488173" y="631180"/>
            <a:ext cx="2594805" cy="431002"/>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1E2E38D-9A2F-E00D-3F36-02A8F7D5DFF4}"/>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4537620"/>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2122584"/>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2BD69EB-76ED-C583-057F-240A3E03FA83}"/>
              </a:ext>
            </a:extLst>
          </p:cNvPr>
          <p:cNvSpPr/>
          <p:nvPr/>
        </p:nvSpPr>
        <p:spPr>
          <a:xfrm>
            <a:off x="-2" y="2098756"/>
            <a:ext cx="12192001" cy="779788"/>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0A9C9DB-1271-13AD-EA00-4C217F892035}"/>
              </a:ext>
            </a:extLst>
          </p:cNvPr>
          <p:cNvSpPr/>
          <p:nvPr/>
        </p:nvSpPr>
        <p:spPr>
          <a:xfrm>
            <a:off x="2880360" y="2119917"/>
            <a:ext cx="2703141"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25872569"/>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2122584"/>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2BD69EB-76ED-C583-057F-240A3E03FA83}"/>
              </a:ext>
            </a:extLst>
          </p:cNvPr>
          <p:cNvSpPr/>
          <p:nvPr/>
        </p:nvSpPr>
        <p:spPr>
          <a:xfrm>
            <a:off x="-2" y="2098756"/>
            <a:ext cx="12192001" cy="779788"/>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0A9C9DB-1271-13AD-EA00-4C217F892035}"/>
              </a:ext>
            </a:extLst>
          </p:cNvPr>
          <p:cNvSpPr/>
          <p:nvPr/>
        </p:nvSpPr>
        <p:spPr>
          <a:xfrm>
            <a:off x="5583501" y="2119916"/>
            <a:ext cx="3354647" cy="1149063"/>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530527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2122584"/>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2BD69EB-76ED-C583-057F-240A3E03FA83}"/>
              </a:ext>
            </a:extLst>
          </p:cNvPr>
          <p:cNvSpPr/>
          <p:nvPr/>
        </p:nvSpPr>
        <p:spPr>
          <a:xfrm>
            <a:off x="-2" y="2098756"/>
            <a:ext cx="12192001" cy="779788"/>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0A9C9DB-1271-13AD-EA00-4C217F892035}"/>
              </a:ext>
            </a:extLst>
          </p:cNvPr>
          <p:cNvSpPr/>
          <p:nvPr/>
        </p:nvSpPr>
        <p:spPr>
          <a:xfrm>
            <a:off x="5583501" y="2119916"/>
            <a:ext cx="3354647" cy="1149063"/>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070921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Tree>
    <p:extLst>
      <p:ext uri="{BB962C8B-B14F-4D97-AF65-F5344CB8AC3E}">
        <p14:creationId xmlns:p14="http://schemas.microsoft.com/office/powerpoint/2010/main" val="536981612"/>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3716185"/>
            <a:ext cx="2914650" cy="77978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462368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3716185"/>
            <a:ext cx="2914650" cy="77978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2BD69EB-76ED-C583-057F-240A3E03FA83}"/>
              </a:ext>
            </a:extLst>
          </p:cNvPr>
          <p:cNvSpPr/>
          <p:nvPr/>
        </p:nvSpPr>
        <p:spPr>
          <a:xfrm>
            <a:off x="-2" y="3699424"/>
            <a:ext cx="12192001" cy="779788"/>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743700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3716185"/>
            <a:ext cx="2914650" cy="77978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2BD69EB-76ED-C583-057F-240A3E03FA83}"/>
              </a:ext>
            </a:extLst>
          </p:cNvPr>
          <p:cNvSpPr/>
          <p:nvPr/>
        </p:nvSpPr>
        <p:spPr>
          <a:xfrm>
            <a:off x="-2" y="3699424"/>
            <a:ext cx="12192001" cy="779788"/>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0A9C9DB-1271-13AD-EA00-4C217F892035}"/>
              </a:ext>
            </a:extLst>
          </p:cNvPr>
          <p:cNvSpPr/>
          <p:nvPr/>
        </p:nvSpPr>
        <p:spPr>
          <a:xfrm>
            <a:off x="2914650" y="3716185"/>
            <a:ext cx="2655027" cy="77978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5423529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3716185"/>
            <a:ext cx="2914650" cy="77978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02BD69EB-76ED-C583-057F-240A3E03FA83}"/>
              </a:ext>
            </a:extLst>
          </p:cNvPr>
          <p:cNvSpPr/>
          <p:nvPr/>
        </p:nvSpPr>
        <p:spPr>
          <a:xfrm>
            <a:off x="-2" y="3699424"/>
            <a:ext cx="12192001" cy="779788"/>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A0A9C9DB-1271-13AD-EA00-4C217F892035}"/>
              </a:ext>
            </a:extLst>
          </p:cNvPr>
          <p:cNvSpPr/>
          <p:nvPr/>
        </p:nvSpPr>
        <p:spPr>
          <a:xfrm>
            <a:off x="5583501" y="2101517"/>
            <a:ext cx="3354647" cy="1149063"/>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299748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751C47-4141-142E-FC8E-834EE9B4C0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D7002B-67BC-8DE4-9EB7-0A441A31A5C5}"/>
              </a:ext>
            </a:extLst>
          </p:cNvPr>
          <p:cNvSpPr>
            <a:spLocks noGrp="1"/>
          </p:cNvSpPr>
          <p:nvPr>
            <p:ph type="title"/>
          </p:nvPr>
        </p:nvSpPr>
        <p:spPr>
          <a:xfrm>
            <a:off x="838200" y="103869"/>
            <a:ext cx="10515600" cy="614588"/>
          </a:xfrm>
        </p:spPr>
        <p:txBody>
          <a:bodyPr>
            <a:normAutofit/>
          </a:bodyPr>
          <a:lstStyle/>
          <a:p>
            <a:pPr algn="ctr"/>
            <a:r>
              <a:rPr lang="en-US" sz="3200" dirty="0"/>
              <a:t>Problem 28</a:t>
            </a:r>
          </a:p>
        </p:txBody>
      </p:sp>
      <p:sp>
        <p:nvSpPr>
          <p:cNvPr id="3" name="Content Placeholder 2">
            <a:extLst>
              <a:ext uri="{FF2B5EF4-FFF2-40B4-BE49-F238E27FC236}">
                <a16:creationId xmlns:a16="http://schemas.microsoft.com/office/drawing/2014/main" id="{46A046A2-D527-7EB0-C9D0-2DD62FD58650}"/>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a:t>
            </a: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u="sng" dirty="0">
                <a:solidFill>
                  <a:srgbClr val="C00000"/>
                </a:solidFill>
              </a:rPr>
              <a:t>August 1, 2011:  Ann files a US patent application</a:t>
            </a:r>
          </a:p>
        </p:txBody>
      </p:sp>
      <p:sp>
        <p:nvSpPr>
          <p:cNvPr id="4" name="Content Placeholder 3">
            <a:extLst>
              <a:ext uri="{FF2B5EF4-FFF2-40B4-BE49-F238E27FC236}">
                <a16:creationId xmlns:a16="http://schemas.microsoft.com/office/drawing/2014/main" id="{A5B0C427-11E9-8ABB-D788-B1AA54BAFFD6}"/>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374923256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9B57E-894B-5BC6-8054-2CF20FEAE4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4331DC-7333-D5AB-C5FC-5462160AF2A0}"/>
              </a:ext>
            </a:extLst>
          </p:cNvPr>
          <p:cNvSpPr>
            <a:spLocks noGrp="1"/>
          </p:cNvSpPr>
          <p:nvPr>
            <p:ph type="title"/>
          </p:nvPr>
        </p:nvSpPr>
        <p:spPr>
          <a:xfrm>
            <a:off x="838200" y="103869"/>
            <a:ext cx="10515600" cy="614588"/>
          </a:xfrm>
        </p:spPr>
        <p:txBody>
          <a:bodyPr>
            <a:normAutofit/>
          </a:bodyPr>
          <a:lstStyle/>
          <a:p>
            <a:pPr algn="ctr"/>
            <a:r>
              <a:rPr lang="en-US" sz="3200" dirty="0"/>
              <a:t>Problem 29</a:t>
            </a:r>
          </a:p>
        </p:txBody>
      </p:sp>
      <p:sp>
        <p:nvSpPr>
          <p:cNvPr id="3" name="Content Placeholder 2">
            <a:extLst>
              <a:ext uri="{FF2B5EF4-FFF2-40B4-BE49-F238E27FC236}">
                <a16:creationId xmlns:a16="http://schemas.microsoft.com/office/drawing/2014/main" id="{33AC4032-645D-4B3B-C0D5-1D29DED5788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 </a:t>
            </a:r>
            <a:r>
              <a:rPr lang="en-US" sz="1800" u="sng" dirty="0">
                <a:solidFill>
                  <a:srgbClr val="C00000"/>
                </a:solidFill>
              </a:rPr>
              <a:t>publishes a blog describing it</a:t>
            </a:r>
            <a:endParaRPr lang="en-US" sz="1800" dirty="0">
              <a:solidFill>
                <a:srgbClr val="C00000"/>
              </a:solidFill>
            </a:endParaRP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2011:  Ann files a US patent application</a:t>
            </a:r>
          </a:p>
        </p:txBody>
      </p:sp>
      <p:sp>
        <p:nvSpPr>
          <p:cNvPr id="4" name="Content Placeholder 3">
            <a:extLst>
              <a:ext uri="{FF2B5EF4-FFF2-40B4-BE49-F238E27FC236}">
                <a16:creationId xmlns:a16="http://schemas.microsoft.com/office/drawing/2014/main" id="{32B83E24-CDBF-DE0A-50DD-AFD81393BD23}"/>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266961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2CDB4B-1E31-660E-496F-E0BA29FE55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2E63C6-9BB7-6FFA-4AE9-2632A5857D0A}"/>
              </a:ext>
            </a:extLst>
          </p:cNvPr>
          <p:cNvSpPr>
            <a:spLocks noGrp="1"/>
          </p:cNvSpPr>
          <p:nvPr>
            <p:ph type="title"/>
          </p:nvPr>
        </p:nvSpPr>
        <p:spPr/>
        <p:txBody>
          <a:bodyPr>
            <a:normAutofit/>
          </a:bodyPr>
          <a:lstStyle/>
          <a:p>
            <a:r>
              <a:rPr lang="en-US" sz="3200" dirty="0"/>
              <a:t>Problem 1</a:t>
            </a:r>
          </a:p>
        </p:txBody>
      </p:sp>
      <p:sp>
        <p:nvSpPr>
          <p:cNvPr id="3" name="Content Placeholder 2">
            <a:extLst>
              <a:ext uri="{FF2B5EF4-FFF2-40B4-BE49-F238E27FC236}">
                <a16:creationId xmlns:a16="http://schemas.microsoft.com/office/drawing/2014/main" id="{CF73D9CD-D62F-0E92-BAF8-E8160B875EF5}"/>
              </a:ext>
            </a:extLst>
          </p:cNvPr>
          <p:cNvSpPr>
            <a:spLocks noGrp="1"/>
          </p:cNvSpPr>
          <p:nvPr>
            <p:ph idx="1"/>
          </p:nvPr>
        </p:nvSpPr>
        <p:spPr/>
        <p:txBody>
          <a:bodyPr>
            <a:normAutofit/>
          </a:bodyPr>
          <a:lstStyle/>
          <a:p>
            <a:r>
              <a:rPr lang="en-US" sz="2400" dirty="0"/>
              <a:t>On April 21, 2016, Celie demonstrated the operation of an embodiment of her invention at a trade show that was open to the public.</a:t>
            </a:r>
          </a:p>
          <a:p>
            <a:r>
              <a:rPr lang="en-US" sz="2400" dirty="0"/>
              <a:t>On April 23, 2017, Celie filed a US patent application for the invention</a:t>
            </a:r>
          </a:p>
          <a:p>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64030339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Tree>
    <p:extLst>
      <p:ext uri="{BB962C8B-B14F-4D97-AF65-F5344CB8AC3E}">
        <p14:creationId xmlns:p14="http://schemas.microsoft.com/office/powerpoint/2010/main" val="424419503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0" y="1481559"/>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752595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1" y="1483362"/>
            <a:ext cx="12192001" cy="681377"/>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1481559"/>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4073172"/>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1" y="1483362"/>
            <a:ext cx="12192001" cy="681377"/>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1481559"/>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C065752-C3BA-5C80-AD17-B3968FD0D8AE}"/>
              </a:ext>
            </a:extLst>
          </p:cNvPr>
          <p:cNvSpPr/>
          <p:nvPr/>
        </p:nvSpPr>
        <p:spPr>
          <a:xfrm>
            <a:off x="2880360" y="1468794"/>
            <a:ext cx="2703141"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6404119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6" name="Rectangle 5">
            <a:extLst>
              <a:ext uri="{FF2B5EF4-FFF2-40B4-BE49-F238E27FC236}">
                <a16:creationId xmlns:a16="http://schemas.microsoft.com/office/drawing/2014/main" id="{DE48F218-225C-3E1D-F83E-CFB350E0311D}"/>
              </a:ext>
            </a:extLst>
          </p:cNvPr>
          <p:cNvSpPr/>
          <p:nvPr/>
        </p:nvSpPr>
        <p:spPr>
          <a:xfrm>
            <a:off x="-1" y="1483362"/>
            <a:ext cx="12192001" cy="681377"/>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CADBBF4-2045-2865-A986-789B533C4B7F}"/>
              </a:ext>
            </a:extLst>
          </p:cNvPr>
          <p:cNvSpPr/>
          <p:nvPr/>
        </p:nvSpPr>
        <p:spPr>
          <a:xfrm>
            <a:off x="0" y="1481559"/>
            <a:ext cx="2880360" cy="681378"/>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C065752-C3BA-5C80-AD17-B3968FD0D8AE}"/>
              </a:ext>
            </a:extLst>
          </p:cNvPr>
          <p:cNvSpPr/>
          <p:nvPr/>
        </p:nvSpPr>
        <p:spPr>
          <a:xfrm>
            <a:off x="5583501" y="2164268"/>
            <a:ext cx="3354647" cy="108185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8282973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B9B57E-894B-5BC6-8054-2CF20FEAE47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4331DC-7333-D5AB-C5FC-5462160AF2A0}"/>
              </a:ext>
            </a:extLst>
          </p:cNvPr>
          <p:cNvSpPr>
            <a:spLocks noGrp="1"/>
          </p:cNvSpPr>
          <p:nvPr>
            <p:ph type="title"/>
          </p:nvPr>
        </p:nvSpPr>
        <p:spPr>
          <a:xfrm>
            <a:off x="838200" y="103869"/>
            <a:ext cx="10515600" cy="614588"/>
          </a:xfrm>
        </p:spPr>
        <p:txBody>
          <a:bodyPr>
            <a:normAutofit/>
          </a:bodyPr>
          <a:lstStyle/>
          <a:p>
            <a:pPr algn="ctr"/>
            <a:r>
              <a:rPr lang="en-US" sz="3200" dirty="0"/>
              <a:t>Problem 29</a:t>
            </a:r>
          </a:p>
        </p:txBody>
      </p:sp>
      <p:sp>
        <p:nvSpPr>
          <p:cNvPr id="3" name="Content Placeholder 2">
            <a:extLst>
              <a:ext uri="{FF2B5EF4-FFF2-40B4-BE49-F238E27FC236}">
                <a16:creationId xmlns:a16="http://schemas.microsoft.com/office/drawing/2014/main" id="{33AC4032-645D-4B3B-C0D5-1D29DED5788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 </a:t>
            </a:r>
            <a:r>
              <a:rPr lang="en-US" sz="1800" u="sng" dirty="0">
                <a:solidFill>
                  <a:srgbClr val="C00000"/>
                </a:solidFill>
              </a:rPr>
              <a:t>publishes a blog describing it</a:t>
            </a:r>
            <a:endParaRPr lang="en-US" sz="1800" dirty="0">
              <a:solidFill>
                <a:srgbClr val="C00000"/>
              </a:solidFill>
            </a:endParaRP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2011:  Ann files a US patent application</a:t>
            </a:r>
          </a:p>
        </p:txBody>
      </p:sp>
      <p:sp>
        <p:nvSpPr>
          <p:cNvPr id="4" name="Content Placeholder 3">
            <a:extLst>
              <a:ext uri="{FF2B5EF4-FFF2-40B4-BE49-F238E27FC236}">
                <a16:creationId xmlns:a16="http://schemas.microsoft.com/office/drawing/2014/main" id="{32B83E24-CDBF-DE0A-50DD-AFD81393BD23}"/>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3279688045"/>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E6BCA-A1B9-34FC-74B2-8F97DFDE55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B4E5CE-325A-3E0E-11CB-8471742DD0EE}"/>
              </a:ext>
            </a:extLst>
          </p:cNvPr>
          <p:cNvSpPr>
            <a:spLocks noGrp="1"/>
          </p:cNvSpPr>
          <p:nvPr>
            <p:ph type="title"/>
          </p:nvPr>
        </p:nvSpPr>
        <p:spPr>
          <a:xfrm>
            <a:off x="838200" y="103869"/>
            <a:ext cx="10515600" cy="614588"/>
          </a:xfrm>
        </p:spPr>
        <p:txBody>
          <a:bodyPr>
            <a:normAutofit/>
          </a:bodyPr>
          <a:lstStyle/>
          <a:p>
            <a:pPr algn="ctr"/>
            <a:r>
              <a:rPr lang="en-US" sz="3200" dirty="0"/>
              <a:t>Problem 30</a:t>
            </a:r>
          </a:p>
        </p:txBody>
      </p:sp>
      <p:sp>
        <p:nvSpPr>
          <p:cNvPr id="3" name="Content Placeholder 2">
            <a:extLst>
              <a:ext uri="{FF2B5EF4-FFF2-40B4-BE49-F238E27FC236}">
                <a16:creationId xmlns:a16="http://schemas.microsoft.com/office/drawing/2014/main" id="{10ECAD48-B6EA-F996-2ED2-2147D4C5041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 </a:t>
            </a:r>
            <a:r>
              <a:rPr lang="en-US" sz="1800" u="sng" dirty="0">
                <a:solidFill>
                  <a:srgbClr val="C00000"/>
                </a:solidFill>
              </a:rPr>
              <a:t>files an EPO patent application</a:t>
            </a:r>
            <a:endParaRPr lang="en-US" sz="1800" dirty="0">
              <a:solidFill>
                <a:srgbClr val="C00000"/>
              </a:solidFill>
            </a:endParaRP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2011:  Ann files a US patent application</a:t>
            </a:r>
          </a:p>
        </p:txBody>
      </p:sp>
      <p:sp>
        <p:nvSpPr>
          <p:cNvPr id="4" name="Content Placeholder 3">
            <a:extLst>
              <a:ext uri="{FF2B5EF4-FFF2-40B4-BE49-F238E27FC236}">
                <a16:creationId xmlns:a16="http://schemas.microsoft.com/office/drawing/2014/main" id="{C53E38B4-8E89-DD88-0614-369A87147CF9}"/>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258550367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Tree>
    <p:extLst>
      <p:ext uri="{BB962C8B-B14F-4D97-AF65-F5344CB8AC3E}">
        <p14:creationId xmlns:p14="http://schemas.microsoft.com/office/powerpoint/2010/main" val="232428522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E478C66-FBE5-E215-A20E-A304468B0E8D}"/>
              </a:ext>
            </a:extLst>
          </p:cNvPr>
          <p:cNvSpPr>
            <a:spLocks noGrp="1"/>
          </p:cNvSpPr>
          <p:nvPr>
            <p:ph type="title"/>
          </p:nvPr>
        </p:nvSpPr>
        <p:spPr>
          <a:xfrm>
            <a:off x="838200" y="77471"/>
            <a:ext cx="10515600" cy="473386"/>
          </a:xfrm>
        </p:spPr>
        <p:txBody>
          <a:bodyPr>
            <a:normAutofit/>
          </a:bodyPr>
          <a:lstStyle/>
          <a:p>
            <a:pPr algn="ctr"/>
            <a:r>
              <a:rPr lang="en-US" sz="2400" dirty="0"/>
              <a:t>Old Rules</a:t>
            </a:r>
          </a:p>
        </p:txBody>
      </p:sp>
      <p:graphicFrame>
        <p:nvGraphicFramePr>
          <p:cNvPr id="7" name="Table 7">
            <a:extLst>
              <a:ext uri="{FF2B5EF4-FFF2-40B4-BE49-F238E27FC236}">
                <a16:creationId xmlns:a16="http://schemas.microsoft.com/office/drawing/2014/main" id="{1F1CFB07-34D5-8CC0-7DB0-A548B8D374C6}"/>
              </a:ext>
            </a:extLst>
          </p:cNvPr>
          <p:cNvGraphicFramePr>
            <a:graphicFrameLocks noGrp="1"/>
          </p:cNvGraphicFramePr>
          <p:nvPr/>
        </p:nvGraphicFramePr>
        <p:xfrm>
          <a:off x="-1" y="639272"/>
          <a:ext cx="12192001" cy="6173402"/>
        </p:xfrm>
        <a:graphic>
          <a:graphicData uri="http://schemas.openxmlformats.org/drawingml/2006/table">
            <a:tbl>
              <a:tblPr firstRow="1" bandRow="1">
                <a:tableStyleId>{F5AB1C69-6EDB-4FF4-983F-18BD219EF322}</a:tableStyleId>
              </a:tblPr>
              <a:tblGrid>
                <a:gridCol w="2888857">
                  <a:extLst>
                    <a:ext uri="{9D8B030D-6E8A-4147-A177-3AD203B41FA5}">
                      <a16:colId xmlns:a16="http://schemas.microsoft.com/office/drawing/2014/main" val="1438471514"/>
                    </a:ext>
                  </a:extLst>
                </a:gridCol>
                <a:gridCol w="2670372">
                  <a:extLst>
                    <a:ext uri="{9D8B030D-6E8A-4147-A177-3AD203B41FA5}">
                      <a16:colId xmlns:a16="http://schemas.microsoft.com/office/drawing/2014/main" val="412101026"/>
                    </a:ext>
                  </a:extLst>
                </a:gridCol>
                <a:gridCol w="3382470">
                  <a:extLst>
                    <a:ext uri="{9D8B030D-6E8A-4147-A177-3AD203B41FA5}">
                      <a16:colId xmlns:a16="http://schemas.microsoft.com/office/drawing/2014/main" val="1522290043"/>
                    </a:ext>
                  </a:extLst>
                </a:gridCol>
                <a:gridCol w="1173345">
                  <a:extLst>
                    <a:ext uri="{9D8B030D-6E8A-4147-A177-3AD203B41FA5}">
                      <a16:colId xmlns:a16="http://schemas.microsoft.com/office/drawing/2014/main" val="2805796790"/>
                    </a:ext>
                  </a:extLst>
                </a:gridCol>
                <a:gridCol w="2076957">
                  <a:extLst>
                    <a:ext uri="{9D8B030D-6E8A-4147-A177-3AD203B41FA5}">
                      <a16:colId xmlns:a16="http://schemas.microsoft.com/office/drawing/2014/main" val="2500738026"/>
                    </a:ext>
                  </a:extLst>
                </a:gridCol>
              </a:tblGrid>
              <a:tr h="897460">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649225">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6153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 in the US</a:t>
                      </a:r>
                    </a:p>
                  </a:txBody>
                  <a:tcPr/>
                </a:tc>
                <a:tc>
                  <a:txBody>
                    <a:bodyPr/>
                    <a:lstStyle/>
                    <a:p>
                      <a:r>
                        <a:rPr lang="en-US" sz="1600" b="0" dirty="0">
                          <a:solidFill>
                            <a:schemeClr val="tx1"/>
                          </a:solidFill>
                        </a:rPr>
                        <a:t>When first used publicly in the US</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945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 in the US</a:t>
                      </a:r>
                    </a:p>
                  </a:txBody>
                  <a:tcPr/>
                </a:tc>
                <a:tc>
                  <a:txBody>
                    <a:bodyPr/>
                    <a:lstStyle/>
                    <a:p>
                      <a:r>
                        <a:rPr lang="en-US" sz="1600" b="0" dirty="0">
                          <a:solidFill>
                            <a:schemeClr val="tx1"/>
                          </a:solidFill>
                        </a:rPr>
                        <a:t>When first placed on sale in the US</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7849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Invention by a third party in the US</a:t>
                      </a:r>
                    </a:p>
                  </a:txBody>
                  <a:tcPr/>
                </a:tc>
                <a:tc>
                  <a:txBody>
                    <a:bodyPr/>
                    <a:lstStyle/>
                    <a:p>
                      <a:r>
                        <a:rPr lang="en-US" sz="1600" b="0" dirty="0">
                          <a:solidFill>
                            <a:schemeClr val="tx1"/>
                          </a:solidFill>
                        </a:rPr>
                        <a:t>Date of 3</a:t>
                      </a:r>
                      <a:r>
                        <a:rPr lang="en-US" sz="1600" b="0" baseline="30000" dirty="0">
                          <a:solidFill>
                            <a:schemeClr val="tx1"/>
                          </a:solidFill>
                        </a:rPr>
                        <a:t>rd-</a:t>
                      </a:r>
                      <a:r>
                        <a:rPr lang="en-US" sz="1600" b="0" dirty="0">
                          <a:solidFill>
                            <a:schemeClr val="tx1"/>
                          </a:solidFill>
                        </a:rPr>
                        <a:t>party invention</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3596760864"/>
                  </a:ext>
                </a:extLst>
              </a:tr>
              <a:tr h="779098">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779099">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r h="722937">
                <a:tc>
                  <a:txBody>
                    <a:bodyPr/>
                    <a:lstStyle/>
                    <a:p>
                      <a:r>
                        <a:rPr lang="en-US" sz="1600" b="0" dirty="0">
                          <a:solidFill>
                            <a:schemeClr val="tx1"/>
                          </a:solidFill>
                        </a:rPr>
                        <a:t>(g) Foreign patent issued to US applicant</a:t>
                      </a:r>
                    </a:p>
                  </a:txBody>
                  <a:tcPr/>
                </a:tc>
                <a:tc>
                  <a:txBody>
                    <a:bodyPr/>
                    <a:lstStyle/>
                    <a:p>
                      <a:r>
                        <a:rPr lang="en-US" sz="1600" dirty="0">
                          <a:solidFill>
                            <a:schemeClr val="tx1"/>
                          </a:solidFill>
                        </a:rPr>
                        <a:t>Date of issuance</a:t>
                      </a:r>
                    </a:p>
                  </a:txBody>
                  <a:tcPr/>
                </a:tc>
                <a:tc>
                  <a:txBody>
                    <a:bodyPr/>
                    <a:lstStyle/>
                    <a:p>
                      <a:r>
                        <a:rPr lang="en-US" sz="1600" b="0" dirty="0">
                          <a:solidFill>
                            <a:schemeClr val="tx1"/>
                          </a:solidFill>
                        </a:rPr>
                        <a:t>Earlier of:  (</a:t>
                      </a:r>
                      <a:r>
                        <a:rPr lang="en-US" sz="1600" b="0" dirty="0" err="1">
                          <a:solidFill>
                            <a:schemeClr val="tx1"/>
                          </a:solidFill>
                        </a:rPr>
                        <a:t>i</a:t>
                      </a:r>
                      <a:r>
                        <a:rPr lang="en-US" sz="1600" b="0" dirty="0">
                          <a:solidFill>
                            <a:schemeClr val="tx1"/>
                          </a:solidFill>
                        </a:rPr>
                        <a:t>) date of US application; (ii) one year before foreign application</a:t>
                      </a: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018182437"/>
                  </a:ext>
                </a:extLst>
              </a:tr>
            </a:tbl>
          </a:graphicData>
        </a:graphic>
      </p:graphicFrame>
      <p:sp>
        <p:nvSpPr>
          <p:cNvPr id="9" name="Rectangle 8">
            <a:extLst>
              <a:ext uri="{FF2B5EF4-FFF2-40B4-BE49-F238E27FC236}">
                <a16:creationId xmlns:a16="http://schemas.microsoft.com/office/drawing/2014/main" id="{A34BF386-7CFA-B0AB-BE77-2223A06D9F18}"/>
              </a:ext>
            </a:extLst>
          </p:cNvPr>
          <p:cNvSpPr/>
          <p:nvPr/>
        </p:nvSpPr>
        <p:spPr>
          <a:xfrm rot="16200000">
            <a:off x="7112978" y="3797006"/>
            <a:ext cx="5208751" cy="758293"/>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600"/>
              </a:spcBef>
            </a:pPr>
            <a:r>
              <a:rPr lang="en-US" sz="1600" dirty="0">
                <a:solidFill>
                  <a:schemeClr val="tx1"/>
                </a:solidFill>
              </a:rPr>
              <a:t>Derivation</a:t>
            </a:r>
          </a:p>
        </p:txBody>
      </p:sp>
      <p:sp>
        <p:nvSpPr>
          <p:cNvPr id="10" name="Rectangle 9">
            <a:extLst>
              <a:ext uri="{FF2B5EF4-FFF2-40B4-BE49-F238E27FC236}">
                <a16:creationId xmlns:a16="http://schemas.microsoft.com/office/drawing/2014/main" id="{407A424E-7A27-6A0E-6B26-BE14607B2923}"/>
              </a:ext>
            </a:extLst>
          </p:cNvPr>
          <p:cNvSpPr/>
          <p:nvPr/>
        </p:nvSpPr>
        <p:spPr>
          <a:xfrm rot="16200000">
            <a:off x="8409054" y="2649020"/>
            <a:ext cx="1629811" cy="57160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3" name="Rectangle 12">
            <a:extLst>
              <a:ext uri="{FF2B5EF4-FFF2-40B4-BE49-F238E27FC236}">
                <a16:creationId xmlns:a16="http://schemas.microsoft.com/office/drawing/2014/main" id="{9A89A951-AE82-3F02-1B45-92E18C0AB15C}"/>
              </a:ext>
            </a:extLst>
          </p:cNvPr>
          <p:cNvSpPr/>
          <p:nvPr/>
        </p:nvSpPr>
        <p:spPr>
          <a:xfrm>
            <a:off x="4971998" y="966898"/>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3" name="Rectangle 2">
            <a:extLst>
              <a:ext uri="{FF2B5EF4-FFF2-40B4-BE49-F238E27FC236}">
                <a16:creationId xmlns:a16="http://schemas.microsoft.com/office/drawing/2014/main" id="{1EADC247-558D-1E4D-AD9A-AEEC25FB0E7F}"/>
              </a:ext>
            </a:extLst>
          </p:cNvPr>
          <p:cNvSpPr/>
          <p:nvPr/>
        </p:nvSpPr>
        <p:spPr>
          <a:xfrm>
            <a:off x="5583503" y="3749729"/>
            <a:ext cx="3354647" cy="2327390"/>
          </a:xfrm>
          <a:prstGeom prst="rect">
            <a:avLst/>
          </a:prstGeom>
          <a:solidFill>
            <a:srgbClr val="F0F0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challenged invention</a:t>
            </a:r>
          </a:p>
        </p:txBody>
      </p:sp>
      <p:sp>
        <p:nvSpPr>
          <p:cNvPr id="4" name="Rectangle 3">
            <a:extLst>
              <a:ext uri="{FF2B5EF4-FFF2-40B4-BE49-F238E27FC236}">
                <a16:creationId xmlns:a16="http://schemas.microsoft.com/office/drawing/2014/main" id="{68B2018A-E8C3-07C9-3BFE-D1FA6946E44E}"/>
              </a:ext>
            </a:extLst>
          </p:cNvPr>
          <p:cNvSpPr/>
          <p:nvPr/>
        </p:nvSpPr>
        <p:spPr>
          <a:xfrm>
            <a:off x="8951976" y="3733799"/>
            <a:ext cx="557787" cy="286751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C03DF378-991D-C836-9844-022AE7D28050}"/>
              </a:ext>
            </a:extLst>
          </p:cNvPr>
          <p:cNvSpPr/>
          <p:nvPr/>
        </p:nvSpPr>
        <p:spPr>
          <a:xfrm>
            <a:off x="5583504" y="1571778"/>
            <a:ext cx="3354649" cy="2129365"/>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The later of:  </a:t>
            </a:r>
          </a:p>
          <a:p>
            <a:pPr marL="0" lvl="1"/>
            <a:r>
              <a:rPr lang="en-US" sz="1600" dirty="0">
                <a:solidFill>
                  <a:schemeClr val="tx1"/>
                </a:solidFill>
              </a:rPr>
              <a:t>(</a:t>
            </a:r>
            <a:r>
              <a:rPr lang="en-US" sz="1600" dirty="0" err="1">
                <a:solidFill>
                  <a:schemeClr val="tx1"/>
                </a:solidFill>
              </a:rPr>
              <a:t>i</a:t>
            </a:r>
            <a:r>
              <a:rPr lang="en-US" sz="1600" dirty="0">
                <a:solidFill>
                  <a:schemeClr val="tx1"/>
                </a:solidFill>
              </a:rPr>
              <a:t>) date of the challenged invention; (ii) one year before effective date of the challenged claim</a:t>
            </a:r>
          </a:p>
        </p:txBody>
      </p:sp>
      <p:sp>
        <p:nvSpPr>
          <p:cNvPr id="8" name="Rectangle 7">
            <a:extLst>
              <a:ext uri="{FF2B5EF4-FFF2-40B4-BE49-F238E27FC236}">
                <a16:creationId xmlns:a16="http://schemas.microsoft.com/office/drawing/2014/main" id="{8CADBBF4-2045-2865-A986-789B533C4B7F}"/>
              </a:ext>
            </a:extLst>
          </p:cNvPr>
          <p:cNvSpPr/>
          <p:nvPr/>
        </p:nvSpPr>
        <p:spPr>
          <a:xfrm>
            <a:off x="5583500" y="2119916"/>
            <a:ext cx="3354647" cy="1160493"/>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2573683"/>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1E6BCA-A1B9-34FC-74B2-8F97DFDE556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B4E5CE-325A-3E0E-11CB-8471742DD0EE}"/>
              </a:ext>
            </a:extLst>
          </p:cNvPr>
          <p:cNvSpPr>
            <a:spLocks noGrp="1"/>
          </p:cNvSpPr>
          <p:nvPr>
            <p:ph type="title"/>
          </p:nvPr>
        </p:nvSpPr>
        <p:spPr>
          <a:xfrm>
            <a:off x="838200" y="103869"/>
            <a:ext cx="10515600" cy="614588"/>
          </a:xfrm>
        </p:spPr>
        <p:txBody>
          <a:bodyPr>
            <a:normAutofit/>
          </a:bodyPr>
          <a:lstStyle/>
          <a:p>
            <a:pPr algn="ctr"/>
            <a:r>
              <a:rPr lang="en-US" sz="3200" dirty="0"/>
              <a:t>Problem 30</a:t>
            </a:r>
          </a:p>
        </p:txBody>
      </p:sp>
      <p:sp>
        <p:nvSpPr>
          <p:cNvPr id="3" name="Content Placeholder 2">
            <a:extLst>
              <a:ext uri="{FF2B5EF4-FFF2-40B4-BE49-F238E27FC236}">
                <a16:creationId xmlns:a16="http://schemas.microsoft.com/office/drawing/2014/main" id="{10ECAD48-B6EA-F996-2ED2-2147D4C5041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2010:  Ann has an idea for a new wireless microphone</a:t>
            </a:r>
          </a:p>
          <a:p>
            <a:r>
              <a:rPr lang="en-US" sz="1800" dirty="0">
                <a:solidFill>
                  <a:srgbClr val="C00000"/>
                </a:solidFill>
              </a:rPr>
              <a:t>November 1, 2010:  Ann completes a working prototype; </a:t>
            </a:r>
            <a:r>
              <a:rPr lang="en-US" sz="1800" u="sng" dirty="0">
                <a:solidFill>
                  <a:srgbClr val="C00000"/>
                </a:solidFill>
              </a:rPr>
              <a:t>files an EPO patent application</a:t>
            </a:r>
            <a:endParaRPr lang="en-US" sz="1800" dirty="0">
              <a:solidFill>
                <a:srgbClr val="C00000"/>
              </a:solidFill>
            </a:endParaRPr>
          </a:p>
          <a:p>
            <a:r>
              <a:rPr lang="en-US" sz="1800" dirty="0">
                <a:solidFill>
                  <a:srgbClr val="C00000"/>
                </a:solidFill>
              </a:rPr>
              <a:t>January 1, 2011: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2011: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2011: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2011:  Ann submits a revised draft</a:t>
            </a:r>
          </a:p>
          <a:p>
            <a:r>
              <a:rPr lang="en-US" sz="1800" dirty="0">
                <a:solidFill>
                  <a:srgbClr val="C00000"/>
                </a:solidFill>
              </a:rPr>
              <a:t>May 1, 2011: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2011:  copies of the issue are delivered to subscribers.</a:t>
            </a:r>
          </a:p>
          <a:p>
            <a:endParaRPr lang="en-US" sz="1800" dirty="0">
              <a:solidFill>
                <a:srgbClr val="C00000"/>
              </a:solidFill>
            </a:endParaRPr>
          </a:p>
          <a:p>
            <a:r>
              <a:rPr lang="en-US" sz="1800" dirty="0">
                <a:solidFill>
                  <a:srgbClr val="C00000"/>
                </a:solidFill>
              </a:rPr>
              <a:t>August 1, 2011:  Ann files a US patent application</a:t>
            </a:r>
          </a:p>
        </p:txBody>
      </p:sp>
      <p:sp>
        <p:nvSpPr>
          <p:cNvPr id="4" name="Content Placeholder 3">
            <a:extLst>
              <a:ext uri="{FF2B5EF4-FFF2-40B4-BE49-F238E27FC236}">
                <a16:creationId xmlns:a16="http://schemas.microsoft.com/office/drawing/2014/main" id="{C53E38B4-8E89-DD88-0614-369A87147CF9}"/>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2011:  Bill has an idea for a similar microphone</a:t>
            </a:r>
          </a:p>
          <a:p>
            <a:r>
              <a:rPr lang="en-US" sz="1800" dirty="0">
                <a:solidFill>
                  <a:srgbClr val="002060"/>
                </a:solidFill>
              </a:rPr>
              <a:t>February 15, 2011: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2011:  Bill reads Ann’s article</a:t>
            </a:r>
          </a:p>
          <a:p>
            <a:r>
              <a:rPr lang="en-US" sz="1800" dirty="0">
                <a:solidFill>
                  <a:srgbClr val="002060"/>
                </a:solidFill>
              </a:rPr>
              <a:t>May 10, 2011:  Bill files a US patent application on the microphone</a:t>
            </a:r>
          </a:p>
          <a:p>
            <a:endParaRPr lang="en-US" sz="1800" dirty="0">
              <a:solidFill>
                <a:srgbClr val="002060"/>
              </a:solidFill>
            </a:endParaRPr>
          </a:p>
        </p:txBody>
      </p:sp>
    </p:spTree>
    <p:extLst>
      <p:ext uri="{BB962C8B-B14F-4D97-AF65-F5344CB8AC3E}">
        <p14:creationId xmlns:p14="http://schemas.microsoft.com/office/powerpoint/2010/main" val="2434697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E8BACF-90D4-C940-8261-389C9238051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39C075-E3B7-D733-BFEE-53C2A2C48A8E}"/>
              </a:ext>
            </a:extLst>
          </p:cNvPr>
          <p:cNvSpPr>
            <a:spLocks noGrp="1"/>
          </p:cNvSpPr>
          <p:nvPr>
            <p:ph type="title"/>
          </p:nvPr>
        </p:nvSpPr>
        <p:spPr/>
        <p:txBody>
          <a:bodyPr>
            <a:normAutofit/>
          </a:bodyPr>
          <a:lstStyle/>
          <a:p>
            <a:r>
              <a:rPr lang="en-US" sz="3200" dirty="0"/>
              <a:t>Problem 1</a:t>
            </a:r>
          </a:p>
        </p:txBody>
      </p:sp>
      <p:sp>
        <p:nvSpPr>
          <p:cNvPr id="3" name="Content Placeholder 2">
            <a:extLst>
              <a:ext uri="{FF2B5EF4-FFF2-40B4-BE49-F238E27FC236}">
                <a16:creationId xmlns:a16="http://schemas.microsoft.com/office/drawing/2014/main" id="{B653EEBA-7621-633A-DBE9-12C06A560F2E}"/>
              </a:ext>
            </a:extLst>
          </p:cNvPr>
          <p:cNvSpPr>
            <a:spLocks noGrp="1"/>
          </p:cNvSpPr>
          <p:nvPr>
            <p:ph idx="1"/>
          </p:nvPr>
        </p:nvSpPr>
        <p:spPr/>
        <p:txBody>
          <a:bodyPr>
            <a:normAutofit/>
          </a:bodyPr>
          <a:lstStyle/>
          <a:p>
            <a:r>
              <a:rPr lang="en-US" sz="2400" dirty="0"/>
              <a:t>On April 21, 2016, Celie demonstrated the operation of an embodiment of her invention at a trade show that was open to the public.</a:t>
            </a:r>
          </a:p>
          <a:p>
            <a:r>
              <a:rPr lang="en-US" sz="2400" dirty="0"/>
              <a:t>On April 23, 2017, Celie filed a US patent application for the invention</a:t>
            </a:r>
          </a:p>
          <a:p>
            <a:r>
              <a:rPr lang="en-US" sz="2400" dirty="0">
                <a:solidFill>
                  <a:srgbClr val="C00000"/>
                </a:solidFill>
              </a:rPr>
              <a:t>Celie will not get a patent</a:t>
            </a:r>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1444912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F91786-F814-5549-5A35-2965232C0B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CEA846-9475-A470-2551-029D1B05ED60}"/>
              </a:ext>
            </a:extLst>
          </p:cNvPr>
          <p:cNvSpPr>
            <a:spLocks noGrp="1"/>
          </p:cNvSpPr>
          <p:nvPr>
            <p:ph type="title"/>
          </p:nvPr>
        </p:nvSpPr>
        <p:spPr/>
        <p:txBody>
          <a:bodyPr>
            <a:normAutofit/>
          </a:bodyPr>
          <a:lstStyle/>
          <a:p>
            <a:r>
              <a:rPr lang="en-US" sz="3200" dirty="0"/>
              <a:t>Problem 2</a:t>
            </a:r>
          </a:p>
        </p:txBody>
      </p:sp>
      <p:sp>
        <p:nvSpPr>
          <p:cNvPr id="3" name="Content Placeholder 2">
            <a:extLst>
              <a:ext uri="{FF2B5EF4-FFF2-40B4-BE49-F238E27FC236}">
                <a16:creationId xmlns:a16="http://schemas.microsoft.com/office/drawing/2014/main" id="{63416ABF-FB46-3AE4-147B-CFAEF1A9FE61}"/>
              </a:ext>
            </a:extLst>
          </p:cNvPr>
          <p:cNvSpPr>
            <a:spLocks noGrp="1"/>
          </p:cNvSpPr>
          <p:nvPr>
            <p:ph idx="1"/>
          </p:nvPr>
        </p:nvSpPr>
        <p:spPr/>
        <p:txBody>
          <a:bodyPr>
            <a:normAutofit/>
          </a:bodyPr>
          <a:lstStyle/>
          <a:p>
            <a:r>
              <a:rPr lang="en-US" sz="2400" dirty="0"/>
              <a:t>On April 21, 2016, Celie demonstrated the operation of an embodiment of her invention at a trade show that was open to the public.</a:t>
            </a:r>
          </a:p>
          <a:p>
            <a:r>
              <a:rPr lang="en-US" sz="2400" dirty="0"/>
              <a:t>On </a:t>
            </a:r>
            <a:r>
              <a:rPr lang="en-US" sz="2400" u="sng" dirty="0"/>
              <a:t>April 18</a:t>
            </a:r>
            <a:r>
              <a:rPr lang="en-US" sz="2400" dirty="0"/>
              <a:t>, 2017, Celie filed a US patent application for the invention</a:t>
            </a:r>
          </a:p>
          <a:p>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16227931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A4EC53-9663-F013-3C38-D7E4069E883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86A9DCA-0E91-9E63-981E-5EE5C42AEAB7}"/>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C70302E1-157C-9A08-B5C0-2F29E228528E}"/>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6EC7CC48-F371-16B3-3417-EED934033C64}"/>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a:t>
            </a:r>
            <a:r>
              <a:rPr lang="en-US" sz="1600" u="sng" dirty="0">
                <a:solidFill>
                  <a:schemeClr val="tx1"/>
                </a:solidFill>
              </a:rPr>
              <a:t>within a year prior to the effective date of the claim</a:t>
            </a:r>
            <a:r>
              <a:rPr lang="en-US" sz="1600" dirty="0">
                <a:solidFill>
                  <a:schemeClr val="tx1"/>
                </a:solidFill>
              </a:rPr>
              <a:t>)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0CC9E041-FC93-A607-2DFF-C0EC14ACC5A8}"/>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1A9B0143-C21F-9459-5B2E-8122F143F900}"/>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300011E5-6A69-DDA3-1644-7C83D7D8CADA}"/>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D21F0B86-A4E8-4570-90A2-E25714E7BDA9}"/>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03FAA99-89A6-E666-37BA-C5792573CE71}"/>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1C5BE3D-1A3B-7503-182E-9F768CF55673}"/>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5DB5B94-3CE7-545C-E7C3-ADD8C57C2A79}"/>
              </a:ext>
            </a:extLst>
          </p:cNvPr>
          <p:cNvSpPr/>
          <p:nvPr/>
        </p:nvSpPr>
        <p:spPr>
          <a:xfrm>
            <a:off x="7842902" y="1794077"/>
            <a:ext cx="2240077" cy="2083442"/>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2A016B97-A987-C549-9679-685C8305943E}"/>
              </a:ext>
            </a:extLst>
          </p:cNvPr>
          <p:cNvSpPr txBox="1"/>
          <p:nvPr/>
        </p:nvSpPr>
        <p:spPr>
          <a:xfrm>
            <a:off x="7372379" y="1698729"/>
            <a:ext cx="544010" cy="707886"/>
          </a:xfrm>
          <a:prstGeom prst="rect">
            <a:avLst/>
          </a:prstGeom>
          <a:noFill/>
        </p:spPr>
        <p:txBody>
          <a:bodyPr wrap="square" rtlCol="0">
            <a:spAutoFit/>
          </a:bodyPr>
          <a:lstStyle/>
          <a:p>
            <a:r>
              <a:rPr lang="en-US" sz="4000" dirty="0">
                <a:solidFill>
                  <a:srgbClr val="002060"/>
                </a:solidFill>
              </a:rPr>
              <a:t>?</a:t>
            </a:r>
          </a:p>
        </p:txBody>
      </p:sp>
      <p:sp>
        <p:nvSpPr>
          <p:cNvPr id="14" name="Rectangle 13">
            <a:extLst>
              <a:ext uri="{FF2B5EF4-FFF2-40B4-BE49-F238E27FC236}">
                <a16:creationId xmlns:a16="http://schemas.microsoft.com/office/drawing/2014/main" id="{CE687EF2-EC20-C6EE-5FCD-F12C76DB693B}"/>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7323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F3B51E-5BCD-2C0A-2AF8-CD0404C2137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537ED32-DC90-E7DB-A686-358CCB3CB807}"/>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B33F9B34-8A23-E5E0-BD8E-8D56CE5BB2C7}"/>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A7AED231-DF83-57C4-B348-BB69F73D2823}"/>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a:t>
            </a:r>
            <a:r>
              <a:rPr lang="en-US" sz="1600" u="sng" dirty="0">
                <a:solidFill>
                  <a:schemeClr val="tx1"/>
                </a:solidFill>
              </a:rPr>
              <a:t>within a year prior to the effective date of the claim</a:t>
            </a:r>
            <a:r>
              <a:rPr lang="en-US" sz="1600" dirty="0">
                <a:solidFill>
                  <a:schemeClr val="tx1"/>
                </a:solidFill>
              </a:rPr>
              <a:t>)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5DC86DFA-58BB-318A-DB6A-583356E0BB27}"/>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C839FD97-71E6-2D3D-D6C3-721E89CCBE64}"/>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553BC1C9-26A9-D2D1-5C0E-BCCAED25BB58}"/>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174D0169-ACE4-3EE8-1D1D-A525203B49F5}"/>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EF798A5-5AFD-26ED-0E32-260E49F14C98}"/>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DDC370F-BC97-27FB-59D1-4C331E1639B6}"/>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F56DF49-64B0-A038-8B31-23C46B87F638}"/>
              </a:ext>
            </a:extLst>
          </p:cNvPr>
          <p:cNvSpPr/>
          <p:nvPr/>
        </p:nvSpPr>
        <p:spPr>
          <a:xfrm>
            <a:off x="7842902" y="1794077"/>
            <a:ext cx="2240077" cy="2083442"/>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0D95938-E625-48FF-FC36-90955E215D65}"/>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04348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337BC-B3C3-03C9-2383-5C575FE3DC70}"/>
              </a:ext>
            </a:extLst>
          </p:cNvPr>
          <p:cNvSpPr>
            <a:spLocks noGrp="1"/>
          </p:cNvSpPr>
          <p:nvPr>
            <p:ph type="title"/>
          </p:nvPr>
        </p:nvSpPr>
        <p:spPr/>
        <p:txBody>
          <a:bodyPr>
            <a:normAutofit/>
          </a:bodyPr>
          <a:lstStyle/>
          <a:p>
            <a:r>
              <a:rPr lang="en-US" sz="3200" dirty="0"/>
              <a:t>Problem 1</a:t>
            </a:r>
          </a:p>
        </p:txBody>
      </p:sp>
      <p:sp>
        <p:nvSpPr>
          <p:cNvPr id="3" name="Content Placeholder 2">
            <a:extLst>
              <a:ext uri="{FF2B5EF4-FFF2-40B4-BE49-F238E27FC236}">
                <a16:creationId xmlns:a16="http://schemas.microsoft.com/office/drawing/2014/main" id="{A42F3D9D-F338-4AC4-426B-F99D7F869EFB}"/>
              </a:ext>
            </a:extLst>
          </p:cNvPr>
          <p:cNvSpPr>
            <a:spLocks noGrp="1"/>
          </p:cNvSpPr>
          <p:nvPr>
            <p:ph idx="1"/>
          </p:nvPr>
        </p:nvSpPr>
        <p:spPr/>
        <p:txBody>
          <a:bodyPr>
            <a:normAutofit/>
          </a:bodyPr>
          <a:lstStyle/>
          <a:p>
            <a:r>
              <a:rPr lang="en-US" sz="2400" dirty="0"/>
              <a:t>On April 21, 2016, Celie demonstrated the operation of an embodiment of her invention at a trade show that was open to the public.</a:t>
            </a:r>
          </a:p>
          <a:p>
            <a:r>
              <a:rPr lang="en-US" sz="2400" dirty="0"/>
              <a:t>On April 23, 2017, Celie filed a US patent application for the invention</a:t>
            </a:r>
          </a:p>
          <a:p>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33848376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9C6181-7BFE-1B01-5089-344C0FB8F8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E2856E-1D90-D80A-CB0A-48E662C54496}"/>
              </a:ext>
            </a:extLst>
          </p:cNvPr>
          <p:cNvSpPr>
            <a:spLocks noGrp="1"/>
          </p:cNvSpPr>
          <p:nvPr>
            <p:ph type="title"/>
          </p:nvPr>
        </p:nvSpPr>
        <p:spPr/>
        <p:txBody>
          <a:bodyPr>
            <a:normAutofit/>
          </a:bodyPr>
          <a:lstStyle/>
          <a:p>
            <a:r>
              <a:rPr lang="en-US" sz="3200" dirty="0"/>
              <a:t>Problem 2</a:t>
            </a:r>
          </a:p>
        </p:txBody>
      </p:sp>
      <p:sp>
        <p:nvSpPr>
          <p:cNvPr id="3" name="Content Placeholder 2">
            <a:extLst>
              <a:ext uri="{FF2B5EF4-FFF2-40B4-BE49-F238E27FC236}">
                <a16:creationId xmlns:a16="http://schemas.microsoft.com/office/drawing/2014/main" id="{F3455B19-EE50-2962-9558-256EEE50D801}"/>
              </a:ext>
            </a:extLst>
          </p:cNvPr>
          <p:cNvSpPr>
            <a:spLocks noGrp="1"/>
          </p:cNvSpPr>
          <p:nvPr>
            <p:ph idx="1"/>
          </p:nvPr>
        </p:nvSpPr>
        <p:spPr/>
        <p:txBody>
          <a:bodyPr>
            <a:normAutofit/>
          </a:bodyPr>
          <a:lstStyle/>
          <a:p>
            <a:r>
              <a:rPr lang="en-US" sz="2400" dirty="0"/>
              <a:t>On April 21, 2016, Celie demonstrated the operation of an embodiment of her invention at a trade show that was open to the public.</a:t>
            </a:r>
          </a:p>
          <a:p>
            <a:r>
              <a:rPr lang="en-US" sz="2400" dirty="0"/>
              <a:t>On </a:t>
            </a:r>
            <a:r>
              <a:rPr lang="en-US" sz="2400" u="sng" dirty="0"/>
              <a:t>April 18</a:t>
            </a:r>
            <a:r>
              <a:rPr lang="en-US" sz="2400" dirty="0"/>
              <a:t>, 2017, Celie filed a US patent application for the invention</a:t>
            </a:r>
          </a:p>
          <a:p>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42271576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3D491B7-6C41-BDC8-15B0-ACA8879727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82BB1D3-5992-8F2E-59C0-9DF0E114FACB}"/>
              </a:ext>
            </a:extLst>
          </p:cNvPr>
          <p:cNvSpPr>
            <a:spLocks noGrp="1"/>
          </p:cNvSpPr>
          <p:nvPr>
            <p:ph type="title"/>
          </p:nvPr>
        </p:nvSpPr>
        <p:spPr/>
        <p:txBody>
          <a:bodyPr>
            <a:normAutofit/>
          </a:bodyPr>
          <a:lstStyle/>
          <a:p>
            <a:r>
              <a:rPr lang="en-US" sz="3200" dirty="0"/>
              <a:t>Problem 2</a:t>
            </a:r>
          </a:p>
        </p:txBody>
      </p:sp>
      <p:sp>
        <p:nvSpPr>
          <p:cNvPr id="3" name="Content Placeholder 2">
            <a:extLst>
              <a:ext uri="{FF2B5EF4-FFF2-40B4-BE49-F238E27FC236}">
                <a16:creationId xmlns:a16="http://schemas.microsoft.com/office/drawing/2014/main" id="{1BEE4465-939C-D612-C9CF-0BC5A073FAB6}"/>
              </a:ext>
            </a:extLst>
          </p:cNvPr>
          <p:cNvSpPr>
            <a:spLocks noGrp="1"/>
          </p:cNvSpPr>
          <p:nvPr>
            <p:ph idx="1"/>
          </p:nvPr>
        </p:nvSpPr>
        <p:spPr/>
        <p:txBody>
          <a:bodyPr>
            <a:normAutofit/>
          </a:bodyPr>
          <a:lstStyle/>
          <a:p>
            <a:r>
              <a:rPr lang="en-US" sz="2400" dirty="0"/>
              <a:t>On April 21, 2016, Celie demonstrated the operation of an embodiment of her invention at a trade show that was open to the public.</a:t>
            </a:r>
          </a:p>
          <a:p>
            <a:r>
              <a:rPr lang="en-US" sz="2400" dirty="0"/>
              <a:t>On </a:t>
            </a:r>
            <a:r>
              <a:rPr lang="en-US" sz="2400" u="sng" dirty="0"/>
              <a:t>April 18</a:t>
            </a:r>
            <a:r>
              <a:rPr lang="en-US" sz="2400" dirty="0"/>
              <a:t>, 2017, Celie filed a US patent application for the invention</a:t>
            </a:r>
          </a:p>
          <a:p>
            <a:r>
              <a:rPr lang="en-US" sz="2400" dirty="0">
                <a:solidFill>
                  <a:schemeClr val="accent6">
                    <a:lumMod val="50000"/>
                  </a:schemeClr>
                </a:solidFill>
              </a:rPr>
              <a:t>Celie will get a patent</a:t>
            </a:r>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4192993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DFBCB8-8A0D-ADCF-9AAB-925E8C6781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610D93-354A-3E57-691D-0543AF80716E}"/>
              </a:ext>
            </a:extLst>
          </p:cNvPr>
          <p:cNvSpPr>
            <a:spLocks noGrp="1"/>
          </p:cNvSpPr>
          <p:nvPr>
            <p:ph type="title"/>
          </p:nvPr>
        </p:nvSpPr>
        <p:spPr/>
        <p:txBody>
          <a:bodyPr>
            <a:normAutofit/>
          </a:bodyPr>
          <a:lstStyle/>
          <a:p>
            <a:r>
              <a:rPr lang="en-US" sz="3200" dirty="0"/>
              <a:t>Problem 3</a:t>
            </a:r>
          </a:p>
        </p:txBody>
      </p:sp>
      <p:sp>
        <p:nvSpPr>
          <p:cNvPr id="3" name="Content Placeholder 2">
            <a:extLst>
              <a:ext uri="{FF2B5EF4-FFF2-40B4-BE49-F238E27FC236}">
                <a16:creationId xmlns:a16="http://schemas.microsoft.com/office/drawing/2014/main" id="{5C7B6E74-08AC-B96A-5198-DD4B375EB4D8}"/>
              </a:ext>
            </a:extLst>
          </p:cNvPr>
          <p:cNvSpPr>
            <a:spLocks noGrp="1"/>
          </p:cNvSpPr>
          <p:nvPr>
            <p:ph idx="1"/>
          </p:nvPr>
        </p:nvSpPr>
        <p:spPr/>
        <p:txBody>
          <a:bodyPr>
            <a:normAutofit lnSpcReduction="10000"/>
          </a:bodyPr>
          <a:lstStyle/>
          <a:p>
            <a:r>
              <a:rPr lang="en-US" sz="2400" dirty="0"/>
              <a:t>On April 15, 2013, Frank publicly uses an embodiment of an invention at a trade conference in Canada.  No resident of the US attends or learns about the conference.  C never files a patent application anywhere</a:t>
            </a:r>
          </a:p>
          <a:p>
            <a:r>
              <a:rPr lang="en-US" sz="2400" dirty="0"/>
              <a:t>On May 15, 2013, Gail, who has invented the same invention independently, prior to Frank, files a US patent application on it.</a:t>
            </a:r>
          </a:p>
          <a:p>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2329745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B98A6-6FDF-4B45-1694-EE6C4B67105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96E0C435-DD90-0BFE-FA77-25980D9AF6E5}"/>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B2A0B698-6DEF-3D29-1974-D09A6B68AE7E}"/>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1D948600-DBAD-A918-9928-BD97000BF5D2}"/>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a:t>
            </a:r>
            <a:r>
              <a:rPr lang="en-US" sz="1600" u="sng" dirty="0">
                <a:solidFill>
                  <a:schemeClr val="tx1"/>
                </a:solidFill>
              </a:rPr>
              <a:t>within a year prior to the effective date of the claim</a:t>
            </a:r>
            <a:r>
              <a:rPr lang="en-US" sz="1600" dirty="0">
                <a:solidFill>
                  <a:schemeClr val="tx1"/>
                </a:solidFill>
              </a:rPr>
              <a:t>)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975AD78E-CD53-BE9C-AEFD-B63B358955AF}"/>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2AE266B6-E309-157F-360E-50AB136817DC}"/>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5E46ECD6-9F00-6D29-2F3F-7689FCC6FC78}"/>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12810D46-C29A-16D3-1DB8-F47A5691E15C}"/>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01ECECE-FCE8-7E95-6C0C-930AE5A66311}"/>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B57F9EE5-F1CC-A5FD-AD65-91A866678E38}"/>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D45A763-1CE4-C7E5-4A2D-E10A2A832594}"/>
              </a:ext>
            </a:extLst>
          </p:cNvPr>
          <p:cNvSpPr/>
          <p:nvPr/>
        </p:nvSpPr>
        <p:spPr>
          <a:xfrm>
            <a:off x="7842902" y="1794077"/>
            <a:ext cx="2240077" cy="2083442"/>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99B80FB-B75F-5F32-F751-4AFFD5580EEF}"/>
              </a:ext>
            </a:extLst>
          </p:cNvPr>
          <p:cNvSpPr txBox="1"/>
          <p:nvPr/>
        </p:nvSpPr>
        <p:spPr>
          <a:xfrm>
            <a:off x="7372379" y="1698729"/>
            <a:ext cx="544010" cy="707886"/>
          </a:xfrm>
          <a:prstGeom prst="rect">
            <a:avLst/>
          </a:prstGeom>
          <a:noFill/>
        </p:spPr>
        <p:txBody>
          <a:bodyPr wrap="square" rtlCol="0">
            <a:spAutoFit/>
          </a:bodyPr>
          <a:lstStyle/>
          <a:p>
            <a:r>
              <a:rPr lang="en-US" sz="4000" dirty="0">
                <a:solidFill>
                  <a:srgbClr val="002060"/>
                </a:solidFill>
              </a:rPr>
              <a:t>?</a:t>
            </a:r>
          </a:p>
        </p:txBody>
      </p:sp>
      <p:sp>
        <p:nvSpPr>
          <p:cNvPr id="14" name="Rectangle 13">
            <a:extLst>
              <a:ext uri="{FF2B5EF4-FFF2-40B4-BE49-F238E27FC236}">
                <a16:creationId xmlns:a16="http://schemas.microsoft.com/office/drawing/2014/main" id="{0A7366E1-78C4-8BCF-6F32-1F7C59050630}"/>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47274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3EFF58-F0ED-3362-91CA-055D5EC0166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9E4B865-1186-FD48-3141-385B1FA8CCFC}"/>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B6081AA6-494E-56E6-B6E2-CC6731DC36AD}"/>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26D8A153-B73A-7107-5C95-1D30807D3233}"/>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a:t>
            </a:r>
            <a:r>
              <a:rPr lang="en-US" sz="1600" u="sng" dirty="0">
                <a:solidFill>
                  <a:schemeClr val="tx1"/>
                </a:solidFill>
              </a:rPr>
              <a:t>by the inventor </a:t>
            </a:r>
            <a:r>
              <a:rPr lang="en-US" sz="1600" dirty="0">
                <a:solidFill>
                  <a:schemeClr val="tx1"/>
                </a:solidFill>
              </a:rPr>
              <a:t>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CB0CB225-6F28-AE9B-4B91-D07E5576EDD2}"/>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FAB04389-EA59-F4C6-381B-8A5CC16F05D2}"/>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8D69E980-499D-4760-8410-5B638EA0CC66}"/>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865F3FF9-285E-FB4A-EDF3-7FE138248C3E}"/>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F74FA036-6170-6095-1120-3FA16CEFBE60}"/>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215E71BF-03D4-732C-2B54-8040550AEDCB}"/>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DEA5E449-0375-4F6F-E7D3-672F41F8CD53}"/>
              </a:ext>
            </a:extLst>
          </p:cNvPr>
          <p:cNvSpPr/>
          <p:nvPr/>
        </p:nvSpPr>
        <p:spPr>
          <a:xfrm>
            <a:off x="7842902" y="1794077"/>
            <a:ext cx="2240077" cy="2083442"/>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9FC82669-EA4B-9324-1C2B-947183F4BC06}"/>
              </a:ext>
            </a:extLst>
          </p:cNvPr>
          <p:cNvSpPr txBox="1"/>
          <p:nvPr/>
        </p:nvSpPr>
        <p:spPr>
          <a:xfrm>
            <a:off x="7372379" y="1698729"/>
            <a:ext cx="544010" cy="707886"/>
          </a:xfrm>
          <a:prstGeom prst="rect">
            <a:avLst/>
          </a:prstGeom>
          <a:noFill/>
        </p:spPr>
        <p:txBody>
          <a:bodyPr wrap="square" rtlCol="0">
            <a:spAutoFit/>
          </a:bodyPr>
          <a:lstStyle/>
          <a:p>
            <a:r>
              <a:rPr lang="en-US" sz="4000" dirty="0">
                <a:solidFill>
                  <a:srgbClr val="002060"/>
                </a:solidFill>
              </a:rPr>
              <a:t>?</a:t>
            </a:r>
          </a:p>
        </p:txBody>
      </p:sp>
      <p:sp>
        <p:nvSpPr>
          <p:cNvPr id="15" name="Rectangle 14">
            <a:extLst>
              <a:ext uri="{FF2B5EF4-FFF2-40B4-BE49-F238E27FC236}">
                <a16:creationId xmlns:a16="http://schemas.microsoft.com/office/drawing/2014/main" id="{5EA26C99-1881-DD87-47EF-53358F939909}"/>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018518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96391-4A27-9A0F-3CB4-540A1544B66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184DF08F-693C-DAD0-75A8-CD0CEC928F03}"/>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01D1DAED-C10A-F43E-1365-D955F1BC9109}"/>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F5083DD1-225F-7C13-61BC-4FADFEE64623}"/>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a:t>
            </a:r>
            <a:r>
              <a:rPr lang="en-US" sz="1600" u="sng" dirty="0">
                <a:solidFill>
                  <a:schemeClr val="tx1"/>
                </a:solidFill>
              </a:rPr>
              <a:t>by the inventor </a:t>
            </a:r>
            <a:r>
              <a:rPr lang="en-US" sz="1600" dirty="0">
                <a:solidFill>
                  <a:schemeClr val="tx1"/>
                </a:solidFill>
              </a:rPr>
              <a:t>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BCD7475E-63C7-4920-3408-9B2540247A01}"/>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B7740B45-1B25-7D32-15AF-CB674A877906}"/>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B61B5B28-CD79-4BE3-C277-EECDA19AA693}"/>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434043C9-2B38-5987-C59B-3D21F33C9A4C}"/>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407F5A6-3589-D5A5-5433-57D035BABD32}"/>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662DEC5-50DC-9355-6DF1-F87FCAF726EC}"/>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3108FD47-2EE5-1D04-10C2-2D92593C2DE0}"/>
              </a:ext>
            </a:extLst>
          </p:cNvPr>
          <p:cNvSpPr txBox="1"/>
          <p:nvPr/>
        </p:nvSpPr>
        <p:spPr>
          <a:xfrm>
            <a:off x="9456516" y="277792"/>
            <a:ext cx="184731" cy="369332"/>
          </a:xfrm>
          <a:prstGeom prst="rect">
            <a:avLst/>
          </a:prstGeom>
          <a:noFill/>
        </p:spPr>
        <p:txBody>
          <a:bodyPr wrap="none" rtlCol="0">
            <a:spAutoFit/>
          </a:bodyPr>
          <a:lstStyle/>
          <a:p>
            <a:endParaRPr lang="en-US" dirty="0"/>
          </a:p>
        </p:txBody>
      </p:sp>
      <p:sp>
        <p:nvSpPr>
          <p:cNvPr id="14" name="Rectangle 13">
            <a:extLst>
              <a:ext uri="{FF2B5EF4-FFF2-40B4-BE49-F238E27FC236}">
                <a16:creationId xmlns:a16="http://schemas.microsoft.com/office/drawing/2014/main" id="{0F1E09C7-52F1-5F1F-2024-DDD76AD1BFEE}"/>
              </a:ext>
            </a:extLst>
          </p:cNvPr>
          <p:cNvSpPr/>
          <p:nvPr/>
        </p:nvSpPr>
        <p:spPr>
          <a:xfrm>
            <a:off x="7458075" y="605587"/>
            <a:ext cx="2642476" cy="57789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F0F0510E-AE84-A292-629A-E4D93ECF0702}"/>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1756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1CE4131-2617-0475-36EE-985AFCF1BA3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758B850C-BC2D-6916-CE50-7FE3AED9E0EF}"/>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6B6542B7-0A28-D32C-299E-36992E888315}"/>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701BC3A6-A4E7-CA41-0212-B4877CDEE61B}"/>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a:t>
            </a:r>
            <a:r>
              <a:rPr lang="en-US" sz="1600" u="sng" dirty="0">
                <a:solidFill>
                  <a:schemeClr val="tx1"/>
                </a:solidFill>
              </a:rPr>
              <a:t>by the inventor </a:t>
            </a:r>
            <a:r>
              <a:rPr lang="en-US" sz="1600" dirty="0">
                <a:solidFill>
                  <a:schemeClr val="tx1"/>
                </a:solidFill>
              </a:rPr>
              <a:t>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156D2D04-67E9-B089-DF1B-1A2ECAE1EAA9}"/>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0864B586-FC63-6478-5CAE-AC587F7F3603}"/>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C94FB2CA-AA92-3566-F7E7-7AA7482FB501}"/>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9A5681CC-7320-0166-ACD4-7A576E678202}"/>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BF8576D7-35BB-B404-C4E6-EE08D1E7DCD5}"/>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5E400CF-4ECD-0D69-309C-A07819FBD036}"/>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EF60A720-9430-A01F-D4AD-AEFD5379B5C5}"/>
              </a:ext>
            </a:extLst>
          </p:cNvPr>
          <p:cNvSpPr txBox="1"/>
          <p:nvPr/>
        </p:nvSpPr>
        <p:spPr>
          <a:xfrm>
            <a:off x="9456516" y="277792"/>
            <a:ext cx="184731" cy="369332"/>
          </a:xfrm>
          <a:prstGeom prst="rect">
            <a:avLst/>
          </a:prstGeom>
          <a:noFill/>
        </p:spPr>
        <p:txBody>
          <a:bodyPr wrap="none" rtlCol="0">
            <a:spAutoFit/>
          </a:bodyPr>
          <a:lstStyle/>
          <a:p>
            <a:endParaRPr lang="en-US" dirty="0"/>
          </a:p>
        </p:txBody>
      </p:sp>
      <p:sp>
        <p:nvSpPr>
          <p:cNvPr id="14" name="Rectangle 13">
            <a:extLst>
              <a:ext uri="{FF2B5EF4-FFF2-40B4-BE49-F238E27FC236}">
                <a16:creationId xmlns:a16="http://schemas.microsoft.com/office/drawing/2014/main" id="{C98CC8D1-26E9-60F5-93BF-EEFD6C8E6867}"/>
              </a:ext>
            </a:extLst>
          </p:cNvPr>
          <p:cNvSpPr/>
          <p:nvPr/>
        </p:nvSpPr>
        <p:spPr>
          <a:xfrm>
            <a:off x="7458075" y="605587"/>
            <a:ext cx="2642476" cy="57789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67F0B864-EE84-D3E1-FBCC-1995380DEB2B}"/>
              </a:ext>
            </a:extLst>
          </p:cNvPr>
          <p:cNvSpPr/>
          <p:nvPr/>
        </p:nvSpPr>
        <p:spPr>
          <a:xfrm>
            <a:off x="10098617" y="2452989"/>
            <a:ext cx="2093383" cy="97601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E5C677-A2B9-4345-8B77-ED8EF1CF380B}"/>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57342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0096CD-A4CF-63C3-C1E0-E3B0865F4FB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B882A1-B11B-0D5C-385F-824FB731B5E6}"/>
              </a:ext>
            </a:extLst>
          </p:cNvPr>
          <p:cNvSpPr>
            <a:spLocks noGrp="1"/>
          </p:cNvSpPr>
          <p:nvPr>
            <p:ph type="title"/>
          </p:nvPr>
        </p:nvSpPr>
        <p:spPr/>
        <p:txBody>
          <a:bodyPr>
            <a:normAutofit/>
          </a:bodyPr>
          <a:lstStyle/>
          <a:p>
            <a:r>
              <a:rPr lang="en-US" sz="3200" dirty="0"/>
              <a:t>Problem 3</a:t>
            </a:r>
          </a:p>
        </p:txBody>
      </p:sp>
      <p:sp>
        <p:nvSpPr>
          <p:cNvPr id="3" name="Content Placeholder 2">
            <a:extLst>
              <a:ext uri="{FF2B5EF4-FFF2-40B4-BE49-F238E27FC236}">
                <a16:creationId xmlns:a16="http://schemas.microsoft.com/office/drawing/2014/main" id="{36721229-424C-D467-188A-B274D5A64D59}"/>
              </a:ext>
            </a:extLst>
          </p:cNvPr>
          <p:cNvSpPr>
            <a:spLocks noGrp="1"/>
          </p:cNvSpPr>
          <p:nvPr>
            <p:ph idx="1"/>
          </p:nvPr>
        </p:nvSpPr>
        <p:spPr/>
        <p:txBody>
          <a:bodyPr>
            <a:normAutofit lnSpcReduction="10000"/>
          </a:bodyPr>
          <a:lstStyle/>
          <a:p>
            <a:r>
              <a:rPr lang="en-US" sz="2400" dirty="0"/>
              <a:t>On April 15, 2013, Frank publicly uses an embodiment of an invention at a trade conference in Canada.  No resident of the US attends or learns about the conference.  C never files a patent application anywhere</a:t>
            </a:r>
          </a:p>
          <a:p>
            <a:r>
              <a:rPr lang="en-US" sz="2400" dirty="0"/>
              <a:t>On May 15, 2013, Gail, who has invented the same invention independently, prior to Frank, files a US patent application on it.</a:t>
            </a:r>
          </a:p>
          <a:p>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41746842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3AFD13-830B-F44E-4FA1-D5AF821EC9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85EFF6-5132-DA38-6EEB-85228BFB6AE3}"/>
              </a:ext>
            </a:extLst>
          </p:cNvPr>
          <p:cNvSpPr>
            <a:spLocks noGrp="1"/>
          </p:cNvSpPr>
          <p:nvPr>
            <p:ph type="title"/>
          </p:nvPr>
        </p:nvSpPr>
        <p:spPr/>
        <p:txBody>
          <a:bodyPr>
            <a:normAutofit/>
          </a:bodyPr>
          <a:lstStyle/>
          <a:p>
            <a:r>
              <a:rPr lang="en-US" sz="3200" dirty="0"/>
              <a:t>Problem 3</a:t>
            </a:r>
          </a:p>
        </p:txBody>
      </p:sp>
      <p:sp>
        <p:nvSpPr>
          <p:cNvPr id="3" name="Content Placeholder 2">
            <a:extLst>
              <a:ext uri="{FF2B5EF4-FFF2-40B4-BE49-F238E27FC236}">
                <a16:creationId xmlns:a16="http://schemas.microsoft.com/office/drawing/2014/main" id="{2279AD8A-2282-6522-2281-85A4D477A191}"/>
              </a:ext>
            </a:extLst>
          </p:cNvPr>
          <p:cNvSpPr>
            <a:spLocks noGrp="1"/>
          </p:cNvSpPr>
          <p:nvPr>
            <p:ph idx="1"/>
          </p:nvPr>
        </p:nvSpPr>
        <p:spPr/>
        <p:txBody>
          <a:bodyPr>
            <a:normAutofit lnSpcReduction="10000"/>
          </a:bodyPr>
          <a:lstStyle/>
          <a:p>
            <a:r>
              <a:rPr lang="en-US" sz="2400" dirty="0"/>
              <a:t>On April 15, 2013, Frank publicly uses an embodiment of an invention at a trade conference in Canada.  No resident of the US attends or learns about the conference.  C never files a patent application anywhere</a:t>
            </a:r>
          </a:p>
          <a:p>
            <a:r>
              <a:rPr lang="en-US" sz="2400" dirty="0"/>
              <a:t>On May 15, 2013, Gail, who has invented the same invention independently, prior to Frank, files a US patent application on it.</a:t>
            </a:r>
          </a:p>
          <a:p>
            <a:r>
              <a:rPr lang="en-US" sz="2400" u="sng" dirty="0">
                <a:solidFill>
                  <a:srgbClr val="C00000"/>
                </a:solidFill>
              </a:rPr>
              <a:t>Gail will not receive a patent</a:t>
            </a:r>
            <a:endParaRPr lang="en-US" sz="2400" dirty="0"/>
          </a:p>
          <a:p>
            <a:endParaRPr lang="en-US" sz="2400" dirty="0"/>
          </a:p>
          <a:p>
            <a:endParaRPr lang="en-US" sz="2400" dirty="0"/>
          </a:p>
          <a:p>
            <a:endParaRPr lang="en-US" sz="2400" dirty="0"/>
          </a:p>
          <a:p>
            <a:endParaRPr lang="en-US" sz="2400" dirty="0"/>
          </a:p>
          <a:p>
            <a:pPr marL="0" indent="0">
              <a:buNone/>
            </a:pPr>
            <a:r>
              <a:rPr lang="en-US" sz="1600" dirty="0"/>
              <a:t>Source:  Golden et al., Principles of Patent Law (7</a:t>
            </a:r>
            <a:r>
              <a:rPr lang="en-US" sz="1600" baseline="30000" dirty="0"/>
              <a:t>th</a:t>
            </a:r>
            <a:r>
              <a:rPr lang="en-US" sz="1600" dirty="0"/>
              <a:t> ed. 2018)</a:t>
            </a:r>
          </a:p>
        </p:txBody>
      </p:sp>
    </p:spTree>
    <p:extLst>
      <p:ext uri="{BB962C8B-B14F-4D97-AF65-F5344CB8AC3E}">
        <p14:creationId xmlns:p14="http://schemas.microsoft.com/office/powerpoint/2010/main" val="37599194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7C35D8-F292-F031-D5CB-F1E55B23BF21}"/>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8111A4B2-C395-B871-361B-42AA8EECF311}"/>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4BB41911-08C2-192C-ACD3-9B92F33AE714}"/>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
        <p:nvSpPr>
          <p:cNvPr id="2" name="Rectangle 1">
            <a:extLst>
              <a:ext uri="{FF2B5EF4-FFF2-40B4-BE49-F238E27FC236}">
                <a16:creationId xmlns:a16="http://schemas.microsoft.com/office/drawing/2014/main" id="{4E21EDB7-3CEB-CEE9-1B51-DE24085FBF7D}"/>
              </a:ext>
            </a:extLst>
          </p:cNvPr>
          <p:cNvSpPr/>
          <p:nvPr/>
        </p:nvSpPr>
        <p:spPr>
          <a:xfrm>
            <a:off x="648182" y="1690688"/>
            <a:ext cx="5524018" cy="268454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519A9C2-B718-B165-D156-E2BF34615DAC}"/>
              </a:ext>
            </a:extLst>
          </p:cNvPr>
          <p:cNvSpPr/>
          <p:nvPr/>
        </p:nvSpPr>
        <p:spPr>
          <a:xfrm>
            <a:off x="6000991" y="2048719"/>
            <a:ext cx="5524018" cy="1885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0890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9E89E-E6C3-7D9F-E6A0-760B12E4E37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49B2597-B067-59D0-0B10-D4C03E3B05A8}"/>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FAD8DF13-2699-D6F0-E512-ADDCB0AD4913}"/>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D7605B90-178D-21F0-B500-377E144EA351}"/>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E15252D2-3119-C309-0BB5-90AD6D09060C}"/>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89A43690-062B-40C7-767B-1C91BF2F1D5B}"/>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62300267-8C62-7950-6F21-F6436FDE6EBD}"/>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AB47D62F-2FDE-EEC4-35E8-E8EA0F4135FB}"/>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101450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33D6D2-27CC-34E2-D0DC-C560829B67FF}"/>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B195282-0FEF-3029-17A4-C965D7F0F261}"/>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3A56B06B-03A7-98CB-40A7-C5199D56D85E}"/>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A0651512-B3F9-DE02-7C8A-148F01CC64B9}"/>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
        <p:nvSpPr>
          <p:cNvPr id="2" name="Rectangle 1">
            <a:extLst>
              <a:ext uri="{FF2B5EF4-FFF2-40B4-BE49-F238E27FC236}">
                <a16:creationId xmlns:a16="http://schemas.microsoft.com/office/drawing/2014/main" id="{BB4E1886-586B-52BC-9104-E6C039C9B020}"/>
              </a:ext>
            </a:extLst>
          </p:cNvPr>
          <p:cNvSpPr/>
          <p:nvPr/>
        </p:nvSpPr>
        <p:spPr>
          <a:xfrm>
            <a:off x="648182" y="3429000"/>
            <a:ext cx="5524018" cy="94623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CC18FBC-81B3-0C04-25CF-931887486597}"/>
              </a:ext>
            </a:extLst>
          </p:cNvPr>
          <p:cNvSpPr/>
          <p:nvPr/>
        </p:nvSpPr>
        <p:spPr>
          <a:xfrm>
            <a:off x="6000991" y="2048719"/>
            <a:ext cx="5524018" cy="188564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07877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2B47A3-9DAB-00BA-A2D0-7696C7A21C8D}"/>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03C4EC4-5BF1-DB0C-F3D3-93DC9A6720E7}"/>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1FA2E723-FAF0-4F3F-A139-287F96479628}"/>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AA7F0BBA-0F1B-5801-4125-2C6A46EA0DD6}"/>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
        <p:nvSpPr>
          <p:cNvPr id="2" name="Rectangle 1">
            <a:extLst>
              <a:ext uri="{FF2B5EF4-FFF2-40B4-BE49-F238E27FC236}">
                <a16:creationId xmlns:a16="http://schemas.microsoft.com/office/drawing/2014/main" id="{D0D9F808-433D-E9B1-80BF-EB24704C7323}"/>
              </a:ext>
            </a:extLst>
          </p:cNvPr>
          <p:cNvSpPr/>
          <p:nvPr/>
        </p:nvSpPr>
        <p:spPr>
          <a:xfrm>
            <a:off x="648182" y="3429000"/>
            <a:ext cx="5524018" cy="94623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495C0AB-6D95-68A0-6BF1-7E79870C5C62}"/>
              </a:ext>
            </a:extLst>
          </p:cNvPr>
          <p:cNvSpPr/>
          <p:nvPr/>
        </p:nvSpPr>
        <p:spPr>
          <a:xfrm>
            <a:off x="6000991" y="2988129"/>
            <a:ext cx="5524018" cy="94623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495155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E99ADE-E591-B815-D997-70FFC77953E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D1B5245-6FC1-31B5-5020-6C8D139C1F61}"/>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263C8D80-FAAB-B27A-5D67-72E3DA694898}"/>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B4A92C4E-A691-E29B-B3A2-1AA0028CB712}"/>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
        <p:nvSpPr>
          <p:cNvPr id="2" name="Rectangle 1">
            <a:extLst>
              <a:ext uri="{FF2B5EF4-FFF2-40B4-BE49-F238E27FC236}">
                <a16:creationId xmlns:a16="http://schemas.microsoft.com/office/drawing/2014/main" id="{A550530F-E65E-F27A-5290-FAA791BEEAAA}"/>
              </a:ext>
            </a:extLst>
          </p:cNvPr>
          <p:cNvSpPr/>
          <p:nvPr/>
        </p:nvSpPr>
        <p:spPr>
          <a:xfrm>
            <a:off x="648182" y="3429000"/>
            <a:ext cx="5524018" cy="94623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10504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7A3714-963C-C655-D754-006C33E52A5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249BB0E-C113-01E3-9A9D-AD013A8C6885}"/>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2E23C605-FE5B-1E2C-65FB-BEF04532D687}"/>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1A33741A-C5B7-5BA8-9C10-6618E56C2D84}"/>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Tree>
    <p:extLst>
      <p:ext uri="{BB962C8B-B14F-4D97-AF65-F5344CB8AC3E}">
        <p14:creationId xmlns:p14="http://schemas.microsoft.com/office/powerpoint/2010/main" val="24294494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E5304B-1F15-9BB4-70DB-0E23F3F625E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5FF7E8AB-3C37-D31C-60F3-61A2AFB61947}"/>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A0C90BF1-6127-333C-3D26-21192A96BFAF}"/>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6C41C63C-AEC7-1B03-8A4E-D7A8DFDDB0EC}"/>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pPr marL="0" indent="0">
              <a:buNone/>
            </a:pPr>
            <a:r>
              <a:rPr lang="en-US" sz="2400" dirty="0"/>
              <a:t>Will Ellen’s application be granted?</a:t>
            </a:r>
          </a:p>
        </p:txBody>
      </p:sp>
    </p:spTree>
    <p:extLst>
      <p:ext uri="{BB962C8B-B14F-4D97-AF65-F5344CB8AC3E}">
        <p14:creationId xmlns:p14="http://schemas.microsoft.com/office/powerpoint/2010/main" val="8540733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C2A26B-103F-143F-A6B5-A07E744DA0A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9345F42-BD2F-D18C-0D26-048378407CD7}"/>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E9FBBD35-A70F-D349-2C96-FE1C31F4FF16}"/>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F50AE428-4D6E-DFAF-3B3C-089C0DEF7A11}"/>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b="1" u="sng"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pPr marL="0" indent="0">
              <a:buNone/>
            </a:pPr>
            <a:r>
              <a:rPr lang="en-US" sz="2400" dirty="0"/>
              <a:t>Will Ellen’s application be granted?</a:t>
            </a:r>
          </a:p>
        </p:txBody>
      </p:sp>
    </p:spTree>
    <p:extLst>
      <p:ext uri="{BB962C8B-B14F-4D97-AF65-F5344CB8AC3E}">
        <p14:creationId xmlns:p14="http://schemas.microsoft.com/office/powerpoint/2010/main" val="23046498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0DBC8E-A74B-8599-4F10-8FDAC0E19E0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8C0A493-C43A-EF9F-8082-63B66DB5DEF0}"/>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7F9368D8-2DC5-E0EE-5AEA-C7FC2D52BB38}"/>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88CBAF39-0A86-5BED-2BA3-0E9303298F1D}"/>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b="1" u="sng"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pPr marL="0" indent="0">
              <a:buNone/>
            </a:pPr>
            <a:r>
              <a:rPr lang="en-US" sz="2400" dirty="0"/>
              <a:t>Will Ellen’s application be granted?</a:t>
            </a:r>
          </a:p>
        </p:txBody>
      </p:sp>
      <p:sp>
        <p:nvSpPr>
          <p:cNvPr id="2" name="TextBox 1">
            <a:extLst>
              <a:ext uri="{FF2B5EF4-FFF2-40B4-BE49-F238E27FC236}">
                <a16:creationId xmlns:a16="http://schemas.microsoft.com/office/drawing/2014/main" id="{D830AB99-0298-A886-E5AF-039351B4D1D2}"/>
              </a:ext>
            </a:extLst>
          </p:cNvPr>
          <p:cNvSpPr txBox="1"/>
          <p:nvPr/>
        </p:nvSpPr>
        <p:spPr>
          <a:xfrm>
            <a:off x="294190" y="1825625"/>
            <a:ext cx="544010" cy="707886"/>
          </a:xfrm>
          <a:prstGeom prst="rect">
            <a:avLst/>
          </a:prstGeom>
          <a:noFill/>
        </p:spPr>
        <p:txBody>
          <a:bodyPr wrap="square" rtlCol="0">
            <a:spAutoFit/>
          </a:bodyPr>
          <a:lstStyle/>
          <a:p>
            <a:r>
              <a:rPr lang="en-US" sz="4000" dirty="0">
                <a:solidFill>
                  <a:srgbClr val="C00000"/>
                </a:solidFill>
              </a:rPr>
              <a:t>?</a:t>
            </a:r>
          </a:p>
        </p:txBody>
      </p:sp>
    </p:spTree>
    <p:extLst>
      <p:ext uri="{BB962C8B-B14F-4D97-AF65-F5344CB8AC3E}">
        <p14:creationId xmlns:p14="http://schemas.microsoft.com/office/powerpoint/2010/main" val="7994529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05E3AC-6C5B-8D73-84A6-CC7EC173035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49DE555-B00F-F626-C6AD-B87449AEB38D}"/>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EE8D8292-462F-F057-3F7E-EABC32DE9FC7}"/>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5CA26FCC-A254-891F-3673-AA575332C840}"/>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2628CD2E-5438-5892-1E86-BDD563118833}"/>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1DCEE724-FA6E-D89E-A77C-363FA4E7EF7A}"/>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065CBEDE-CC55-DDAC-6BB3-4D6034513FCC}"/>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0EFC66D8-A42E-5CE1-9762-51CBBEAB3270}"/>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60386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82DBA-BCD3-3883-199D-7ED208E8F78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ECFFD60-AA15-5B63-E7DC-02365C545335}"/>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81F1727B-1839-CFCF-4D09-68F299C6033F}"/>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6A5C0059-79C1-67F3-E5F9-8D8EE87EA9DF}"/>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B6075230-69BC-E720-834B-26BA5AB81C6E}"/>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BD5BAEB9-979A-782D-30BD-D5F11D924B46}"/>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0C631CE1-CCAF-3BA0-ABD6-D81DAD83B4A8}"/>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983E7E20-5FEF-20C2-86DE-CFD395EAADC2}"/>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B4E4A67-43B3-8C69-7DA9-15030BDFA541}"/>
              </a:ext>
            </a:extLst>
          </p:cNvPr>
          <p:cNvSpPr/>
          <p:nvPr/>
        </p:nvSpPr>
        <p:spPr>
          <a:xfrm>
            <a:off x="0" y="631179"/>
            <a:ext cx="2199190" cy="622682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496208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FC970C-DCAE-D8F2-FEEF-AD545C834F5E}"/>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D3E1A39-EC9A-BA57-243D-150492FE55A6}"/>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63FC5FF9-2B48-086B-7831-9A11F1ED45F2}"/>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1157EC5D-F5D4-4A4A-5F1F-9D95BAF0DF4B}"/>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b="1" u="sng"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pPr marL="0" indent="0">
              <a:buNone/>
            </a:pPr>
            <a:r>
              <a:rPr lang="en-US" sz="2400" dirty="0"/>
              <a:t>Will Ellen’s application be granted?</a:t>
            </a:r>
          </a:p>
        </p:txBody>
      </p:sp>
      <p:sp>
        <p:nvSpPr>
          <p:cNvPr id="2" name="TextBox 1">
            <a:extLst>
              <a:ext uri="{FF2B5EF4-FFF2-40B4-BE49-F238E27FC236}">
                <a16:creationId xmlns:a16="http://schemas.microsoft.com/office/drawing/2014/main" id="{E6E86829-F286-A2E4-E860-39597D149D11}"/>
              </a:ext>
            </a:extLst>
          </p:cNvPr>
          <p:cNvSpPr txBox="1"/>
          <p:nvPr/>
        </p:nvSpPr>
        <p:spPr>
          <a:xfrm>
            <a:off x="294190" y="1825625"/>
            <a:ext cx="544010" cy="707886"/>
          </a:xfrm>
          <a:prstGeom prst="rect">
            <a:avLst/>
          </a:prstGeom>
          <a:noFill/>
        </p:spPr>
        <p:txBody>
          <a:bodyPr wrap="square" rtlCol="0">
            <a:spAutoFit/>
          </a:bodyPr>
          <a:lstStyle/>
          <a:p>
            <a:r>
              <a:rPr lang="en-US" sz="4000" dirty="0">
                <a:solidFill>
                  <a:srgbClr val="C00000"/>
                </a:solidFill>
              </a:rPr>
              <a:t>?</a:t>
            </a:r>
          </a:p>
        </p:txBody>
      </p:sp>
    </p:spTree>
    <p:extLst>
      <p:ext uri="{BB962C8B-B14F-4D97-AF65-F5344CB8AC3E}">
        <p14:creationId xmlns:p14="http://schemas.microsoft.com/office/powerpoint/2010/main" val="3144995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9E89E-E6C3-7D9F-E6A0-760B12E4E37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D49B2597-B067-59D0-0B10-D4C03E3B05A8}"/>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FAD8DF13-2699-D6F0-E512-ADDCB0AD4913}"/>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D7605B90-178D-21F0-B500-377E144EA351}"/>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E15252D2-3119-C309-0BB5-90AD6D09060C}"/>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89A43690-062B-40C7-767B-1C91BF2F1D5B}"/>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62300267-8C62-7950-6F21-F6436FDE6EBD}"/>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AB47D62F-2FDE-EEC4-35E8-E8EA0F4135FB}"/>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15B5ED3C-08C8-6892-D2AC-184D6A806F16}"/>
              </a:ext>
            </a:extLst>
          </p:cNvPr>
          <p:cNvSpPr/>
          <p:nvPr/>
        </p:nvSpPr>
        <p:spPr>
          <a:xfrm>
            <a:off x="5130949" y="0"/>
            <a:ext cx="1929608" cy="631179"/>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198528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876C1A-9576-7FB2-FA6E-8A3849646A4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D662F48-7096-29D0-60E0-ADE15D890AC8}"/>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13449624-749E-6DF4-FFDD-92C28693CA47}"/>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ECBFD715-B182-52EA-DEEC-4A38BC592A39}"/>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b="1" u="sng"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pPr marL="0" indent="0">
              <a:buNone/>
            </a:pPr>
            <a:r>
              <a:rPr lang="en-US" sz="2400" dirty="0"/>
              <a:t>Will Ellen’s application be granted?  </a:t>
            </a:r>
            <a:r>
              <a:rPr lang="en-US" sz="2400" b="1" u="sng" dirty="0">
                <a:solidFill>
                  <a:schemeClr val="accent6">
                    <a:lumMod val="75000"/>
                  </a:schemeClr>
                </a:solidFill>
              </a:rPr>
              <a:t>Yes</a:t>
            </a:r>
          </a:p>
        </p:txBody>
      </p:sp>
      <p:sp>
        <p:nvSpPr>
          <p:cNvPr id="2" name="TextBox 1">
            <a:extLst>
              <a:ext uri="{FF2B5EF4-FFF2-40B4-BE49-F238E27FC236}">
                <a16:creationId xmlns:a16="http://schemas.microsoft.com/office/drawing/2014/main" id="{98866483-0B65-2099-F1F4-DD1EA2D75F0F}"/>
              </a:ext>
            </a:extLst>
          </p:cNvPr>
          <p:cNvSpPr txBox="1"/>
          <p:nvPr/>
        </p:nvSpPr>
        <p:spPr>
          <a:xfrm>
            <a:off x="294190" y="1825625"/>
            <a:ext cx="544010" cy="707886"/>
          </a:xfrm>
          <a:prstGeom prst="rect">
            <a:avLst/>
          </a:prstGeom>
          <a:noFill/>
        </p:spPr>
        <p:txBody>
          <a:bodyPr wrap="square" rtlCol="0">
            <a:spAutoFit/>
          </a:bodyPr>
          <a:lstStyle/>
          <a:p>
            <a:r>
              <a:rPr lang="en-US" sz="4000" dirty="0">
                <a:solidFill>
                  <a:srgbClr val="C00000"/>
                </a:solidFill>
              </a:rPr>
              <a:t>?</a:t>
            </a:r>
          </a:p>
        </p:txBody>
      </p:sp>
    </p:spTree>
    <p:extLst>
      <p:ext uri="{BB962C8B-B14F-4D97-AF65-F5344CB8AC3E}">
        <p14:creationId xmlns:p14="http://schemas.microsoft.com/office/powerpoint/2010/main" val="19078771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C51E86-C1C1-7A6D-B0EB-8822F7CE008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DF80190-3BCC-3A92-9E68-97AC73B542E9}"/>
              </a:ext>
            </a:extLst>
          </p:cNvPr>
          <p:cNvSpPr>
            <a:spLocks noGrp="1"/>
          </p:cNvSpPr>
          <p:nvPr>
            <p:ph type="title"/>
          </p:nvPr>
        </p:nvSpPr>
        <p:spPr/>
        <p:txBody>
          <a:bodyPr/>
          <a:lstStyle/>
          <a:p>
            <a:pPr algn="ctr"/>
            <a:r>
              <a:rPr lang="en-US" dirty="0"/>
              <a:t>Problem 11</a:t>
            </a:r>
          </a:p>
        </p:txBody>
      </p:sp>
      <p:sp>
        <p:nvSpPr>
          <p:cNvPr id="5" name="Content Placeholder 4">
            <a:extLst>
              <a:ext uri="{FF2B5EF4-FFF2-40B4-BE49-F238E27FC236}">
                <a16:creationId xmlns:a16="http://schemas.microsoft.com/office/drawing/2014/main" id="{DF693ECB-09AA-B7F6-4976-3E7DFA251CDC}"/>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799D811C-E900-7AC7-B181-79AE7B24B66B}"/>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Tree>
    <p:extLst>
      <p:ext uri="{BB962C8B-B14F-4D97-AF65-F5344CB8AC3E}">
        <p14:creationId xmlns:p14="http://schemas.microsoft.com/office/powerpoint/2010/main" val="11902581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A9ADE3-5140-5084-E548-9FD4D7B5DEB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6C598563-13C7-CE35-5049-7265F843DB28}"/>
              </a:ext>
            </a:extLst>
          </p:cNvPr>
          <p:cNvSpPr>
            <a:spLocks noGrp="1"/>
          </p:cNvSpPr>
          <p:nvPr>
            <p:ph type="title"/>
          </p:nvPr>
        </p:nvSpPr>
        <p:spPr/>
        <p:txBody>
          <a:bodyPr/>
          <a:lstStyle/>
          <a:p>
            <a:pPr algn="ctr"/>
            <a:r>
              <a:rPr lang="en-US" dirty="0"/>
              <a:t>Problem 12</a:t>
            </a:r>
          </a:p>
        </p:txBody>
      </p:sp>
      <p:sp>
        <p:nvSpPr>
          <p:cNvPr id="5" name="Content Placeholder 4">
            <a:extLst>
              <a:ext uri="{FF2B5EF4-FFF2-40B4-BE49-F238E27FC236}">
                <a16:creationId xmlns:a16="http://schemas.microsoft.com/office/drawing/2014/main" id="{A1965102-A61F-E137-7637-E9388B0728C0}"/>
              </a:ext>
            </a:extLst>
          </p:cNvPr>
          <p:cNvSpPr>
            <a:spLocks noGrp="1"/>
          </p:cNvSpPr>
          <p:nvPr>
            <p:ph sz="half" idx="1"/>
          </p:nvPr>
        </p:nvSpPr>
        <p:spPr>
          <a:xfrm>
            <a:off x="838200" y="1825625"/>
            <a:ext cx="5181600" cy="4480172"/>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p:txBody>
      </p:sp>
      <p:sp>
        <p:nvSpPr>
          <p:cNvPr id="6" name="Content Placeholder 5">
            <a:extLst>
              <a:ext uri="{FF2B5EF4-FFF2-40B4-BE49-F238E27FC236}">
                <a16:creationId xmlns:a16="http://schemas.microsoft.com/office/drawing/2014/main" id="{C49DDE1C-F13A-5198-DA8D-A71C5241C48F}"/>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Tree>
    <p:extLst>
      <p:ext uri="{BB962C8B-B14F-4D97-AF65-F5344CB8AC3E}">
        <p14:creationId xmlns:p14="http://schemas.microsoft.com/office/powerpoint/2010/main" val="375956481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6DDD68-C07B-B957-F7ED-E953314A4147}"/>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C73AE4F0-C673-3A6E-5775-2A730850AE02}"/>
              </a:ext>
            </a:extLst>
          </p:cNvPr>
          <p:cNvSpPr>
            <a:spLocks noGrp="1"/>
          </p:cNvSpPr>
          <p:nvPr>
            <p:ph type="title"/>
          </p:nvPr>
        </p:nvSpPr>
        <p:spPr/>
        <p:txBody>
          <a:bodyPr/>
          <a:lstStyle/>
          <a:p>
            <a:pPr algn="ctr"/>
            <a:r>
              <a:rPr lang="en-US" dirty="0"/>
              <a:t>Problem 12</a:t>
            </a:r>
          </a:p>
        </p:txBody>
      </p:sp>
      <p:sp>
        <p:nvSpPr>
          <p:cNvPr id="5" name="Content Placeholder 4">
            <a:extLst>
              <a:ext uri="{FF2B5EF4-FFF2-40B4-BE49-F238E27FC236}">
                <a16:creationId xmlns:a16="http://schemas.microsoft.com/office/drawing/2014/main" id="{D3E1D0EA-5D21-DE5D-B576-BCBC7AA3FB99}"/>
              </a:ext>
            </a:extLst>
          </p:cNvPr>
          <p:cNvSpPr>
            <a:spLocks noGrp="1"/>
          </p:cNvSpPr>
          <p:nvPr>
            <p:ph sz="half" idx="1"/>
          </p:nvPr>
        </p:nvSpPr>
        <p:spPr>
          <a:xfrm>
            <a:off x="838200" y="1825625"/>
            <a:ext cx="5181600" cy="4480172"/>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b="1" u="sng"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p:txBody>
      </p:sp>
      <p:sp>
        <p:nvSpPr>
          <p:cNvPr id="6" name="Content Placeholder 5">
            <a:extLst>
              <a:ext uri="{FF2B5EF4-FFF2-40B4-BE49-F238E27FC236}">
                <a16:creationId xmlns:a16="http://schemas.microsoft.com/office/drawing/2014/main" id="{FFD89229-E636-A6AB-3C86-4A55EF7FD03A}"/>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Tree>
    <p:extLst>
      <p:ext uri="{BB962C8B-B14F-4D97-AF65-F5344CB8AC3E}">
        <p14:creationId xmlns:p14="http://schemas.microsoft.com/office/powerpoint/2010/main" val="1067046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8F293-994F-4A0C-2955-49A86AAFD25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A35333B-E38F-C454-2E1C-875109654275}"/>
              </a:ext>
            </a:extLst>
          </p:cNvPr>
          <p:cNvSpPr>
            <a:spLocks noGrp="1"/>
          </p:cNvSpPr>
          <p:nvPr>
            <p:ph type="title"/>
          </p:nvPr>
        </p:nvSpPr>
        <p:spPr/>
        <p:txBody>
          <a:bodyPr/>
          <a:lstStyle/>
          <a:p>
            <a:pPr algn="ctr"/>
            <a:r>
              <a:rPr lang="en-US" dirty="0"/>
              <a:t>Problem 12</a:t>
            </a:r>
          </a:p>
        </p:txBody>
      </p:sp>
      <p:sp>
        <p:nvSpPr>
          <p:cNvPr id="5" name="Content Placeholder 4">
            <a:extLst>
              <a:ext uri="{FF2B5EF4-FFF2-40B4-BE49-F238E27FC236}">
                <a16:creationId xmlns:a16="http://schemas.microsoft.com/office/drawing/2014/main" id="{8DF5A43C-4510-43F3-F288-B72E6ED59461}"/>
              </a:ext>
            </a:extLst>
          </p:cNvPr>
          <p:cNvSpPr>
            <a:spLocks noGrp="1"/>
          </p:cNvSpPr>
          <p:nvPr>
            <p:ph sz="half" idx="1"/>
          </p:nvPr>
        </p:nvSpPr>
        <p:spPr>
          <a:xfrm>
            <a:off x="838200" y="1825625"/>
            <a:ext cx="5181600" cy="4480172"/>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b="1" u="sng"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p:txBody>
      </p:sp>
      <p:sp>
        <p:nvSpPr>
          <p:cNvPr id="6" name="Content Placeholder 5">
            <a:extLst>
              <a:ext uri="{FF2B5EF4-FFF2-40B4-BE49-F238E27FC236}">
                <a16:creationId xmlns:a16="http://schemas.microsoft.com/office/drawing/2014/main" id="{BFD440FD-E442-28C2-A2D7-C07685085920}"/>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
        <p:nvSpPr>
          <p:cNvPr id="2" name="TextBox 1">
            <a:extLst>
              <a:ext uri="{FF2B5EF4-FFF2-40B4-BE49-F238E27FC236}">
                <a16:creationId xmlns:a16="http://schemas.microsoft.com/office/drawing/2014/main" id="{0143F0CB-83C3-EB94-9E72-2A71A39F9924}"/>
              </a:ext>
            </a:extLst>
          </p:cNvPr>
          <p:cNvSpPr txBox="1"/>
          <p:nvPr/>
        </p:nvSpPr>
        <p:spPr>
          <a:xfrm>
            <a:off x="10722980" y="2230739"/>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7872535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89D27-6255-1A9D-725C-955EA601992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37F83386-2E78-301C-47C1-E7F1DE9FD0F3}"/>
              </a:ext>
            </a:extLst>
          </p:cNvPr>
          <p:cNvSpPr>
            <a:spLocks noGrp="1"/>
          </p:cNvSpPr>
          <p:nvPr>
            <p:ph type="title"/>
          </p:nvPr>
        </p:nvSpPr>
        <p:spPr/>
        <p:txBody>
          <a:bodyPr/>
          <a:lstStyle/>
          <a:p>
            <a:pPr algn="ctr"/>
            <a:r>
              <a:rPr lang="en-US" dirty="0"/>
              <a:t>Problem 12</a:t>
            </a:r>
          </a:p>
        </p:txBody>
      </p:sp>
      <p:sp>
        <p:nvSpPr>
          <p:cNvPr id="5" name="Content Placeholder 4">
            <a:extLst>
              <a:ext uri="{FF2B5EF4-FFF2-40B4-BE49-F238E27FC236}">
                <a16:creationId xmlns:a16="http://schemas.microsoft.com/office/drawing/2014/main" id="{BA0B24C8-2762-FF6F-792D-C902A88D2784}"/>
              </a:ext>
            </a:extLst>
          </p:cNvPr>
          <p:cNvSpPr>
            <a:spLocks noGrp="1"/>
          </p:cNvSpPr>
          <p:nvPr>
            <p:ph sz="half" idx="1"/>
          </p:nvPr>
        </p:nvSpPr>
        <p:spPr>
          <a:xfrm>
            <a:off x="838200" y="1825625"/>
            <a:ext cx="5181600" cy="4480172"/>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b="1" u="sng"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p:txBody>
      </p:sp>
      <p:sp>
        <p:nvSpPr>
          <p:cNvPr id="6" name="Content Placeholder 5">
            <a:extLst>
              <a:ext uri="{FF2B5EF4-FFF2-40B4-BE49-F238E27FC236}">
                <a16:creationId xmlns:a16="http://schemas.microsoft.com/office/drawing/2014/main" id="{E65FA41A-ADFE-F33F-C6F7-04AFD67646B8}"/>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
        <p:nvSpPr>
          <p:cNvPr id="2" name="TextBox 1">
            <a:extLst>
              <a:ext uri="{FF2B5EF4-FFF2-40B4-BE49-F238E27FC236}">
                <a16:creationId xmlns:a16="http://schemas.microsoft.com/office/drawing/2014/main" id="{BEEA3EBA-0EA4-AAB6-8053-D80C98044961}"/>
              </a:ext>
            </a:extLst>
          </p:cNvPr>
          <p:cNvSpPr txBox="1"/>
          <p:nvPr/>
        </p:nvSpPr>
        <p:spPr>
          <a:xfrm>
            <a:off x="10641957" y="2878921"/>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165334708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3D8E01-D6E4-A23C-14A5-46C57A328E0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4A443FD-21F1-D75A-7649-66A10C76BA08}"/>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2B990FDF-D49D-8FE2-D18C-B379DC9D91B3}"/>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0E91AC01-8937-1BD8-C0AB-3B3555307B3E}"/>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B750E969-E8EE-120B-B43A-5ED716F5BAE3}"/>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8006AD5C-711A-4194-D05A-6B01D17364DD}"/>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EDEFB039-FF24-E549-C6AB-A8798332584C}"/>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029BCF3E-EFCF-0016-8008-970143D0EB11}"/>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489955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FC35F0-526B-311D-0FA2-8B273964C81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9E8F861-BD59-0EA0-0467-5D00574D3CE0}"/>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9258918C-7DA4-03E0-EA35-E4F82201A3A1}"/>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A62C68E7-8AE0-6979-72A1-8B99FEE918C3}"/>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E0C3303A-F987-1021-1720-A8D2D950B585}"/>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70D9FD1F-243D-3674-A629-AC2DC42E31A9}"/>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DD01471D-5222-3738-EF5B-EDF181472126}"/>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F98CE226-25FF-E5A6-8BF1-CF1FB32777EC}"/>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FADAEB3-D271-2946-02C1-3D80E187DDCA}"/>
              </a:ext>
            </a:extLst>
          </p:cNvPr>
          <p:cNvSpPr/>
          <p:nvPr/>
        </p:nvSpPr>
        <p:spPr>
          <a:xfrm>
            <a:off x="0" y="631179"/>
            <a:ext cx="2199190" cy="622682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594431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1E7916-E332-68DD-58A4-299310955452}"/>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D93528C-C3C2-2831-5366-27B33B6160D3}"/>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5F15ECDD-40C0-83D9-1BE5-7E5ACC150677}"/>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5735E784-7E17-3849-EC80-6E465CE7B957}"/>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E625AA72-145E-296C-6082-F797AF1A3DBA}"/>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224255DB-F134-3927-98DD-0443CD56A4BC}"/>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7847BC14-146B-6CE0-A4C5-9CB2CF613EBF}"/>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2E11246C-DB27-4498-ABB4-048A641BC304}"/>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1CC50882-3716-70A0-EE96-FB2237619557}"/>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88355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AF3376-E55A-5651-650F-D7FC4349F43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F2BFB36-DDA8-09D2-FE9D-42CFCDAD2F9F}"/>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BC3798C9-D09D-D1D7-885B-DBEC374B3E10}"/>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54748B57-13B2-A5E6-4685-DE2610DAE014}"/>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EEEAF8D6-C1CD-4EE6-0155-24E08BAC256D}"/>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869F2546-35AA-E2FA-D5A3-8369F2A238C8}"/>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7C8EEC2F-88C1-C71B-A2AB-67742CC90A6B}"/>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57EC7EFD-4CCC-A100-A968-489C7C13EC7E}"/>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E1511E2E-5FEB-5018-8369-713073DB92D2}"/>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6A7CA3EC-BE5C-AC56-684D-A63EE9535019}"/>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826774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82731A-5A77-1F70-21EB-351D0A8EAC55}"/>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EBA903A-4633-1F2C-A9DA-5028C02179CA}"/>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B2AC03CB-6EBC-6F90-71DB-A9B2C9244194}"/>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5CF597E4-C95D-595E-509B-D8FADFAFC7D6}"/>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9A63F237-09DA-B1E5-3D69-E5DB7A6D514E}"/>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82947982-4026-28CE-092F-F7A79670933A}"/>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AFD260E6-7560-41FA-9540-E55A03C3AFE1}"/>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1AC61F9C-5282-B8E5-0189-BEE660CD5222}"/>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354B2DC-2E5A-DF0E-6D37-9C8D64DCC496}"/>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8672555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632600-F2E8-AA73-9574-22B1AC43A51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0759817-58C9-0165-0E80-9121A901026D}"/>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8905CA4B-75C4-43E4-F576-78B24383B9A5}"/>
              </a:ext>
            </a:extLst>
          </p:cNvPr>
          <p:cNvGraphicFramePr>
            <a:graphicFrameLocks noGrp="1"/>
          </p:cNvGraphicFramePr>
          <p:nvPr>
            <p:extLst>
              <p:ext uri="{D42A27DB-BD31-4B8C-83A1-F6EECF244321}">
                <p14:modId xmlns:p14="http://schemas.microsoft.com/office/powerpoint/2010/main" val="2817459344"/>
              </p:ext>
            </p:extLst>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D87E47E7-0109-EDDD-3001-04EC52BC40B8}"/>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9BB4C19A-4335-2626-8C7F-05E1167ABF71}"/>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76E5524D-6B18-BEC0-E8D5-9E923FB6BA83}"/>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879C0FC8-373C-DED5-C5B1-8FBA001B0441}"/>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30E19A0C-B868-DE34-68F6-0402FE97CDA5}"/>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EFA0C09-83E9-D12A-695F-7D3744AF8520}"/>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56AE154-9718-F520-1AA4-32293079FCBD}"/>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2953869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E06CA-06EB-A27A-DF2F-F21398996F1C}"/>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0D7B08F9-7A1F-F584-E6D5-5050CBB9462E}"/>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5431D909-0FD4-08B5-D56F-C87C427AC6C7}"/>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324CA994-F236-03C8-7F47-41ABEFE0ADD1}"/>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B4DEB88A-5256-25EC-06A4-5067581FDFCC}"/>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02327893-750B-2CDA-3EB1-986B49A1D24E}"/>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23815B9C-FFFE-5D48-B056-EB8D0A3B3607}"/>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8F6712AB-FD28-B021-CBDF-6AAC76F0BDF2}"/>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E6F4BBAB-FC96-5D68-8DCE-061C334EC8AA}"/>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332EF86-AAB8-2DFB-C0D1-68F75C7D4B40}"/>
              </a:ext>
            </a:extLst>
          </p:cNvPr>
          <p:cNvSpPr/>
          <p:nvPr/>
        </p:nvSpPr>
        <p:spPr>
          <a:xfrm>
            <a:off x="2176475" y="5960960"/>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EB559EFF-4AD8-DEC6-0928-F98D100BB9C2}"/>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56036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DFCAD3-016F-4351-4C4B-7704B823F5C7}"/>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CB71DA2-BEAC-9A4D-F271-3BE186B95BB5}"/>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CBC515FC-460C-50B6-3154-BEE0A43D9E3B}"/>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52D7BE0C-C904-978E-55DA-61CFFC2F321F}"/>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BC618A66-6519-9DAE-9CE7-A8D783B67CDC}"/>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03E67419-84B0-F176-9985-B7CBD95C8426}"/>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2E3B3943-3535-F9B9-2D2C-9A527D4CCC92}"/>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7614BC38-F8EF-0817-6DC5-819B47DF551F}"/>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7AE15E52-4CF6-8A33-1644-451808D1B31C}"/>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058E16D-A4A2-FF9E-2712-B7C3DA02947E}"/>
              </a:ext>
            </a:extLst>
          </p:cNvPr>
          <p:cNvSpPr/>
          <p:nvPr/>
        </p:nvSpPr>
        <p:spPr>
          <a:xfrm>
            <a:off x="2176475" y="5960960"/>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EA45FB9A-3B75-3490-ED37-AF351EE1C25D}"/>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0409668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0D9FB4-91BD-BC79-FD17-4FED061FC8F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90508DA-0A52-8003-9FB5-A5C95D2E95EF}"/>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8DF39762-0C53-336C-38A1-611D36A46578}"/>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33480E5C-361A-2D6E-2949-55881378265C}"/>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98DC8670-A7A1-29D2-D8CC-301AC8D654C6}"/>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4ABCE15E-821C-2FB4-0726-15F12C83366C}"/>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A26B7727-57CE-0E79-85B9-210DFA03D3B2}"/>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67C77B3D-D7CB-5351-A2E6-2DA6082C7398}"/>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6FA3C1C7-12CF-D5E1-0BDB-ECA2481B03F6}"/>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4944B16A-BBCC-D087-67D3-982DE4ABD731}"/>
              </a:ext>
            </a:extLst>
          </p:cNvPr>
          <p:cNvSpPr/>
          <p:nvPr/>
        </p:nvSpPr>
        <p:spPr>
          <a:xfrm>
            <a:off x="2176475" y="5960960"/>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AC1C927-4B38-1E3B-9E12-34D65D29CFDE}"/>
              </a:ext>
            </a:extLst>
          </p:cNvPr>
          <p:cNvSpPr/>
          <p:nvPr/>
        </p:nvSpPr>
        <p:spPr>
          <a:xfrm>
            <a:off x="7445866" y="645252"/>
            <a:ext cx="2637113" cy="581664"/>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8EB6ED8-34F4-B0D3-39B4-1C4EE39BA9B3}"/>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421229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24611D-FB7C-A896-28E0-61B93B6A07E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7EEFFF2-412C-F75D-9C7E-4956D5C1194B}"/>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37E39756-FBC1-77CF-73F8-12453BEA2D95}"/>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B6AFCEB7-62BB-2164-81BD-CBB84F3E3F74}"/>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C67A6C0C-D423-4B93-24B1-82D8FE5E9AF6}"/>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4198F8AB-7842-1E72-F9A4-2B68CB6901B6}"/>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6712CA6A-9398-F673-286A-D7F340BC5E8D}"/>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94A37ED4-38A0-06FD-F8F1-009606CEF6A9}"/>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659D782-0FB0-71EE-CE18-D3593EC6B34D}"/>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2FC036A-CA5E-E0A5-D4CA-49B47990B6A0}"/>
              </a:ext>
            </a:extLst>
          </p:cNvPr>
          <p:cNvSpPr/>
          <p:nvPr/>
        </p:nvSpPr>
        <p:spPr>
          <a:xfrm>
            <a:off x="2176475" y="5960960"/>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7A84B0D-6B45-EE8A-9423-C2E2545292CB}"/>
              </a:ext>
            </a:extLst>
          </p:cNvPr>
          <p:cNvSpPr/>
          <p:nvPr/>
        </p:nvSpPr>
        <p:spPr>
          <a:xfrm>
            <a:off x="7445866" y="645252"/>
            <a:ext cx="2637113" cy="581664"/>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76CF82-48AD-9209-0253-AB058125D4FE}"/>
              </a:ext>
            </a:extLst>
          </p:cNvPr>
          <p:cNvSpPr/>
          <p:nvPr/>
        </p:nvSpPr>
        <p:spPr>
          <a:xfrm>
            <a:off x="10098618" y="5996408"/>
            <a:ext cx="2109022" cy="64746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8A9EBE9-B127-BD7F-B654-E11B16E56D94}"/>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723507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764743-F588-FFDB-2D2C-0CE2E4F8C56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6B9CB42-043F-2F64-F751-BCE6E799F522}"/>
              </a:ext>
            </a:extLst>
          </p:cNvPr>
          <p:cNvSpPr>
            <a:spLocks noGrp="1"/>
          </p:cNvSpPr>
          <p:nvPr>
            <p:ph type="title"/>
          </p:nvPr>
        </p:nvSpPr>
        <p:spPr/>
        <p:txBody>
          <a:bodyPr/>
          <a:lstStyle/>
          <a:p>
            <a:pPr algn="ctr"/>
            <a:r>
              <a:rPr lang="en-US" dirty="0"/>
              <a:t>Problem 12</a:t>
            </a:r>
          </a:p>
        </p:txBody>
      </p:sp>
      <p:sp>
        <p:nvSpPr>
          <p:cNvPr id="5" name="Content Placeholder 4">
            <a:extLst>
              <a:ext uri="{FF2B5EF4-FFF2-40B4-BE49-F238E27FC236}">
                <a16:creationId xmlns:a16="http://schemas.microsoft.com/office/drawing/2014/main" id="{B49D6216-659E-BA2D-6827-836A30B9B129}"/>
              </a:ext>
            </a:extLst>
          </p:cNvPr>
          <p:cNvSpPr>
            <a:spLocks noGrp="1"/>
          </p:cNvSpPr>
          <p:nvPr>
            <p:ph sz="half" idx="1"/>
          </p:nvPr>
        </p:nvSpPr>
        <p:spPr>
          <a:xfrm>
            <a:off x="838200" y="1825625"/>
            <a:ext cx="5181600" cy="4480172"/>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b="1" u="sng"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p:txBody>
      </p:sp>
      <p:sp>
        <p:nvSpPr>
          <p:cNvPr id="6" name="Content Placeholder 5">
            <a:extLst>
              <a:ext uri="{FF2B5EF4-FFF2-40B4-BE49-F238E27FC236}">
                <a16:creationId xmlns:a16="http://schemas.microsoft.com/office/drawing/2014/main" id="{BA363421-D5B8-EF47-219E-EA716E5DBBAC}"/>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
        <p:nvSpPr>
          <p:cNvPr id="2" name="TextBox 1">
            <a:extLst>
              <a:ext uri="{FF2B5EF4-FFF2-40B4-BE49-F238E27FC236}">
                <a16:creationId xmlns:a16="http://schemas.microsoft.com/office/drawing/2014/main" id="{8A0EF16E-2E84-E88B-E60C-6EF27D17DEBF}"/>
              </a:ext>
            </a:extLst>
          </p:cNvPr>
          <p:cNvSpPr txBox="1"/>
          <p:nvPr/>
        </p:nvSpPr>
        <p:spPr>
          <a:xfrm>
            <a:off x="10641957" y="2878921"/>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15782366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332419-F135-EDC2-CD98-688E9397278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3D40513-F0B0-C819-A50B-0B4147744A5E}"/>
              </a:ext>
            </a:extLst>
          </p:cNvPr>
          <p:cNvSpPr>
            <a:spLocks noGrp="1"/>
          </p:cNvSpPr>
          <p:nvPr>
            <p:ph type="title"/>
          </p:nvPr>
        </p:nvSpPr>
        <p:spPr/>
        <p:txBody>
          <a:bodyPr/>
          <a:lstStyle/>
          <a:p>
            <a:pPr algn="ctr"/>
            <a:r>
              <a:rPr lang="en-US" dirty="0"/>
              <a:t>Problem 12</a:t>
            </a:r>
          </a:p>
        </p:txBody>
      </p:sp>
      <p:sp>
        <p:nvSpPr>
          <p:cNvPr id="5" name="Content Placeholder 4">
            <a:extLst>
              <a:ext uri="{FF2B5EF4-FFF2-40B4-BE49-F238E27FC236}">
                <a16:creationId xmlns:a16="http://schemas.microsoft.com/office/drawing/2014/main" id="{9DC0F16E-CD9D-3A16-6B44-70B612935701}"/>
              </a:ext>
            </a:extLst>
          </p:cNvPr>
          <p:cNvSpPr>
            <a:spLocks noGrp="1"/>
          </p:cNvSpPr>
          <p:nvPr>
            <p:ph sz="half" idx="1"/>
          </p:nvPr>
        </p:nvSpPr>
        <p:spPr>
          <a:xfrm>
            <a:off x="838200" y="1825625"/>
            <a:ext cx="5181600" cy="4480172"/>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b="1" u="sng"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  </a:t>
            </a:r>
            <a:r>
              <a:rPr lang="en-US" sz="2400" b="1" u="sng" dirty="0">
                <a:solidFill>
                  <a:srgbClr val="C00000"/>
                </a:solidFill>
              </a:rPr>
              <a:t>No</a:t>
            </a:r>
          </a:p>
        </p:txBody>
      </p:sp>
      <p:sp>
        <p:nvSpPr>
          <p:cNvPr id="6" name="Content Placeholder 5">
            <a:extLst>
              <a:ext uri="{FF2B5EF4-FFF2-40B4-BE49-F238E27FC236}">
                <a16:creationId xmlns:a16="http://schemas.microsoft.com/office/drawing/2014/main" id="{BB6BDBDF-7943-E066-35BB-66EDB1C6CAC4}"/>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
        <p:nvSpPr>
          <p:cNvPr id="2" name="TextBox 1">
            <a:extLst>
              <a:ext uri="{FF2B5EF4-FFF2-40B4-BE49-F238E27FC236}">
                <a16:creationId xmlns:a16="http://schemas.microsoft.com/office/drawing/2014/main" id="{F144603B-7D71-9FBB-224F-BE9B439EBB9D}"/>
              </a:ext>
            </a:extLst>
          </p:cNvPr>
          <p:cNvSpPr txBox="1"/>
          <p:nvPr/>
        </p:nvSpPr>
        <p:spPr>
          <a:xfrm>
            <a:off x="10641957" y="2878921"/>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281554346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BBE59-1831-E5AC-91E0-96C1C0675569}"/>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0017A201-6E23-2364-66FE-7C1C4BF0F322}"/>
              </a:ext>
            </a:extLst>
          </p:cNvPr>
          <p:cNvSpPr>
            <a:spLocks noGrp="1"/>
          </p:cNvSpPr>
          <p:nvPr>
            <p:ph type="title"/>
          </p:nvPr>
        </p:nvSpPr>
        <p:spPr/>
        <p:txBody>
          <a:bodyPr/>
          <a:lstStyle/>
          <a:p>
            <a:pPr algn="ctr"/>
            <a:r>
              <a:rPr lang="en-US" dirty="0"/>
              <a:t>Problem 12</a:t>
            </a:r>
          </a:p>
        </p:txBody>
      </p:sp>
      <p:sp>
        <p:nvSpPr>
          <p:cNvPr id="5" name="Content Placeholder 4">
            <a:extLst>
              <a:ext uri="{FF2B5EF4-FFF2-40B4-BE49-F238E27FC236}">
                <a16:creationId xmlns:a16="http://schemas.microsoft.com/office/drawing/2014/main" id="{A25BF262-465A-3F7F-E4A0-6FD0D1B789F4}"/>
              </a:ext>
            </a:extLst>
          </p:cNvPr>
          <p:cNvSpPr>
            <a:spLocks noGrp="1"/>
          </p:cNvSpPr>
          <p:nvPr>
            <p:ph sz="half" idx="1"/>
          </p:nvPr>
        </p:nvSpPr>
        <p:spPr>
          <a:xfrm>
            <a:off x="838200" y="1825625"/>
            <a:ext cx="5181600" cy="4480172"/>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p:txBody>
      </p:sp>
      <p:sp>
        <p:nvSpPr>
          <p:cNvPr id="6" name="Content Placeholder 5">
            <a:extLst>
              <a:ext uri="{FF2B5EF4-FFF2-40B4-BE49-F238E27FC236}">
                <a16:creationId xmlns:a16="http://schemas.microsoft.com/office/drawing/2014/main" id="{0669D5FE-051F-8AA2-BFA4-E765649F8352}"/>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Tree>
    <p:extLst>
      <p:ext uri="{BB962C8B-B14F-4D97-AF65-F5344CB8AC3E}">
        <p14:creationId xmlns:p14="http://schemas.microsoft.com/office/powerpoint/2010/main" val="264032380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B8133-4E68-3F9B-CEED-15BCB2F1B7C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1421838B-8834-1A99-22D1-27E8DD354D7F}"/>
              </a:ext>
            </a:extLst>
          </p:cNvPr>
          <p:cNvSpPr>
            <a:spLocks noGrp="1"/>
          </p:cNvSpPr>
          <p:nvPr>
            <p:ph type="title"/>
          </p:nvPr>
        </p:nvSpPr>
        <p:spPr/>
        <p:txBody>
          <a:bodyPr/>
          <a:lstStyle/>
          <a:p>
            <a:pPr algn="ctr"/>
            <a:r>
              <a:rPr lang="en-US" dirty="0"/>
              <a:t>Problem 12</a:t>
            </a:r>
          </a:p>
        </p:txBody>
      </p:sp>
      <p:sp>
        <p:nvSpPr>
          <p:cNvPr id="5" name="Content Placeholder 4">
            <a:extLst>
              <a:ext uri="{FF2B5EF4-FFF2-40B4-BE49-F238E27FC236}">
                <a16:creationId xmlns:a16="http://schemas.microsoft.com/office/drawing/2014/main" id="{3CEE0EA3-4B36-F3B4-EEA4-0D50DE2C85F2}"/>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E0CE4C9E-4CD9-6CB0-D890-B1EAD41C3BC8}"/>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Ellen invents an identical mousetrap</a:t>
            </a:r>
          </a:p>
          <a:p>
            <a:r>
              <a:rPr lang="en-US" sz="2400" dirty="0">
                <a:solidFill>
                  <a:srgbClr val="002060"/>
                </a:solidFill>
              </a:rPr>
              <a:t>May 1, 2018:  Ellen files for a US patent</a:t>
            </a:r>
          </a:p>
        </p:txBody>
      </p:sp>
    </p:spTree>
    <p:extLst>
      <p:ext uri="{BB962C8B-B14F-4D97-AF65-F5344CB8AC3E}">
        <p14:creationId xmlns:p14="http://schemas.microsoft.com/office/powerpoint/2010/main" val="389279504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4FF127-FAF9-606C-51F5-8F4D7B94E175}"/>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8B0339CF-277E-AEB4-8896-F972A0FBE798}"/>
              </a:ext>
            </a:extLst>
          </p:cNvPr>
          <p:cNvSpPr>
            <a:spLocks noGrp="1"/>
          </p:cNvSpPr>
          <p:nvPr>
            <p:ph type="title"/>
          </p:nvPr>
        </p:nvSpPr>
        <p:spPr/>
        <p:txBody>
          <a:bodyPr/>
          <a:lstStyle/>
          <a:p>
            <a:pPr algn="ctr"/>
            <a:r>
              <a:rPr lang="en-US" dirty="0"/>
              <a:t>Problem 13</a:t>
            </a:r>
          </a:p>
        </p:txBody>
      </p:sp>
      <p:sp>
        <p:nvSpPr>
          <p:cNvPr id="5" name="Content Placeholder 4">
            <a:extLst>
              <a:ext uri="{FF2B5EF4-FFF2-40B4-BE49-F238E27FC236}">
                <a16:creationId xmlns:a16="http://schemas.microsoft.com/office/drawing/2014/main" id="{150E4FBE-5361-F454-5DA5-8DAF10FC4FB7}"/>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CD9C565D-BD57-05B3-DAA0-1E4399FC9516}"/>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p:txBody>
      </p:sp>
      <p:cxnSp>
        <p:nvCxnSpPr>
          <p:cNvPr id="3" name="Straight Arrow Connector 2">
            <a:extLst>
              <a:ext uri="{FF2B5EF4-FFF2-40B4-BE49-F238E27FC236}">
                <a16:creationId xmlns:a16="http://schemas.microsoft.com/office/drawing/2014/main" id="{EA85787A-72A0-A010-C720-B1A0C7647C48}"/>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1152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07ADD9-A745-5B6A-9897-10E50376F3EA}"/>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CEBF1924-68ED-DBBB-0712-71C1665F73F8}"/>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D3BA9356-72C9-28C6-0779-85865A86894F}"/>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9724DAD7-9242-9991-7C82-9E225D0931CE}"/>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82557AD5-9717-3805-2E9C-00EC6891A0D5}"/>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3FDFF63C-9AB5-2E3A-8318-5BC94BA9365A}"/>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D73B0864-2E29-B4A1-54CD-9417EB1A91C8}"/>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CBB27743-F5E6-4E6C-F07B-6C22001D7727}"/>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224990E-18A0-F1A2-748B-606CEA03AD5E}"/>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BDC6453-4E25-1509-E40B-89129419CFC5}"/>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63694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E4A311-B3A0-222C-BB82-E19FEF589730}"/>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D33085CB-AE5E-23FB-06BF-A0C44CFC4643}"/>
              </a:ext>
            </a:extLst>
          </p:cNvPr>
          <p:cNvSpPr>
            <a:spLocks noGrp="1"/>
          </p:cNvSpPr>
          <p:nvPr>
            <p:ph type="title"/>
          </p:nvPr>
        </p:nvSpPr>
        <p:spPr/>
        <p:txBody>
          <a:bodyPr/>
          <a:lstStyle/>
          <a:p>
            <a:pPr algn="ctr"/>
            <a:r>
              <a:rPr lang="en-US" dirty="0"/>
              <a:t>Problem 13</a:t>
            </a:r>
          </a:p>
        </p:txBody>
      </p:sp>
      <p:sp>
        <p:nvSpPr>
          <p:cNvPr id="5" name="Content Placeholder 4">
            <a:extLst>
              <a:ext uri="{FF2B5EF4-FFF2-40B4-BE49-F238E27FC236}">
                <a16:creationId xmlns:a16="http://schemas.microsoft.com/office/drawing/2014/main" id="{D21C9328-0054-BA66-C259-99AFA862DD39}"/>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9B4B4B3F-FB1C-CFAD-D3B8-660996F4C9D3}"/>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pPr marL="0" indent="0">
              <a:buNone/>
            </a:pPr>
            <a:r>
              <a:rPr lang="en-US" sz="2400" dirty="0"/>
              <a:t>Will Ellen’s application be granted?</a:t>
            </a:r>
          </a:p>
        </p:txBody>
      </p:sp>
      <p:cxnSp>
        <p:nvCxnSpPr>
          <p:cNvPr id="3" name="Straight Arrow Connector 2">
            <a:extLst>
              <a:ext uri="{FF2B5EF4-FFF2-40B4-BE49-F238E27FC236}">
                <a16:creationId xmlns:a16="http://schemas.microsoft.com/office/drawing/2014/main" id="{5B65CD3A-7F89-F7BB-62CC-D11C09547129}"/>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103196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1DF9A2-A229-69B6-9FE2-DCF32555026B}"/>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4FD01429-4C1F-C785-6242-6C65591C175C}"/>
              </a:ext>
            </a:extLst>
          </p:cNvPr>
          <p:cNvSpPr>
            <a:spLocks noGrp="1"/>
          </p:cNvSpPr>
          <p:nvPr>
            <p:ph type="title"/>
          </p:nvPr>
        </p:nvSpPr>
        <p:spPr/>
        <p:txBody>
          <a:bodyPr/>
          <a:lstStyle/>
          <a:p>
            <a:pPr algn="ctr"/>
            <a:r>
              <a:rPr lang="en-US" dirty="0"/>
              <a:t>Problem 13</a:t>
            </a:r>
          </a:p>
        </p:txBody>
      </p:sp>
      <p:sp>
        <p:nvSpPr>
          <p:cNvPr id="5" name="Content Placeholder 4">
            <a:extLst>
              <a:ext uri="{FF2B5EF4-FFF2-40B4-BE49-F238E27FC236}">
                <a16:creationId xmlns:a16="http://schemas.microsoft.com/office/drawing/2014/main" id="{9014993A-E8E0-BEAB-3C6C-9A8C421E8FB3}"/>
              </a:ext>
            </a:extLst>
          </p:cNvPr>
          <p:cNvSpPr>
            <a:spLocks noGrp="1"/>
          </p:cNvSpPr>
          <p:nvPr>
            <p:ph sz="half" idx="1"/>
          </p:nvPr>
        </p:nvSpPr>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p:txBody>
      </p:sp>
      <p:sp>
        <p:nvSpPr>
          <p:cNvPr id="6" name="Content Placeholder 5">
            <a:extLst>
              <a:ext uri="{FF2B5EF4-FFF2-40B4-BE49-F238E27FC236}">
                <a16:creationId xmlns:a16="http://schemas.microsoft.com/office/drawing/2014/main" id="{35E5119E-DF28-2EBA-62BD-2D936B5A6511}"/>
              </a:ext>
            </a:extLst>
          </p:cNvPr>
          <p:cNvSpPr>
            <a:spLocks noGrp="1"/>
          </p:cNvSpPr>
          <p:nvPr>
            <p:ph sz="half" idx="2"/>
          </p:nvPr>
        </p:nvSpPr>
        <p:spPr>
          <a:xfrm>
            <a:off x="6172200" y="1825625"/>
            <a:ext cx="5181600" cy="4667250"/>
          </a:xfrm>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pPr marL="0" indent="0">
              <a:buNone/>
            </a:pPr>
            <a:r>
              <a:rPr lang="en-US" sz="2400" dirty="0"/>
              <a:t>Will Ellen’s application be granted?  </a:t>
            </a:r>
            <a:r>
              <a:rPr lang="en-US" sz="2400" b="1" dirty="0">
                <a:solidFill>
                  <a:srgbClr val="C00000"/>
                </a:solidFill>
              </a:rPr>
              <a:t>No; she is not an “inventor.”</a:t>
            </a:r>
          </a:p>
        </p:txBody>
      </p:sp>
      <p:cxnSp>
        <p:nvCxnSpPr>
          <p:cNvPr id="3" name="Straight Arrow Connector 2">
            <a:extLst>
              <a:ext uri="{FF2B5EF4-FFF2-40B4-BE49-F238E27FC236}">
                <a16:creationId xmlns:a16="http://schemas.microsoft.com/office/drawing/2014/main" id="{5F693B28-5A2B-AA82-65D9-123DE9723148}"/>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576030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9DDA61-EF29-164E-91CE-AF240FB44778}"/>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A606253-0A79-3A65-7BBD-329C841FF104}"/>
              </a:ext>
            </a:extLst>
          </p:cNvPr>
          <p:cNvSpPr>
            <a:spLocks noGrp="1"/>
          </p:cNvSpPr>
          <p:nvPr>
            <p:ph type="title"/>
          </p:nvPr>
        </p:nvSpPr>
        <p:spPr/>
        <p:txBody>
          <a:bodyPr/>
          <a:lstStyle/>
          <a:p>
            <a:pPr algn="ctr"/>
            <a:r>
              <a:rPr lang="en-US" dirty="0"/>
              <a:t>Problem 14</a:t>
            </a:r>
          </a:p>
        </p:txBody>
      </p:sp>
      <p:sp>
        <p:nvSpPr>
          <p:cNvPr id="5" name="Content Placeholder 4">
            <a:extLst>
              <a:ext uri="{FF2B5EF4-FFF2-40B4-BE49-F238E27FC236}">
                <a16:creationId xmlns:a16="http://schemas.microsoft.com/office/drawing/2014/main" id="{4CCAF625-F8EF-65AA-C64D-7DEED1AE63AE}"/>
              </a:ext>
            </a:extLst>
          </p:cNvPr>
          <p:cNvSpPr>
            <a:spLocks noGrp="1"/>
          </p:cNvSpPr>
          <p:nvPr>
            <p:ph sz="half" idx="1"/>
          </p:nvPr>
        </p:nvSpPr>
        <p:spPr>
          <a:xfrm>
            <a:off x="838200" y="1825625"/>
            <a:ext cx="5181600" cy="4667250"/>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a:p>
            <a:endParaRPr lang="en-US" sz="2400" dirty="0">
              <a:solidFill>
                <a:srgbClr val="C00000"/>
              </a:solidFill>
            </a:endParaRPr>
          </a:p>
        </p:txBody>
      </p:sp>
      <p:sp>
        <p:nvSpPr>
          <p:cNvPr id="6" name="Content Placeholder 5">
            <a:extLst>
              <a:ext uri="{FF2B5EF4-FFF2-40B4-BE49-F238E27FC236}">
                <a16:creationId xmlns:a16="http://schemas.microsoft.com/office/drawing/2014/main" id="{4A4BE02A-DFE1-1BEA-DD37-47C2797627E2}"/>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p:txBody>
      </p:sp>
      <p:cxnSp>
        <p:nvCxnSpPr>
          <p:cNvPr id="3" name="Straight Arrow Connector 2">
            <a:extLst>
              <a:ext uri="{FF2B5EF4-FFF2-40B4-BE49-F238E27FC236}">
                <a16:creationId xmlns:a16="http://schemas.microsoft.com/office/drawing/2014/main" id="{D205E8CD-22DD-70CA-07E1-F46C3AB8E03B}"/>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536805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A30F5-17B3-C6E4-BF60-2FB782F0727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26A6FA27-19E7-C561-C2BC-F247F3FF0014}"/>
              </a:ext>
            </a:extLst>
          </p:cNvPr>
          <p:cNvSpPr>
            <a:spLocks noGrp="1"/>
          </p:cNvSpPr>
          <p:nvPr>
            <p:ph type="title"/>
          </p:nvPr>
        </p:nvSpPr>
        <p:spPr/>
        <p:txBody>
          <a:bodyPr/>
          <a:lstStyle/>
          <a:p>
            <a:pPr algn="ctr"/>
            <a:r>
              <a:rPr lang="en-US" dirty="0"/>
              <a:t>Problem 14</a:t>
            </a:r>
          </a:p>
        </p:txBody>
      </p:sp>
      <p:sp>
        <p:nvSpPr>
          <p:cNvPr id="5" name="Content Placeholder 4">
            <a:extLst>
              <a:ext uri="{FF2B5EF4-FFF2-40B4-BE49-F238E27FC236}">
                <a16:creationId xmlns:a16="http://schemas.microsoft.com/office/drawing/2014/main" id="{5BDDD198-E0B6-3E4E-A81E-EB19B0395478}"/>
              </a:ext>
            </a:extLst>
          </p:cNvPr>
          <p:cNvSpPr>
            <a:spLocks noGrp="1"/>
          </p:cNvSpPr>
          <p:nvPr>
            <p:ph sz="half" idx="1"/>
          </p:nvPr>
        </p:nvSpPr>
        <p:spPr>
          <a:xfrm>
            <a:off x="838200" y="1825625"/>
            <a:ext cx="5181600" cy="4667250"/>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b="1" u="sng"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a:p>
            <a:endParaRPr lang="en-US" sz="2400" dirty="0">
              <a:solidFill>
                <a:srgbClr val="C00000"/>
              </a:solidFill>
            </a:endParaRPr>
          </a:p>
        </p:txBody>
      </p:sp>
      <p:sp>
        <p:nvSpPr>
          <p:cNvPr id="6" name="Content Placeholder 5">
            <a:extLst>
              <a:ext uri="{FF2B5EF4-FFF2-40B4-BE49-F238E27FC236}">
                <a16:creationId xmlns:a16="http://schemas.microsoft.com/office/drawing/2014/main" id="{BC79FD73-62ED-C9FC-6D13-95F5B8821DDA}"/>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p:txBody>
      </p:sp>
      <p:cxnSp>
        <p:nvCxnSpPr>
          <p:cNvPr id="3" name="Straight Arrow Connector 2">
            <a:extLst>
              <a:ext uri="{FF2B5EF4-FFF2-40B4-BE49-F238E27FC236}">
                <a16:creationId xmlns:a16="http://schemas.microsoft.com/office/drawing/2014/main" id="{C3AF4D14-43E8-B803-9CA0-F777F435922D}"/>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979455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588704-A92E-CBDC-0DBF-970FBA17141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96A95C68-27B3-6463-153C-55BC6548E905}"/>
              </a:ext>
            </a:extLst>
          </p:cNvPr>
          <p:cNvSpPr>
            <a:spLocks noGrp="1"/>
          </p:cNvSpPr>
          <p:nvPr>
            <p:ph type="title"/>
          </p:nvPr>
        </p:nvSpPr>
        <p:spPr/>
        <p:txBody>
          <a:bodyPr/>
          <a:lstStyle/>
          <a:p>
            <a:pPr algn="ctr"/>
            <a:r>
              <a:rPr lang="en-US" dirty="0"/>
              <a:t>Problem 14</a:t>
            </a:r>
          </a:p>
        </p:txBody>
      </p:sp>
      <p:sp>
        <p:nvSpPr>
          <p:cNvPr id="5" name="Content Placeholder 4">
            <a:extLst>
              <a:ext uri="{FF2B5EF4-FFF2-40B4-BE49-F238E27FC236}">
                <a16:creationId xmlns:a16="http://schemas.microsoft.com/office/drawing/2014/main" id="{29E0FFC0-61C0-A8A6-E2B1-7ED3FA6C8BDE}"/>
              </a:ext>
            </a:extLst>
          </p:cNvPr>
          <p:cNvSpPr>
            <a:spLocks noGrp="1"/>
          </p:cNvSpPr>
          <p:nvPr>
            <p:ph sz="half" idx="1"/>
          </p:nvPr>
        </p:nvSpPr>
        <p:spPr>
          <a:xfrm>
            <a:off x="838200" y="1825625"/>
            <a:ext cx="5181600" cy="4667250"/>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b="1" u="sng"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a:p>
            <a:endParaRPr lang="en-US" sz="2400" dirty="0">
              <a:solidFill>
                <a:srgbClr val="C00000"/>
              </a:solidFill>
            </a:endParaRPr>
          </a:p>
        </p:txBody>
      </p:sp>
      <p:sp>
        <p:nvSpPr>
          <p:cNvPr id="6" name="Content Placeholder 5">
            <a:extLst>
              <a:ext uri="{FF2B5EF4-FFF2-40B4-BE49-F238E27FC236}">
                <a16:creationId xmlns:a16="http://schemas.microsoft.com/office/drawing/2014/main" id="{7AFB5213-8BDB-EFF3-C828-C7470AE624C5}"/>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p:txBody>
      </p:sp>
      <p:cxnSp>
        <p:nvCxnSpPr>
          <p:cNvPr id="3" name="Straight Arrow Connector 2">
            <a:extLst>
              <a:ext uri="{FF2B5EF4-FFF2-40B4-BE49-F238E27FC236}">
                <a16:creationId xmlns:a16="http://schemas.microsoft.com/office/drawing/2014/main" id="{BCA7CB81-CCAD-E2A5-B5FF-05B6FDB1ECB4}"/>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E32919E2-F586-B74E-8FC1-74504E4FC176}"/>
              </a:ext>
            </a:extLst>
          </p:cNvPr>
          <p:cNvSpPr txBox="1"/>
          <p:nvPr/>
        </p:nvSpPr>
        <p:spPr>
          <a:xfrm>
            <a:off x="10641957" y="2878921"/>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63391912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04E817-C60B-E71A-BDCF-670A01DEE44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1324DAF3-258E-7574-FE51-F52671FE2CE5}"/>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0E47696A-48C4-B212-B735-3F3987F39E0E}"/>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8E7BD555-B693-79A7-A20A-FFD6990E3059}"/>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091CC33D-3F68-DB75-998D-B0D95BE92085}"/>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06B22124-2D82-6EFE-C68D-9722B9544BDF}"/>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35E903D9-D1B6-6452-B347-A18127BF9136}"/>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6CD41678-CC5F-5D5D-2338-01521C8FAEB2}"/>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D14BF2F1-BE2A-75FD-5F40-8D099A99FFF8}"/>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CDA1F95B-3D79-6925-3FAE-1A9B7E0A3B31}"/>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030490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A8ABD5-2C55-FB66-E45D-D0E6EABBBF99}"/>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74D1A04-89D8-8BF1-04B8-ED3B3E0C1969}"/>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9304B845-1D26-55D4-50A1-00F4FDECB8CD}"/>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158DC472-02A3-F298-62AC-03DC6F1ABBDE}"/>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ABB240A2-9795-DBBE-1579-31DC8BE1F0BB}"/>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3F9CB684-4E29-59B1-C3B6-10666A263234}"/>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EE2A5CF4-ABFD-2B27-62EE-771889BA75A0}"/>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51ACE859-8974-D087-3E36-A65B216E4A02}"/>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44B5F350-2532-3FA5-A256-2C671144E61F}"/>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7AA7034-9D5F-BB85-2E7B-973DCB1B1CAD}"/>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9472778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D07F1C-CFDF-878A-77EA-FE786B49D33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59991C61-52A3-635C-6C4A-C983EDFAB7EF}"/>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FC1F9C7B-B361-77F7-E34E-0A1B8CDEC01E}"/>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4B16283D-BAB9-3708-3E4E-5157706420BD}"/>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30A04842-B314-FE6A-D7EE-86F1B8F83C3A}"/>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E88F7420-0847-E144-0376-3E302B765FFB}"/>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600841E1-35E8-61A1-2A9E-6982D15BCC1B}"/>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85B57CCD-5A4D-FC8C-E69B-CB607845FB6A}"/>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7AD640E-124B-8436-1E6E-1A6A29C07AFA}"/>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755D7163-DC03-0777-744B-C36051D6E34A}"/>
              </a:ext>
            </a:extLst>
          </p:cNvPr>
          <p:cNvSpPr/>
          <p:nvPr/>
        </p:nvSpPr>
        <p:spPr>
          <a:xfrm>
            <a:off x="2176475" y="5960960"/>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9479DD72-5EC5-4C1C-7499-CAD41EF775A2}"/>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14126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4A7627-0A9D-57B7-203D-779DA740F708}"/>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A98026AE-3407-15FA-0D39-F8FB00DE5B1E}"/>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55B507BC-0691-E2B8-98AD-9D11B2806748}"/>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CA93D197-4DC7-29BD-21E8-06B3ADDC5B5D}"/>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1FAE013C-9CE0-D313-EC3C-7104485FE7E0}"/>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3737A087-0898-73CA-F126-49A7E5EA5528}"/>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CAC70504-221F-6626-0E1E-343705357922}"/>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78A6CBD9-09C7-803C-5111-462423E2A344}"/>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E80EA968-E1DF-8C29-7578-12A76F294C45}"/>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233CB61-2CAA-3A94-655D-22724B67802F}"/>
              </a:ext>
            </a:extLst>
          </p:cNvPr>
          <p:cNvSpPr/>
          <p:nvPr/>
        </p:nvSpPr>
        <p:spPr>
          <a:xfrm>
            <a:off x="2176475" y="5960960"/>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404CB6D9-73EF-7CD9-7EAC-22DE51A88759}"/>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905539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5CA84A-E819-2DCE-D38E-70346823EEF0}"/>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F0EFFE99-365C-AF81-49F6-40DE4AA31A0B}"/>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0933A7C2-EA55-6F68-EEDF-DA6A7B153EED}"/>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A8D0B80B-D002-C017-A68D-77C89840BF63}"/>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2000" b="1" u="sng" dirty="0">
                <a:solidFill>
                  <a:schemeClr val="accent6">
                    <a:lumMod val="75000"/>
                  </a:schemeClr>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66CB044E-4EE8-4C5E-1F17-AA3BBE43B7D7}"/>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2347F523-416B-EBFC-4B86-35324495EE15}"/>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54F659E9-2E64-1920-15B0-28CFC798070C}"/>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BFEADD65-3D90-EC8D-4A3C-BB2B9BCF80AE}"/>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A8EB203-C5EA-0CA1-D650-F8B29D237B07}"/>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9EA7C02C-C631-8C99-757F-1B92F33E7CFD}"/>
              </a:ext>
            </a:extLst>
          </p:cNvPr>
          <p:cNvSpPr/>
          <p:nvPr/>
        </p:nvSpPr>
        <p:spPr>
          <a:xfrm>
            <a:off x="2176475" y="5960960"/>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6D4B4CE-0F88-9C05-D0F6-8A09EE43FC20}"/>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5768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AE78AE-EC19-67A5-A33C-3D0998D4E31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778DDDC-3C6E-823B-A7B1-36207EE62CE8}"/>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A03A3921-71A0-2312-9382-F46E8B0C886D}"/>
              </a:ext>
            </a:extLst>
          </p:cNvPr>
          <p:cNvGraphicFramePr>
            <a:graphicFrameLocks noGrp="1"/>
          </p:cNvGraphicFramePr>
          <p:nvPr>
            <p:extLst>
              <p:ext uri="{D42A27DB-BD31-4B8C-83A1-F6EECF244321}">
                <p14:modId xmlns:p14="http://schemas.microsoft.com/office/powerpoint/2010/main" val="3994862251"/>
              </p:ext>
            </p:extLst>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30B1D946-0499-56B6-743B-99B71144CA4C}"/>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9A737491-1963-FDC6-D3D7-042B1B611D79}"/>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132EBB08-243B-DF34-F554-7DF7A6D7716A}"/>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EE544B24-8BFC-D53F-6CBC-10D7CD5F0AEA}"/>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6FB1335E-952D-DB2D-3399-CA054336A465}"/>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F4FDD258-A70B-8B9D-0A1D-C6F4D91B4D03}"/>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B1454567-E808-4457-4FC8-DA6B8143D031}"/>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761CA19-184A-A08C-BE73-F6F9AAA7D392}"/>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703243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9ED564C-53F6-3901-252C-658DD7706278}"/>
              </a:ext>
            </a:extLst>
          </p:cNvPr>
          <p:cNvSpPr>
            <a:spLocks noGrp="1"/>
          </p:cNvSpPr>
          <p:nvPr>
            <p:ph type="title"/>
          </p:nvPr>
        </p:nvSpPr>
        <p:spPr/>
        <p:txBody>
          <a:bodyPr>
            <a:normAutofit/>
          </a:bodyPr>
          <a:lstStyle/>
          <a:p>
            <a:r>
              <a:rPr lang="en-US" sz="3200" dirty="0"/>
              <a:t>Derivation</a:t>
            </a:r>
          </a:p>
        </p:txBody>
      </p:sp>
      <p:sp>
        <p:nvSpPr>
          <p:cNvPr id="4" name="Content Placeholder 3">
            <a:extLst>
              <a:ext uri="{FF2B5EF4-FFF2-40B4-BE49-F238E27FC236}">
                <a16:creationId xmlns:a16="http://schemas.microsoft.com/office/drawing/2014/main" id="{527812B6-7915-E577-160B-20E663DDD9EC}"/>
              </a:ext>
            </a:extLst>
          </p:cNvPr>
          <p:cNvSpPr>
            <a:spLocks noGrp="1"/>
          </p:cNvSpPr>
          <p:nvPr>
            <p:ph sz="half" idx="1"/>
          </p:nvPr>
        </p:nvSpPr>
        <p:spPr>
          <a:xfrm>
            <a:off x="445477" y="1535723"/>
            <a:ext cx="5181599" cy="4641240"/>
          </a:xfrm>
        </p:spPr>
        <p:txBody>
          <a:bodyPr>
            <a:normAutofit/>
          </a:bodyPr>
          <a:lstStyle/>
          <a:p>
            <a:pPr>
              <a:lnSpc>
                <a:spcPct val="100000"/>
              </a:lnSpc>
            </a:pPr>
            <a:r>
              <a:rPr lang="en-US" sz="2400" i="0" u="none" strike="noStrike" dirty="0">
                <a:solidFill>
                  <a:srgbClr val="333333"/>
                </a:solidFill>
                <a:effectLst/>
              </a:rPr>
              <a:t>35 USC 102(b)(1) A disclosure made 1 year or less before the </a:t>
            </a:r>
            <a:r>
              <a:rPr lang="en-US" sz="2400" i="0" u="none" strike="noStrike" dirty="0">
                <a:solidFill>
                  <a:srgbClr val="001C72"/>
                </a:solidFill>
                <a:effectLst/>
                <a:hlinkClick r:id="rId2"/>
              </a:rPr>
              <a:t>effective filing date</a:t>
            </a:r>
            <a:r>
              <a:rPr lang="en-US" sz="2400" i="0" u="none" strike="noStrike" dirty="0">
                <a:solidFill>
                  <a:srgbClr val="333333"/>
                </a:solidFill>
                <a:effectLst/>
              </a:rPr>
              <a:t> of a</a:t>
            </a:r>
            <a:r>
              <a:rPr lang="en-US" sz="2400" i="0" u="none" strike="noStrike" dirty="0">
                <a:solidFill>
                  <a:srgbClr val="001C72"/>
                </a:solidFill>
                <a:effectLst/>
                <a:hlinkClick r:id="rId3"/>
              </a:rPr>
              <a:t> claimed invention </a:t>
            </a:r>
            <a:r>
              <a:rPr lang="en-US" sz="2400" i="0" u="none" strike="noStrike" dirty="0">
                <a:solidFill>
                  <a:srgbClr val="333333"/>
                </a:solidFill>
                <a:effectLst/>
              </a:rPr>
              <a:t>shall not be prior art to the</a:t>
            </a:r>
            <a:r>
              <a:rPr lang="en-US" sz="2400" i="0" u="none" strike="noStrike" dirty="0">
                <a:solidFill>
                  <a:srgbClr val="001C72"/>
                </a:solidFill>
                <a:effectLst/>
                <a:hlinkClick r:id="rId3"/>
              </a:rPr>
              <a:t> claimed invention </a:t>
            </a:r>
            <a:r>
              <a:rPr lang="en-US" sz="2400" i="0" u="none" strike="noStrike" dirty="0">
                <a:solidFill>
                  <a:srgbClr val="333333"/>
                </a:solidFill>
                <a:effectLst/>
              </a:rPr>
              <a:t>under subsection (a)(1) if …</a:t>
            </a:r>
          </a:p>
          <a:p>
            <a:pPr>
              <a:lnSpc>
                <a:spcPct val="100000"/>
              </a:lnSpc>
            </a:pPr>
            <a:r>
              <a:rPr lang="en-US" sz="2400" i="0" u="none" strike="noStrike" dirty="0">
                <a:solidFill>
                  <a:srgbClr val="333333"/>
                </a:solidFill>
                <a:effectLst/>
              </a:rPr>
              <a:t>(A) </a:t>
            </a:r>
            <a:r>
              <a:rPr lang="en-US" sz="2400" b="0" i="0" u="none" strike="noStrike" dirty="0">
                <a:solidFill>
                  <a:srgbClr val="333333"/>
                </a:solidFill>
                <a:effectLst/>
              </a:rPr>
              <a:t>the disclosure was made by the </a:t>
            </a:r>
            <a:r>
              <a:rPr lang="en-US" sz="2400" b="0" i="0" u="none" strike="noStrike" dirty="0">
                <a:solidFill>
                  <a:srgbClr val="001C72"/>
                </a:solidFill>
                <a:effectLst/>
                <a:hlinkClick r:id="rId4"/>
              </a:rPr>
              <a:t>inventor</a:t>
            </a:r>
            <a:r>
              <a:rPr lang="en-US" sz="2400" b="0" i="0" u="none" strike="noStrike" dirty="0">
                <a:solidFill>
                  <a:srgbClr val="333333"/>
                </a:solidFill>
                <a:effectLst/>
              </a:rPr>
              <a:t> or </a:t>
            </a:r>
            <a:r>
              <a:rPr lang="en-US" sz="2400" b="0" i="0" u="none" strike="noStrike" dirty="0">
                <a:solidFill>
                  <a:srgbClr val="001C72"/>
                </a:solidFill>
                <a:effectLst/>
                <a:hlinkClick r:id="rId5"/>
              </a:rPr>
              <a:t>joint inventor</a:t>
            </a:r>
            <a:r>
              <a:rPr lang="en-US" sz="2400" b="0" i="0" u="none" strike="noStrike" dirty="0">
                <a:solidFill>
                  <a:srgbClr val="333333"/>
                </a:solidFill>
                <a:effectLst/>
              </a:rPr>
              <a:t> or by another who obtained the subject matter disclosed directly or indirectly from the </a:t>
            </a:r>
            <a:r>
              <a:rPr lang="en-US" sz="2400" b="0" i="0" u="none" strike="noStrike" dirty="0">
                <a:solidFill>
                  <a:srgbClr val="001C72"/>
                </a:solidFill>
                <a:effectLst/>
                <a:hlinkClick r:id="rId6"/>
              </a:rPr>
              <a:t>inventor </a:t>
            </a:r>
            <a:r>
              <a:rPr lang="en-US" sz="2400" b="0" i="0" u="none" strike="noStrike" dirty="0">
                <a:solidFill>
                  <a:srgbClr val="333333"/>
                </a:solidFill>
                <a:effectLst/>
              </a:rPr>
              <a:t>or a </a:t>
            </a:r>
            <a:r>
              <a:rPr lang="en-US" sz="2400" b="0" i="0" u="none" strike="noStrike" dirty="0">
                <a:solidFill>
                  <a:srgbClr val="001C72"/>
                </a:solidFill>
                <a:effectLst/>
                <a:hlinkClick r:id="rId5"/>
              </a:rPr>
              <a:t>joint inventor</a:t>
            </a:r>
            <a:endParaRPr lang="en-US" sz="2400" i="0" u="none" strike="noStrike" dirty="0">
              <a:solidFill>
                <a:srgbClr val="333333"/>
              </a:solidFill>
              <a:effectLst/>
            </a:endParaRPr>
          </a:p>
          <a:p>
            <a:pPr>
              <a:lnSpc>
                <a:spcPct val="100000"/>
              </a:lnSpc>
            </a:pPr>
            <a:endParaRPr lang="en-US" sz="2400" i="0" u="none" strike="noStrike" dirty="0">
              <a:solidFill>
                <a:srgbClr val="333333"/>
              </a:solidFill>
              <a:effectLst/>
            </a:endParaRPr>
          </a:p>
          <a:p>
            <a:pPr>
              <a:lnSpc>
                <a:spcPct val="100000"/>
              </a:lnSpc>
            </a:pPr>
            <a:endParaRPr lang="en-US" sz="2400" dirty="0"/>
          </a:p>
        </p:txBody>
      </p:sp>
    </p:spTree>
    <p:extLst>
      <p:ext uri="{BB962C8B-B14F-4D97-AF65-F5344CB8AC3E}">
        <p14:creationId xmlns:p14="http://schemas.microsoft.com/office/powerpoint/2010/main" val="42050801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3782FD-F1A9-B001-6E64-20F91237560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D0996CB-C78C-5539-7612-9A8ECDF1B53B}"/>
              </a:ext>
            </a:extLst>
          </p:cNvPr>
          <p:cNvSpPr>
            <a:spLocks noGrp="1"/>
          </p:cNvSpPr>
          <p:nvPr>
            <p:ph type="title"/>
          </p:nvPr>
        </p:nvSpPr>
        <p:spPr/>
        <p:txBody>
          <a:bodyPr>
            <a:normAutofit/>
          </a:bodyPr>
          <a:lstStyle/>
          <a:p>
            <a:r>
              <a:rPr lang="en-US" sz="3200" dirty="0"/>
              <a:t>Derivation</a:t>
            </a:r>
          </a:p>
        </p:txBody>
      </p:sp>
      <p:sp>
        <p:nvSpPr>
          <p:cNvPr id="4" name="Content Placeholder 3">
            <a:extLst>
              <a:ext uri="{FF2B5EF4-FFF2-40B4-BE49-F238E27FC236}">
                <a16:creationId xmlns:a16="http://schemas.microsoft.com/office/drawing/2014/main" id="{208A594D-237F-75A5-712B-64D40DC5A024}"/>
              </a:ext>
            </a:extLst>
          </p:cNvPr>
          <p:cNvSpPr>
            <a:spLocks noGrp="1"/>
          </p:cNvSpPr>
          <p:nvPr>
            <p:ph sz="half" idx="1"/>
          </p:nvPr>
        </p:nvSpPr>
        <p:spPr>
          <a:xfrm>
            <a:off x="445477" y="1535723"/>
            <a:ext cx="5181599" cy="4641240"/>
          </a:xfrm>
        </p:spPr>
        <p:txBody>
          <a:bodyPr>
            <a:normAutofit/>
          </a:bodyPr>
          <a:lstStyle/>
          <a:p>
            <a:pPr>
              <a:lnSpc>
                <a:spcPct val="100000"/>
              </a:lnSpc>
            </a:pPr>
            <a:r>
              <a:rPr lang="en-US" sz="2400" i="0" u="none" strike="noStrike" dirty="0">
                <a:solidFill>
                  <a:srgbClr val="333333"/>
                </a:solidFill>
                <a:effectLst/>
              </a:rPr>
              <a:t>35 USC 102(b)(1) A disclosure made 1 year or less before the </a:t>
            </a:r>
            <a:r>
              <a:rPr lang="en-US" sz="2400" i="0" u="none" strike="noStrike" dirty="0">
                <a:solidFill>
                  <a:srgbClr val="001C72"/>
                </a:solidFill>
                <a:effectLst/>
                <a:hlinkClick r:id="rId2"/>
              </a:rPr>
              <a:t>effective filing date</a:t>
            </a:r>
            <a:r>
              <a:rPr lang="en-US" sz="2400" i="0" u="none" strike="noStrike" dirty="0">
                <a:solidFill>
                  <a:srgbClr val="333333"/>
                </a:solidFill>
                <a:effectLst/>
              </a:rPr>
              <a:t> of a</a:t>
            </a:r>
            <a:r>
              <a:rPr lang="en-US" sz="2400" i="0" u="none" strike="noStrike" dirty="0">
                <a:solidFill>
                  <a:srgbClr val="001C72"/>
                </a:solidFill>
                <a:effectLst/>
                <a:hlinkClick r:id="rId3"/>
              </a:rPr>
              <a:t> claimed invention </a:t>
            </a:r>
            <a:r>
              <a:rPr lang="en-US" sz="2400" i="0" u="none" strike="noStrike" dirty="0">
                <a:solidFill>
                  <a:srgbClr val="333333"/>
                </a:solidFill>
                <a:effectLst/>
              </a:rPr>
              <a:t>shall not be prior art to the</a:t>
            </a:r>
            <a:r>
              <a:rPr lang="en-US" sz="2400" i="0" u="none" strike="noStrike" dirty="0">
                <a:solidFill>
                  <a:srgbClr val="001C72"/>
                </a:solidFill>
                <a:effectLst/>
                <a:hlinkClick r:id="rId3"/>
              </a:rPr>
              <a:t> claimed invention </a:t>
            </a:r>
            <a:r>
              <a:rPr lang="en-US" sz="2400" i="0" u="none" strike="noStrike" dirty="0">
                <a:solidFill>
                  <a:srgbClr val="333333"/>
                </a:solidFill>
                <a:effectLst/>
              </a:rPr>
              <a:t>under subsection (a)(1) if …</a:t>
            </a:r>
          </a:p>
          <a:p>
            <a:pPr>
              <a:lnSpc>
                <a:spcPct val="100000"/>
              </a:lnSpc>
            </a:pPr>
            <a:r>
              <a:rPr lang="en-US" sz="2400" i="0" u="none" strike="noStrike" dirty="0">
                <a:solidFill>
                  <a:srgbClr val="333333"/>
                </a:solidFill>
                <a:effectLst/>
              </a:rPr>
              <a:t>(A) </a:t>
            </a:r>
            <a:r>
              <a:rPr lang="en-US" sz="2400" b="1" i="0" u="sng" strike="noStrike" dirty="0">
                <a:solidFill>
                  <a:srgbClr val="333333"/>
                </a:solidFill>
                <a:effectLst/>
              </a:rPr>
              <a:t>the disclosure was made </a:t>
            </a:r>
            <a:r>
              <a:rPr lang="en-US" sz="2400" b="0" i="0" u="none" strike="noStrike" dirty="0">
                <a:solidFill>
                  <a:srgbClr val="333333"/>
                </a:solidFill>
                <a:effectLst/>
              </a:rPr>
              <a:t>by the </a:t>
            </a:r>
            <a:r>
              <a:rPr lang="en-US" sz="2400" b="0" i="0" u="none" strike="noStrike" dirty="0">
                <a:solidFill>
                  <a:srgbClr val="001C72"/>
                </a:solidFill>
                <a:effectLst/>
                <a:hlinkClick r:id="rId4"/>
              </a:rPr>
              <a:t>inventor</a:t>
            </a:r>
            <a:r>
              <a:rPr lang="en-US" sz="2400" b="0" i="0" u="none" strike="noStrike" dirty="0">
                <a:solidFill>
                  <a:srgbClr val="333333"/>
                </a:solidFill>
                <a:effectLst/>
              </a:rPr>
              <a:t> or </a:t>
            </a:r>
            <a:r>
              <a:rPr lang="en-US" sz="2400" b="0" i="0" u="none" strike="noStrike" dirty="0">
                <a:solidFill>
                  <a:srgbClr val="001C72"/>
                </a:solidFill>
                <a:effectLst/>
                <a:hlinkClick r:id="rId5"/>
              </a:rPr>
              <a:t>joint inventor</a:t>
            </a:r>
            <a:r>
              <a:rPr lang="en-US" sz="2400" b="0" i="0" u="none" strike="noStrike" dirty="0">
                <a:solidFill>
                  <a:srgbClr val="333333"/>
                </a:solidFill>
                <a:effectLst/>
              </a:rPr>
              <a:t> or </a:t>
            </a:r>
            <a:r>
              <a:rPr lang="en-US" sz="2400" b="1" i="0" u="sng" strike="noStrike" dirty="0">
                <a:solidFill>
                  <a:srgbClr val="333333"/>
                </a:solidFill>
                <a:effectLst/>
              </a:rPr>
              <a:t>by another who obtained the subject matter disclosed directly or indirectly from the </a:t>
            </a:r>
            <a:r>
              <a:rPr lang="en-US" sz="2400" b="1" i="0" u="sng" strike="noStrike" dirty="0">
                <a:solidFill>
                  <a:srgbClr val="001C72"/>
                </a:solidFill>
                <a:effectLst/>
                <a:hlinkClick r:id="rId6"/>
              </a:rPr>
              <a:t>inventor </a:t>
            </a:r>
            <a:r>
              <a:rPr lang="en-US" sz="2400" b="0" i="0" u="none" strike="noStrike" dirty="0">
                <a:solidFill>
                  <a:srgbClr val="333333"/>
                </a:solidFill>
                <a:effectLst/>
              </a:rPr>
              <a:t>or a </a:t>
            </a:r>
            <a:r>
              <a:rPr lang="en-US" sz="2400" b="0" i="0" u="none" strike="noStrike" dirty="0">
                <a:solidFill>
                  <a:srgbClr val="001C72"/>
                </a:solidFill>
                <a:effectLst/>
                <a:hlinkClick r:id="rId5"/>
              </a:rPr>
              <a:t>joint inventor</a:t>
            </a:r>
            <a:endParaRPr lang="en-US" sz="2400" i="0" u="none" strike="noStrike" dirty="0">
              <a:solidFill>
                <a:srgbClr val="333333"/>
              </a:solidFill>
              <a:effectLst/>
            </a:endParaRPr>
          </a:p>
          <a:p>
            <a:pPr>
              <a:lnSpc>
                <a:spcPct val="100000"/>
              </a:lnSpc>
            </a:pPr>
            <a:endParaRPr lang="en-US" sz="2400" i="0" u="none" strike="noStrike" dirty="0">
              <a:solidFill>
                <a:srgbClr val="333333"/>
              </a:solidFill>
              <a:effectLst/>
            </a:endParaRPr>
          </a:p>
          <a:p>
            <a:pPr>
              <a:lnSpc>
                <a:spcPct val="100000"/>
              </a:lnSpc>
            </a:pPr>
            <a:endParaRPr lang="en-US" sz="2400" dirty="0"/>
          </a:p>
        </p:txBody>
      </p:sp>
    </p:spTree>
    <p:extLst>
      <p:ext uri="{BB962C8B-B14F-4D97-AF65-F5344CB8AC3E}">
        <p14:creationId xmlns:p14="http://schemas.microsoft.com/office/powerpoint/2010/main" val="429891210"/>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15DD14-81B8-C14F-F829-631D24D7331C}"/>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9C29D34-F255-82DE-6679-4CCBDF292E47}"/>
              </a:ext>
            </a:extLst>
          </p:cNvPr>
          <p:cNvSpPr>
            <a:spLocks noGrp="1"/>
          </p:cNvSpPr>
          <p:nvPr>
            <p:ph type="title"/>
          </p:nvPr>
        </p:nvSpPr>
        <p:spPr/>
        <p:txBody>
          <a:bodyPr>
            <a:normAutofit/>
          </a:bodyPr>
          <a:lstStyle/>
          <a:p>
            <a:r>
              <a:rPr lang="en-US" sz="3200" dirty="0"/>
              <a:t>Derivation</a:t>
            </a:r>
          </a:p>
        </p:txBody>
      </p:sp>
      <p:sp>
        <p:nvSpPr>
          <p:cNvPr id="4" name="Content Placeholder 3">
            <a:extLst>
              <a:ext uri="{FF2B5EF4-FFF2-40B4-BE49-F238E27FC236}">
                <a16:creationId xmlns:a16="http://schemas.microsoft.com/office/drawing/2014/main" id="{961EC30D-33AC-5B24-F6D8-5900A6E29CF4}"/>
              </a:ext>
            </a:extLst>
          </p:cNvPr>
          <p:cNvSpPr>
            <a:spLocks noGrp="1"/>
          </p:cNvSpPr>
          <p:nvPr>
            <p:ph sz="half" idx="1"/>
          </p:nvPr>
        </p:nvSpPr>
        <p:spPr>
          <a:xfrm>
            <a:off x="445478" y="1535723"/>
            <a:ext cx="4982308" cy="4641240"/>
          </a:xfrm>
        </p:spPr>
        <p:txBody>
          <a:bodyPr>
            <a:normAutofit/>
          </a:bodyPr>
          <a:lstStyle/>
          <a:p>
            <a:pPr>
              <a:lnSpc>
                <a:spcPct val="100000"/>
              </a:lnSpc>
            </a:pPr>
            <a:r>
              <a:rPr lang="en-US" sz="2400" i="0" u="none" strike="noStrike" dirty="0">
                <a:solidFill>
                  <a:srgbClr val="333333"/>
                </a:solidFill>
                <a:effectLst/>
              </a:rPr>
              <a:t>35 USC 102(b)(2) </a:t>
            </a:r>
            <a:r>
              <a:rPr lang="en-US" sz="2400" b="0" i="0" u="none" strike="noStrike" dirty="0">
                <a:solidFill>
                  <a:srgbClr val="333333"/>
                </a:solidFill>
                <a:effectLst/>
              </a:rPr>
              <a:t>A disclosure shall not be prior art to a </a:t>
            </a:r>
            <a:r>
              <a:rPr lang="en-US" sz="2400" b="0" i="0" u="none" strike="noStrike" dirty="0">
                <a:solidFill>
                  <a:srgbClr val="001C72"/>
                </a:solidFill>
                <a:effectLst/>
                <a:hlinkClick r:id="rId2"/>
              </a:rPr>
              <a:t>claimed invention</a:t>
            </a:r>
            <a:r>
              <a:rPr lang="en-US" sz="2400" b="0" i="0" u="none" strike="noStrike" dirty="0">
                <a:solidFill>
                  <a:srgbClr val="333333"/>
                </a:solidFill>
                <a:effectLst/>
              </a:rPr>
              <a:t> under subsection (a)(2) if</a:t>
            </a:r>
            <a:r>
              <a:rPr lang="en-US" sz="2400" i="0" u="none" strike="noStrike" dirty="0">
                <a:solidFill>
                  <a:srgbClr val="333333"/>
                </a:solidFill>
                <a:effectLst/>
              </a:rPr>
              <a:t>…</a:t>
            </a:r>
          </a:p>
          <a:p>
            <a:pPr>
              <a:lnSpc>
                <a:spcPct val="100000"/>
              </a:lnSpc>
            </a:pPr>
            <a:r>
              <a:rPr lang="en-US" sz="2400" i="0" u="none" strike="noStrike" dirty="0">
                <a:solidFill>
                  <a:srgbClr val="333333"/>
                </a:solidFill>
                <a:effectLst/>
              </a:rPr>
              <a:t>(A) </a:t>
            </a:r>
            <a:r>
              <a:rPr lang="en-US" sz="2400" b="0" i="0" u="none" strike="noStrike" dirty="0">
                <a:solidFill>
                  <a:srgbClr val="333333"/>
                </a:solidFill>
                <a:effectLst/>
              </a:rPr>
              <a:t>the subject matter disclosed was obtained directly or indirectly from the </a:t>
            </a:r>
            <a:r>
              <a:rPr lang="en-US" sz="2400" b="0" i="0" u="none" strike="noStrike" dirty="0">
                <a:solidFill>
                  <a:srgbClr val="001C72"/>
                </a:solidFill>
                <a:effectLst/>
                <a:hlinkClick r:id="rId3"/>
              </a:rPr>
              <a:t>inventor</a:t>
            </a:r>
            <a:r>
              <a:rPr lang="en-US" sz="2400" b="0" i="0" u="none" strike="noStrike" dirty="0">
                <a:solidFill>
                  <a:srgbClr val="333333"/>
                </a:solidFill>
                <a:effectLst/>
              </a:rPr>
              <a:t> or a </a:t>
            </a:r>
            <a:r>
              <a:rPr lang="en-US" sz="2400" b="0" i="0" u="none" strike="noStrike" dirty="0">
                <a:solidFill>
                  <a:srgbClr val="001C72"/>
                </a:solidFill>
                <a:effectLst/>
                <a:hlinkClick r:id="rId4"/>
              </a:rPr>
              <a:t>joint inventor</a:t>
            </a:r>
            <a:r>
              <a:rPr lang="en-US" sz="2400" b="0" i="0" u="none" strike="noStrike" dirty="0">
                <a:solidFill>
                  <a:srgbClr val="333333"/>
                </a:solidFill>
                <a:effectLst/>
              </a:rPr>
              <a:t>;</a:t>
            </a:r>
            <a:endParaRPr lang="en-US" sz="2400" i="0" u="none" strike="noStrike" dirty="0">
              <a:solidFill>
                <a:srgbClr val="333333"/>
              </a:solidFill>
              <a:effectLst/>
            </a:endParaRPr>
          </a:p>
          <a:p>
            <a:pPr>
              <a:lnSpc>
                <a:spcPct val="100000"/>
              </a:lnSpc>
            </a:pPr>
            <a:endParaRPr lang="en-US" sz="2400" dirty="0"/>
          </a:p>
        </p:txBody>
      </p:sp>
    </p:spTree>
    <p:extLst>
      <p:ext uri="{BB962C8B-B14F-4D97-AF65-F5344CB8AC3E}">
        <p14:creationId xmlns:p14="http://schemas.microsoft.com/office/powerpoint/2010/main" val="34279352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46705-A6E7-34D2-D406-27E39AC7096A}"/>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7182DFD8-DACA-2A85-0FFC-F3A432B43C25}"/>
              </a:ext>
            </a:extLst>
          </p:cNvPr>
          <p:cNvSpPr>
            <a:spLocks noGrp="1"/>
          </p:cNvSpPr>
          <p:nvPr>
            <p:ph type="title"/>
          </p:nvPr>
        </p:nvSpPr>
        <p:spPr/>
        <p:txBody>
          <a:bodyPr>
            <a:normAutofit/>
          </a:bodyPr>
          <a:lstStyle/>
          <a:p>
            <a:r>
              <a:rPr lang="en-US" sz="3200" dirty="0"/>
              <a:t>Derivation</a:t>
            </a:r>
          </a:p>
        </p:txBody>
      </p:sp>
      <p:sp>
        <p:nvSpPr>
          <p:cNvPr id="4" name="Content Placeholder 3">
            <a:extLst>
              <a:ext uri="{FF2B5EF4-FFF2-40B4-BE49-F238E27FC236}">
                <a16:creationId xmlns:a16="http://schemas.microsoft.com/office/drawing/2014/main" id="{7CD63DF6-488B-C330-657B-D1330A69681B}"/>
              </a:ext>
            </a:extLst>
          </p:cNvPr>
          <p:cNvSpPr>
            <a:spLocks noGrp="1"/>
          </p:cNvSpPr>
          <p:nvPr>
            <p:ph sz="half" idx="1"/>
          </p:nvPr>
        </p:nvSpPr>
        <p:spPr>
          <a:xfrm>
            <a:off x="445478" y="1535723"/>
            <a:ext cx="4982308" cy="4641240"/>
          </a:xfrm>
        </p:spPr>
        <p:txBody>
          <a:bodyPr>
            <a:normAutofit/>
          </a:bodyPr>
          <a:lstStyle/>
          <a:p>
            <a:pPr>
              <a:lnSpc>
                <a:spcPct val="100000"/>
              </a:lnSpc>
            </a:pPr>
            <a:r>
              <a:rPr lang="en-US" sz="2400" i="0" u="none" strike="noStrike" dirty="0">
                <a:solidFill>
                  <a:srgbClr val="333333"/>
                </a:solidFill>
                <a:effectLst/>
              </a:rPr>
              <a:t>35 USC 102(b)(2) </a:t>
            </a:r>
            <a:r>
              <a:rPr lang="en-US" sz="2400" b="0" i="0" u="none" strike="noStrike" dirty="0">
                <a:solidFill>
                  <a:srgbClr val="333333"/>
                </a:solidFill>
                <a:effectLst/>
              </a:rPr>
              <a:t>A disclosure shall not be prior art to a </a:t>
            </a:r>
            <a:r>
              <a:rPr lang="en-US" sz="2400" b="0" i="0" u="none" strike="noStrike" dirty="0">
                <a:solidFill>
                  <a:srgbClr val="001C72"/>
                </a:solidFill>
                <a:effectLst/>
                <a:hlinkClick r:id="rId2"/>
              </a:rPr>
              <a:t>claimed invention</a:t>
            </a:r>
            <a:r>
              <a:rPr lang="en-US" sz="2400" b="0" i="0" u="none" strike="noStrike" dirty="0">
                <a:solidFill>
                  <a:srgbClr val="333333"/>
                </a:solidFill>
                <a:effectLst/>
              </a:rPr>
              <a:t> under subsection (a)(2) if</a:t>
            </a:r>
            <a:r>
              <a:rPr lang="en-US" sz="2400" i="0" u="none" strike="noStrike" dirty="0">
                <a:solidFill>
                  <a:srgbClr val="333333"/>
                </a:solidFill>
                <a:effectLst/>
              </a:rPr>
              <a:t>…</a:t>
            </a:r>
          </a:p>
          <a:p>
            <a:pPr>
              <a:lnSpc>
                <a:spcPct val="100000"/>
              </a:lnSpc>
            </a:pPr>
            <a:r>
              <a:rPr lang="en-US" sz="2400" i="0" u="none" strike="noStrike" dirty="0">
                <a:solidFill>
                  <a:srgbClr val="333333"/>
                </a:solidFill>
                <a:effectLst/>
              </a:rPr>
              <a:t>(A) </a:t>
            </a:r>
            <a:r>
              <a:rPr lang="en-US" sz="2400" b="1" i="0" u="sng" strike="noStrike" dirty="0">
                <a:solidFill>
                  <a:srgbClr val="333333"/>
                </a:solidFill>
                <a:effectLst/>
              </a:rPr>
              <a:t>the subject matter disclosed was obtained directly or indirectly from the </a:t>
            </a:r>
            <a:r>
              <a:rPr lang="en-US" sz="2400" b="1" i="0" u="sng" strike="noStrike" dirty="0">
                <a:solidFill>
                  <a:srgbClr val="001C72"/>
                </a:solidFill>
                <a:effectLst/>
                <a:hlinkClick r:id="rId3"/>
              </a:rPr>
              <a:t>inventor</a:t>
            </a:r>
            <a:r>
              <a:rPr lang="en-US" sz="2400" b="0" i="0" u="none" strike="noStrike" dirty="0">
                <a:solidFill>
                  <a:srgbClr val="333333"/>
                </a:solidFill>
                <a:effectLst/>
              </a:rPr>
              <a:t> or a </a:t>
            </a:r>
            <a:r>
              <a:rPr lang="en-US" sz="2400" b="0" i="0" u="none" strike="noStrike" dirty="0">
                <a:solidFill>
                  <a:srgbClr val="001C72"/>
                </a:solidFill>
                <a:effectLst/>
                <a:hlinkClick r:id="rId4"/>
              </a:rPr>
              <a:t>joint inventor</a:t>
            </a:r>
            <a:r>
              <a:rPr lang="en-US" sz="2400" b="0" i="0" u="none" strike="noStrike" dirty="0">
                <a:solidFill>
                  <a:srgbClr val="333333"/>
                </a:solidFill>
                <a:effectLst/>
              </a:rPr>
              <a:t>;</a:t>
            </a:r>
            <a:endParaRPr lang="en-US" sz="2400" i="0" u="none" strike="noStrike" dirty="0">
              <a:solidFill>
                <a:srgbClr val="333333"/>
              </a:solidFill>
              <a:effectLst/>
            </a:endParaRPr>
          </a:p>
          <a:p>
            <a:pPr>
              <a:lnSpc>
                <a:spcPct val="100000"/>
              </a:lnSpc>
            </a:pPr>
            <a:endParaRPr lang="en-US" sz="2400" dirty="0"/>
          </a:p>
        </p:txBody>
      </p:sp>
    </p:spTree>
    <p:extLst>
      <p:ext uri="{BB962C8B-B14F-4D97-AF65-F5344CB8AC3E}">
        <p14:creationId xmlns:p14="http://schemas.microsoft.com/office/powerpoint/2010/main" val="186027844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29C92-A957-EAA6-520D-52D58CCD4A34}"/>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46CD786C-66CC-348C-BF02-26362E277AA4}"/>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608666E9-885E-6B1F-879D-23E7CA439767}"/>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a:t>
                      </a:r>
                      <a:r>
                        <a:rPr lang="en-US" sz="1600" b="0" u="sng" dirty="0">
                          <a:solidFill>
                            <a:schemeClr val="tx1"/>
                          </a:solidFill>
                        </a:rPr>
                        <a:t>Published</a:t>
                      </a:r>
                      <a:r>
                        <a:rPr lang="en-US" sz="1600" b="0" dirty="0">
                          <a:solidFill>
                            <a:schemeClr val="tx1"/>
                          </a:solidFill>
                        </a:rPr>
                        <a:t>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B5130996-0D96-7D7C-33A1-0275BDF5D0EF}"/>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2000" b="1" u="sng" dirty="0">
                <a:solidFill>
                  <a:schemeClr val="accent6">
                    <a:lumMod val="75000"/>
                  </a:schemeClr>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963946E0-6ACE-E3F9-B278-13B51DF68DDB}"/>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3FE79132-A1F2-72B7-3B34-88A3A0433FF6}"/>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82962183-6049-9285-4A3C-6363DA4CAC8B}"/>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54C101BB-A8BA-5BA0-31AB-5ED6F8BA4527}"/>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C368CCFD-9B8C-E086-9EA2-639313DD14BD}"/>
              </a:ext>
            </a:extLst>
          </p:cNvPr>
          <p:cNvSpPr/>
          <p:nvPr/>
        </p:nvSpPr>
        <p:spPr>
          <a:xfrm>
            <a:off x="0" y="5960961"/>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11FAD925-B3FB-092A-D61A-3B9B4FE0CA46}"/>
              </a:ext>
            </a:extLst>
          </p:cNvPr>
          <p:cNvSpPr/>
          <p:nvPr/>
        </p:nvSpPr>
        <p:spPr>
          <a:xfrm>
            <a:off x="2176475" y="5960960"/>
            <a:ext cx="2176475" cy="897037"/>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6D971D0-5AF8-077E-F097-CBE0F9D40924}"/>
              </a:ext>
            </a:extLst>
          </p:cNvPr>
          <p:cNvSpPr/>
          <p:nvPr/>
        </p:nvSpPr>
        <p:spPr>
          <a:xfrm>
            <a:off x="0" y="5899316"/>
            <a:ext cx="12192001" cy="968222"/>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7847479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904D2C-A551-350D-B864-391CD1243534}"/>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B017CE31-C3A1-4E05-74E9-A340FE2895B5}"/>
              </a:ext>
            </a:extLst>
          </p:cNvPr>
          <p:cNvSpPr>
            <a:spLocks noGrp="1"/>
          </p:cNvSpPr>
          <p:nvPr>
            <p:ph type="title"/>
          </p:nvPr>
        </p:nvSpPr>
        <p:spPr/>
        <p:txBody>
          <a:bodyPr/>
          <a:lstStyle/>
          <a:p>
            <a:pPr algn="ctr"/>
            <a:r>
              <a:rPr lang="en-US" dirty="0"/>
              <a:t>Problem 14</a:t>
            </a:r>
          </a:p>
        </p:txBody>
      </p:sp>
      <p:sp>
        <p:nvSpPr>
          <p:cNvPr id="5" name="Content Placeholder 4">
            <a:extLst>
              <a:ext uri="{FF2B5EF4-FFF2-40B4-BE49-F238E27FC236}">
                <a16:creationId xmlns:a16="http://schemas.microsoft.com/office/drawing/2014/main" id="{519AADDC-0CE9-24D9-7481-1035A56AC33A}"/>
              </a:ext>
            </a:extLst>
          </p:cNvPr>
          <p:cNvSpPr>
            <a:spLocks noGrp="1"/>
          </p:cNvSpPr>
          <p:nvPr>
            <p:ph sz="half" idx="1"/>
          </p:nvPr>
        </p:nvSpPr>
        <p:spPr>
          <a:xfrm>
            <a:off x="838200" y="1825625"/>
            <a:ext cx="5181600" cy="4667250"/>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b="1" u="sng"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a:t>
            </a:r>
          </a:p>
          <a:p>
            <a:endParaRPr lang="en-US" sz="2400" dirty="0">
              <a:solidFill>
                <a:srgbClr val="C00000"/>
              </a:solidFill>
            </a:endParaRPr>
          </a:p>
        </p:txBody>
      </p:sp>
      <p:sp>
        <p:nvSpPr>
          <p:cNvPr id="6" name="Content Placeholder 5">
            <a:extLst>
              <a:ext uri="{FF2B5EF4-FFF2-40B4-BE49-F238E27FC236}">
                <a16:creationId xmlns:a16="http://schemas.microsoft.com/office/drawing/2014/main" id="{531A5DE4-298D-7175-AB97-04677EA0DA6E}"/>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p:txBody>
      </p:sp>
      <p:cxnSp>
        <p:nvCxnSpPr>
          <p:cNvPr id="3" name="Straight Arrow Connector 2">
            <a:extLst>
              <a:ext uri="{FF2B5EF4-FFF2-40B4-BE49-F238E27FC236}">
                <a16:creationId xmlns:a16="http://schemas.microsoft.com/office/drawing/2014/main" id="{191BE5C0-0E8E-1F56-ED6E-1B457877DEE1}"/>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386F375D-81C4-A569-E748-7B581BA61F0F}"/>
              </a:ext>
            </a:extLst>
          </p:cNvPr>
          <p:cNvSpPr txBox="1"/>
          <p:nvPr/>
        </p:nvSpPr>
        <p:spPr>
          <a:xfrm>
            <a:off x="10641957" y="2878921"/>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400722235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51FD2-0631-1FA6-4C10-6E3B579FE936}"/>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EDCE0EE0-636C-189A-74BC-9125072CA5CA}"/>
              </a:ext>
            </a:extLst>
          </p:cNvPr>
          <p:cNvSpPr>
            <a:spLocks noGrp="1"/>
          </p:cNvSpPr>
          <p:nvPr>
            <p:ph type="title"/>
          </p:nvPr>
        </p:nvSpPr>
        <p:spPr/>
        <p:txBody>
          <a:bodyPr/>
          <a:lstStyle/>
          <a:p>
            <a:pPr algn="ctr"/>
            <a:r>
              <a:rPr lang="en-US" dirty="0"/>
              <a:t>Problem 14</a:t>
            </a:r>
          </a:p>
        </p:txBody>
      </p:sp>
      <p:sp>
        <p:nvSpPr>
          <p:cNvPr id="5" name="Content Placeholder 4">
            <a:extLst>
              <a:ext uri="{FF2B5EF4-FFF2-40B4-BE49-F238E27FC236}">
                <a16:creationId xmlns:a16="http://schemas.microsoft.com/office/drawing/2014/main" id="{5F5EE3DB-C83A-5B24-81E9-0296919D8FEB}"/>
              </a:ext>
            </a:extLst>
          </p:cNvPr>
          <p:cNvSpPr>
            <a:spLocks noGrp="1"/>
          </p:cNvSpPr>
          <p:nvPr>
            <p:ph sz="half" idx="1"/>
          </p:nvPr>
        </p:nvSpPr>
        <p:spPr>
          <a:xfrm>
            <a:off x="838200" y="1825625"/>
            <a:ext cx="5181600" cy="4667250"/>
          </a:xfrm>
        </p:spPr>
        <p:txBody>
          <a:bodyPr>
            <a:normAutofit/>
          </a:bodyPr>
          <a:lstStyle/>
          <a:p>
            <a:r>
              <a:rPr lang="en-US" sz="2400" dirty="0">
                <a:solidFill>
                  <a:srgbClr val="C00000"/>
                </a:solidFill>
              </a:rPr>
              <a:t>January 1, 2018:  Dan invents an improved mousetrap</a:t>
            </a:r>
          </a:p>
          <a:p>
            <a:endParaRPr lang="en-US" sz="2400" dirty="0">
              <a:solidFill>
                <a:srgbClr val="C00000"/>
              </a:solidFill>
            </a:endParaRPr>
          </a:p>
          <a:p>
            <a:endParaRPr lang="en-US" sz="2400" dirty="0">
              <a:solidFill>
                <a:srgbClr val="C00000"/>
              </a:solidFill>
            </a:endParaRPr>
          </a:p>
          <a:p>
            <a:r>
              <a:rPr lang="en-US" sz="2400" b="1" u="sng" dirty="0">
                <a:solidFill>
                  <a:srgbClr val="C00000"/>
                </a:solidFill>
              </a:rPr>
              <a:t>July 1, 2018:  Dan files for a US patent</a:t>
            </a: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endParaRPr lang="en-US" sz="2400" dirty="0">
              <a:solidFill>
                <a:srgbClr val="C00000"/>
              </a:solidFill>
            </a:endParaRPr>
          </a:p>
          <a:p>
            <a:pPr marL="0" indent="0">
              <a:buNone/>
            </a:pPr>
            <a:r>
              <a:rPr lang="en-US" sz="2400" dirty="0"/>
              <a:t>Will Dan’s application be granted?  </a:t>
            </a:r>
            <a:r>
              <a:rPr lang="en-US" sz="2400" b="1" u="sng" dirty="0">
                <a:solidFill>
                  <a:schemeClr val="accent6">
                    <a:lumMod val="75000"/>
                  </a:schemeClr>
                </a:solidFill>
              </a:rPr>
              <a:t>Yes</a:t>
            </a:r>
          </a:p>
          <a:p>
            <a:endParaRPr lang="en-US" sz="2400" dirty="0">
              <a:solidFill>
                <a:srgbClr val="C00000"/>
              </a:solidFill>
            </a:endParaRPr>
          </a:p>
        </p:txBody>
      </p:sp>
      <p:sp>
        <p:nvSpPr>
          <p:cNvPr id="6" name="Content Placeholder 5">
            <a:extLst>
              <a:ext uri="{FF2B5EF4-FFF2-40B4-BE49-F238E27FC236}">
                <a16:creationId xmlns:a16="http://schemas.microsoft.com/office/drawing/2014/main" id="{F9FF713D-14E7-47E3-7B9D-3A1DD1B336CF}"/>
              </a:ext>
            </a:extLst>
          </p:cNvPr>
          <p:cNvSpPr>
            <a:spLocks noGrp="1"/>
          </p:cNvSpPr>
          <p:nvPr>
            <p:ph sz="half" idx="2"/>
          </p:nvPr>
        </p:nvSpPr>
        <p:spPr/>
        <p:txBody>
          <a:bodyPr>
            <a:normAutofit/>
          </a:bodyPr>
          <a:lstStyle/>
          <a:p>
            <a:endParaRPr lang="en-US" sz="2400" dirty="0">
              <a:solidFill>
                <a:srgbClr val="002060"/>
              </a:solidFill>
            </a:endParaRPr>
          </a:p>
          <a:p>
            <a:r>
              <a:rPr lang="en-US" sz="2400" dirty="0">
                <a:solidFill>
                  <a:srgbClr val="002060"/>
                </a:solidFill>
              </a:rPr>
              <a:t>March 1, 2018:  </a:t>
            </a:r>
            <a:r>
              <a:rPr lang="en-US" sz="2400" u="sng" dirty="0">
                <a:solidFill>
                  <a:srgbClr val="002060"/>
                </a:solidFill>
              </a:rPr>
              <a:t>Ellen obtains the blueprint for Dan’s mousetrap</a:t>
            </a:r>
          </a:p>
          <a:p>
            <a:r>
              <a:rPr lang="en-US" sz="2400" dirty="0">
                <a:solidFill>
                  <a:srgbClr val="002060"/>
                </a:solidFill>
              </a:rPr>
              <a:t>May 1, 2018:  Ellen files for a US patent</a:t>
            </a: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a:p>
            <a:endParaRPr lang="en-US" sz="2400" dirty="0">
              <a:solidFill>
                <a:srgbClr val="002060"/>
              </a:solidFill>
            </a:endParaRPr>
          </a:p>
        </p:txBody>
      </p:sp>
      <p:cxnSp>
        <p:nvCxnSpPr>
          <p:cNvPr id="3" name="Straight Arrow Connector 2">
            <a:extLst>
              <a:ext uri="{FF2B5EF4-FFF2-40B4-BE49-F238E27FC236}">
                <a16:creationId xmlns:a16="http://schemas.microsoft.com/office/drawing/2014/main" id="{0F04CEF3-209C-F199-A78B-D96508EB4719}"/>
              </a:ext>
            </a:extLst>
          </p:cNvPr>
          <p:cNvCxnSpPr/>
          <p:nvPr/>
        </p:nvCxnSpPr>
        <p:spPr>
          <a:xfrm>
            <a:off x="5165766" y="2208810"/>
            <a:ext cx="1006434" cy="225632"/>
          </a:xfrm>
          <a:prstGeom prst="straightConnector1">
            <a:avLst/>
          </a:prstGeom>
          <a:ln>
            <a:tailEnd type="stealth" w="lg" len="lg"/>
          </a:ln>
        </p:spPr>
        <p:style>
          <a:lnRef idx="1">
            <a:schemeClr val="accent1"/>
          </a:lnRef>
          <a:fillRef idx="0">
            <a:schemeClr val="accent1"/>
          </a:fillRef>
          <a:effectRef idx="0">
            <a:schemeClr val="accent1"/>
          </a:effectRef>
          <a:fontRef idx="minor">
            <a:schemeClr val="tx1"/>
          </a:fontRef>
        </p:style>
      </p:cxnSp>
      <p:sp>
        <p:nvSpPr>
          <p:cNvPr id="2" name="TextBox 1">
            <a:extLst>
              <a:ext uri="{FF2B5EF4-FFF2-40B4-BE49-F238E27FC236}">
                <a16:creationId xmlns:a16="http://schemas.microsoft.com/office/drawing/2014/main" id="{05AE06D5-36BA-15B2-3D9F-961E50676FFE}"/>
              </a:ext>
            </a:extLst>
          </p:cNvPr>
          <p:cNvSpPr txBox="1"/>
          <p:nvPr/>
        </p:nvSpPr>
        <p:spPr>
          <a:xfrm>
            <a:off x="10641957" y="2878921"/>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314572337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AD62CB-483D-4D37-CC4E-9C61E72C4F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4DD511-DC67-1620-9205-51CC88CD9E60}"/>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9FB3EA47-339E-B41C-91B0-D759C7C5F701}"/>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7E9690F1-DEC2-CCED-3488-5E6CE392C9C7}"/>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2016: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12A72E2C-246B-A31B-ABF6-971338F0F392}"/>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F458608-EBD1-2D28-C550-D38439A2F5AA}"/>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C9F51607-F15A-AE54-BEFB-6AA2C73A6BCC}"/>
              </a:ext>
            </a:extLst>
          </p:cNvPr>
          <p:cNvSpPr/>
          <p:nvPr/>
        </p:nvSpPr>
        <p:spPr>
          <a:xfrm>
            <a:off x="6365174" y="4523014"/>
            <a:ext cx="5427023" cy="197278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145B7C2-D1DD-4129-E99A-ED62DF160F7A}"/>
              </a:ext>
            </a:extLst>
          </p:cNvPr>
          <p:cNvSpPr/>
          <p:nvPr/>
        </p:nvSpPr>
        <p:spPr>
          <a:xfrm>
            <a:off x="274616" y="1318161"/>
            <a:ext cx="5427023" cy="517764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9270259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0B5CB0-8D92-3688-F372-FBA653E8A8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7F4D440-4DDF-254C-ACC0-29F54FD12C86}"/>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3F65D7D7-D1DD-1ADC-EC8B-1EBDB4D7F6EA}"/>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9F011148-C9C0-6A61-01D4-78D428C2D4E4}"/>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2016: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EA3344E4-2521-D031-40FC-020AB3232D79}"/>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BB67728F-A233-6851-8138-AB0429A482E4}"/>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76D5979-5AE0-5472-F3E5-EAC29BE9AE74}"/>
              </a:ext>
            </a:extLst>
          </p:cNvPr>
          <p:cNvSpPr/>
          <p:nvPr/>
        </p:nvSpPr>
        <p:spPr>
          <a:xfrm>
            <a:off x="6365174" y="4523014"/>
            <a:ext cx="5427023" cy="197278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578346D-E41E-62CE-D021-D2D245FBEBE1}"/>
              </a:ext>
            </a:extLst>
          </p:cNvPr>
          <p:cNvSpPr/>
          <p:nvPr/>
        </p:nvSpPr>
        <p:spPr>
          <a:xfrm>
            <a:off x="274616" y="1935679"/>
            <a:ext cx="5427023" cy="456012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490346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C65F1-499B-1BE9-4C9F-2A442C9094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989774-8DCA-98BA-C724-41F9B69D88D9}"/>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5834C389-A5B6-6DB8-B837-2ACFCB78A9BB}"/>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C61C3281-D9C3-8369-FE5A-062CCC7AFC41}"/>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2016: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0CF9E595-56C7-E682-F07E-AD3BF13CF027}"/>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A0BFA1F0-3DFE-638D-C2D2-1F04DF7B770E}"/>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472C5AF9-9193-364A-986D-E5ED3D6D451D}"/>
              </a:ext>
            </a:extLst>
          </p:cNvPr>
          <p:cNvSpPr/>
          <p:nvPr/>
        </p:nvSpPr>
        <p:spPr>
          <a:xfrm>
            <a:off x="6365174" y="4523014"/>
            <a:ext cx="5427023" cy="197278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35C32A13-CA5A-0088-4894-F246F555D509}"/>
              </a:ext>
            </a:extLst>
          </p:cNvPr>
          <p:cNvSpPr/>
          <p:nvPr/>
        </p:nvSpPr>
        <p:spPr>
          <a:xfrm>
            <a:off x="274616" y="2755075"/>
            <a:ext cx="5427023" cy="374072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60047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8AE77B-56B0-2268-7039-467DBD185B0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D9F9179-5BFF-D85B-1FCA-62B77F7A3240}"/>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EDE51782-9FDB-B8FF-4578-48DA67148F33}"/>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29222684-B4CC-A1FD-1A74-E0B56510C3A6}"/>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F5052797-47F1-497B-6426-5D0ED9B8D871}"/>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05C8F1A2-5E94-561A-3A2F-A856CDF10127}"/>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998BAAA7-4EF4-D61B-AD13-03EBB005AAB7}"/>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46E95841-4740-3D53-A628-D0E83B3B62A5}"/>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08E1E396-5083-E599-E290-6F82BDD0929D}"/>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BADBD2F8-40CB-1F09-2F7D-E17737780B0E}"/>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F377E7C-5C07-6E77-F1AE-167C1A1CADD3}"/>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5326554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D373F4-661F-EEA7-E0EF-381DA33907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8FD4279-EA53-1745-13CB-DE0F36ABC98E}"/>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F976A60D-6094-0EDF-C7A7-421191A20805}"/>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0ED2827D-A9C4-545E-1FC0-73518C9ED299}"/>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2016: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DF55656F-A9AF-F2FF-08E2-B9319EB40CD3}"/>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23DA5BF4-06B6-32E6-071C-195DE7962D52}"/>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685BE96B-6C0F-0EC8-9237-4C1933CA4D86}"/>
              </a:ext>
            </a:extLst>
          </p:cNvPr>
          <p:cNvSpPr/>
          <p:nvPr/>
        </p:nvSpPr>
        <p:spPr>
          <a:xfrm>
            <a:off x="6365174" y="4523014"/>
            <a:ext cx="5427023" cy="197278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A530A777-C7EE-D4A7-5D0B-9E7F201B32D4}"/>
              </a:ext>
            </a:extLst>
          </p:cNvPr>
          <p:cNvSpPr/>
          <p:nvPr/>
        </p:nvSpPr>
        <p:spPr>
          <a:xfrm>
            <a:off x="274616" y="3429000"/>
            <a:ext cx="5427023" cy="306680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898641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4C9BB7-1BD2-510A-EB4A-A7738F5960B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A5B87A9-E96B-3F8D-B7FB-EBB72A35BA67}"/>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2212D9AC-D804-07C8-6436-BCCFA1B30A5B}"/>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14B35151-CF70-DE5C-3530-4C77EA6D6782}"/>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2016: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F5444B05-E59A-0CF3-1DC5-96433675683D}"/>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16C238C8-024B-447E-82AD-ED9C93628473}"/>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065A0CF-6075-655F-54C3-D29580F03B05}"/>
              </a:ext>
            </a:extLst>
          </p:cNvPr>
          <p:cNvSpPr/>
          <p:nvPr/>
        </p:nvSpPr>
        <p:spPr>
          <a:xfrm>
            <a:off x="6365174" y="4523014"/>
            <a:ext cx="5427023" cy="197278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239031B6-7E6F-2034-2D0B-0717C74C07D3}"/>
              </a:ext>
            </a:extLst>
          </p:cNvPr>
          <p:cNvSpPr/>
          <p:nvPr/>
        </p:nvSpPr>
        <p:spPr>
          <a:xfrm>
            <a:off x="274616" y="4073236"/>
            <a:ext cx="5427023" cy="242256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5351101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12D47F-785F-9BDF-B1B5-B9B4C4EDAB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FBFDE1-7915-63C9-0F38-6E5E19841312}"/>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652823C3-968E-4988-3D35-001791AA1C1E}"/>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1933C883-AA8F-A921-3F58-76D90CDE96FE}"/>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2016: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149CC728-E69C-0795-CBD2-390B51090DAE}"/>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D99CF38-E92F-C74E-05F9-A6DD5085DF60}"/>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5024142E-A1F5-852F-4EF5-606962B12B46}"/>
              </a:ext>
            </a:extLst>
          </p:cNvPr>
          <p:cNvSpPr/>
          <p:nvPr/>
        </p:nvSpPr>
        <p:spPr>
          <a:xfrm>
            <a:off x="6365174" y="4523014"/>
            <a:ext cx="5427023" cy="197278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2E6A0A9-B272-DBE6-138A-FD3B175CBBB2}"/>
              </a:ext>
            </a:extLst>
          </p:cNvPr>
          <p:cNvSpPr/>
          <p:nvPr/>
        </p:nvSpPr>
        <p:spPr>
          <a:xfrm>
            <a:off x="274616" y="4405746"/>
            <a:ext cx="5427023" cy="2090058"/>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493396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BC6C7A-7AF1-C032-158D-69A8C7BC71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F471B3-30D9-3F39-B363-B198DABBB6A8}"/>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F5F46DEC-79B4-A046-9417-7B7659EA3F1D}"/>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3A867FB8-EA1C-4943-5353-8124568F9DF3}"/>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2016: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D8285631-204B-ECD3-527C-4B27A723AF64}"/>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D494DA2-FFA9-318C-4494-5961DECDABB6}"/>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920FB8F-DDE9-7B90-B3C3-7F0C11F0A160}"/>
              </a:ext>
            </a:extLst>
          </p:cNvPr>
          <p:cNvSpPr/>
          <p:nvPr/>
        </p:nvSpPr>
        <p:spPr>
          <a:xfrm>
            <a:off x="6365174" y="4523014"/>
            <a:ext cx="5427023" cy="197278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BD85E899-06A1-2079-6E69-EE24D48F0185}"/>
              </a:ext>
            </a:extLst>
          </p:cNvPr>
          <p:cNvSpPr/>
          <p:nvPr/>
        </p:nvSpPr>
        <p:spPr>
          <a:xfrm>
            <a:off x="274616" y="5023262"/>
            <a:ext cx="5427023" cy="147254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35001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C2A07C-9819-97BB-D9DE-6BBFC121FA5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FDCEE90-8E53-339D-9070-7D436B8B3268}"/>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D9912A7D-66D2-3AB2-6990-D7D767A4AF78}"/>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FB9259CF-E044-B0E1-2010-AA8CF207C141}"/>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2016: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F46CC9E0-70AF-19AB-F403-1DB08306AFCC}"/>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CCBEF1B9-76F9-C7D6-2E0D-F27AF7A840C8}"/>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172216B-25AF-6B69-840E-894BA5E5FFF2}"/>
              </a:ext>
            </a:extLst>
          </p:cNvPr>
          <p:cNvSpPr/>
          <p:nvPr/>
        </p:nvSpPr>
        <p:spPr>
          <a:xfrm>
            <a:off x="6365174" y="4523014"/>
            <a:ext cx="5427023" cy="1972789"/>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453216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E60B54-953D-95CC-768E-632A09C081C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30C68E9-A965-A5F1-B7C9-E0868D044296}"/>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B0F40398-D88F-3BFD-9926-9176BF8A1753}"/>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504FA927-06AA-C847-F4A1-AA4F8C06CFB0}"/>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2016: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F1177F1C-2498-5AA2-D697-1BC3737DAFF6}"/>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5C1594FB-2403-65D3-A232-F9BDCC71BE6D}"/>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89BCC79-3160-7AD4-8310-1925FE700B72}"/>
              </a:ext>
            </a:extLst>
          </p:cNvPr>
          <p:cNvSpPr/>
          <p:nvPr/>
        </p:nvSpPr>
        <p:spPr>
          <a:xfrm>
            <a:off x="6365174" y="5617029"/>
            <a:ext cx="5427023" cy="87877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9262437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98F402-9F4A-5EDC-E115-A5AC47CB9C3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CA1CBE-70DD-53A1-E050-2B2E77906E80}"/>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AE3FFA7F-737D-064C-05A9-D1C58F516803}"/>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ACA190BA-1776-7843-250A-D3B5F9870E97}"/>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8C503509-E12B-FCBE-EF7D-DA4DE5DF1EAB}"/>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63F1F701-D2C8-ECB1-DD7E-8CF60B206932}"/>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056725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FBEB2D-E145-3D94-C1F1-FC2F526C9E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387E988-ED9E-300B-9281-BD821279ACCB}"/>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61E0378E-E5CA-EC1A-9BC1-8C6E045FE987}"/>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DB394BE0-181D-F19A-795D-4C3E9B489B8F}"/>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672A176A-DFEB-EA55-AEA7-BEE0897F597E}"/>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815BF80F-4286-3FAD-A48F-7D0B36A961B7}"/>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6414030"/>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CEB9B1-AFAC-F592-67CE-5FCC2E11EF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2989585-C496-383F-5B2B-1276718293C0}"/>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6EFE0185-F07C-B766-7AD9-645027CF96FF}"/>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EA8F849F-00C7-CC7F-FF3C-A71CF38471BD}"/>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B9CC95E1-EBD5-FFC2-D1FD-BF86B9D43382}"/>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4CF713DB-FD0A-6C15-516A-7C8370EC94AC}"/>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A782C0EC-1D0E-2C5B-F560-4ECC380DF51A}"/>
              </a:ext>
            </a:extLst>
          </p:cNvPr>
          <p:cNvSpPr txBox="1"/>
          <p:nvPr/>
        </p:nvSpPr>
        <p:spPr>
          <a:xfrm>
            <a:off x="8796759" y="6215605"/>
            <a:ext cx="2209131" cy="369332"/>
          </a:xfrm>
          <a:prstGeom prst="rect">
            <a:avLst/>
          </a:prstGeom>
          <a:noFill/>
        </p:spPr>
        <p:txBody>
          <a:bodyPr wrap="none" rtlCol="0">
            <a:spAutoFit/>
          </a:bodyPr>
          <a:lstStyle/>
          <a:p>
            <a:r>
              <a:rPr lang="en-US" b="1" u="sng" dirty="0">
                <a:solidFill>
                  <a:srgbClr val="C00000"/>
                </a:solidFill>
              </a:rPr>
              <a:t>Bill is not an inventor</a:t>
            </a:r>
          </a:p>
        </p:txBody>
      </p:sp>
    </p:spTree>
    <p:extLst>
      <p:ext uri="{BB962C8B-B14F-4D97-AF65-F5344CB8AC3E}">
        <p14:creationId xmlns:p14="http://schemas.microsoft.com/office/powerpoint/2010/main" val="76029090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945CC5-192B-B03E-5728-DB18229A5A1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CA115E8-A323-8C0A-2211-C6D8B3B961B2}"/>
              </a:ext>
            </a:extLst>
          </p:cNvPr>
          <p:cNvSpPr>
            <a:spLocks noGrp="1"/>
          </p:cNvSpPr>
          <p:nvPr>
            <p:ph type="title"/>
          </p:nvPr>
        </p:nvSpPr>
        <p:spPr>
          <a:xfrm>
            <a:off x="838200" y="103869"/>
            <a:ext cx="10515600" cy="614588"/>
          </a:xfrm>
        </p:spPr>
        <p:txBody>
          <a:bodyPr>
            <a:normAutofit/>
          </a:bodyPr>
          <a:lstStyle/>
          <a:p>
            <a:pPr algn="ctr"/>
            <a:r>
              <a:rPr lang="en-US" sz="3200" dirty="0"/>
              <a:t>Problem 21</a:t>
            </a:r>
          </a:p>
        </p:txBody>
      </p:sp>
      <p:sp>
        <p:nvSpPr>
          <p:cNvPr id="3" name="Content Placeholder 2">
            <a:extLst>
              <a:ext uri="{FF2B5EF4-FFF2-40B4-BE49-F238E27FC236}">
                <a16:creationId xmlns:a16="http://schemas.microsoft.com/office/drawing/2014/main" id="{739F30C0-0ED3-1686-8C2B-C2487011DB3D}"/>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59D23471-122D-3344-DFA9-85B72EC562C7}"/>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5FC3CBCE-0385-B9A6-8BEB-B230E45B8872}"/>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4E31CAE-FD59-1C6B-2E75-5A58B7D04349}"/>
              </a:ext>
            </a:extLst>
          </p:cNvPr>
          <p:cNvSpPr/>
          <p:nvPr/>
        </p:nvSpPr>
        <p:spPr>
          <a:xfrm>
            <a:off x="6509659" y="2209800"/>
            <a:ext cx="5181599" cy="161108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36884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F2A44C-E4F4-DC8C-43B0-101711E1B4AE}"/>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EBF1AC7-B807-26AF-7C72-A7E2CECE2870}"/>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96D12545-BB21-4EA6-FECA-325DC469376D}"/>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CF3B6ADB-B99F-0CCB-374B-F2A5623F4CD0}"/>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5C9E3DEB-7589-4678-CF2C-0EC030221C60}"/>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6FE80A3D-1E88-533A-4849-F34F5A36FC27}"/>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b="1" u="sng"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2B58629D-3378-6ECE-7D8F-85D8A52DA40A}"/>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3985B336-104A-2879-40A7-A6249935E095}"/>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63B4404-E483-BFE8-73C8-26100FC25037}"/>
              </a:ext>
            </a:extLst>
          </p:cNvPr>
          <p:cNvSpPr/>
          <p:nvPr/>
        </p:nvSpPr>
        <p:spPr>
          <a:xfrm>
            <a:off x="0" y="2446019"/>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A817B919-3AB2-77A6-AC80-8C4B3E5C2A6F}"/>
              </a:ext>
            </a:extLst>
          </p:cNvPr>
          <p:cNvSpPr/>
          <p:nvPr/>
        </p:nvSpPr>
        <p:spPr>
          <a:xfrm>
            <a:off x="2214828" y="2446018"/>
            <a:ext cx="2199190" cy="98298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9EF0A36-C870-6331-F315-7F4DFD634ED5}"/>
              </a:ext>
            </a:extLst>
          </p:cNvPr>
          <p:cNvSpPr/>
          <p:nvPr/>
        </p:nvSpPr>
        <p:spPr>
          <a:xfrm>
            <a:off x="7842902" y="1794077"/>
            <a:ext cx="2240077" cy="2083442"/>
          </a:xfrm>
          <a:prstGeom prst="rect">
            <a:avLst/>
          </a:prstGeom>
          <a:noFill/>
          <a:ln w="50800">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C5241612-5D92-F533-10FA-6B1C72053380}"/>
              </a:ext>
            </a:extLst>
          </p:cNvPr>
          <p:cNvSpPr txBox="1"/>
          <p:nvPr/>
        </p:nvSpPr>
        <p:spPr>
          <a:xfrm>
            <a:off x="7372379" y="1687154"/>
            <a:ext cx="544010" cy="707886"/>
          </a:xfrm>
          <a:prstGeom prst="rect">
            <a:avLst/>
          </a:prstGeom>
          <a:noFill/>
        </p:spPr>
        <p:txBody>
          <a:bodyPr wrap="square" rtlCol="0">
            <a:spAutoFit/>
          </a:bodyPr>
          <a:lstStyle/>
          <a:p>
            <a:r>
              <a:rPr lang="en-US" sz="4000" dirty="0">
                <a:solidFill>
                  <a:srgbClr val="002060"/>
                </a:solidFill>
              </a:rPr>
              <a:t>?</a:t>
            </a:r>
          </a:p>
        </p:txBody>
      </p:sp>
      <p:sp>
        <p:nvSpPr>
          <p:cNvPr id="14" name="Rectangle 13">
            <a:extLst>
              <a:ext uri="{FF2B5EF4-FFF2-40B4-BE49-F238E27FC236}">
                <a16:creationId xmlns:a16="http://schemas.microsoft.com/office/drawing/2014/main" id="{D94D5CE2-FE0A-4C8E-182F-8D625D67CCDB}"/>
              </a:ext>
            </a:extLst>
          </p:cNvPr>
          <p:cNvSpPr/>
          <p:nvPr/>
        </p:nvSpPr>
        <p:spPr>
          <a:xfrm>
            <a:off x="-1" y="2455278"/>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8950684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1450B-2DCE-4A74-68F4-6D0CE81A55C2}"/>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4E63B0AB-4AC0-CDF6-65E5-DC1E6FA4CE97}"/>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3AD55DF7-89B8-7CE9-C164-2E47E6C3FEB1}"/>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E96F6281-5DBF-E67B-1F9C-F548D0962935}"/>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953241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845E46-E2DC-0A89-5B8A-BEA3A64E6F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9A3520-F3ED-0074-4B9E-AA32437F8BED}"/>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82665AD5-781D-13CA-C24E-28B4358117DC}"/>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D4602568-0970-4D86-5C0D-B4B9F9C6CE9E}"/>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7A5BB0E9-96B2-5444-6940-949C42A1EA15}"/>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2822968"/>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F4EC48-FAFF-25AF-A5F2-07781A8401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0203F3-94AD-69D6-101F-BBDB10ABF583}"/>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4C17DB15-41AE-F312-1D39-5C688D82AB29}"/>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D5FAE66A-29B4-BEB8-5828-1FFA7764A73E}"/>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9A84B529-089C-CDAA-43AD-85EB357FDCAB}"/>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00155142-266C-0694-DD75-8A28AB84335A}"/>
              </a:ext>
            </a:extLst>
          </p:cNvPr>
          <p:cNvSpPr txBox="1"/>
          <p:nvPr/>
        </p:nvSpPr>
        <p:spPr>
          <a:xfrm>
            <a:off x="70895" y="2057119"/>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4218447912"/>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13611B-C3EF-2776-6429-53DB2607E74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9EE8A0-0E08-382C-806F-0D45277DB39F}"/>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14AC76A0-1A14-425D-5624-14001D821B72}"/>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67CA8877-0DDB-F222-877F-67FA581EB56E}"/>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D32A3F0F-B98A-8609-A41B-46AD95D7CF88}"/>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2399B97-5059-514E-CA34-2EE38F43DFA6}"/>
              </a:ext>
            </a:extLst>
          </p:cNvPr>
          <p:cNvSpPr txBox="1"/>
          <p:nvPr/>
        </p:nvSpPr>
        <p:spPr>
          <a:xfrm>
            <a:off x="70895" y="2821048"/>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187710372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4D5EFE-332F-EA4A-CCA2-208E4B2B48F3}"/>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B18CAFC7-B437-90AD-2A83-4A7511015BE1}"/>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4618DDDF-72F8-9F47-6854-B4267FCCBF13}"/>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DF205E8A-2DA4-DA50-11F9-EA078AA02E4E}"/>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82421466-AB1E-E910-E8C7-3B43EA7B4430}"/>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F020748D-3E6A-C1B0-4FFF-E51502AA8A74}"/>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DCAB7352-067E-779B-B3C9-9C42ECC3374B}"/>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9B9C6665-599B-904E-1A03-A5697B175F59}"/>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6D1D9565-D1C2-3853-0BB6-6F974F1A8B6F}"/>
              </a:ext>
            </a:extLst>
          </p:cNvPr>
          <p:cNvSpPr/>
          <p:nvPr/>
        </p:nvSpPr>
        <p:spPr>
          <a:xfrm>
            <a:off x="0" y="631179"/>
            <a:ext cx="2176475" cy="622682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01815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E899B-9EC5-9447-5033-2C1E413C95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B90B18-758D-FB1C-FBF1-91AD8F201B69}"/>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64CB0BE2-B5F2-3321-6EF5-7CA2B3BEF8B1}"/>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0015FF85-5BE6-A528-982C-33AA1A0FF844}"/>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56E9D0F7-9CDE-DF27-416C-874FA702F6DE}"/>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916676C-E3B2-1B3E-7B2F-3EE86CCBF4DC}"/>
              </a:ext>
            </a:extLst>
          </p:cNvPr>
          <p:cNvSpPr txBox="1"/>
          <p:nvPr/>
        </p:nvSpPr>
        <p:spPr>
          <a:xfrm>
            <a:off x="70895" y="2821048"/>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327665434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88A820-D91B-969C-3671-B6E3D4F96CB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71FF74-28E9-75A0-AB7D-C93A3BDD8E77}"/>
              </a:ext>
            </a:extLst>
          </p:cNvPr>
          <p:cNvSpPr>
            <a:spLocks noGrp="1"/>
          </p:cNvSpPr>
          <p:nvPr>
            <p:ph type="title"/>
          </p:nvPr>
        </p:nvSpPr>
        <p:spPr>
          <a:xfrm>
            <a:off x="838200" y="103869"/>
            <a:ext cx="10515600" cy="614588"/>
          </a:xfrm>
        </p:spPr>
        <p:txBody>
          <a:bodyPr>
            <a:normAutofit/>
          </a:bodyPr>
          <a:lstStyle/>
          <a:p>
            <a:pPr algn="ctr"/>
            <a:r>
              <a:rPr lang="en-US" sz="3200" dirty="0"/>
              <a:t>Problem 22</a:t>
            </a:r>
          </a:p>
        </p:txBody>
      </p:sp>
      <p:sp>
        <p:nvSpPr>
          <p:cNvPr id="3" name="Content Placeholder 2">
            <a:extLst>
              <a:ext uri="{FF2B5EF4-FFF2-40B4-BE49-F238E27FC236}">
                <a16:creationId xmlns:a16="http://schemas.microsoft.com/office/drawing/2014/main" id="{B069BDCF-41E7-6C5E-D719-DC8B9B73375D}"/>
              </a:ext>
            </a:extLst>
          </p:cNvPr>
          <p:cNvSpPr>
            <a:spLocks noGrp="1"/>
          </p:cNvSpPr>
          <p:nvPr>
            <p:ph sz="half" idx="1"/>
          </p:nvPr>
        </p:nvSpPr>
        <p:spPr>
          <a:xfrm>
            <a:off x="391885" y="718456"/>
            <a:ext cx="5290457" cy="5900057"/>
          </a:xfrm>
        </p:spPr>
        <p:txBody>
          <a:bodyPr>
            <a:normAutofit/>
          </a:bodyPr>
          <a:lstStyle/>
          <a:p>
            <a:r>
              <a:rPr lang="en-US" sz="1800" dirty="0">
                <a:solidFill>
                  <a:srgbClr val="C00000"/>
                </a:solidFill>
              </a:rPr>
              <a:t>October 1, 2020:  Ann has an idea for a new wireless microphone</a:t>
            </a:r>
          </a:p>
          <a:p>
            <a:r>
              <a:rPr lang="en-US" sz="1800" dirty="0">
                <a:solidFill>
                  <a:srgbClr val="C00000"/>
                </a:solidFill>
              </a:rPr>
              <a:t>November 1, 2020:  Ann completes a working prototype</a:t>
            </a:r>
          </a:p>
          <a:p>
            <a:r>
              <a:rPr lang="en-US" sz="1800" dirty="0">
                <a:solidFill>
                  <a:srgbClr val="C00000"/>
                </a:solidFill>
              </a:rPr>
              <a:t>January 1, 2021:  Ann submits an article to </a:t>
            </a:r>
            <a:r>
              <a:rPr lang="en-US" sz="1800" i="1" dirty="0">
                <a:solidFill>
                  <a:srgbClr val="C00000"/>
                </a:solidFill>
              </a:rPr>
              <a:t>Pedagogy</a:t>
            </a:r>
            <a:r>
              <a:rPr lang="en-US" sz="1800" dirty="0">
                <a:solidFill>
                  <a:srgbClr val="C00000"/>
                </a:solidFill>
              </a:rPr>
              <a:t> Magazine, in which she describes the microphone</a:t>
            </a:r>
          </a:p>
          <a:p>
            <a:r>
              <a:rPr lang="en-US" sz="1800" dirty="0">
                <a:solidFill>
                  <a:srgbClr val="C00000"/>
                </a:solidFill>
              </a:rPr>
              <a:t>February 1, 2021: the editor of </a:t>
            </a:r>
            <a:r>
              <a:rPr lang="en-US" sz="1800" i="1" dirty="0">
                <a:solidFill>
                  <a:srgbClr val="C00000"/>
                </a:solidFill>
              </a:rPr>
              <a:t>Pedagogy</a:t>
            </a:r>
            <a:r>
              <a:rPr lang="en-US" sz="1800" dirty="0">
                <a:solidFill>
                  <a:srgbClr val="C00000"/>
                </a:solidFill>
              </a:rPr>
              <a:t> submits the article to three outside readers.</a:t>
            </a:r>
          </a:p>
          <a:p>
            <a:r>
              <a:rPr lang="en-US" sz="1800" dirty="0">
                <a:solidFill>
                  <a:srgbClr val="C00000"/>
                </a:solidFill>
              </a:rPr>
              <a:t>March 1, 2021: the outside readers submit comments to </a:t>
            </a:r>
            <a:r>
              <a:rPr lang="en-US" sz="1800" i="1" dirty="0">
                <a:solidFill>
                  <a:srgbClr val="C00000"/>
                </a:solidFill>
              </a:rPr>
              <a:t>Pedagogy</a:t>
            </a:r>
            <a:r>
              <a:rPr lang="en-US" sz="1800" dirty="0">
                <a:solidFill>
                  <a:srgbClr val="C00000"/>
                </a:solidFill>
              </a:rPr>
              <a:t>, suggesting revisions.</a:t>
            </a:r>
          </a:p>
          <a:p>
            <a:r>
              <a:rPr lang="en-US" sz="1800" dirty="0">
                <a:solidFill>
                  <a:srgbClr val="C00000"/>
                </a:solidFill>
              </a:rPr>
              <a:t>April 1, 2021:  Ann submits a revised draft</a:t>
            </a:r>
          </a:p>
          <a:p>
            <a:r>
              <a:rPr lang="en-US" sz="1800" dirty="0">
                <a:solidFill>
                  <a:srgbClr val="C00000"/>
                </a:solidFill>
              </a:rPr>
              <a:t>May 1, 2021:  </a:t>
            </a:r>
            <a:r>
              <a:rPr lang="en-US" sz="1800" i="1" dirty="0">
                <a:solidFill>
                  <a:srgbClr val="C00000"/>
                </a:solidFill>
              </a:rPr>
              <a:t>Pedagogy</a:t>
            </a:r>
            <a:r>
              <a:rPr lang="en-US" sz="1800" dirty="0">
                <a:solidFill>
                  <a:srgbClr val="C00000"/>
                </a:solidFill>
              </a:rPr>
              <a:t> prints the issue containing the article.</a:t>
            </a:r>
          </a:p>
          <a:p>
            <a:r>
              <a:rPr lang="en-US" sz="1800" dirty="0">
                <a:solidFill>
                  <a:srgbClr val="C00000"/>
                </a:solidFill>
              </a:rPr>
              <a:t>May 7, 2021:  copies of the issue are delivered to subscribers.</a:t>
            </a:r>
          </a:p>
          <a:p>
            <a:endParaRPr lang="en-US" sz="1800" dirty="0">
              <a:solidFill>
                <a:srgbClr val="C00000"/>
              </a:solidFill>
            </a:endParaRPr>
          </a:p>
          <a:p>
            <a:r>
              <a:rPr lang="en-US" sz="1800" dirty="0">
                <a:solidFill>
                  <a:srgbClr val="C00000"/>
                </a:solidFill>
              </a:rPr>
              <a:t>August 1, 2021:  Ann files a US patent application</a:t>
            </a:r>
          </a:p>
        </p:txBody>
      </p:sp>
      <p:sp>
        <p:nvSpPr>
          <p:cNvPr id="4" name="Content Placeholder 3">
            <a:extLst>
              <a:ext uri="{FF2B5EF4-FFF2-40B4-BE49-F238E27FC236}">
                <a16:creationId xmlns:a16="http://schemas.microsoft.com/office/drawing/2014/main" id="{7C7CA98F-F64A-9C9B-CBD2-B5CB4B131C60}"/>
              </a:ext>
            </a:extLst>
          </p:cNvPr>
          <p:cNvSpPr>
            <a:spLocks noGrp="1"/>
          </p:cNvSpPr>
          <p:nvPr>
            <p:ph sz="half" idx="2"/>
          </p:nvPr>
        </p:nvSpPr>
        <p:spPr>
          <a:xfrm>
            <a:off x="6509660" y="2506662"/>
            <a:ext cx="5181600" cy="4351338"/>
          </a:xfrm>
        </p:spPr>
        <p:txBody>
          <a:bodyPr>
            <a:normAutofit/>
          </a:bodyPr>
          <a:lstStyle/>
          <a:p>
            <a:r>
              <a:rPr lang="en-US" sz="1800" dirty="0">
                <a:solidFill>
                  <a:srgbClr val="002060"/>
                </a:solidFill>
              </a:rPr>
              <a:t>January 15, 2021:  Bill independently has an idea for a similar microphone</a:t>
            </a:r>
          </a:p>
          <a:p>
            <a:r>
              <a:rPr lang="en-US" sz="1800" dirty="0">
                <a:solidFill>
                  <a:srgbClr val="002060"/>
                </a:solidFill>
              </a:rPr>
              <a:t>February 15, 2021:  Bill completes a prototype and uses it to teach an online class</a:t>
            </a:r>
          </a:p>
          <a:p>
            <a:pPr marL="0" indent="0">
              <a:buNone/>
            </a:pPr>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endParaRPr lang="en-US" sz="1800" dirty="0">
              <a:solidFill>
                <a:srgbClr val="002060"/>
              </a:solidFill>
            </a:endParaRPr>
          </a:p>
          <a:p>
            <a:r>
              <a:rPr lang="en-US" sz="1800" dirty="0">
                <a:solidFill>
                  <a:srgbClr val="002060"/>
                </a:solidFill>
              </a:rPr>
              <a:t>May 9, 2021:  Bill reads Ann’s article</a:t>
            </a:r>
          </a:p>
          <a:p>
            <a:r>
              <a:rPr lang="en-US" sz="1800" b="1" u="sng" dirty="0">
                <a:solidFill>
                  <a:srgbClr val="002060"/>
                </a:solidFill>
              </a:rPr>
              <a:t>May 10, 2021:  Bill files a US patent application on the microphone</a:t>
            </a:r>
          </a:p>
          <a:p>
            <a:endParaRPr lang="en-US" sz="1800" dirty="0">
              <a:solidFill>
                <a:srgbClr val="002060"/>
              </a:solidFill>
            </a:endParaRPr>
          </a:p>
        </p:txBody>
      </p:sp>
      <p:sp>
        <p:nvSpPr>
          <p:cNvPr id="6" name="Rectangle 5">
            <a:extLst>
              <a:ext uri="{FF2B5EF4-FFF2-40B4-BE49-F238E27FC236}">
                <a16:creationId xmlns:a16="http://schemas.microsoft.com/office/drawing/2014/main" id="{A70A3FDD-5B0B-C8C6-4FEC-BD4F00994717}"/>
              </a:ext>
            </a:extLst>
          </p:cNvPr>
          <p:cNvSpPr/>
          <p:nvPr/>
        </p:nvSpPr>
        <p:spPr>
          <a:xfrm>
            <a:off x="293914" y="5845629"/>
            <a:ext cx="5388428" cy="77288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57B001B-8BF7-CAEF-F211-E09E16D14311}"/>
              </a:ext>
            </a:extLst>
          </p:cNvPr>
          <p:cNvSpPr txBox="1"/>
          <p:nvPr/>
        </p:nvSpPr>
        <p:spPr>
          <a:xfrm>
            <a:off x="21909" y="4568825"/>
            <a:ext cx="544010" cy="707886"/>
          </a:xfrm>
          <a:prstGeom prst="rect">
            <a:avLst/>
          </a:prstGeom>
          <a:noFill/>
        </p:spPr>
        <p:txBody>
          <a:bodyPr wrap="square" rtlCol="0">
            <a:spAutoFit/>
          </a:bodyPr>
          <a:lstStyle/>
          <a:p>
            <a:r>
              <a:rPr lang="en-US" sz="4000" dirty="0">
                <a:solidFill>
                  <a:srgbClr val="002060"/>
                </a:solidFill>
              </a:rPr>
              <a:t>?</a:t>
            </a:r>
          </a:p>
        </p:txBody>
      </p:sp>
    </p:spTree>
    <p:extLst>
      <p:ext uri="{BB962C8B-B14F-4D97-AF65-F5344CB8AC3E}">
        <p14:creationId xmlns:p14="http://schemas.microsoft.com/office/powerpoint/2010/main" val="59392899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6DE14E-F533-6ACB-CA9B-E9D93C5F87DD}"/>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3D27B846-C665-E3BA-13C6-E21F44BE354E}"/>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A9D9AF27-C9E3-0C49-5D6B-98BC90C90595}"/>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923C0607-52CA-9234-DA86-CD3947A71A2E}"/>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FEBCB707-9A0A-FD82-7162-E47BD705093A}"/>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A9534BDF-1B73-7DA8-FF4A-22D6300BF6C0}"/>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E46749C6-3D4E-3093-6D9E-C42DA77F9B3A}"/>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7A204DFC-8792-1D98-15E3-7EC465D6332E}"/>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F7FB22AF-0D23-618B-7712-12BFA8627B5C}"/>
              </a:ext>
            </a:extLst>
          </p:cNvPr>
          <p:cNvSpPr/>
          <p:nvPr/>
        </p:nvSpPr>
        <p:spPr>
          <a:xfrm>
            <a:off x="0" y="631179"/>
            <a:ext cx="2176475" cy="622682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8338733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56FEB0-F539-D09B-4CA6-FB57D65F495B}"/>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E1E8A72B-7A86-0549-A0D6-A739093200A9}"/>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78715B58-562D-05C4-4301-318BCDD0E3F4}"/>
              </a:ext>
            </a:extLst>
          </p:cNvPr>
          <p:cNvGraphicFramePr>
            <a:graphicFrameLocks noGrp="1"/>
          </p:cNvGraphicFramePr>
          <p:nvPr>
            <p:extLst>
              <p:ext uri="{D42A27DB-BD31-4B8C-83A1-F6EECF244321}">
                <p14:modId xmlns:p14="http://schemas.microsoft.com/office/powerpoint/2010/main" val="1389594010"/>
              </p:ext>
            </p:extLst>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818FFA23-9041-995B-0BE8-CE4818A31970}"/>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A1DA6653-F5CF-9083-F270-21BC4F5D06EC}"/>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3681982C-4757-1AFC-847C-D72D33C1D7F9}"/>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B84B3C12-37DF-919C-710B-41BD3C4E3AE5}"/>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6A42BD09-84DC-B225-2B5D-A71DD1AAD361}"/>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AE0B443-995C-6FB4-3D22-57AA9EFA6785}"/>
              </a:ext>
            </a:extLst>
          </p:cNvPr>
          <p:cNvSpPr/>
          <p:nvPr/>
        </p:nvSpPr>
        <p:spPr>
          <a:xfrm>
            <a:off x="0" y="1481558"/>
            <a:ext cx="2240077" cy="96446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6259231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FAD44-500C-5FF2-CDD2-A3A6DADC13B1}"/>
            </a:ext>
          </a:extLst>
        </p:cNvPr>
        <p:cNvGrpSpPr/>
        <p:nvPr/>
      </p:nvGrpSpPr>
      <p:grpSpPr>
        <a:xfrm>
          <a:off x="0" y="0"/>
          <a:ext cx="0" cy="0"/>
          <a:chOff x="0" y="0"/>
          <a:chExt cx="0" cy="0"/>
        </a:xfrm>
      </p:grpSpPr>
      <p:sp>
        <p:nvSpPr>
          <p:cNvPr id="5" name="Title 4">
            <a:extLst>
              <a:ext uri="{FF2B5EF4-FFF2-40B4-BE49-F238E27FC236}">
                <a16:creationId xmlns:a16="http://schemas.microsoft.com/office/drawing/2014/main" id="{2CB8B85D-0891-7598-CEBB-85F81FCC9A6E}"/>
              </a:ext>
            </a:extLst>
          </p:cNvPr>
          <p:cNvSpPr>
            <a:spLocks noGrp="1"/>
          </p:cNvSpPr>
          <p:nvPr>
            <p:ph type="title"/>
          </p:nvPr>
        </p:nvSpPr>
        <p:spPr>
          <a:xfrm>
            <a:off x="838200" y="77471"/>
            <a:ext cx="10515600" cy="473386"/>
          </a:xfrm>
        </p:spPr>
        <p:txBody>
          <a:bodyPr>
            <a:normAutofit/>
          </a:bodyPr>
          <a:lstStyle/>
          <a:p>
            <a:pPr algn="ctr"/>
            <a:r>
              <a:rPr lang="en-US" sz="2400" dirty="0"/>
              <a:t>New Rules</a:t>
            </a:r>
          </a:p>
        </p:txBody>
      </p:sp>
      <p:graphicFrame>
        <p:nvGraphicFramePr>
          <p:cNvPr id="7" name="Table 7">
            <a:extLst>
              <a:ext uri="{FF2B5EF4-FFF2-40B4-BE49-F238E27FC236}">
                <a16:creationId xmlns:a16="http://schemas.microsoft.com/office/drawing/2014/main" id="{001EBE50-9577-CAB6-9BD0-B3D8655EF0F1}"/>
              </a:ext>
            </a:extLst>
          </p:cNvPr>
          <p:cNvGraphicFramePr>
            <a:graphicFrameLocks noGrp="1"/>
          </p:cNvGraphicFramePr>
          <p:nvPr/>
        </p:nvGraphicFramePr>
        <p:xfrm>
          <a:off x="0" y="631179"/>
          <a:ext cx="12192001" cy="6226820"/>
        </p:xfrm>
        <a:graphic>
          <a:graphicData uri="http://schemas.openxmlformats.org/drawingml/2006/table">
            <a:tbl>
              <a:tblPr firstRow="1" bandRow="1">
                <a:tableStyleId>{F5AB1C69-6EDB-4FF4-983F-18BD219EF322}</a:tableStyleId>
              </a:tblPr>
              <a:tblGrid>
                <a:gridCol w="2237456">
                  <a:extLst>
                    <a:ext uri="{9D8B030D-6E8A-4147-A177-3AD203B41FA5}">
                      <a16:colId xmlns:a16="http://schemas.microsoft.com/office/drawing/2014/main" val="1438471514"/>
                    </a:ext>
                  </a:extLst>
                </a:gridCol>
                <a:gridCol w="2155250">
                  <a:extLst>
                    <a:ext uri="{9D8B030D-6E8A-4147-A177-3AD203B41FA5}">
                      <a16:colId xmlns:a16="http://schemas.microsoft.com/office/drawing/2014/main" val="412101026"/>
                    </a:ext>
                  </a:extLst>
                </a:gridCol>
                <a:gridCol w="3076243">
                  <a:extLst>
                    <a:ext uri="{9D8B030D-6E8A-4147-A177-3AD203B41FA5}">
                      <a16:colId xmlns:a16="http://schemas.microsoft.com/office/drawing/2014/main" val="1522290043"/>
                    </a:ext>
                  </a:extLst>
                </a:gridCol>
                <a:gridCol w="2621819">
                  <a:extLst>
                    <a:ext uri="{9D8B030D-6E8A-4147-A177-3AD203B41FA5}">
                      <a16:colId xmlns:a16="http://schemas.microsoft.com/office/drawing/2014/main" val="2805796790"/>
                    </a:ext>
                  </a:extLst>
                </a:gridCol>
                <a:gridCol w="2101233">
                  <a:extLst>
                    <a:ext uri="{9D8B030D-6E8A-4147-A177-3AD203B41FA5}">
                      <a16:colId xmlns:a16="http://schemas.microsoft.com/office/drawing/2014/main" val="2500738026"/>
                    </a:ext>
                  </a:extLst>
                </a:gridCol>
              </a:tblGrid>
              <a:tr h="873341">
                <a:tc>
                  <a:txBody>
                    <a:bodyPr/>
                    <a:lstStyle/>
                    <a:p>
                      <a:r>
                        <a:rPr lang="en-US" sz="1600" b="0" dirty="0">
                          <a:solidFill>
                            <a:schemeClr val="tx1"/>
                          </a:solidFill>
                        </a:rPr>
                        <a:t>(1) The reference at issue must qualify as prior art</a:t>
                      </a:r>
                    </a:p>
                  </a:txBody>
                  <a:tcPr/>
                </a:tc>
                <a:tc>
                  <a:txBody>
                    <a:bodyPr/>
                    <a:lstStyle/>
                    <a:p>
                      <a:r>
                        <a:rPr lang="en-US" sz="1600" b="0" dirty="0">
                          <a:solidFill>
                            <a:schemeClr val="tx1"/>
                          </a:solidFill>
                        </a:rPr>
                        <a:t>(2) The effective date of the reference</a:t>
                      </a:r>
                    </a:p>
                  </a:txBody>
                  <a:tcPr/>
                </a:tc>
                <a:tc>
                  <a:txBody>
                    <a:bodyPr/>
                    <a:lstStyle/>
                    <a:p>
                      <a:pPr algn="r"/>
                      <a:r>
                        <a:rPr lang="en-US" sz="1600" b="0" dirty="0">
                          <a:solidFill>
                            <a:schemeClr val="tx1"/>
                          </a:solidFill>
                        </a:rPr>
                        <a:t>the critical date </a:t>
                      </a:r>
                    </a:p>
                    <a:p>
                      <a:pPr algn="r"/>
                      <a:r>
                        <a:rPr lang="en-US" sz="1600" b="0" dirty="0">
                          <a:solidFill>
                            <a:schemeClr val="tx1"/>
                          </a:solidFill>
                        </a:rPr>
                        <a:t>of the claim</a:t>
                      </a:r>
                    </a:p>
                  </a:txBody>
                  <a:tcPr/>
                </a:tc>
                <a:tc>
                  <a:txBody>
                    <a:bodyPr/>
                    <a:lstStyle/>
                    <a:p>
                      <a:r>
                        <a:rPr lang="en-US" sz="1600" b="0" dirty="0">
                          <a:solidFill>
                            <a:schemeClr val="tx1"/>
                          </a:solidFill>
                        </a:rPr>
                        <a:t>(3) No exception is applicable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(4) The reference anticipates the claim</a:t>
                      </a:r>
                    </a:p>
                  </a:txBody>
                  <a:tcPr/>
                </a:tc>
                <a:extLst>
                  <a:ext uri="{0D108BD9-81ED-4DB2-BD59-A6C34878D82A}">
                    <a16:rowId xmlns:a16="http://schemas.microsoft.com/office/drawing/2014/main" val="96011155"/>
                  </a:ext>
                </a:extLst>
              </a:tr>
              <a:tr h="986774">
                <a:tc>
                  <a:txBody>
                    <a:bodyPr/>
                    <a:lstStyle/>
                    <a:p>
                      <a:r>
                        <a:rPr lang="en-US" sz="1600" b="0" dirty="0">
                          <a:solidFill>
                            <a:schemeClr val="tx1"/>
                          </a:solidFill>
                        </a:rPr>
                        <a:t>(a) Printed publication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rPr>
                        <a:t>when a member of the public could have accessed it</a:t>
                      </a:r>
                    </a:p>
                  </a:txBody>
                  <a:tcPr/>
                </a:tc>
                <a:tc>
                  <a:txBody>
                    <a:bodyPr/>
                    <a:lstStyle/>
                    <a:p>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103029894"/>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(b) </a:t>
                      </a:r>
                      <a:r>
                        <a:rPr lang="en-US" sz="1600" dirty="0">
                          <a:solidFill>
                            <a:schemeClr val="tx1"/>
                          </a:solidFill>
                        </a:rPr>
                        <a:t>An embodiment of the invention in public use</a:t>
                      </a:r>
                    </a:p>
                  </a:txBody>
                  <a:tcPr/>
                </a:tc>
                <a:tc>
                  <a:txBody>
                    <a:bodyPr/>
                    <a:lstStyle/>
                    <a:p>
                      <a:r>
                        <a:rPr lang="en-US" sz="1600" b="0" dirty="0">
                          <a:solidFill>
                            <a:schemeClr val="tx1"/>
                          </a:solidFill>
                        </a:rPr>
                        <a:t>When first used publicly anywhere</a:t>
                      </a:r>
                    </a:p>
                  </a:txBody>
                  <a:tcPr/>
                </a:tc>
                <a:tc>
                  <a:txBody>
                    <a:bodyPr/>
                    <a:lstStyle/>
                    <a:p>
                      <a:endParaRPr lang="en-US" sz="1600" b="0">
                        <a:solidFill>
                          <a:schemeClr val="tx1"/>
                        </a:solidFill>
                      </a:endParaRPr>
                    </a:p>
                  </a:txBody>
                  <a:tcPr/>
                </a:tc>
                <a:tc>
                  <a:txBody>
                    <a:bodyPr/>
                    <a:lstStyle/>
                    <a:p>
                      <a:endParaRPr lang="en-US" sz="1600" b="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Identity</a:t>
                      </a:r>
                    </a:p>
                    <a:p>
                      <a:endParaRPr lang="en-US" sz="1600" b="0" dirty="0">
                        <a:solidFill>
                          <a:schemeClr val="tx1"/>
                        </a:solidFill>
                      </a:endParaRPr>
                    </a:p>
                  </a:txBody>
                  <a:tcPr/>
                </a:tc>
                <a:extLst>
                  <a:ext uri="{0D108BD9-81ED-4DB2-BD59-A6C34878D82A}">
                    <a16:rowId xmlns:a16="http://schemas.microsoft.com/office/drawing/2014/main" val="244272088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(c) </a:t>
                      </a:r>
                      <a:r>
                        <a:rPr lang="en-US" sz="1600" dirty="0">
                          <a:solidFill>
                            <a:schemeClr val="tx1"/>
                          </a:solidFill>
                        </a:rPr>
                        <a:t>An embodiment of the invention on sale</a:t>
                      </a:r>
                    </a:p>
                  </a:txBody>
                  <a:tcPr/>
                </a:tc>
                <a:tc>
                  <a:txBody>
                    <a:bodyPr/>
                    <a:lstStyle/>
                    <a:p>
                      <a:r>
                        <a:rPr lang="en-US" sz="1600" b="0" dirty="0">
                          <a:solidFill>
                            <a:schemeClr val="tx1"/>
                          </a:solidFill>
                        </a:rPr>
                        <a:t>When first placed on sale anywhere</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a:t>
                      </a:r>
                    </a:p>
                  </a:txBody>
                  <a:tcPr/>
                </a:tc>
                <a:extLst>
                  <a:ext uri="{0D108BD9-81ED-4DB2-BD59-A6C34878D82A}">
                    <a16:rowId xmlns:a16="http://schemas.microsoft.com/office/drawing/2014/main" val="552039679"/>
                  </a:ext>
                </a:extLst>
              </a:tr>
              <a:tr h="8733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(d) </a:t>
                      </a:r>
                      <a:r>
                        <a:rPr lang="en-US" sz="1600" dirty="0">
                          <a:solidFill>
                            <a:schemeClr val="tx1"/>
                          </a:solidFill>
                        </a:rPr>
                        <a:t>Material “otherwise available to the public”</a:t>
                      </a:r>
                    </a:p>
                  </a:txBody>
                  <a:tcPr/>
                </a:tc>
                <a:tc>
                  <a:txBody>
                    <a:bodyPr/>
                    <a:lstStyle/>
                    <a:p>
                      <a:r>
                        <a:rPr lang="en-US" sz="1600" b="0" dirty="0">
                          <a:solidFill>
                            <a:schemeClr val="tx1"/>
                          </a:solidFill>
                        </a:rPr>
                        <a:t>When first made available to the public</a:t>
                      </a: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(enablement requirement unclear)</a:t>
                      </a:r>
                    </a:p>
                  </a:txBody>
                  <a:tcPr/>
                </a:tc>
                <a:extLst>
                  <a:ext uri="{0D108BD9-81ED-4DB2-BD59-A6C34878D82A}">
                    <a16:rowId xmlns:a16="http://schemas.microsoft.com/office/drawing/2014/main" val="3596760864"/>
                  </a:ext>
                </a:extLst>
              </a:tr>
              <a:tr h="873341">
                <a:tc>
                  <a:txBody>
                    <a:bodyPr/>
                    <a:lstStyle/>
                    <a:p>
                      <a:r>
                        <a:rPr lang="en-US" sz="1600" b="0" dirty="0">
                          <a:solidFill>
                            <a:schemeClr val="tx1"/>
                          </a:solidFill>
                        </a:rPr>
                        <a:t>(e) US patent</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2748409018"/>
                  </a:ext>
                </a:extLst>
              </a:tr>
              <a:tr h="873341">
                <a:tc>
                  <a:txBody>
                    <a:bodyPr/>
                    <a:lstStyle/>
                    <a:p>
                      <a:r>
                        <a:rPr lang="en-US" sz="1600" b="0" dirty="0">
                          <a:solidFill>
                            <a:schemeClr val="tx1"/>
                          </a:solidFill>
                        </a:rPr>
                        <a:t>(f) Published US patent application</a:t>
                      </a:r>
                    </a:p>
                  </a:txBody>
                  <a:tcPr/>
                </a:tc>
                <a:tc>
                  <a:txBody>
                    <a:bodyPr/>
                    <a:lstStyle/>
                    <a:p>
                      <a:r>
                        <a:rPr lang="en-US" sz="1600" dirty="0">
                          <a:solidFill>
                            <a:schemeClr val="tx1"/>
                          </a:solidFill>
                        </a:rPr>
                        <a:t>effective filing date of the application for the patent</a:t>
                      </a:r>
                      <a:endParaRPr lang="en-US" sz="1600" b="0" dirty="0">
                        <a:solidFill>
                          <a:schemeClr val="tx1"/>
                        </a:solidFill>
                      </a:endParaRPr>
                    </a:p>
                  </a:txBody>
                  <a:tcPr/>
                </a:tc>
                <a:tc>
                  <a:txBody>
                    <a:bodyPr/>
                    <a:lstStyle/>
                    <a:p>
                      <a:endParaRPr lang="en-US" sz="1600" b="0">
                        <a:solidFill>
                          <a:schemeClr val="tx1"/>
                        </a:solidFill>
                      </a:endParaRPr>
                    </a:p>
                  </a:txBody>
                  <a:tcPr/>
                </a:tc>
                <a:tc>
                  <a:txBody>
                    <a:bodyPr/>
                    <a:lstStyle/>
                    <a:p>
                      <a:endParaRPr lang="en-US" sz="1600" b="0">
                        <a:solidFill>
                          <a:schemeClr val="tx1"/>
                        </a:solidFill>
                      </a:endParaRPr>
                    </a:p>
                  </a:txBody>
                  <a:tcPr/>
                </a:tc>
                <a:tc>
                  <a:txBody>
                    <a:bodyPr/>
                    <a:lstStyle/>
                    <a:p>
                      <a:r>
                        <a:rPr lang="en-US" sz="1600" b="0" dirty="0">
                          <a:solidFill>
                            <a:schemeClr val="tx1"/>
                          </a:solidFill>
                        </a:rPr>
                        <a:t>Identity + Enablement</a:t>
                      </a:r>
                    </a:p>
                  </a:txBody>
                  <a:tcPr/>
                </a:tc>
                <a:extLst>
                  <a:ext uri="{0D108BD9-81ED-4DB2-BD59-A6C34878D82A}">
                    <a16:rowId xmlns:a16="http://schemas.microsoft.com/office/drawing/2014/main" val="4110358058"/>
                  </a:ext>
                </a:extLst>
              </a:tr>
            </a:tbl>
          </a:graphicData>
        </a:graphic>
      </p:graphicFrame>
      <p:sp>
        <p:nvSpPr>
          <p:cNvPr id="9" name="Rectangle 8">
            <a:extLst>
              <a:ext uri="{FF2B5EF4-FFF2-40B4-BE49-F238E27FC236}">
                <a16:creationId xmlns:a16="http://schemas.microsoft.com/office/drawing/2014/main" id="{8850871E-F37E-EDD6-E114-BA54A24F3936}"/>
              </a:ext>
            </a:extLst>
          </p:cNvPr>
          <p:cNvSpPr/>
          <p:nvPr/>
        </p:nvSpPr>
        <p:spPr>
          <a:xfrm>
            <a:off x="7842902" y="1565683"/>
            <a:ext cx="2240077"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171450" indent="-171450">
              <a:spcBef>
                <a:spcPts val="600"/>
              </a:spcBef>
              <a:buFont typeface="Arial" panose="020B0604020202020204" pitchFamily="34" charset="0"/>
              <a:buChar char="•"/>
            </a:pPr>
            <a:r>
              <a:rPr lang="en-US" sz="1600" dirty="0">
                <a:solidFill>
                  <a:schemeClr val="tx1"/>
                </a:solidFill>
              </a:rPr>
              <a:t>Derivation</a:t>
            </a:r>
          </a:p>
          <a:p>
            <a:pPr marL="171450" indent="-171450">
              <a:spcBef>
                <a:spcPts val="600"/>
              </a:spcBef>
              <a:buFont typeface="Arial" panose="020B0604020202020204" pitchFamily="34" charset="0"/>
              <a:buChar char="•"/>
            </a:pPr>
            <a:r>
              <a:rPr lang="en-US" sz="1600" dirty="0">
                <a:solidFill>
                  <a:schemeClr val="tx1"/>
                </a:solidFill>
              </a:rPr>
              <a:t>Disclosure (within a year prior to the effective date of the claim) by the inventor or someone who derived the information from the inventor</a:t>
            </a:r>
          </a:p>
          <a:p>
            <a:pPr marL="171450" indent="-171450">
              <a:spcBef>
                <a:spcPts val="600"/>
              </a:spcBef>
              <a:buFont typeface="Arial" panose="020B0604020202020204" pitchFamily="34" charset="0"/>
              <a:buChar char="•"/>
            </a:pPr>
            <a:r>
              <a:rPr lang="en-US" sz="1600" dirty="0">
                <a:solidFill>
                  <a:schemeClr val="tx1"/>
                </a:solidFill>
              </a:rPr>
              <a:t>A reference by a third party (within a year prior to the effective date of the claim) that is preceded by public disclosure of the invention by the inventor or someone who derived the information from the inventor </a:t>
            </a:r>
          </a:p>
          <a:p>
            <a:pPr marL="171450" indent="-171450" algn="ctr">
              <a:spcBef>
                <a:spcPts val="600"/>
              </a:spcBef>
              <a:buFont typeface="Arial" panose="020B0604020202020204" pitchFamily="34" charset="0"/>
              <a:buChar char="•"/>
            </a:pPr>
            <a:endParaRPr lang="en-US" sz="1600" dirty="0">
              <a:solidFill>
                <a:schemeClr val="tx1"/>
              </a:solidFill>
            </a:endParaRPr>
          </a:p>
        </p:txBody>
      </p:sp>
      <p:sp>
        <p:nvSpPr>
          <p:cNvPr id="10" name="Rectangle 9">
            <a:extLst>
              <a:ext uri="{FF2B5EF4-FFF2-40B4-BE49-F238E27FC236}">
                <a16:creationId xmlns:a16="http://schemas.microsoft.com/office/drawing/2014/main" id="{D8CD3D16-829C-D9D1-7275-17E4C315ED52}"/>
              </a:ext>
            </a:extLst>
          </p:cNvPr>
          <p:cNvSpPr/>
          <p:nvPr/>
        </p:nvSpPr>
        <p:spPr>
          <a:xfrm rot="16200000">
            <a:off x="6729984" y="3177539"/>
            <a:ext cx="1828800" cy="3657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Experimental use</a:t>
            </a:r>
          </a:p>
        </p:txBody>
      </p:sp>
      <p:sp>
        <p:nvSpPr>
          <p:cNvPr id="11" name="Rectangle 10">
            <a:extLst>
              <a:ext uri="{FF2B5EF4-FFF2-40B4-BE49-F238E27FC236}">
                <a16:creationId xmlns:a16="http://schemas.microsoft.com/office/drawing/2014/main" id="{E45F33EF-D702-7BC9-1595-F3F2D75C61FC}"/>
              </a:ext>
            </a:extLst>
          </p:cNvPr>
          <p:cNvSpPr/>
          <p:nvPr/>
        </p:nvSpPr>
        <p:spPr>
          <a:xfrm>
            <a:off x="4394835" y="1615866"/>
            <a:ext cx="3063240" cy="5317908"/>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a:r>
              <a:rPr lang="en-US" sz="1600" dirty="0">
                <a:solidFill>
                  <a:schemeClr val="tx1"/>
                </a:solidFill>
              </a:rPr>
              <a:t>Date of the patent application containing the claim;</a:t>
            </a:r>
          </a:p>
          <a:p>
            <a:pPr marL="0" lvl="1">
              <a:spcBef>
                <a:spcPts val="600"/>
              </a:spcBef>
            </a:pPr>
            <a:r>
              <a:rPr lang="en-US" sz="1600" dirty="0">
                <a:solidFill>
                  <a:schemeClr val="tx1"/>
                </a:solidFill>
              </a:rPr>
              <a:t>Backdated if the patent application asserted an earlier priority date based upon: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U.S. provisional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foreign application filed within a </a:t>
            </a:r>
            <a:r>
              <a:rPr lang="en-US" sz="1600" dirty="0">
                <a:solidFill>
                  <a:schemeClr val="tx1"/>
                </a:solidFill>
                <a:ea typeface="Times New Roman" panose="02020603050405020304" pitchFamily="18" charset="0"/>
                <a:cs typeface="Times New Roman" panose="02020603050405020304" pitchFamily="18" charset="0"/>
              </a:rPr>
              <a:t>year (14 months if the delay was inadvertent) before </a:t>
            </a:r>
            <a:r>
              <a:rPr lang="en-US" sz="1600" dirty="0">
                <a:solidFill>
                  <a:schemeClr val="tx1"/>
                </a:solidFill>
                <a:effectLst/>
                <a:ea typeface="Times New Roman" panose="02020603050405020304" pitchFamily="18" charset="0"/>
                <a:cs typeface="Times New Roman" panose="02020603050405020304" pitchFamily="18" charset="0"/>
              </a:rPr>
              <a:t>the date of the patent application in a member country of the WTO or Paris Convention; </a:t>
            </a: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cs typeface="Times New Roman" panose="02020603050405020304" pitchFamily="18" charset="0"/>
              </a:rPr>
              <a:t>a prior U.S. patent application;</a:t>
            </a:r>
            <a:endParaRPr lang="en-US" sz="1600" dirty="0">
              <a:solidFill>
                <a:schemeClr val="tx1"/>
              </a:solidFill>
              <a:ea typeface="Times New Roman" panose="02020603050405020304" pitchFamily="18" charset="0"/>
              <a:cs typeface="Times New Roman" panose="02020603050405020304" pitchFamily="18" charset="0"/>
            </a:endParaRPr>
          </a:p>
          <a:p>
            <a:pPr marL="171450" lvl="1" indent="-171450">
              <a:buFont typeface="Arial" panose="020B0604020202020204" pitchFamily="34" charset="0"/>
              <a:buChar char="•"/>
            </a:pPr>
            <a:r>
              <a:rPr lang="en-US" sz="1600" dirty="0">
                <a:solidFill>
                  <a:schemeClr val="tx1"/>
                </a:solidFill>
                <a:effectLst/>
                <a:ea typeface="Times New Roman" panose="02020603050405020304" pitchFamily="18" charset="0"/>
              </a:rPr>
              <a:t>a live PCT application in English specifying the U.S</a:t>
            </a:r>
            <a:endParaRPr lang="en-US" sz="1600" dirty="0">
              <a:solidFill>
                <a:schemeClr val="tx1"/>
              </a:solidFill>
            </a:endParaRPr>
          </a:p>
        </p:txBody>
      </p:sp>
      <p:sp>
        <p:nvSpPr>
          <p:cNvPr id="13" name="Rectangle 12">
            <a:extLst>
              <a:ext uri="{FF2B5EF4-FFF2-40B4-BE49-F238E27FC236}">
                <a16:creationId xmlns:a16="http://schemas.microsoft.com/office/drawing/2014/main" id="{A217AAD1-8C68-769A-2B15-13E63284C929}"/>
              </a:ext>
            </a:extLst>
          </p:cNvPr>
          <p:cNvSpPr/>
          <p:nvPr/>
        </p:nvSpPr>
        <p:spPr>
          <a:xfrm>
            <a:off x="3907939" y="958685"/>
            <a:ext cx="1223010" cy="431001"/>
          </a:xfrm>
          <a:prstGeom prst="rect">
            <a:avLst/>
          </a:prstGeom>
          <a:solidFill>
            <a:srgbClr val="A5A5A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0" dirty="0">
                <a:solidFill>
                  <a:schemeClr val="tx1"/>
                </a:solidFill>
              </a:rPr>
              <a:t>must precede</a:t>
            </a:r>
            <a:endParaRPr lang="en-US" sz="1600" dirty="0">
              <a:solidFill>
                <a:schemeClr val="tx1"/>
              </a:solidFill>
            </a:endParaRPr>
          </a:p>
        </p:txBody>
      </p:sp>
      <p:sp>
        <p:nvSpPr>
          <p:cNvPr id="2" name="Rectangle 1">
            <a:extLst>
              <a:ext uri="{FF2B5EF4-FFF2-40B4-BE49-F238E27FC236}">
                <a16:creationId xmlns:a16="http://schemas.microsoft.com/office/drawing/2014/main" id="{2455D6AF-F92F-F6B4-2A1E-42374A83DCE0}"/>
              </a:ext>
            </a:extLst>
          </p:cNvPr>
          <p:cNvSpPr/>
          <p:nvPr/>
        </p:nvSpPr>
        <p:spPr>
          <a:xfrm>
            <a:off x="7479792" y="4274819"/>
            <a:ext cx="384827" cy="2608772"/>
          </a:xfrm>
          <a:prstGeom prst="rect">
            <a:avLst/>
          </a:prstGeom>
          <a:solidFill>
            <a:srgbClr val="E1E1E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2507E2C-86DE-31D3-BEEF-44CA3FB78FF2}"/>
              </a:ext>
            </a:extLst>
          </p:cNvPr>
          <p:cNvSpPr/>
          <p:nvPr/>
        </p:nvSpPr>
        <p:spPr>
          <a:xfrm>
            <a:off x="0" y="1481558"/>
            <a:ext cx="2240077" cy="964461"/>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FC3F65A-99DE-9CD2-592E-FFE236C18D2B}"/>
              </a:ext>
            </a:extLst>
          </p:cNvPr>
          <p:cNvSpPr/>
          <p:nvPr/>
        </p:nvSpPr>
        <p:spPr>
          <a:xfrm>
            <a:off x="-1" y="1455966"/>
            <a:ext cx="12192001" cy="964461"/>
          </a:xfrm>
          <a:prstGeom prst="rect">
            <a:avLst/>
          </a:prstGeom>
          <a:noFill/>
          <a:ln w="25400">
            <a:solidFill>
              <a:srgbClr val="FF000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2964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9" id="{36943235-7571-D447-871E-4A81DC5FC8E3}" vid="{9BB1B359-7978-C84E-B0E6-21AC2A2763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10437</TotalTime>
  <Words>31192</Words>
  <Application>Microsoft Macintosh PowerPoint</Application>
  <PresentationFormat>Widescreen</PresentationFormat>
  <Paragraphs>3792</Paragraphs>
  <Slides>159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159</vt:i4>
      </vt:variant>
    </vt:vector>
  </HeadingPairs>
  <TitlesOfParts>
    <vt:vector size="164" baseType="lpstr">
      <vt:lpstr>Arial</vt:lpstr>
      <vt:lpstr>Calibri</vt:lpstr>
      <vt:lpstr>Calibri Light</vt:lpstr>
      <vt:lpstr>Times New Roman</vt:lpstr>
      <vt:lpstr>Office Theme</vt:lpstr>
      <vt:lpstr>Novelty Problems Case Study 093</vt:lpstr>
      <vt:lpstr>Problem 1</vt:lpstr>
      <vt:lpstr>New Rules</vt:lpstr>
      <vt:lpstr>New Rules</vt:lpstr>
      <vt:lpstr>New Rules</vt:lpstr>
      <vt:lpstr>New Rules</vt:lpstr>
      <vt:lpstr>New Rules</vt:lpstr>
      <vt:lpstr>New Rules</vt:lpstr>
      <vt:lpstr>New Rules</vt:lpstr>
      <vt:lpstr>New Rules</vt:lpstr>
      <vt:lpstr>New Rules</vt:lpstr>
      <vt:lpstr>New Rules</vt:lpstr>
      <vt:lpstr>New Rules</vt:lpstr>
      <vt:lpstr>New Rules</vt:lpstr>
      <vt:lpstr>Problem 1</vt:lpstr>
      <vt:lpstr>Problem 1</vt:lpstr>
      <vt:lpstr>Problem 2</vt:lpstr>
      <vt:lpstr>New Rules</vt:lpstr>
      <vt:lpstr>New Rules</vt:lpstr>
      <vt:lpstr>Problem 2</vt:lpstr>
      <vt:lpstr>Problem 2</vt:lpstr>
      <vt:lpstr>Problem 3</vt:lpstr>
      <vt:lpstr>New Rules</vt:lpstr>
      <vt:lpstr>New Rules</vt:lpstr>
      <vt:lpstr>New Rules</vt:lpstr>
      <vt:lpstr>New Rules</vt:lpstr>
      <vt:lpstr>Problem 3</vt:lpstr>
      <vt:lpstr>Problem 3</vt:lpstr>
      <vt:lpstr>Problem 11</vt:lpstr>
      <vt:lpstr>Problem 11</vt:lpstr>
      <vt:lpstr>Problem 11</vt:lpstr>
      <vt:lpstr>Problem 11</vt:lpstr>
      <vt:lpstr>Problem 11</vt:lpstr>
      <vt:lpstr>Problem 11</vt:lpstr>
      <vt:lpstr>Problem 11</vt:lpstr>
      <vt:lpstr>Problem 11</vt:lpstr>
      <vt:lpstr>New Rules</vt:lpstr>
      <vt:lpstr>New Rules</vt:lpstr>
      <vt:lpstr>Problem 11</vt:lpstr>
      <vt:lpstr>Problem 11</vt:lpstr>
      <vt:lpstr>Problem 11</vt:lpstr>
      <vt:lpstr>Problem 12</vt:lpstr>
      <vt:lpstr>Problem 12</vt:lpstr>
      <vt:lpstr>Problem 12</vt:lpstr>
      <vt:lpstr>Problem 12</vt:lpstr>
      <vt:lpstr>New Rules</vt:lpstr>
      <vt:lpstr>New Rules</vt:lpstr>
      <vt:lpstr>New Rules</vt:lpstr>
      <vt:lpstr>New Rules</vt:lpstr>
      <vt:lpstr>New Rules</vt:lpstr>
      <vt:lpstr>New Rules</vt:lpstr>
      <vt:lpstr>New Rules</vt:lpstr>
      <vt:lpstr>New Rules</vt:lpstr>
      <vt:lpstr>New Rules</vt:lpstr>
      <vt:lpstr>Problem 12</vt:lpstr>
      <vt:lpstr>Problem 12</vt:lpstr>
      <vt:lpstr>Problem 12</vt:lpstr>
      <vt:lpstr>Problem 12</vt:lpstr>
      <vt:lpstr>Problem 13</vt:lpstr>
      <vt:lpstr>Problem 13</vt:lpstr>
      <vt:lpstr>Problem 13</vt:lpstr>
      <vt:lpstr>Problem 14</vt:lpstr>
      <vt:lpstr>Problem 14</vt:lpstr>
      <vt:lpstr>Problem 14</vt:lpstr>
      <vt:lpstr>New Rules</vt:lpstr>
      <vt:lpstr>New Rules</vt:lpstr>
      <vt:lpstr>New Rules</vt:lpstr>
      <vt:lpstr>New Rules</vt:lpstr>
      <vt:lpstr>New Rules</vt:lpstr>
      <vt:lpstr>Derivation</vt:lpstr>
      <vt:lpstr>Derivation</vt:lpstr>
      <vt:lpstr>Derivation</vt:lpstr>
      <vt:lpstr>Derivation</vt:lpstr>
      <vt:lpstr>New Rules</vt:lpstr>
      <vt:lpstr>Problem 14</vt:lpstr>
      <vt:lpstr>Problem 14</vt:lpstr>
      <vt:lpstr>Problem 21</vt:lpstr>
      <vt:lpstr>Problem 21</vt:lpstr>
      <vt:lpstr>Problem 21</vt:lpstr>
      <vt:lpstr>Problem 21</vt:lpstr>
      <vt:lpstr>Problem 21</vt:lpstr>
      <vt:lpstr>Problem 21</vt:lpstr>
      <vt:lpstr>Problem 21</vt:lpstr>
      <vt:lpstr>Problem 21</vt:lpstr>
      <vt:lpstr>Problem 21</vt:lpstr>
      <vt:lpstr>Problem 21</vt:lpstr>
      <vt:lpstr>Problem 21</vt:lpstr>
      <vt:lpstr>Problem 21</vt:lpstr>
      <vt:lpstr>Problem 21</vt:lpstr>
      <vt:lpstr>Problem 22</vt:lpstr>
      <vt:lpstr>Problem 22</vt:lpstr>
      <vt:lpstr>Problem 22</vt:lpstr>
      <vt:lpstr>Problem 22</vt:lpstr>
      <vt:lpstr>New Rules</vt:lpstr>
      <vt:lpstr>Problem 22</vt:lpstr>
      <vt:lpstr>Problem 22</vt:lpstr>
      <vt:lpstr>New Rules</vt:lpstr>
      <vt:lpstr>New Rules</vt:lpstr>
      <vt:lpstr>New Rules</vt:lpstr>
      <vt:lpstr>New Rules</vt:lpstr>
      <vt:lpstr>New Rules</vt:lpstr>
      <vt:lpstr>Problem 22</vt:lpstr>
      <vt:lpstr>Problem 22</vt:lpstr>
      <vt:lpstr>The Prophylactic Effect of Public Disclosure by the Inventor</vt:lpstr>
      <vt:lpstr>The Prophylactic Effect of Public Disclosure by the Inventor</vt:lpstr>
      <vt:lpstr>The Prophylactic Effect of Public Disclosure by the Inventor</vt:lpstr>
      <vt:lpstr>New Rules</vt:lpstr>
      <vt:lpstr>New Rules</vt:lpstr>
      <vt:lpstr>Problem 22</vt:lpstr>
      <vt:lpstr>Problem 22</vt:lpstr>
      <vt:lpstr>The Prophylactic Effect of Public Disclosure by the Inventor</vt:lpstr>
      <vt:lpstr>The Prophylactic Effect of Public Disclosure by the Inventor</vt:lpstr>
      <vt:lpstr>The Prophylactic Effect of Public Disclosure by the Inventor</vt:lpstr>
      <vt:lpstr>Problem 22</vt:lpstr>
      <vt:lpstr>Problem 22</vt:lpstr>
      <vt:lpstr>Problem 22</vt:lpstr>
      <vt:lpstr>Problem 22</vt:lpstr>
      <vt:lpstr>Problem 23</vt:lpstr>
      <vt:lpstr>Problem 24</vt:lpstr>
      <vt:lpstr>Problem 25</vt:lpstr>
      <vt:lpstr>Problem 21</vt:lpstr>
      <vt:lpstr>Problem 26</vt:lpstr>
      <vt:lpstr>Problem 27</vt:lpstr>
      <vt:lpstr>Old Rules</vt:lpstr>
      <vt:lpstr>Old Rules</vt:lpstr>
      <vt:lpstr>Old Rules</vt:lpstr>
      <vt:lpstr>Old Rules</vt:lpstr>
      <vt:lpstr>Old Rules</vt:lpstr>
      <vt:lpstr>Old Rules</vt:lpstr>
      <vt:lpstr>Old Rules</vt:lpstr>
      <vt:lpstr>Old Rules</vt:lpstr>
      <vt:lpstr>Old Rules</vt:lpstr>
      <vt:lpstr>Old Rules</vt:lpstr>
      <vt:lpstr>Old Rules</vt:lpstr>
      <vt:lpstr>Problem 27</vt:lpstr>
      <vt:lpstr>Problem 28</vt:lpstr>
      <vt:lpstr>Old Rules</vt:lpstr>
      <vt:lpstr>Old Rules</vt:lpstr>
      <vt:lpstr>Old Rules</vt:lpstr>
      <vt:lpstr>Old Rules</vt:lpstr>
      <vt:lpstr>Old Rules</vt:lpstr>
      <vt:lpstr>Old Rules</vt:lpstr>
      <vt:lpstr>Old Rules</vt:lpstr>
      <vt:lpstr>Old Rules</vt:lpstr>
      <vt:lpstr>Old Rules</vt:lpstr>
      <vt:lpstr>Old Rules</vt:lpstr>
      <vt:lpstr>Old Rules</vt:lpstr>
      <vt:lpstr>Problem 28</vt:lpstr>
      <vt:lpstr>Problem 29</vt:lpstr>
      <vt:lpstr>Old Rules</vt:lpstr>
      <vt:lpstr>Old Rules</vt:lpstr>
      <vt:lpstr>Old Rules</vt:lpstr>
      <vt:lpstr>Old Rules</vt:lpstr>
      <vt:lpstr>Old Rules</vt:lpstr>
      <vt:lpstr>Problem 29</vt:lpstr>
      <vt:lpstr>Problem 30</vt:lpstr>
      <vt:lpstr>Old Rules</vt:lpstr>
      <vt:lpstr>Old Rules</vt:lpstr>
      <vt:lpstr>Problem 30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Novelty Problems Case Study 093</dc:title>
  <dc:creator>Terry Fisher</dc:creator>
  <cp:lastModifiedBy>Terry Fisher</cp:lastModifiedBy>
  <cp:revision>18</cp:revision>
  <dcterms:created xsi:type="dcterms:W3CDTF">2024-02-16T13:08:57Z</dcterms:created>
  <dcterms:modified xsi:type="dcterms:W3CDTF">2024-02-28T17:59:22Z</dcterms:modified>
</cp:coreProperties>
</file>