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810" r:id="rId3"/>
    <p:sldId id="811" r:id="rId4"/>
    <p:sldId id="819" r:id="rId5"/>
    <p:sldId id="813" r:id="rId6"/>
    <p:sldId id="814" r:id="rId7"/>
    <p:sldId id="817" r:id="rId8"/>
    <p:sldId id="818" r:id="rId9"/>
    <p:sldId id="820" r:id="rId10"/>
    <p:sldId id="795" r:id="rId11"/>
    <p:sldId id="801" r:id="rId12"/>
    <p:sldId id="803" r:id="rId13"/>
    <p:sldId id="802" r:id="rId14"/>
    <p:sldId id="805" r:id="rId15"/>
    <p:sldId id="806" r:id="rId16"/>
    <p:sldId id="807" r:id="rId17"/>
    <p:sldId id="808" r:id="rId18"/>
    <p:sldId id="809" r:id="rId19"/>
    <p:sldId id="630" r:id="rId20"/>
    <p:sldId id="629" r:id="rId21"/>
    <p:sldId id="631" r:id="rId22"/>
    <p:sldId id="782" r:id="rId23"/>
    <p:sldId id="783" r:id="rId24"/>
    <p:sldId id="784" r:id="rId25"/>
    <p:sldId id="78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7"/>
    <p:restoredTop sz="95638"/>
  </p:normalViewPr>
  <p:slideViewPr>
    <p:cSldViewPr snapToGrid="0" showGuides="1">
      <p:cViewPr varScale="1">
        <p:scale>
          <a:sx n="107" d="100"/>
          <a:sy n="107" d="100"/>
        </p:scale>
        <p:origin x="280" y="160"/>
      </p:cViewPr>
      <p:guideLst>
        <p:guide orient="horz" pos="2160"/>
        <p:guide pos="3840"/>
      </p:guideLst>
    </p:cSldViewPr>
  </p:slideViewPr>
  <p:notesTextViewPr>
    <p:cViewPr>
      <p:scale>
        <a:sx n="1" d="1"/>
        <a:sy n="1" d="1"/>
      </p:scale>
      <p:origin x="0" y="0"/>
    </p:cViewPr>
  </p:notesTextViewPr>
  <p:notesViewPr>
    <p:cSldViewPr snapToGrid="0" showGuides="1">
      <p:cViewPr varScale="1">
        <p:scale>
          <a:sx n="85" d="100"/>
          <a:sy n="85" d="100"/>
        </p:scale>
        <p:origin x="3384" y="1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4EF87-D6F8-C744-A66E-B874A816FA9D}" type="datetimeFigureOut">
              <a:rPr lang="en-US" smtClean="0"/>
              <a:t>2/16/24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B9359-0380-014C-A670-6D8B18C4376A}" type="slidenum">
              <a:rPr lang="en-US" smtClean="0"/>
              <a:t>‹#›</a:t>
            </a:fld>
            <a:endParaRPr lang="en-US"/>
          </a:p>
        </p:txBody>
      </p:sp>
    </p:spTree>
    <p:extLst>
      <p:ext uri="{BB962C8B-B14F-4D97-AF65-F5344CB8AC3E}">
        <p14:creationId xmlns:p14="http://schemas.microsoft.com/office/powerpoint/2010/main" val="144939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M&amp;O: B. Hayk</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Both patent applications are filed post-AIA, so Mila’s earlier invention is irrelevant. There is no relevant prior art before Hayk’s application, so it will be granted. Mila’s application will be rejected because Hayk’s application is prior art under § 102(a)(2).</a:t>
            </a: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TF:  New Rules</a:t>
            </a:r>
          </a:p>
          <a:p>
            <a:r>
              <a:rPr lang="en-US" sz="1200" b="0" i="0" u="none" strike="noStrike" kern="1200" dirty="0">
                <a:solidFill>
                  <a:schemeClr val="tx1"/>
                </a:solidFill>
                <a:effectLst/>
                <a:latin typeface="+mn-lt"/>
                <a:ea typeface="+mn-ea"/>
                <a:cs typeface="+mn-cs"/>
              </a:rPr>
              <a:t>Who invented first is irrelevant.</a:t>
            </a:r>
          </a:p>
          <a:p>
            <a:r>
              <a:rPr lang="en-US" sz="1200" b="0" i="0" u="none" strike="noStrike" kern="1200" dirty="0">
                <a:solidFill>
                  <a:schemeClr val="tx1"/>
                </a:solidFill>
                <a:effectLst/>
                <a:latin typeface="+mn-lt"/>
                <a:ea typeface="+mn-ea"/>
                <a:cs typeface="+mn-cs"/>
              </a:rPr>
              <a:t>As to Hayk, no prior art (before critical date of May 2013)</a:t>
            </a:r>
          </a:p>
          <a:p>
            <a:r>
              <a:rPr lang="en-US" sz="1200" b="0" i="0" u="none" strike="noStrike" kern="1200" dirty="0">
                <a:solidFill>
                  <a:schemeClr val="tx1"/>
                </a:solidFill>
                <a:effectLst/>
                <a:latin typeface="+mn-lt"/>
                <a:ea typeface="+mn-ea"/>
                <a:cs typeface="+mn-cs"/>
              </a:rPr>
              <a:t>As to Mila, Hayk’s application is prior art, even though secret at the time Mila applies.</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So Hayk wins; Mila loses</a:t>
            </a:r>
            <a:endParaRPr lang="en-US" dirty="0"/>
          </a:p>
        </p:txBody>
      </p:sp>
      <p:sp>
        <p:nvSpPr>
          <p:cNvPr id="4" name="Slide Number Placeholder 3"/>
          <p:cNvSpPr>
            <a:spLocks noGrp="1"/>
          </p:cNvSpPr>
          <p:nvPr>
            <p:ph type="sldNum" sz="quarter" idx="5"/>
          </p:nvPr>
        </p:nvSpPr>
        <p:spPr/>
        <p:txBody>
          <a:bodyPr/>
          <a:lstStyle/>
          <a:p>
            <a:fld id="{2643C9F0-39A2-7747-8ECD-5C6DC0F83FB6}" type="slidenum">
              <a:rPr lang="en-US" smtClean="0"/>
              <a:t>19</a:t>
            </a:fld>
            <a:endParaRPr lang="en-US"/>
          </a:p>
        </p:txBody>
      </p:sp>
    </p:spTree>
    <p:extLst>
      <p:ext uri="{BB962C8B-B14F-4D97-AF65-F5344CB8AC3E}">
        <p14:creationId xmlns:p14="http://schemas.microsoft.com/office/powerpoint/2010/main" val="1384351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Answer: A. Mila</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Hayk’s application is abandoned before it is published, so it is as if it never happened.</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TF:  New Rules</a:t>
            </a:r>
          </a:p>
          <a:p>
            <a:r>
              <a:rPr lang="en-US" sz="1200" b="0" i="0" u="none" strike="noStrike" kern="1200" dirty="0">
                <a:solidFill>
                  <a:schemeClr val="tx1"/>
                </a:solidFill>
                <a:effectLst/>
                <a:latin typeface="+mn-lt"/>
                <a:ea typeface="+mn-ea"/>
                <a:cs typeface="+mn-cs"/>
              </a:rPr>
              <a:t>Who invented first is irrelevant.</a:t>
            </a:r>
          </a:p>
          <a:p>
            <a:r>
              <a:rPr lang="en-US" sz="1200" b="0" i="0" u="none" strike="noStrike" kern="1200" dirty="0">
                <a:solidFill>
                  <a:schemeClr val="tx1"/>
                </a:solidFill>
                <a:effectLst/>
                <a:latin typeface="+mn-lt"/>
                <a:ea typeface="+mn-ea"/>
                <a:cs typeface="+mn-cs"/>
              </a:rPr>
              <a:t>As to Mila, Hayk’s application is not prior art, because never published.</a:t>
            </a:r>
          </a:p>
          <a:p>
            <a:r>
              <a:rPr lang="en-US" sz="1200" b="0" i="0" u="none" strike="noStrike" kern="1200" dirty="0">
                <a:solidFill>
                  <a:schemeClr val="tx1"/>
                </a:solidFill>
                <a:effectLst/>
                <a:latin typeface="+mn-lt"/>
                <a:ea typeface="+mn-ea"/>
                <a:cs typeface="+mn-cs"/>
              </a:rPr>
              <a:t>Hayk is not seeking a patent.</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So Mila wins</a:t>
            </a:r>
            <a:endParaRPr lang="en-US" dirty="0"/>
          </a:p>
        </p:txBody>
      </p:sp>
      <p:sp>
        <p:nvSpPr>
          <p:cNvPr id="4" name="Slide Number Placeholder 3"/>
          <p:cNvSpPr>
            <a:spLocks noGrp="1"/>
          </p:cNvSpPr>
          <p:nvPr>
            <p:ph type="sldNum" sz="quarter" idx="5"/>
          </p:nvPr>
        </p:nvSpPr>
        <p:spPr/>
        <p:txBody>
          <a:bodyPr/>
          <a:lstStyle/>
          <a:p>
            <a:fld id="{2643C9F0-39A2-7747-8ECD-5C6DC0F83FB6}" type="slidenum">
              <a:rPr lang="en-US" smtClean="0"/>
              <a:t>20</a:t>
            </a:fld>
            <a:endParaRPr lang="en-US"/>
          </a:p>
        </p:txBody>
      </p:sp>
    </p:spTree>
    <p:extLst>
      <p:ext uri="{BB962C8B-B14F-4D97-AF65-F5344CB8AC3E}">
        <p14:creationId xmlns:p14="http://schemas.microsoft.com/office/powerpoint/2010/main" val="3066815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Answer: D</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Hayk’s patent application will not be granted because it was abandoned, and Mila’s will not be granted because Hayk’s application is abandoned after publication.</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[Instructors might also remind students that “Both” is NEVER the right answer when the two patent applications are for the same invention.]</a:t>
            </a:r>
            <a:endParaRPr lang="en-US" dirty="0"/>
          </a:p>
        </p:txBody>
      </p:sp>
      <p:sp>
        <p:nvSpPr>
          <p:cNvPr id="4" name="Slide Number Placeholder 3"/>
          <p:cNvSpPr>
            <a:spLocks noGrp="1"/>
          </p:cNvSpPr>
          <p:nvPr>
            <p:ph type="sldNum" sz="quarter" idx="5"/>
          </p:nvPr>
        </p:nvSpPr>
        <p:spPr/>
        <p:txBody>
          <a:bodyPr/>
          <a:lstStyle/>
          <a:p>
            <a:fld id="{2643C9F0-39A2-7747-8ECD-5C6DC0F83FB6}" type="slidenum">
              <a:rPr lang="en-US" smtClean="0"/>
              <a:t>21</a:t>
            </a:fld>
            <a:endParaRPr lang="en-US"/>
          </a:p>
        </p:txBody>
      </p:sp>
    </p:spTree>
    <p:extLst>
      <p:ext uri="{BB962C8B-B14F-4D97-AF65-F5344CB8AC3E}">
        <p14:creationId xmlns:p14="http://schemas.microsoft.com/office/powerpoint/2010/main" val="4079374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6D799-02D9-F2DF-1230-F0CE173E35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816250-55A0-B2DB-B1EE-379CAEAFC6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D1FCB7-D379-A616-1841-47A12899478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M&amp;O:  A is entitled to the patent because its blog post eliminates B’s blog post and B’s filing as prior 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TF:  First view the problem on the assumption of B seeking a patent.  From B’s Standpoint, A’s blog post is a reference (printed publication) whose effective date precedes B’s critical date, and no exception is applicable.  So B cannot get a patent.  [B’s own blog post is also a reference, but falls into an exception:  “</a:t>
            </a:r>
            <a:r>
              <a:rPr lang="en-US" sz="1200" dirty="0">
                <a:solidFill>
                  <a:schemeClr val="tx1"/>
                </a:solidFill>
              </a:rPr>
              <a:t>Disclosure (within a year prior to the effective date of the claim) by the inventor or someone who derived the information from the inventor.”</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view the problem from the standpoint of A.  B’s blog post is a potentially fatal reference, but it falls into an exception:  “</a:t>
            </a:r>
            <a:r>
              <a:rPr lang="en-US" sz="1200" dirty="0">
                <a:solidFill>
                  <a:schemeClr val="tx1"/>
                </a:solidFill>
              </a:rPr>
              <a:t>A reference by a third party (within a year prior to the effective date of the claim) that is preceded by public disclosure of the invention by the inventor or someone who derived the information from the inventor.”  So A can get a patent.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rtl="0"/>
            <a:endParaRPr lang="en-US" b="0" dirty="0">
              <a:effectLst/>
            </a:endParaRPr>
          </a:p>
        </p:txBody>
      </p:sp>
      <p:sp>
        <p:nvSpPr>
          <p:cNvPr id="4" name="Slide Number Placeholder 3">
            <a:extLst>
              <a:ext uri="{FF2B5EF4-FFF2-40B4-BE49-F238E27FC236}">
                <a16:creationId xmlns:a16="http://schemas.microsoft.com/office/drawing/2014/main" id="{5A21EA4A-ED88-1535-AAF6-690D8F1CE7B0}"/>
              </a:ext>
            </a:extLst>
          </p:cNvPr>
          <p:cNvSpPr>
            <a:spLocks noGrp="1"/>
          </p:cNvSpPr>
          <p:nvPr>
            <p:ph type="sldNum" sz="quarter" idx="5"/>
          </p:nvPr>
        </p:nvSpPr>
        <p:spPr/>
        <p:txBody>
          <a:bodyPr/>
          <a:lstStyle/>
          <a:p>
            <a:fld id="{2643C9F0-39A2-7747-8ECD-5C6DC0F83FB6}" type="slidenum">
              <a:rPr lang="en-US" smtClean="0"/>
              <a:t>22</a:t>
            </a:fld>
            <a:endParaRPr lang="en-US"/>
          </a:p>
        </p:txBody>
      </p:sp>
    </p:spTree>
    <p:extLst>
      <p:ext uri="{BB962C8B-B14F-4D97-AF65-F5344CB8AC3E}">
        <p14:creationId xmlns:p14="http://schemas.microsoft.com/office/powerpoint/2010/main" val="208593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97E86-0C23-6D28-9085-4A2717A699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5E7F52-877B-E300-0133-57BDDE4054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014DD8-021E-A86F-9954-0844ADF45315}"/>
              </a:ext>
            </a:extLst>
          </p:cNvPr>
          <p:cNvSpPr>
            <a:spLocks noGrp="1"/>
          </p:cNvSpPr>
          <p:nvPr>
            <p:ph type="body" idx="1"/>
          </p:nvPr>
        </p:nvSpPr>
        <p:spPr/>
        <p:txBody>
          <a:bodyPr/>
          <a:lstStyle/>
          <a:p>
            <a:pPr rtl="0"/>
            <a:r>
              <a:rPr lang="en-US" b="0" dirty="0">
                <a:effectLst/>
              </a:rPr>
              <a:t>M&amp;O:  </a:t>
            </a:r>
            <a:r>
              <a:rPr lang="en-US" sz="1200" kern="1200" dirty="0">
                <a:solidFill>
                  <a:schemeClr val="tx1"/>
                </a:solidFill>
                <a:effectLst/>
                <a:latin typeface="+mn-lt"/>
                <a:ea typeface="+mn-ea"/>
                <a:cs typeface="+mn-cs"/>
              </a:rPr>
              <a:t>Neither can obtain a patent. A can’t because its 1-year grace period has expired. B can’t for that reason and because A disclosed first.</a:t>
            </a:r>
          </a:p>
          <a:p>
            <a:pPr rtl="0"/>
            <a:endParaRPr lang="en-US"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TF:  First view the problem on the assumption of B seeking a patent.  From B’s Standpoint, A’s blog post is a reference (printed publication) whose effective date precedes B’s critical date, and no exception is applicable.  So B cannot get a patent.  B’s own blog post is also a reference and falls out of the grace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view the problem from the standpoint of A.  B’s blog post is a fatal reference, and falls outside of the 1-year exception:  “</a:t>
            </a:r>
            <a:r>
              <a:rPr lang="en-US" sz="1200" dirty="0">
                <a:solidFill>
                  <a:schemeClr val="tx1"/>
                </a:solidFill>
              </a:rPr>
              <a:t>A reference by a third party (within a year prior to the effective date of the claim) that is preceded by public disclosure of the invention by the inventor or someone who derived the information from the inventor.”  So A cannot get a patent.</a:t>
            </a:r>
          </a:p>
          <a:p>
            <a:pPr rtl="0"/>
            <a:endParaRPr lang="en-US" b="0" dirty="0">
              <a:effectLst/>
            </a:endParaRPr>
          </a:p>
        </p:txBody>
      </p:sp>
      <p:sp>
        <p:nvSpPr>
          <p:cNvPr id="4" name="Slide Number Placeholder 3">
            <a:extLst>
              <a:ext uri="{FF2B5EF4-FFF2-40B4-BE49-F238E27FC236}">
                <a16:creationId xmlns:a16="http://schemas.microsoft.com/office/drawing/2014/main" id="{5A29A87D-AE87-E1D0-5570-1DE79F8D36F8}"/>
              </a:ext>
            </a:extLst>
          </p:cNvPr>
          <p:cNvSpPr>
            <a:spLocks noGrp="1"/>
          </p:cNvSpPr>
          <p:nvPr>
            <p:ph type="sldNum" sz="quarter" idx="5"/>
          </p:nvPr>
        </p:nvSpPr>
        <p:spPr/>
        <p:txBody>
          <a:bodyPr/>
          <a:lstStyle/>
          <a:p>
            <a:fld id="{2643C9F0-39A2-7747-8ECD-5C6DC0F83FB6}" type="slidenum">
              <a:rPr lang="en-US" smtClean="0"/>
              <a:t>23</a:t>
            </a:fld>
            <a:endParaRPr lang="en-US"/>
          </a:p>
        </p:txBody>
      </p:sp>
    </p:spTree>
    <p:extLst>
      <p:ext uri="{BB962C8B-B14F-4D97-AF65-F5344CB8AC3E}">
        <p14:creationId xmlns:p14="http://schemas.microsoft.com/office/powerpoint/2010/main" val="2317421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71996-1AEF-956B-1BEF-6EA2F3EDED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FE211-9F59-CB6A-54C5-68001A40E5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041EC0-2EB4-7C6C-0F83-B11A13E3111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M&amp;O:  The answer to this question depends on whether A’s sales agreement bars C, and whether it counts as a public disclosure. We think the best way to read the law is that A’s sales agreement does not bar C and that it does not create a grace period for A relative to C’s patent filing. C can receive the patent.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TF:  New Rules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Can A get a patent?  No, because of C’s prior patent application.  A’s secret agreement to sell is also a reference, but falls within the grace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Can C get a patent?  It depends on whether A’s secret agreement constitutes being on sale, with respect to C.  M&amp;O think no (if so, need to add another exception:  secrecy of third-party sale.). No case law.</a:t>
            </a:r>
          </a:p>
          <a:p>
            <a:pPr rtl="0"/>
            <a:endParaRPr lang="en-US" b="0" dirty="0">
              <a:effectLst/>
            </a:endParaRPr>
          </a:p>
        </p:txBody>
      </p:sp>
      <p:sp>
        <p:nvSpPr>
          <p:cNvPr id="4" name="Slide Number Placeholder 3">
            <a:extLst>
              <a:ext uri="{FF2B5EF4-FFF2-40B4-BE49-F238E27FC236}">
                <a16:creationId xmlns:a16="http://schemas.microsoft.com/office/drawing/2014/main" id="{A46FF1AA-022B-CA43-D0D3-BA477A0C033B}"/>
              </a:ext>
            </a:extLst>
          </p:cNvPr>
          <p:cNvSpPr>
            <a:spLocks noGrp="1"/>
          </p:cNvSpPr>
          <p:nvPr>
            <p:ph type="sldNum" sz="quarter" idx="5"/>
          </p:nvPr>
        </p:nvSpPr>
        <p:spPr/>
        <p:txBody>
          <a:bodyPr/>
          <a:lstStyle/>
          <a:p>
            <a:fld id="{2643C9F0-39A2-7747-8ECD-5C6DC0F83FB6}" type="slidenum">
              <a:rPr lang="en-US" smtClean="0"/>
              <a:t>24</a:t>
            </a:fld>
            <a:endParaRPr lang="en-US"/>
          </a:p>
        </p:txBody>
      </p:sp>
    </p:spTree>
    <p:extLst>
      <p:ext uri="{BB962C8B-B14F-4D97-AF65-F5344CB8AC3E}">
        <p14:creationId xmlns:p14="http://schemas.microsoft.com/office/powerpoint/2010/main" val="3650409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EF98A-2147-75D1-8112-8CD6B0D48B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7F889D-5D1E-ACD6-CD68-00BA5819CC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EE5C0E-72AD-66CB-DB21-F34901050F8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M&amp;O:  A’s oral presentation might make the invention “otherwise available to the public,” but even if it does not, the blog post constitutes a printed publication and is attributed to A (“made . . . by another who obtained the subject matter disclosed directly . . . from the inventor”), so it will bar B and eliminate B’s filing as prior art against A. A can receive the patent.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TF:  With respect to B, the blog post is a fatal printed publication, </a:t>
            </a:r>
            <a:r>
              <a:rPr lang="en-US" sz="1200" u="sng" kern="1200" dirty="0">
                <a:solidFill>
                  <a:schemeClr val="tx1"/>
                </a:solidFill>
                <a:effectLst/>
                <a:latin typeface="+mn-lt"/>
                <a:ea typeface="+mn-ea"/>
                <a:cs typeface="+mn-cs"/>
              </a:rPr>
              <a:t>if enabling</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With respect to A, the blog post is not fatal because it was derived from 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B’s patent application would be fatal, but it falls into the exception:  “</a:t>
            </a:r>
            <a:r>
              <a:rPr lang="en-US" sz="1200" dirty="0">
                <a:solidFill>
                  <a:schemeClr val="tx1"/>
                </a:solidFill>
              </a:rPr>
              <a:t>A reference by a third party (within a year prior to the effective date of the claim) that is preceded by public disclosure of the invention by the inventor or someone who derived the information from the inventor.”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A gets the patent, even if the blog post is enabling.</a:t>
            </a:r>
          </a:p>
          <a:p>
            <a:pPr rtl="0"/>
            <a:endParaRPr lang="en-US" b="0" dirty="0">
              <a:effectLst/>
            </a:endParaRPr>
          </a:p>
        </p:txBody>
      </p:sp>
      <p:sp>
        <p:nvSpPr>
          <p:cNvPr id="4" name="Slide Number Placeholder 3">
            <a:extLst>
              <a:ext uri="{FF2B5EF4-FFF2-40B4-BE49-F238E27FC236}">
                <a16:creationId xmlns:a16="http://schemas.microsoft.com/office/drawing/2014/main" id="{E4A42642-00E3-4EAE-F06C-6800967F7570}"/>
              </a:ext>
            </a:extLst>
          </p:cNvPr>
          <p:cNvSpPr>
            <a:spLocks noGrp="1"/>
          </p:cNvSpPr>
          <p:nvPr>
            <p:ph type="sldNum" sz="quarter" idx="5"/>
          </p:nvPr>
        </p:nvSpPr>
        <p:spPr/>
        <p:txBody>
          <a:bodyPr/>
          <a:lstStyle/>
          <a:p>
            <a:fld id="{2643C9F0-39A2-7747-8ECD-5C6DC0F83FB6}" type="slidenum">
              <a:rPr lang="en-US" smtClean="0"/>
              <a:t>25</a:t>
            </a:fld>
            <a:endParaRPr lang="en-US"/>
          </a:p>
        </p:txBody>
      </p:sp>
    </p:spTree>
    <p:extLst>
      <p:ext uri="{BB962C8B-B14F-4D97-AF65-F5344CB8AC3E}">
        <p14:creationId xmlns:p14="http://schemas.microsoft.com/office/powerpoint/2010/main" val="4241620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2ACF-78A3-B5CC-B0BE-B70E711B51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7C2509-696E-66C3-B49E-9B0BC4A2C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A6232F-A4AA-5D40-3D57-D07CD19B37E7}"/>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BAD701C4-A14A-1E45-1AED-63E1CC63C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2FB22F-7077-5980-D699-C7413D1F396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2975091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BBC2-CE85-94F6-6D74-CDC1FA34F4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2B835-2ACD-84A2-E1AA-6DECF874CA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08711D-1D41-E71D-4DF6-6C4C5F234C29}"/>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A6591710-6818-EA69-A2A7-2CAD89BF5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A545A-9B55-5225-E7DB-17F1732C57C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4117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E6D23C-359E-DC53-9FEE-710ADEB4B5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82EFA-BF1A-B2F3-7C51-55A0AC335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E475B-D043-E5D2-C9BE-419E8B4B763A}"/>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0727C39C-F75A-A537-714A-05E97D0F4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9AB0-B16E-1874-F888-ABF7B4ED518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4029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B76D3-835C-FD1B-C3F4-6E00F6F01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3746B-1703-0B85-BC5F-5E2B8CEF29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CE6EA-6D56-B942-1048-58A9B78A0CA1}"/>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4A49CE4A-99E8-801D-CD49-9BADA7EF9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7067C-A040-A13A-D7E7-BD543B73236E}"/>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45151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9454-C970-EDA4-DF55-C96AFAE7FC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316C61-B3FD-7FE9-E535-364631709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7F6427-6D86-8D41-25F2-EB8DA7D0B3E1}"/>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6EC56C9A-8CFE-4D58-AB98-AF828281E5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E58776-83C7-3ED8-2BC0-EAF7BD9B547D}"/>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717400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D2D3-D5CF-222E-91CF-14961ABE1B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E9708-2645-D5EE-414E-48465A2840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5899AE-1CDC-8432-8776-4206E84C0F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9E0221-987A-B280-AC9B-E21FF4C947BB}"/>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6" name="Footer Placeholder 5">
            <a:extLst>
              <a:ext uri="{FF2B5EF4-FFF2-40B4-BE49-F238E27FC236}">
                <a16:creationId xmlns:a16="http://schemas.microsoft.com/office/drawing/2014/main" id="{427F8194-2B9B-9233-690B-5E9DC41C97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B11D76-C465-EE8F-CFF2-BBE3DA979C95}"/>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16190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902FC-6F84-4F1D-13E2-46F6F42FB9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A49E9C-49F1-33F0-7F89-FC2C648DA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2568E8-9B6C-540D-5DA1-BEC1BE0F55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6FB6A9-5713-E959-6315-A1B719AC30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BC0A3C-AC99-761C-76DF-14CCBF321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9418E4-0418-1CCB-A0B5-B00585F612FB}"/>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8" name="Footer Placeholder 7">
            <a:extLst>
              <a:ext uri="{FF2B5EF4-FFF2-40B4-BE49-F238E27FC236}">
                <a16:creationId xmlns:a16="http://schemas.microsoft.com/office/drawing/2014/main" id="{B86749DF-966B-0651-3DBF-A1EA96F67D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1173AC-940C-02CB-2BDB-ECAC0C55C6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02338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3C66-27F5-FDB4-C4C1-40441D8E2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2BB314-4CDE-D4F4-B99C-744DEC54E814}"/>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4" name="Footer Placeholder 3">
            <a:extLst>
              <a:ext uri="{FF2B5EF4-FFF2-40B4-BE49-F238E27FC236}">
                <a16:creationId xmlns:a16="http://schemas.microsoft.com/office/drawing/2014/main" id="{E7B8787C-87D6-8AA8-13B3-D0FBF0C5EB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7BD46A-229E-EABA-B811-E4E8544B180C}"/>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56322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75940B-293E-85E0-15DF-C8646AE55F90}"/>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3" name="Footer Placeholder 2">
            <a:extLst>
              <a:ext uri="{FF2B5EF4-FFF2-40B4-BE49-F238E27FC236}">
                <a16:creationId xmlns:a16="http://schemas.microsoft.com/office/drawing/2014/main" id="{41BD7BB8-228F-712A-1AF3-7E2B9724DC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1DDFE4-11FE-DDF7-5E62-1E739B7080D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66561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77F6-BA7F-CDDE-7097-953D0E7F0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A32FEC-EF8F-199A-7A39-5129B9911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5C3F52-24AD-B596-5186-3209671D6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E7015-F0C5-36E6-7544-90BD52BDF7C5}"/>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6" name="Footer Placeholder 5">
            <a:extLst>
              <a:ext uri="{FF2B5EF4-FFF2-40B4-BE49-F238E27FC236}">
                <a16:creationId xmlns:a16="http://schemas.microsoft.com/office/drawing/2014/main" id="{FB6FEDDD-F18E-BEB2-9EFC-8C8B72759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D38D8-BEAF-B6F8-C2FA-6F26D19F765B}"/>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50004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E4625-C5A1-901E-946F-1B7BF32446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889A8E-FED0-37B3-76DD-A0CAEA4F25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7CCEF79-7589-419E-54B0-8C76EE07FF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E289C5-926B-F8E4-CE53-E2E9C5C7F70F}"/>
              </a:ext>
            </a:extLst>
          </p:cNvPr>
          <p:cNvSpPr>
            <a:spLocks noGrp="1"/>
          </p:cNvSpPr>
          <p:nvPr>
            <p:ph type="dt" sz="half" idx="10"/>
          </p:nvPr>
        </p:nvSpPr>
        <p:spPr/>
        <p:txBody>
          <a:bodyPr/>
          <a:lstStyle/>
          <a:p>
            <a:fld id="{5BA2F062-EB77-1340-ADA8-3D7CD0208A2D}" type="datetimeFigureOut">
              <a:rPr lang="en-US" smtClean="0"/>
              <a:t>2/16/24</a:t>
            </a:fld>
            <a:endParaRPr lang="en-US"/>
          </a:p>
        </p:txBody>
      </p:sp>
      <p:sp>
        <p:nvSpPr>
          <p:cNvPr id="6" name="Footer Placeholder 5">
            <a:extLst>
              <a:ext uri="{FF2B5EF4-FFF2-40B4-BE49-F238E27FC236}">
                <a16:creationId xmlns:a16="http://schemas.microsoft.com/office/drawing/2014/main" id="{06441AA7-10C8-8E88-C374-14C63CE1E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56694-6632-D429-048C-BC21C7D75E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8334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6C9D63-99E2-DB96-4792-6B5388E18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792B4-6877-FF3D-A483-497D30E19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0AD72-A66F-4A62-8AF2-D7A0656D2D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F062-EB77-1340-ADA8-3D7CD0208A2D}" type="datetimeFigureOut">
              <a:rPr lang="en-US" smtClean="0"/>
              <a:t>2/16/24</a:t>
            </a:fld>
            <a:endParaRPr lang="en-US"/>
          </a:p>
        </p:txBody>
      </p:sp>
      <p:sp>
        <p:nvSpPr>
          <p:cNvPr id="5" name="Footer Placeholder 4">
            <a:extLst>
              <a:ext uri="{FF2B5EF4-FFF2-40B4-BE49-F238E27FC236}">
                <a16:creationId xmlns:a16="http://schemas.microsoft.com/office/drawing/2014/main" id="{0C17E3FA-38A6-9F3E-E1D8-AB91D27699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09F4BA-EFD3-EB38-9EE6-3E280D84D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458BF-F45D-6749-BF5F-DC840966D50E}" type="slidenum">
              <a:rPr lang="en-US" smtClean="0"/>
              <a:t>‹#›</a:t>
            </a:fld>
            <a:endParaRPr lang="en-US"/>
          </a:p>
        </p:txBody>
      </p:sp>
      <p:pic>
        <p:nvPicPr>
          <p:cNvPr id="7" name="Picture 6" descr="Venn diagram&#10;&#10;Description automatically generated">
            <a:extLst>
              <a:ext uri="{FF2B5EF4-FFF2-40B4-BE49-F238E27FC236}">
                <a16:creationId xmlns:a16="http://schemas.microsoft.com/office/drawing/2014/main" id="{F64FAADE-B7B7-7291-7EA7-06E9E8FD9878}"/>
              </a:ext>
            </a:extLst>
          </p:cNvPr>
          <p:cNvPicPr>
            <a:picLocks noChangeAspect="1"/>
          </p:cNvPicPr>
          <p:nvPr userDrawn="1"/>
        </p:nvPicPr>
        <p:blipFill>
          <a:blip r:embed="rId13"/>
          <a:stretch>
            <a:fillRect/>
          </a:stretch>
        </p:blipFill>
        <p:spPr>
          <a:xfrm>
            <a:off x="171557" y="126206"/>
            <a:ext cx="407152" cy="477838"/>
          </a:xfrm>
          <a:prstGeom prst="rect">
            <a:avLst/>
          </a:prstGeom>
        </p:spPr>
      </p:pic>
      <p:sp>
        <p:nvSpPr>
          <p:cNvPr id="8" name="TextBox 7">
            <a:extLst>
              <a:ext uri="{FF2B5EF4-FFF2-40B4-BE49-F238E27FC236}">
                <a16:creationId xmlns:a16="http://schemas.microsoft.com/office/drawing/2014/main" id="{B6860887-B833-6261-0522-80E6C72602C6}"/>
              </a:ext>
            </a:extLst>
          </p:cNvPr>
          <p:cNvSpPr txBox="1"/>
          <p:nvPr userDrawn="1"/>
        </p:nvSpPr>
        <p:spPr>
          <a:xfrm>
            <a:off x="10412730" y="178981"/>
            <a:ext cx="1360170" cy="400110"/>
          </a:xfrm>
          <a:prstGeom prst="rect">
            <a:avLst/>
          </a:prstGeom>
          <a:noFill/>
        </p:spPr>
        <p:txBody>
          <a:bodyPr wrap="square" rtlCol="0">
            <a:spAutoFit/>
          </a:bodyPr>
          <a:lstStyle/>
          <a:p>
            <a:r>
              <a:rPr lang="en-US" sz="2000" dirty="0" err="1">
                <a:latin typeface="Times New Roman" panose="02020603050405020304" pitchFamily="18" charset="0"/>
                <a:cs typeface="Times New Roman" panose="02020603050405020304" pitchFamily="18" charset="0"/>
              </a:rPr>
              <a:t>Patent</a:t>
            </a:r>
            <a:r>
              <a:rPr lang="en-US" sz="2800" baseline="30000" dirty="0" err="1">
                <a:solidFill>
                  <a:srgbClr val="FF0000"/>
                </a:solidFill>
                <a:latin typeface="Times New Roman" panose="02020603050405020304" pitchFamily="18" charset="0"/>
                <a:cs typeface="Times New Roman" panose="02020603050405020304" pitchFamily="18" charset="0"/>
              </a:rPr>
              <a:t>x</a:t>
            </a:r>
            <a:endParaRPr lang="en-US" sz="2800" baseline="30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701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a:xfrm>
            <a:off x="1524000" y="684032"/>
            <a:ext cx="9144000" cy="2387600"/>
          </a:xfrm>
        </p:spPr>
        <p:txBody>
          <a:bodyPr/>
          <a:lstStyle/>
          <a:p>
            <a:pPr>
              <a:lnSpc>
                <a:spcPct val="150000"/>
              </a:lnSpc>
              <a:spcBef>
                <a:spcPts val="0"/>
              </a:spcBef>
            </a:pPr>
            <a:r>
              <a:rPr lang="en-US" sz="3600" dirty="0">
                <a:latin typeface="Times New Roman" panose="02020603050405020304" pitchFamily="18" charset="0"/>
                <a:cs typeface="Times New Roman" panose="02020603050405020304" pitchFamily="18" charset="0"/>
              </a:rPr>
              <a:t>Novelty Problems</a:t>
            </a:r>
            <a:br>
              <a:rPr lang="en-US" sz="36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Case Study 093</a:t>
            </a:r>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a:xfrm>
            <a:off x="1524000" y="4037012"/>
            <a:ext cx="9144000" cy="1655762"/>
          </a:xfrm>
        </p:spPr>
        <p:txBody>
          <a:bodyPr/>
          <a:lstStyle/>
          <a:p>
            <a:r>
              <a:rPr lang="en-US" dirty="0">
                <a:latin typeface="Times New Roman" panose="02020603050405020304" pitchFamily="18" charset="0"/>
                <a:cs typeface="Times New Roman" panose="02020603050405020304" pitchFamily="18" charset="0"/>
              </a:rPr>
              <a:t>William Fisher</a:t>
            </a:r>
          </a:p>
          <a:p>
            <a:r>
              <a:rPr lang="en-US" dirty="0">
                <a:latin typeface="Times New Roman" panose="02020603050405020304" pitchFamily="18" charset="0"/>
                <a:cs typeface="Times New Roman" panose="02020603050405020304" pitchFamily="18" charset="0"/>
              </a:rPr>
              <a:t>February 2024</a:t>
            </a:r>
          </a:p>
        </p:txBody>
      </p:sp>
      <p:sp>
        <p:nvSpPr>
          <p:cNvPr id="6" name="TextBox 5">
            <a:extLst>
              <a:ext uri="{FF2B5EF4-FFF2-40B4-BE49-F238E27FC236}">
                <a16:creationId xmlns:a16="http://schemas.microsoft.com/office/drawing/2014/main" id="{1E3E37CC-8416-A14F-CD17-B849A32E8358}"/>
              </a:ext>
            </a:extLst>
          </p:cNvPr>
          <p:cNvSpPr txBox="1"/>
          <p:nvPr/>
        </p:nvSpPr>
        <p:spPr>
          <a:xfrm>
            <a:off x="3958267" y="6538595"/>
            <a:ext cx="4275466"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Licensed under terms available at https://</a:t>
            </a:r>
            <a:r>
              <a:rPr lang="en-US" sz="1400" dirty="0" err="1">
                <a:latin typeface="Times New Roman" panose="02020603050405020304" pitchFamily="18" charset="0"/>
                <a:cs typeface="Times New Roman" panose="02020603050405020304" pitchFamily="18" charset="0"/>
              </a:rPr>
              <a:t>ipxcourses.org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53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50B-2DCE-4A74-68F4-6D0CE81A55C2}"/>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4E63B0AB-4AC0-CDF6-65E5-DC1E6FA4CE97}"/>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AD55DF7-89B8-7CE9-C164-2E47E6C3FEB1}"/>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E96F6281-5DBF-E67B-1F9C-F548D0962935}"/>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53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7BB79-A2BE-1411-85FE-5BD218516B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C6DDC8-4A7A-1638-9566-40A1FB68D86E}"/>
              </a:ext>
            </a:extLst>
          </p:cNvPr>
          <p:cNvSpPr>
            <a:spLocks noGrp="1"/>
          </p:cNvSpPr>
          <p:nvPr>
            <p:ph type="title"/>
          </p:nvPr>
        </p:nvSpPr>
        <p:spPr>
          <a:xfrm>
            <a:off x="838200" y="103869"/>
            <a:ext cx="10515600" cy="614588"/>
          </a:xfrm>
        </p:spPr>
        <p:txBody>
          <a:bodyPr>
            <a:normAutofit/>
          </a:bodyPr>
          <a:lstStyle/>
          <a:p>
            <a:pPr algn="ctr"/>
            <a:r>
              <a:rPr lang="en-US" sz="3200" dirty="0"/>
              <a:t>Problem 23</a:t>
            </a:r>
          </a:p>
        </p:txBody>
      </p:sp>
      <p:sp>
        <p:nvSpPr>
          <p:cNvPr id="3" name="Content Placeholder 2">
            <a:extLst>
              <a:ext uri="{FF2B5EF4-FFF2-40B4-BE49-F238E27FC236}">
                <a16:creationId xmlns:a16="http://schemas.microsoft.com/office/drawing/2014/main" id="{372C5486-C3A3-E160-B126-F016E46B156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u="sng"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2364C3F2-2FAA-9485-E505-48C6D9E33230}"/>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4004827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16259-9519-3EA9-67AA-52883F7280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92A22D-5F2E-C9A8-9A00-9E88DB76CA2A}"/>
              </a:ext>
            </a:extLst>
          </p:cNvPr>
          <p:cNvSpPr>
            <a:spLocks noGrp="1"/>
          </p:cNvSpPr>
          <p:nvPr>
            <p:ph type="title"/>
          </p:nvPr>
        </p:nvSpPr>
        <p:spPr>
          <a:xfrm>
            <a:off x="838200" y="103869"/>
            <a:ext cx="10515600" cy="614588"/>
          </a:xfrm>
        </p:spPr>
        <p:txBody>
          <a:bodyPr>
            <a:normAutofit/>
          </a:bodyPr>
          <a:lstStyle/>
          <a:p>
            <a:pPr algn="ctr"/>
            <a:r>
              <a:rPr lang="en-US" sz="3200" dirty="0"/>
              <a:t>Problem 24</a:t>
            </a:r>
          </a:p>
        </p:txBody>
      </p:sp>
      <p:sp>
        <p:nvSpPr>
          <p:cNvPr id="3" name="Content Placeholder 2">
            <a:extLst>
              <a:ext uri="{FF2B5EF4-FFF2-40B4-BE49-F238E27FC236}">
                <a16:creationId xmlns:a16="http://schemas.microsoft.com/office/drawing/2014/main" id="{F54CF231-59B9-8056-06D5-09BF15A55248}"/>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 </a:t>
            </a:r>
            <a:r>
              <a:rPr lang="en-US" sz="1800" u="sng" dirty="0">
                <a:solidFill>
                  <a:srgbClr val="C00000"/>
                </a:solidFill>
              </a:rPr>
              <a:t>publishes a blog describing it</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B1BA7207-15C2-E411-41FC-CA4AF380308F}"/>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3487228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58CF1-51D8-169A-7830-6930495795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21E0F4-05AB-456D-7813-EFAE7107D4BB}"/>
              </a:ext>
            </a:extLst>
          </p:cNvPr>
          <p:cNvSpPr>
            <a:spLocks noGrp="1"/>
          </p:cNvSpPr>
          <p:nvPr>
            <p:ph type="title"/>
          </p:nvPr>
        </p:nvSpPr>
        <p:spPr>
          <a:xfrm>
            <a:off x="838200" y="103869"/>
            <a:ext cx="10515600" cy="614588"/>
          </a:xfrm>
        </p:spPr>
        <p:txBody>
          <a:bodyPr>
            <a:normAutofit/>
          </a:bodyPr>
          <a:lstStyle/>
          <a:p>
            <a:pPr algn="ctr"/>
            <a:r>
              <a:rPr lang="en-US" sz="3200" dirty="0"/>
              <a:t>Problem 25</a:t>
            </a:r>
          </a:p>
        </p:txBody>
      </p:sp>
      <p:sp>
        <p:nvSpPr>
          <p:cNvPr id="3" name="Content Placeholder 2">
            <a:extLst>
              <a:ext uri="{FF2B5EF4-FFF2-40B4-BE49-F238E27FC236}">
                <a16:creationId xmlns:a16="http://schemas.microsoft.com/office/drawing/2014/main" id="{E0621957-CF81-1C6C-37A0-9170FA707DFE}"/>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 </a:t>
            </a:r>
            <a:r>
              <a:rPr lang="en-US" sz="1800" u="sng" dirty="0">
                <a:solidFill>
                  <a:srgbClr val="C00000"/>
                </a:solidFill>
              </a:rPr>
              <a:t>files EPO patent application</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496C97BF-3E42-CF47-9AEF-F1CBD1B924F2}"/>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389980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C9299-3712-FC71-A38F-D7073BFDE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D1DFF8-6B10-694D-AD80-C821A1BDB240}"/>
              </a:ext>
            </a:extLst>
          </p:cNvPr>
          <p:cNvSpPr>
            <a:spLocks noGrp="1"/>
          </p:cNvSpPr>
          <p:nvPr>
            <p:ph type="title"/>
          </p:nvPr>
        </p:nvSpPr>
        <p:spPr>
          <a:xfrm>
            <a:off x="838200" y="103869"/>
            <a:ext cx="10515600" cy="614588"/>
          </a:xfrm>
        </p:spPr>
        <p:txBody>
          <a:bodyPr>
            <a:normAutofit/>
          </a:bodyPr>
          <a:lstStyle/>
          <a:p>
            <a:pPr algn="ctr"/>
            <a:r>
              <a:rPr lang="en-US" sz="3200" dirty="0"/>
              <a:t>Problem 26</a:t>
            </a:r>
          </a:p>
        </p:txBody>
      </p:sp>
      <p:sp>
        <p:nvSpPr>
          <p:cNvPr id="3" name="Content Placeholder 2">
            <a:extLst>
              <a:ext uri="{FF2B5EF4-FFF2-40B4-BE49-F238E27FC236}">
                <a16:creationId xmlns:a16="http://schemas.microsoft.com/office/drawing/2014/main" id="{6790DFCD-29F7-BAD6-4F2F-6F171E8B0325}"/>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CB388BF0-98C7-16C8-03A1-7D513475FE6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1759DE02-76A4-3E5B-1115-98E68B8483DF}"/>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079CF0-00CE-C100-C851-2DBEB57CEE08}"/>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0924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D629F1-141B-F681-E773-E32C90D8B1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5D5DBA-8C02-B7E7-2E5A-1C3052885371}"/>
              </a:ext>
            </a:extLst>
          </p:cNvPr>
          <p:cNvSpPr>
            <a:spLocks noGrp="1"/>
          </p:cNvSpPr>
          <p:nvPr>
            <p:ph type="title"/>
          </p:nvPr>
        </p:nvSpPr>
        <p:spPr>
          <a:xfrm>
            <a:off x="838200" y="103869"/>
            <a:ext cx="10515600" cy="614588"/>
          </a:xfrm>
        </p:spPr>
        <p:txBody>
          <a:bodyPr>
            <a:normAutofit/>
          </a:bodyPr>
          <a:lstStyle/>
          <a:p>
            <a:pPr algn="ctr"/>
            <a:r>
              <a:rPr lang="en-US" sz="3200" dirty="0"/>
              <a:t>Problem 27</a:t>
            </a:r>
          </a:p>
        </p:txBody>
      </p:sp>
      <p:sp>
        <p:nvSpPr>
          <p:cNvPr id="3" name="Content Placeholder 2">
            <a:extLst>
              <a:ext uri="{FF2B5EF4-FFF2-40B4-BE49-F238E27FC236}">
                <a16:creationId xmlns:a16="http://schemas.microsoft.com/office/drawing/2014/main" id="{53E3608F-BAE5-64BA-CC4A-B944E392753F}"/>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8686F2F-6115-A3CA-10F9-DB0688C6B41C}"/>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7921674A-CB51-A146-5D7F-E11158B298DC}"/>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8349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51C47-4141-142E-FC8E-834EE9B4C0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7002B-67BC-8DE4-9EB7-0A441A31A5C5}"/>
              </a:ext>
            </a:extLst>
          </p:cNvPr>
          <p:cNvSpPr>
            <a:spLocks noGrp="1"/>
          </p:cNvSpPr>
          <p:nvPr>
            <p:ph type="title"/>
          </p:nvPr>
        </p:nvSpPr>
        <p:spPr>
          <a:xfrm>
            <a:off x="838200" y="103869"/>
            <a:ext cx="10515600" cy="614588"/>
          </a:xfrm>
        </p:spPr>
        <p:txBody>
          <a:bodyPr>
            <a:normAutofit/>
          </a:bodyPr>
          <a:lstStyle/>
          <a:p>
            <a:pPr algn="ctr"/>
            <a:r>
              <a:rPr lang="en-US" sz="3200" dirty="0"/>
              <a:t>Problem 28</a:t>
            </a:r>
          </a:p>
        </p:txBody>
      </p:sp>
      <p:sp>
        <p:nvSpPr>
          <p:cNvPr id="3" name="Content Placeholder 2">
            <a:extLst>
              <a:ext uri="{FF2B5EF4-FFF2-40B4-BE49-F238E27FC236}">
                <a16:creationId xmlns:a16="http://schemas.microsoft.com/office/drawing/2014/main" id="{46A046A2-D527-7EB0-C9D0-2DD62FD58650}"/>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u="sng"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A5B0C427-11E9-8ABB-D788-B1AA54BAFFD6}"/>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960808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9B57E-894B-5BC6-8054-2CF20FEAE4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31DC-7333-D5AB-C5FC-5462160AF2A0}"/>
              </a:ext>
            </a:extLst>
          </p:cNvPr>
          <p:cNvSpPr>
            <a:spLocks noGrp="1"/>
          </p:cNvSpPr>
          <p:nvPr>
            <p:ph type="title"/>
          </p:nvPr>
        </p:nvSpPr>
        <p:spPr>
          <a:xfrm>
            <a:off x="838200" y="103869"/>
            <a:ext cx="10515600" cy="614588"/>
          </a:xfrm>
        </p:spPr>
        <p:txBody>
          <a:bodyPr>
            <a:normAutofit/>
          </a:bodyPr>
          <a:lstStyle/>
          <a:p>
            <a:pPr algn="ctr"/>
            <a:r>
              <a:rPr lang="en-US" sz="3200" dirty="0"/>
              <a:t>Problem 29</a:t>
            </a:r>
          </a:p>
        </p:txBody>
      </p:sp>
      <p:sp>
        <p:nvSpPr>
          <p:cNvPr id="3" name="Content Placeholder 2">
            <a:extLst>
              <a:ext uri="{FF2B5EF4-FFF2-40B4-BE49-F238E27FC236}">
                <a16:creationId xmlns:a16="http://schemas.microsoft.com/office/drawing/2014/main" id="{33AC4032-645D-4B3B-C0D5-1D29DED5788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publishes a blog describing it</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32B83E24-CDBF-DE0A-50DD-AFD81393BD2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6696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E6BCA-A1B9-34FC-74B2-8F97DFDE55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B4E5CE-325A-3E0E-11CB-8471742DD0EE}"/>
              </a:ext>
            </a:extLst>
          </p:cNvPr>
          <p:cNvSpPr>
            <a:spLocks noGrp="1"/>
          </p:cNvSpPr>
          <p:nvPr>
            <p:ph type="title"/>
          </p:nvPr>
        </p:nvSpPr>
        <p:spPr>
          <a:xfrm>
            <a:off x="838200" y="103869"/>
            <a:ext cx="10515600" cy="614588"/>
          </a:xfrm>
        </p:spPr>
        <p:txBody>
          <a:bodyPr>
            <a:normAutofit/>
          </a:bodyPr>
          <a:lstStyle/>
          <a:p>
            <a:pPr algn="ctr"/>
            <a:r>
              <a:rPr lang="en-US" sz="3200" dirty="0"/>
              <a:t>Problem 30</a:t>
            </a:r>
          </a:p>
        </p:txBody>
      </p:sp>
      <p:sp>
        <p:nvSpPr>
          <p:cNvPr id="3" name="Content Placeholder 2">
            <a:extLst>
              <a:ext uri="{FF2B5EF4-FFF2-40B4-BE49-F238E27FC236}">
                <a16:creationId xmlns:a16="http://schemas.microsoft.com/office/drawing/2014/main" id="{10ECAD48-B6EA-F996-2ED2-2147D4C5041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files an EPO patent application</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C53E38B4-8E89-DD88-0614-369A87147CF9}"/>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585503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84F48-73E5-E241-91EB-0FD46A0C582D}"/>
              </a:ext>
            </a:extLst>
          </p:cNvPr>
          <p:cNvSpPr>
            <a:spLocks noGrp="1"/>
          </p:cNvSpPr>
          <p:nvPr>
            <p:ph type="title"/>
          </p:nvPr>
        </p:nvSpPr>
        <p:spPr>
          <a:xfrm>
            <a:off x="838200" y="365125"/>
            <a:ext cx="10515600" cy="2704646"/>
          </a:xfrm>
        </p:spPr>
        <p:txBody>
          <a:bodyPr>
            <a:normAutofit fontScale="90000"/>
          </a:bodyPr>
          <a:lstStyle/>
          <a:p>
            <a:pPr>
              <a:spcAft>
                <a:spcPts val="1800"/>
              </a:spcAft>
            </a:pPr>
            <a:r>
              <a:rPr lang="en-US" sz="2900" dirty="0"/>
              <a:t>Problem #31:</a:t>
            </a:r>
            <a:br>
              <a:rPr lang="en-US" sz="2900" dirty="0"/>
            </a:br>
            <a:br>
              <a:rPr lang="en-US" sz="2900" dirty="0"/>
            </a:br>
            <a:r>
              <a:rPr lang="en-US" sz="3300" dirty="0"/>
              <a:t>Mila invents a novel roller skate in January 2012 and files a U.S. patent application in July 2013. Hayk independently invents the same roller skate in April 2013 and files a U.S. patent application in May 2013. Both patent applications are published in due course, 18 months after filing. Who gets a patent?</a:t>
            </a:r>
          </a:p>
        </p:txBody>
      </p:sp>
      <p:sp>
        <p:nvSpPr>
          <p:cNvPr id="3" name="Content Placeholder 2">
            <a:extLst>
              <a:ext uri="{FF2B5EF4-FFF2-40B4-BE49-F238E27FC236}">
                <a16:creationId xmlns:a16="http://schemas.microsoft.com/office/drawing/2014/main" id="{A208BE02-7170-3949-9626-8FF49B77A8EC}"/>
              </a:ext>
            </a:extLst>
          </p:cNvPr>
          <p:cNvSpPr>
            <a:spLocks noGrp="1"/>
          </p:cNvSpPr>
          <p:nvPr>
            <p:ph idx="1"/>
          </p:nvPr>
        </p:nvSpPr>
        <p:spPr>
          <a:xfrm>
            <a:off x="838200" y="3559629"/>
            <a:ext cx="10515600" cy="2617334"/>
          </a:xfrm>
        </p:spPr>
        <p:txBody>
          <a:bodyPr/>
          <a:lstStyle/>
          <a:p>
            <a:pPr marL="514350" indent="-514350">
              <a:buFont typeface="+mj-lt"/>
              <a:buAutoNum type="alphaUcPeriod"/>
            </a:pPr>
            <a:r>
              <a:rPr lang="en-US" dirty="0"/>
              <a:t>Mila</a:t>
            </a:r>
          </a:p>
          <a:p>
            <a:pPr marL="514350" indent="-514350">
              <a:buFont typeface="+mj-lt"/>
              <a:buAutoNum type="alphaUcPeriod"/>
            </a:pPr>
            <a:r>
              <a:rPr lang="en-US" dirty="0"/>
              <a:t>Hayk</a:t>
            </a:r>
          </a:p>
          <a:p>
            <a:pPr marL="514350" indent="-514350">
              <a:buFont typeface="+mj-lt"/>
              <a:buAutoNum type="alphaUcPeriod"/>
            </a:pPr>
            <a:r>
              <a:rPr lang="en-US" dirty="0"/>
              <a:t>Both</a:t>
            </a:r>
          </a:p>
          <a:p>
            <a:pPr marL="514350" indent="-514350">
              <a:buFont typeface="+mj-lt"/>
              <a:buAutoNum type="alphaUcPeriod"/>
            </a:pPr>
            <a:r>
              <a:rPr lang="en-US" dirty="0"/>
              <a:t>Neither</a:t>
            </a:r>
          </a:p>
        </p:txBody>
      </p:sp>
      <p:pic>
        <p:nvPicPr>
          <p:cNvPr id="5" name="Picture 4" descr="Diagram, engineering drawing&#10;&#10;Description automatically generated">
            <a:extLst>
              <a:ext uri="{FF2B5EF4-FFF2-40B4-BE49-F238E27FC236}">
                <a16:creationId xmlns:a16="http://schemas.microsoft.com/office/drawing/2014/main" id="{F528F527-3749-124C-B9AE-1C6E82051D83}"/>
              </a:ext>
            </a:extLst>
          </p:cNvPr>
          <p:cNvPicPr>
            <a:picLocks noChangeAspect="1"/>
          </p:cNvPicPr>
          <p:nvPr/>
        </p:nvPicPr>
        <p:blipFill>
          <a:blip r:embed="rId3"/>
          <a:stretch>
            <a:fillRect/>
          </a:stretch>
        </p:blipFill>
        <p:spPr>
          <a:xfrm>
            <a:off x="6096000" y="3429000"/>
            <a:ext cx="4483100" cy="3175000"/>
          </a:xfrm>
          <a:prstGeom prst="rect">
            <a:avLst/>
          </a:prstGeom>
        </p:spPr>
      </p:pic>
      <p:sp>
        <p:nvSpPr>
          <p:cNvPr id="4" name="TextBox 3">
            <a:extLst>
              <a:ext uri="{FF2B5EF4-FFF2-40B4-BE49-F238E27FC236}">
                <a16:creationId xmlns:a16="http://schemas.microsoft.com/office/drawing/2014/main" id="{19B39B28-5A09-2925-6D22-9F6CF1CA7B58}"/>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385456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337BC-B3C3-03C9-2383-5C575FE3DC70}"/>
              </a:ext>
            </a:extLst>
          </p:cNvPr>
          <p:cNvSpPr>
            <a:spLocks noGrp="1"/>
          </p:cNvSpPr>
          <p:nvPr>
            <p:ph type="title"/>
          </p:nvPr>
        </p:nvSpPr>
        <p:spPr/>
        <p:txBody>
          <a:bodyPr>
            <a:normAutofit/>
          </a:bodyPr>
          <a:lstStyle/>
          <a:p>
            <a:r>
              <a:rPr lang="en-US" sz="3200" dirty="0"/>
              <a:t>Problem 1</a:t>
            </a:r>
          </a:p>
        </p:txBody>
      </p:sp>
      <p:sp>
        <p:nvSpPr>
          <p:cNvPr id="3" name="Content Placeholder 2">
            <a:extLst>
              <a:ext uri="{FF2B5EF4-FFF2-40B4-BE49-F238E27FC236}">
                <a16:creationId xmlns:a16="http://schemas.microsoft.com/office/drawing/2014/main" id="{A42F3D9D-F338-4AC4-426B-F99D7F869EFB}"/>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April 23,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3384837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84F48-73E5-E241-91EB-0FD46A0C582D}"/>
              </a:ext>
            </a:extLst>
          </p:cNvPr>
          <p:cNvSpPr>
            <a:spLocks noGrp="1"/>
          </p:cNvSpPr>
          <p:nvPr>
            <p:ph type="title"/>
          </p:nvPr>
        </p:nvSpPr>
        <p:spPr>
          <a:xfrm>
            <a:off x="838200" y="365125"/>
            <a:ext cx="10515600" cy="2704646"/>
          </a:xfrm>
        </p:spPr>
        <p:txBody>
          <a:bodyPr>
            <a:normAutofit/>
          </a:bodyPr>
          <a:lstStyle/>
          <a:p>
            <a:pPr>
              <a:spcAft>
                <a:spcPts val="1800"/>
              </a:spcAft>
            </a:pPr>
            <a:r>
              <a:rPr lang="en-US" sz="2900" dirty="0"/>
              <a:t>Problem #32:</a:t>
            </a:r>
            <a:br>
              <a:rPr lang="en-US" sz="2900" dirty="0"/>
            </a:br>
            <a:br>
              <a:rPr lang="en-US" sz="2900" dirty="0"/>
            </a:br>
            <a:r>
              <a:rPr lang="en-US" sz="3300" dirty="0"/>
              <a:t>Same facts, but Hayk decides to abandon his patent application in May 2014 because he does not think there is a large market for the roller skate. Who gets a patent?</a:t>
            </a:r>
          </a:p>
        </p:txBody>
      </p:sp>
      <p:sp>
        <p:nvSpPr>
          <p:cNvPr id="3" name="Content Placeholder 2">
            <a:extLst>
              <a:ext uri="{FF2B5EF4-FFF2-40B4-BE49-F238E27FC236}">
                <a16:creationId xmlns:a16="http://schemas.microsoft.com/office/drawing/2014/main" id="{A208BE02-7170-3949-9626-8FF49B77A8EC}"/>
              </a:ext>
            </a:extLst>
          </p:cNvPr>
          <p:cNvSpPr>
            <a:spLocks noGrp="1"/>
          </p:cNvSpPr>
          <p:nvPr>
            <p:ph idx="1"/>
          </p:nvPr>
        </p:nvSpPr>
        <p:spPr>
          <a:xfrm>
            <a:off x="838200" y="3559629"/>
            <a:ext cx="10515600" cy="2617334"/>
          </a:xfrm>
        </p:spPr>
        <p:txBody>
          <a:bodyPr/>
          <a:lstStyle/>
          <a:p>
            <a:pPr marL="514350" indent="-514350">
              <a:buFont typeface="+mj-lt"/>
              <a:buAutoNum type="alphaUcPeriod"/>
            </a:pPr>
            <a:r>
              <a:rPr lang="en-US" dirty="0"/>
              <a:t>Mila</a:t>
            </a:r>
          </a:p>
          <a:p>
            <a:pPr marL="514350" indent="-514350">
              <a:buFont typeface="+mj-lt"/>
              <a:buAutoNum type="alphaUcPeriod"/>
            </a:pPr>
            <a:r>
              <a:rPr lang="en-US" dirty="0"/>
              <a:t>Hayk</a:t>
            </a:r>
          </a:p>
          <a:p>
            <a:pPr marL="514350" indent="-514350">
              <a:buFont typeface="+mj-lt"/>
              <a:buAutoNum type="alphaUcPeriod"/>
            </a:pPr>
            <a:r>
              <a:rPr lang="en-US" dirty="0"/>
              <a:t>Both</a:t>
            </a:r>
          </a:p>
          <a:p>
            <a:pPr marL="514350" indent="-514350">
              <a:buFont typeface="+mj-lt"/>
              <a:buAutoNum type="alphaUcPeriod"/>
            </a:pPr>
            <a:r>
              <a:rPr lang="en-US" dirty="0"/>
              <a:t>Neither</a:t>
            </a:r>
          </a:p>
        </p:txBody>
      </p:sp>
      <p:pic>
        <p:nvPicPr>
          <p:cNvPr id="4" name="Picture 3" descr="Diagram, engineering drawing&#10;&#10;Description automatically generated">
            <a:extLst>
              <a:ext uri="{FF2B5EF4-FFF2-40B4-BE49-F238E27FC236}">
                <a16:creationId xmlns:a16="http://schemas.microsoft.com/office/drawing/2014/main" id="{B4CFB274-60BB-FE42-AFEC-06EB4EAD7635}"/>
              </a:ext>
            </a:extLst>
          </p:cNvPr>
          <p:cNvPicPr>
            <a:picLocks noChangeAspect="1"/>
          </p:cNvPicPr>
          <p:nvPr/>
        </p:nvPicPr>
        <p:blipFill>
          <a:blip r:embed="rId3"/>
          <a:stretch>
            <a:fillRect/>
          </a:stretch>
        </p:blipFill>
        <p:spPr>
          <a:xfrm>
            <a:off x="6096000" y="3429000"/>
            <a:ext cx="4483100" cy="3175000"/>
          </a:xfrm>
          <a:prstGeom prst="rect">
            <a:avLst/>
          </a:prstGeom>
        </p:spPr>
      </p:pic>
      <p:sp>
        <p:nvSpPr>
          <p:cNvPr id="5" name="TextBox 4">
            <a:extLst>
              <a:ext uri="{FF2B5EF4-FFF2-40B4-BE49-F238E27FC236}">
                <a16:creationId xmlns:a16="http://schemas.microsoft.com/office/drawing/2014/main" id="{3B37D7FA-B441-7772-8D4C-9687088E611E}"/>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3570734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84F48-73E5-E241-91EB-0FD46A0C582D}"/>
              </a:ext>
            </a:extLst>
          </p:cNvPr>
          <p:cNvSpPr>
            <a:spLocks noGrp="1"/>
          </p:cNvSpPr>
          <p:nvPr>
            <p:ph type="title"/>
          </p:nvPr>
        </p:nvSpPr>
        <p:spPr>
          <a:xfrm>
            <a:off x="838200" y="365125"/>
            <a:ext cx="10515600" cy="2704646"/>
          </a:xfrm>
        </p:spPr>
        <p:txBody>
          <a:bodyPr>
            <a:normAutofit/>
          </a:bodyPr>
          <a:lstStyle/>
          <a:p>
            <a:pPr>
              <a:spcAft>
                <a:spcPts val="1800"/>
              </a:spcAft>
            </a:pPr>
            <a:r>
              <a:rPr lang="en-US" sz="2900" dirty="0"/>
              <a:t>Problem #33:</a:t>
            </a:r>
            <a:br>
              <a:rPr lang="en-US" sz="2900" dirty="0"/>
            </a:br>
            <a:br>
              <a:rPr lang="en-US" sz="2900" dirty="0"/>
            </a:br>
            <a:r>
              <a:rPr lang="en-US" sz="3600" dirty="0"/>
              <a:t>Same facts, but Hayk now abandons his patent application in May 2015</a:t>
            </a:r>
            <a:r>
              <a:rPr lang="en-US" sz="3300" dirty="0"/>
              <a:t>. Who gets a patent?</a:t>
            </a:r>
          </a:p>
        </p:txBody>
      </p:sp>
      <p:sp>
        <p:nvSpPr>
          <p:cNvPr id="3" name="Content Placeholder 2">
            <a:extLst>
              <a:ext uri="{FF2B5EF4-FFF2-40B4-BE49-F238E27FC236}">
                <a16:creationId xmlns:a16="http://schemas.microsoft.com/office/drawing/2014/main" id="{A208BE02-7170-3949-9626-8FF49B77A8EC}"/>
              </a:ext>
            </a:extLst>
          </p:cNvPr>
          <p:cNvSpPr>
            <a:spLocks noGrp="1"/>
          </p:cNvSpPr>
          <p:nvPr>
            <p:ph idx="1"/>
          </p:nvPr>
        </p:nvSpPr>
        <p:spPr>
          <a:xfrm>
            <a:off x="838200" y="3559629"/>
            <a:ext cx="10515600" cy="2617334"/>
          </a:xfrm>
        </p:spPr>
        <p:txBody>
          <a:bodyPr/>
          <a:lstStyle/>
          <a:p>
            <a:pPr marL="514350" indent="-514350">
              <a:buFont typeface="+mj-lt"/>
              <a:buAutoNum type="alphaUcPeriod"/>
            </a:pPr>
            <a:r>
              <a:rPr lang="en-US" dirty="0"/>
              <a:t>Mila</a:t>
            </a:r>
          </a:p>
          <a:p>
            <a:pPr marL="514350" indent="-514350">
              <a:buFont typeface="+mj-lt"/>
              <a:buAutoNum type="alphaUcPeriod"/>
            </a:pPr>
            <a:r>
              <a:rPr lang="en-US" dirty="0"/>
              <a:t>Hayk</a:t>
            </a:r>
          </a:p>
          <a:p>
            <a:pPr marL="514350" indent="-514350">
              <a:buFont typeface="+mj-lt"/>
              <a:buAutoNum type="alphaUcPeriod"/>
            </a:pPr>
            <a:r>
              <a:rPr lang="en-US" dirty="0"/>
              <a:t>Both</a:t>
            </a:r>
          </a:p>
          <a:p>
            <a:pPr marL="514350" indent="-514350">
              <a:buFont typeface="+mj-lt"/>
              <a:buAutoNum type="alphaUcPeriod"/>
            </a:pPr>
            <a:r>
              <a:rPr lang="en-US" dirty="0"/>
              <a:t>Neither</a:t>
            </a:r>
          </a:p>
        </p:txBody>
      </p:sp>
      <p:pic>
        <p:nvPicPr>
          <p:cNvPr id="4" name="Picture 3" descr="Diagram, engineering drawing&#10;&#10;Description automatically generated">
            <a:extLst>
              <a:ext uri="{FF2B5EF4-FFF2-40B4-BE49-F238E27FC236}">
                <a16:creationId xmlns:a16="http://schemas.microsoft.com/office/drawing/2014/main" id="{1A4BEBA2-CEC1-6B48-9D8E-A727A7319B5C}"/>
              </a:ext>
            </a:extLst>
          </p:cNvPr>
          <p:cNvPicPr>
            <a:picLocks noChangeAspect="1"/>
          </p:cNvPicPr>
          <p:nvPr/>
        </p:nvPicPr>
        <p:blipFill>
          <a:blip r:embed="rId3"/>
          <a:stretch>
            <a:fillRect/>
          </a:stretch>
        </p:blipFill>
        <p:spPr>
          <a:xfrm>
            <a:off x="6096000" y="3429000"/>
            <a:ext cx="4483100" cy="3175000"/>
          </a:xfrm>
          <a:prstGeom prst="rect">
            <a:avLst/>
          </a:prstGeom>
        </p:spPr>
      </p:pic>
      <p:sp>
        <p:nvSpPr>
          <p:cNvPr id="5" name="TextBox 4">
            <a:extLst>
              <a:ext uri="{FF2B5EF4-FFF2-40B4-BE49-F238E27FC236}">
                <a16:creationId xmlns:a16="http://schemas.microsoft.com/office/drawing/2014/main" id="{05D800D5-B8E4-EF40-0763-E07DB3C36AF1}"/>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1334489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DF237-109B-842A-8A52-69A5F80FE3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537A83-4248-0B9C-2943-D80D08644944}"/>
              </a:ext>
            </a:extLst>
          </p:cNvPr>
          <p:cNvSpPr>
            <a:spLocks noGrp="1"/>
          </p:cNvSpPr>
          <p:nvPr>
            <p:ph type="title"/>
          </p:nvPr>
        </p:nvSpPr>
        <p:spPr>
          <a:xfrm>
            <a:off x="838200" y="365124"/>
            <a:ext cx="10515600" cy="2805459"/>
          </a:xfrm>
        </p:spPr>
        <p:txBody>
          <a:bodyPr>
            <a:normAutofit fontScale="90000"/>
          </a:bodyPr>
          <a:lstStyle/>
          <a:p>
            <a:pPr>
              <a:spcAft>
                <a:spcPts val="1800"/>
              </a:spcAft>
            </a:pPr>
            <a:r>
              <a:rPr lang="en-US" sz="2900" dirty="0"/>
              <a:t>Problem 34</a:t>
            </a:r>
            <a:br>
              <a:rPr lang="en-US" sz="2900" dirty="0"/>
            </a:br>
            <a:br>
              <a:rPr lang="en-US" sz="2900" dirty="0"/>
            </a:br>
            <a:r>
              <a:rPr lang="en-US" sz="2900" dirty="0"/>
              <a:t>1. </a:t>
            </a:r>
            <a:r>
              <a:rPr lang="en-US" sz="3100" dirty="0"/>
              <a:t>On January 1, 2015, A writes a blog post describing and enabling a new invention. Four days later, completely independently, B writes a blog post describing the same invention. B files for a patent on October 15, 2015, and A files for a patent on November 1, 2015. Who can obtain a patent?</a:t>
            </a:r>
          </a:p>
        </p:txBody>
      </p:sp>
      <p:sp>
        <p:nvSpPr>
          <p:cNvPr id="6" name="TextBox 5">
            <a:extLst>
              <a:ext uri="{FF2B5EF4-FFF2-40B4-BE49-F238E27FC236}">
                <a16:creationId xmlns:a16="http://schemas.microsoft.com/office/drawing/2014/main" id="{5E5447EA-E681-F0B7-C7E8-3EC62B1F084A}"/>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2910215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17DBC-FF43-EC93-5621-BB8950A6C9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E2D083-0F7A-EBDE-7F5C-C01D051EA63B}"/>
              </a:ext>
            </a:extLst>
          </p:cNvPr>
          <p:cNvSpPr>
            <a:spLocks noGrp="1"/>
          </p:cNvSpPr>
          <p:nvPr>
            <p:ph type="title"/>
          </p:nvPr>
        </p:nvSpPr>
        <p:spPr>
          <a:xfrm>
            <a:off x="838200" y="365124"/>
            <a:ext cx="10515600" cy="2805459"/>
          </a:xfrm>
        </p:spPr>
        <p:txBody>
          <a:bodyPr>
            <a:normAutofit fontScale="90000"/>
          </a:bodyPr>
          <a:lstStyle/>
          <a:p>
            <a:pPr>
              <a:spcAft>
                <a:spcPts val="1800"/>
              </a:spcAft>
            </a:pPr>
            <a:r>
              <a:rPr lang="en-US" sz="2900" dirty="0"/>
              <a:t>Problem 35</a:t>
            </a:r>
            <a:br>
              <a:rPr lang="en-US" sz="2900" dirty="0"/>
            </a:br>
            <a:br>
              <a:rPr lang="en-US" sz="2900" dirty="0"/>
            </a:br>
            <a:r>
              <a:rPr lang="en-US" sz="2900" dirty="0"/>
              <a:t>2. </a:t>
            </a:r>
            <a:r>
              <a:rPr lang="en-US" sz="3100" dirty="0"/>
              <a:t>On January 1, 2015, A writes a blog post describing and enabling a new invention. Four days later, completely independently, B writes a blog post describing the same invention. B files for a patent on </a:t>
            </a:r>
            <a:r>
              <a:rPr lang="en-US" sz="3100" u="sng" dirty="0"/>
              <a:t>February 10, 2016, and A files for a patent on February 1, 2016</a:t>
            </a:r>
            <a:r>
              <a:rPr lang="en-US" sz="3100" dirty="0"/>
              <a:t>. Who can obtain a patent?</a:t>
            </a:r>
          </a:p>
        </p:txBody>
      </p:sp>
      <p:sp>
        <p:nvSpPr>
          <p:cNvPr id="6" name="TextBox 5">
            <a:extLst>
              <a:ext uri="{FF2B5EF4-FFF2-40B4-BE49-F238E27FC236}">
                <a16:creationId xmlns:a16="http://schemas.microsoft.com/office/drawing/2014/main" id="{B24620B8-EE86-ED71-4C13-A4F879103722}"/>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55127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92817-035F-CCEC-419F-DC92FD5331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2DCD-675D-5E5C-3FC7-CDAA59415D2D}"/>
              </a:ext>
            </a:extLst>
          </p:cNvPr>
          <p:cNvSpPr>
            <a:spLocks noGrp="1"/>
          </p:cNvSpPr>
          <p:nvPr>
            <p:ph type="title"/>
          </p:nvPr>
        </p:nvSpPr>
        <p:spPr>
          <a:xfrm>
            <a:off x="838200" y="365124"/>
            <a:ext cx="10515600" cy="2805459"/>
          </a:xfrm>
        </p:spPr>
        <p:txBody>
          <a:bodyPr>
            <a:normAutofit fontScale="90000"/>
          </a:bodyPr>
          <a:lstStyle/>
          <a:p>
            <a:pPr>
              <a:spcAft>
                <a:spcPts val="1800"/>
              </a:spcAft>
            </a:pPr>
            <a:r>
              <a:rPr lang="en-US" sz="2900" dirty="0"/>
              <a:t>Problem 36</a:t>
            </a:r>
            <a:br>
              <a:rPr lang="en-US" sz="2900" dirty="0"/>
            </a:br>
            <a:br>
              <a:rPr lang="en-US" sz="2900" dirty="0"/>
            </a:br>
            <a:r>
              <a:rPr lang="en-US" sz="3100" dirty="0"/>
              <a:t>A invents a widget on Jan. 1, 2015. On June 1, 2015, A reaches an agreement to sell the widget to B. This agreement is never made public. C invents the same widget on July 1, 2015 and files for a patent on October 1, 2015. A files for a patent on October 2, 2015. Who can obtain a patent?</a:t>
            </a:r>
          </a:p>
        </p:txBody>
      </p:sp>
    </p:spTree>
    <p:extLst>
      <p:ext uri="{BB962C8B-B14F-4D97-AF65-F5344CB8AC3E}">
        <p14:creationId xmlns:p14="http://schemas.microsoft.com/office/powerpoint/2010/main" val="876826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13705-F545-EA2E-C654-97A2DA7C65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607119-6953-987F-19FE-06EB25086885}"/>
              </a:ext>
            </a:extLst>
          </p:cNvPr>
          <p:cNvSpPr>
            <a:spLocks noGrp="1"/>
          </p:cNvSpPr>
          <p:nvPr>
            <p:ph type="title"/>
          </p:nvPr>
        </p:nvSpPr>
        <p:spPr>
          <a:xfrm>
            <a:off x="838200" y="365124"/>
            <a:ext cx="10515600" cy="2805459"/>
          </a:xfrm>
        </p:spPr>
        <p:txBody>
          <a:bodyPr>
            <a:normAutofit fontScale="90000"/>
          </a:bodyPr>
          <a:lstStyle/>
          <a:p>
            <a:pPr>
              <a:spcAft>
                <a:spcPts val="1800"/>
              </a:spcAft>
            </a:pPr>
            <a:r>
              <a:rPr lang="en-US" sz="2900" dirty="0"/>
              <a:t>Problem 37</a:t>
            </a:r>
            <a:br>
              <a:rPr lang="en-US" sz="2900" dirty="0"/>
            </a:br>
            <a:br>
              <a:rPr lang="en-US" sz="2900" dirty="0"/>
            </a:br>
            <a:r>
              <a:rPr lang="en-US" sz="3100" dirty="0"/>
              <a:t>A invents a widget on Jan. 1, 2015. On April 1, 2015, A gives an oral presentation about the widget to an audience of 50 widget purchasers. The next day, one of them writes an enabling blog post about the widget. Without reading the blog post, B files for a patent on the widget on April 3, 2015. A files for a patent on April 5, 2015. Who can obtain a patent?</a:t>
            </a:r>
          </a:p>
        </p:txBody>
      </p:sp>
      <p:sp>
        <p:nvSpPr>
          <p:cNvPr id="6" name="TextBox 5">
            <a:extLst>
              <a:ext uri="{FF2B5EF4-FFF2-40B4-BE49-F238E27FC236}">
                <a16:creationId xmlns:a16="http://schemas.microsoft.com/office/drawing/2014/main" id="{4DA586B7-48B5-6C2E-8ED6-6905A7D34B8A}"/>
              </a:ext>
            </a:extLst>
          </p:cNvPr>
          <p:cNvSpPr txBox="1"/>
          <p:nvPr/>
        </p:nvSpPr>
        <p:spPr>
          <a:xfrm>
            <a:off x="277906" y="6392116"/>
            <a:ext cx="4611968" cy="338554"/>
          </a:xfrm>
          <a:prstGeom prst="rect">
            <a:avLst/>
          </a:prstGeom>
          <a:noFill/>
        </p:spPr>
        <p:txBody>
          <a:bodyPr wrap="none" rtlCol="0">
            <a:spAutoFit/>
          </a:bodyPr>
          <a:lstStyle/>
          <a:p>
            <a:r>
              <a:rPr lang="en-US" sz="1600" dirty="0"/>
              <a:t>Source:  Masur &amp; Ouellette, Patent Law (3d ed. 2023)</a:t>
            </a:r>
          </a:p>
        </p:txBody>
      </p:sp>
    </p:spTree>
    <p:extLst>
      <p:ext uri="{BB962C8B-B14F-4D97-AF65-F5344CB8AC3E}">
        <p14:creationId xmlns:p14="http://schemas.microsoft.com/office/powerpoint/2010/main" val="3883747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F91786-F814-5549-5A35-2965232C0B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CEA846-9475-A470-2551-029D1B05ED60}"/>
              </a:ext>
            </a:extLst>
          </p:cNvPr>
          <p:cNvSpPr>
            <a:spLocks noGrp="1"/>
          </p:cNvSpPr>
          <p:nvPr>
            <p:ph type="title"/>
          </p:nvPr>
        </p:nvSpPr>
        <p:spPr/>
        <p:txBody>
          <a:bodyPr>
            <a:normAutofit/>
          </a:bodyPr>
          <a:lstStyle/>
          <a:p>
            <a:r>
              <a:rPr lang="en-US" sz="3200" dirty="0"/>
              <a:t>Problem 2</a:t>
            </a:r>
          </a:p>
        </p:txBody>
      </p:sp>
      <p:sp>
        <p:nvSpPr>
          <p:cNvPr id="3" name="Content Placeholder 2">
            <a:extLst>
              <a:ext uri="{FF2B5EF4-FFF2-40B4-BE49-F238E27FC236}">
                <a16:creationId xmlns:a16="http://schemas.microsoft.com/office/drawing/2014/main" id="{63416ABF-FB46-3AE4-147B-CFAEF1A9FE61}"/>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t>
            </a:r>
            <a:r>
              <a:rPr lang="en-US" sz="2400" u="sng" dirty="0"/>
              <a:t>April 18</a:t>
            </a:r>
            <a:r>
              <a:rPr lang="en-US" sz="2400" dirty="0"/>
              <a:t>,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162279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FBCB8-8A0D-ADCF-9AAB-925E8C6781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610D93-354A-3E57-691D-0543AF80716E}"/>
              </a:ext>
            </a:extLst>
          </p:cNvPr>
          <p:cNvSpPr>
            <a:spLocks noGrp="1"/>
          </p:cNvSpPr>
          <p:nvPr>
            <p:ph type="title"/>
          </p:nvPr>
        </p:nvSpPr>
        <p:spPr/>
        <p:txBody>
          <a:bodyPr>
            <a:normAutofit/>
          </a:bodyPr>
          <a:lstStyle/>
          <a:p>
            <a:r>
              <a:rPr lang="en-US" sz="3200" dirty="0"/>
              <a:t>Problem 3</a:t>
            </a:r>
          </a:p>
        </p:txBody>
      </p:sp>
      <p:sp>
        <p:nvSpPr>
          <p:cNvPr id="3" name="Content Placeholder 2">
            <a:extLst>
              <a:ext uri="{FF2B5EF4-FFF2-40B4-BE49-F238E27FC236}">
                <a16:creationId xmlns:a16="http://schemas.microsoft.com/office/drawing/2014/main" id="{5C7B6E74-08AC-B96A-5198-DD4B375EB4D8}"/>
              </a:ext>
            </a:extLst>
          </p:cNvPr>
          <p:cNvSpPr>
            <a:spLocks noGrp="1"/>
          </p:cNvSpPr>
          <p:nvPr>
            <p:ph idx="1"/>
          </p:nvPr>
        </p:nvSpPr>
        <p:spPr/>
        <p:txBody>
          <a:bodyPr>
            <a:normAutofit lnSpcReduction="10000"/>
          </a:bodyPr>
          <a:lstStyle/>
          <a:p>
            <a:r>
              <a:rPr lang="en-US" sz="2400" dirty="0"/>
              <a:t>On April 15, 2013, Frank publicly uses an embodiment of an invention at a trade conference in Canada.  No resident of the US attends or learns about the conference.  C never files a patent application anywhere</a:t>
            </a:r>
          </a:p>
          <a:p>
            <a:r>
              <a:rPr lang="en-US" sz="2400" dirty="0"/>
              <a:t>On May 15, 2013, Gail, who has invented the same invention independently, prior to Frank, files a US patent application on it.</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2329745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5304B-1F15-9BB4-70DB-0E23F3F625E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F7E8AB-3C37-D31C-60F3-61A2AFB61947}"/>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A0C90BF1-6127-333C-3D26-21192A96BFAF}"/>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6C41C63C-AEC7-1B03-8A4E-D7A8DFDDB0EC}"/>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spTree>
    <p:extLst>
      <p:ext uri="{BB962C8B-B14F-4D97-AF65-F5344CB8AC3E}">
        <p14:creationId xmlns:p14="http://schemas.microsoft.com/office/powerpoint/2010/main" val="85407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9ADE3-5140-5084-E548-9FD4D7B5DEB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C598563-13C7-CE35-5049-7265F843DB28}"/>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A1965102-A61F-E137-7637-E9388B0728C0}"/>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C49DDE1C-F13A-5198-DA8D-A71C5241C48F}"/>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375956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4A311-B3A0-222C-BB82-E19FEF58973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33085CB-AE5E-23FB-06BF-A0C44CFC4643}"/>
              </a:ext>
            </a:extLst>
          </p:cNvPr>
          <p:cNvSpPr>
            <a:spLocks noGrp="1"/>
          </p:cNvSpPr>
          <p:nvPr>
            <p:ph type="title"/>
          </p:nvPr>
        </p:nvSpPr>
        <p:spPr/>
        <p:txBody>
          <a:bodyPr/>
          <a:lstStyle/>
          <a:p>
            <a:pPr algn="ctr"/>
            <a:r>
              <a:rPr lang="en-US" dirty="0"/>
              <a:t>Problem 13</a:t>
            </a:r>
          </a:p>
        </p:txBody>
      </p:sp>
      <p:sp>
        <p:nvSpPr>
          <p:cNvPr id="5" name="Content Placeholder 4">
            <a:extLst>
              <a:ext uri="{FF2B5EF4-FFF2-40B4-BE49-F238E27FC236}">
                <a16:creationId xmlns:a16="http://schemas.microsoft.com/office/drawing/2014/main" id="{D21C9328-0054-BA66-C259-99AFA862DD39}"/>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9B4B4B3F-FB1C-CFAD-D3B8-660996F4C9D3}"/>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cxnSp>
        <p:nvCxnSpPr>
          <p:cNvPr id="3" name="Straight Arrow Connector 2">
            <a:extLst>
              <a:ext uri="{FF2B5EF4-FFF2-40B4-BE49-F238E27FC236}">
                <a16:creationId xmlns:a16="http://schemas.microsoft.com/office/drawing/2014/main" id="{5B65CD3A-7F89-F7BB-62CC-D11C09547129}"/>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031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DDA61-EF29-164E-91CE-AF240FB4477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A606253-0A79-3A65-7BBD-329C841FF104}"/>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4CCAF625-F8EF-65AA-C64D-7DEED1AE63AE}"/>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4A4BE02A-DFE1-1BEA-DD37-47C2797627E2}"/>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D205E8CD-22DD-70CA-07E1-F46C3AB8E03B}"/>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68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8F402-9F4A-5EDC-E115-A5AC47CB9C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CA1CBE-70DD-53A1-E050-2B2E77906E80}"/>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AE3FFA7F-737D-064C-05A9-D1C58F516803}"/>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ACA190BA-1776-7843-250A-D3B5F9870E97}"/>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8C503509-E12B-FCBE-EF7D-DA4DE5DF1EAB}"/>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3F1F701-D2C8-ECB1-DD7E-8CF60B206932}"/>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0567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36943235-7571-D447-871E-4A81DC5FC8E3}" vid="{9BB1B359-7978-C84E-B0E6-21AC2A2763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7489</TotalTime>
  <Words>3714</Words>
  <Application>Microsoft Macintosh PowerPoint</Application>
  <PresentationFormat>Widescreen</PresentationFormat>
  <Paragraphs>357</Paragraphs>
  <Slides>25</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Novelty Problems Case Study 093</vt:lpstr>
      <vt:lpstr>Problem 1</vt:lpstr>
      <vt:lpstr>Problem 2</vt:lpstr>
      <vt:lpstr>Problem 3</vt:lpstr>
      <vt:lpstr>Problem 11</vt:lpstr>
      <vt:lpstr>Problem 12</vt:lpstr>
      <vt:lpstr>Problem 13</vt:lpstr>
      <vt:lpstr>Problem 14</vt:lpstr>
      <vt:lpstr>Problem 21</vt:lpstr>
      <vt:lpstr>Problem 22</vt:lpstr>
      <vt:lpstr>Problem 23</vt:lpstr>
      <vt:lpstr>Problem 24</vt:lpstr>
      <vt:lpstr>Problem 25</vt:lpstr>
      <vt:lpstr>Problem 26</vt:lpstr>
      <vt:lpstr>Problem 27</vt:lpstr>
      <vt:lpstr>Problem 28</vt:lpstr>
      <vt:lpstr>Problem 29</vt:lpstr>
      <vt:lpstr>Problem 30</vt:lpstr>
      <vt:lpstr>Problem #31:  Mila invents a novel roller skate in January 2012 and files a U.S. patent application in July 2013. Hayk independently invents the same roller skate in April 2013 and files a U.S. patent application in May 2013. Both patent applications are published in due course, 18 months after filing. Who gets a patent?</vt:lpstr>
      <vt:lpstr>Problem #32:  Same facts, but Hayk decides to abandon his patent application in May 2014 because he does not think there is a large market for the roller skate. Who gets a patent?</vt:lpstr>
      <vt:lpstr>Problem #33:  Same facts, but Hayk now abandons his patent application in May 2015. Who gets a patent?</vt:lpstr>
      <vt:lpstr>Problem 34  1. On January 1, 2015, A writes a blog post describing and enabling a new invention. Four days later, completely independently, B writes a blog post describing the same invention. B files for a patent on October 15, 2015, and A files for a patent on November 1, 2015. Who can obtain a patent?</vt:lpstr>
      <vt:lpstr>Problem 35  2. On January 1, 2015, A writes a blog post describing and enabling a new invention. Four days later, completely independently, B writes a blog post describing the same invention. B files for a patent on February 10, 2016, and A files for a patent on February 1, 2016. Who can obtain a patent?</vt:lpstr>
      <vt:lpstr>Problem 36  A invents a widget on Jan. 1, 2015. On June 1, 2015, A reaches an agreement to sell the widget to B. This agreement is never made public. C invents the same widget on July 1, 2015 and files for a patent on October 1, 2015. A files for a patent on October 2, 2015. Who can obtain a patent?</vt:lpstr>
      <vt:lpstr>Problem 37  A invents a widget on Jan. 1, 2015. On April 1, 2015, A gives an oral presentation about the widget to an audience of 50 widget purchasers. The next day, one of them writes an enabling blog post about the widget. Without reading the blog post, B files for a patent on the widget on April 3, 2015. A files for a patent on April 5, 2015. Who can obtain a patent?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Novelty Problems Case Study 093</dc:title>
  <dc:creator>Terry Fisher</dc:creator>
  <cp:lastModifiedBy>Terry Fisher</cp:lastModifiedBy>
  <cp:revision>13</cp:revision>
  <dcterms:created xsi:type="dcterms:W3CDTF">2024-02-16T13:08:57Z</dcterms:created>
  <dcterms:modified xsi:type="dcterms:W3CDTF">2024-02-21T17:58:15Z</dcterms:modified>
</cp:coreProperties>
</file>