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5" r:id="rId2"/>
    <p:sldId id="266" r:id="rId3"/>
    <p:sldId id="291" r:id="rId4"/>
    <p:sldId id="591" r:id="rId5"/>
    <p:sldId id="592" r:id="rId6"/>
    <p:sldId id="292" r:id="rId7"/>
    <p:sldId id="264" r:id="rId8"/>
    <p:sldId id="29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1"/>
    <p:restoredTop sz="96327"/>
  </p:normalViewPr>
  <p:slideViewPr>
    <p:cSldViewPr snapToGrid="0" snapToObjects="1" showGuides="1">
      <p:cViewPr varScale="1">
        <p:scale>
          <a:sx n="112" d="100"/>
          <a:sy n="112" d="100"/>
        </p:scale>
        <p:origin x="312"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1AD9-7B5A-7F42-9493-E44EE43F0A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E714BC-B8E2-E543-A7F6-4BB75714E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DD3BD-9778-324F-9CD4-34551EB1989B}"/>
              </a:ext>
            </a:extLst>
          </p:cNvPr>
          <p:cNvSpPr>
            <a:spLocks noGrp="1"/>
          </p:cNvSpPr>
          <p:nvPr>
            <p:ph type="dt" sz="half" idx="10"/>
          </p:nvPr>
        </p:nvSpPr>
        <p:spPr/>
        <p:txBody>
          <a:bodyPr/>
          <a:lstStyle/>
          <a:p>
            <a:fld id="{8461B9B7-8D68-2849-9407-124980CABF70}" type="datetimeFigureOut">
              <a:rPr lang="en-US" smtClean="0"/>
              <a:t>2/15/23</a:t>
            </a:fld>
            <a:endParaRPr lang="en-US"/>
          </a:p>
        </p:txBody>
      </p:sp>
      <p:sp>
        <p:nvSpPr>
          <p:cNvPr id="5" name="Footer Placeholder 4">
            <a:extLst>
              <a:ext uri="{FF2B5EF4-FFF2-40B4-BE49-F238E27FC236}">
                <a16:creationId xmlns:a16="http://schemas.microsoft.com/office/drawing/2014/main" id="{A09C17C9-59BB-CD47-B0E8-09914EB85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D862C-26FB-B946-8C68-B9DD1F316D5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40481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5C07-E934-9F4B-96B0-AB9B4598C5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360903-B776-B24E-9066-BD2B9664D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693FF-7592-B843-9AB4-846CD2CE9E11}"/>
              </a:ext>
            </a:extLst>
          </p:cNvPr>
          <p:cNvSpPr>
            <a:spLocks noGrp="1"/>
          </p:cNvSpPr>
          <p:nvPr>
            <p:ph type="dt" sz="half" idx="10"/>
          </p:nvPr>
        </p:nvSpPr>
        <p:spPr/>
        <p:txBody>
          <a:bodyPr/>
          <a:lstStyle/>
          <a:p>
            <a:fld id="{8461B9B7-8D68-2849-9407-124980CABF70}" type="datetimeFigureOut">
              <a:rPr lang="en-US" smtClean="0"/>
              <a:t>2/15/23</a:t>
            </a:fld>
            <a:endParaRPr lang="en-US"/>
          </a:p>
        </p:txBody>
      </p:sp>
      <p:sp>
        <p:nvSpPr>
          <p:cNvPr id="5" name="Footer Placeholder 4">
            <a:extLst>
              <a:ext uri="{FF2B5EF4-FFF2-40B4-BE49-F238E27FC236}">
                <a16:creationId xmlns:a16="http://schemas.microsoft.com/office/drawing/2014/main" id="{A652214D-36AB-2045-B873-1449A47ED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DA5DE-BE37-7447-ABF1-9C8E34CB95F7}"/>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7776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EDF86-5BB3-464B-8C6A-89C68FEC83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308C93-6BDC-1846-A5A8-708B39A430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2699D-0A8C-8A4A-8C3A-0A0E1404DA23}"/>
              </a:ext>
            </a:extLst>
          </p:cNvPr>
          <p:cNvSpPr>
            <a:spLocks noGrp="1"/>
          </p:cNvSpPr>
          <p:nvPr>
            <p:ph type="dt" sz="half" idx="10"/>
          </p:nvPr>
        </p:nvSpPr>
        <p:spPr/>
        <p:txBody>
          <a:bodyPr/>
          <a:lstStyle/>
          <a:p>
            <a:fld id="{8461B9B7-8D68-2849-9407-124980CABF70}" type="datetimeFigureOut">
              <a:rPr lang="en-US" smtClean="0"/>
              <a:t>2/15/23</a:t>
            </a:fld>
            <a:endParaRPr lang="en-US"/>
          </a:p>
        </p:txBody>
      </p:sp>
      <p:sp>
        <p:nvSpPr>
          <p:cNvPr id="5" name="Footer Placeholder 4">
            <a:extLst>
              <a:ext uri="{FF2B5EF4-FFF2-40B4-BE49-F238E27FC236}">
                <a16:creationId xmlns:a16="http://schemas.microsoft.com/office/drawing/2014/main" id="{E1CAF299-53D3-7E4E-A49C-640B7447F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0EB71-8B52-554D-80F9-88DD5BF5C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26724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BB46-168C-1248-BBD3-5F80381AC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1AD2DC-E70F-CE46-BCB2-F17BDB71D9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395B9-4752-2B4D-B4A2-415E5B481BBB}"/>
              </a:ext>
            </a:extLst>
          </p:cNvPr>
          <p:cNvSpPr>
            <a:spLocks noGrp="1"/>
          </p:cNvSpPr>
          <p:nvPr>
            <p:ph type="dt" sz="half" idx="10"/>
          </p:nvPr>
        </p:nvSpPr>
        <p:spPr/>
        <p:txBody>
          <a:bodyPr/>
          <a:lstStyle/>
          <a:p>
            <a:fld id="{8461B9B7-8D68-2849-9407-124980CABF70}" type="datetimeFigureOut">
              <a:rPr lang="en-US" smtClean="0"/>
              <a:t>2/15/23</a:t>
            </a:fld>
            <a:endParaRPr lang="en-US"/>
          </a:p>
        </p:txBody>
      </p:sp>
      <p:sp>
        <p:nvSpPr>
          <p:cNvPr id="5" name="Footer Placeholder 4">
            <a:extLst>
              <a:ext uri="{FF2B5EF4-FFF2-40B4-BE49-F238E27FC236}">
                <a16:creationId xmlns:a16="http://schemas.microsoft.com/office/drawing/2014/main" id="{5849B6AD-9D8A-6F47-B4ED-5C8E55B7D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F0877-4B23-C842-B98C-1A1E00A843B2}"/>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89878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1FA9-4C40-C14E-A876-8BDF994A49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108EA-45A2-9044-B13B-8A3FF9643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2414D-30D0-AD48-9A7D-E9CF197D8C82}"/>
              </a:ext>
            </a:extLst>
          </p:cNvPr>
          <p:cNvSpPr>
            <a:spLocks noGrp="1"/>
          </p:cNvSpPr>
          <p:nvPr>
            <p:ph type="dt" sz="half" idx="10"/>
          </p:nvPr>
        </p:nvSpPr>
        <p:spPr/>
        <p:txBody>
          <a:bodyPr/>
          <a:lstStyle/>
          <a:p>
            <a:fld id="{8461B9B7-8D68-2849-9407-124980CABF70}" type="datetimeFigureOut">
              <a:rPr lang="en-US" smtClean="0"/>
              <a:t>2/15/23</a:t>
            </a:fld>
            <a:endParaRPr lang="en-US"/>
          </a:p>
        </p:txBody>
      </p:sp>
      <p:sp>
        <p:nvSpPr>
          <p:cNvPr id="5" name="Footer Placeholder 4">
            <a:extLst>
              <a:ext uri="{FF2B5EF4-FFF2-40B4-BE49-F238E27FC236}">
                <a16:creationId xmlns:a16="http://schemas.microsoft.com/office/drawing/2014/main" id="{A4433800-5D47-484E-BC88-B90B7456B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1F653-5173-D24B-B17C-C063197040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13631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48B1-66E0-9C49-B9FE-569E9D6C80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A8E95-18E3-E746-9BC7-86892A9017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1012C-A4DC-F24D-88BE-D48E01527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E290C6-FFBD-1B43-BD50-DB39120DF07E}"/>
              </a:ext>
            </a:extLst>
          </p:cNvPr>
          <p:cNvSpPr>
            <a:spLocks noGrp="1"/>
          </p:cNvSpPr>
          <p:nvPr>
            <p:ph type="dt" sz="half" idx="10"/>
          </p:nvPr>
        </p:nvSpPr>
        <p:spPr/>
        <p:txBody>
          <a:bodyPr/>
          <a:lstStyle/>
          <a:p>
            <a:fld id="{8461B9B7-8D68-2849-9407-124980CABF70}" type="datetimeFigureOut">
              <a:rPr lang="en-US" smtClean="0"/>
              <a:t>2/15/23</a:t>
            </a:fld>
            <a:endParaRPr lang="en-US"/>
          </a:p>
        </p:txBody>
      </p:sp>
      <p:sp>
        <p:nvSpPr>
          <p:cNvPr id="6" name="Footer Placeholder 5">
            <a:extLst>
              <a:ext uri="{FF2B5EF4-FFF2-40B4-BE49-F238E27FC236}">
                <a16:creationId xmlns:a16="http://schemas.microsoft.com/office/drawing/2014/main" id="{13D05371-04E8-3848-9495-D427CE415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1A1EF-37A8-F246-90F5-3ACC63C993B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454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060B-4FE3-C944-96ED-7473F92808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D211F-C7CF-0344-8FB8-ECB45C0C0F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85D1E-E95F-314B-BD1C-CBB7E7F46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B0C63F-2E83-534B-8094-98AD35D6E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BD4E8F-C3BD-F844-8903-BC7F66F96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1E4C4-E6C8-1845-89C9-6001A7F8DD84}"/>
              </a:ext>
            </a:extLst>
          </p:cNvPr>
          <p:cNvSpPr>
            <a:spLocks noGrp="1"/>
          </p:cNvSpPr>
          <p:nvPr>
            <p:ph type="dt" sz="half" idx="10"/>
          </p:nvPr>
        </p:nvSpPr>
        <p:spPr/>
        <p:txBody>
          <a:bodyPr/>
          <a:lstStyle/>
          <a:p>
            <a:fld id="{8461B9B7-8D68-2849-9407-124980CABF70}" type="datetimeFigureOut">
              <a:rPr lang="en-US" smtClean="0"/>
              <a:t>2/15/23</a:t>
            </a:fld>
            <a:endParaRPr lang="en-US"/>
          </a:p>
        </p:txBody>
      </p:sp>
      <p:sp>
        <p:nvSpPr>
          <p:cNvPr id="8" name="Footer Placeholder 7">
            <a:extLst>
              <a:ext uri="{FF2B5EF4-FFF2-40B4-BE49-F238E27FC236}">
                <a16:creationId xmlns:a16="http://schemas.microsoft.com/office/drawing/2014/main" id="{C47BB842-23A9-C445-8899-C8DF468A6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2AB77B-A0C7-BD4E-8C84-1FF8DC0B69F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55840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5C15-6E8E-1843-9026-8822AECE87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E1C88D-0039-EA46-ACDE-3E3A7C3315A2}"/>
              </a:ext>
            </a:extLst>
          </p:cNvPr>
          <p:cNvSpPr>
            <a:spLocks noGrp="1"/>
          </p:cNvSpPr>
          <p:nvPr>
            <p:ph type="dt" sz="half" idx="10"/>
          </p:nvPr>
        </p:nvSpPr>
        <p:spPr/>
        <p:txBody>
          <a:bodyPr/>
          <a:lstStyle/>
          <a:p>
            <a:fld id="{8461B9B7-8D68-2849-9407-124980CABF70}" type="datetimeFigureOut">
              <a:rPr lang="en-US" smtClean="0"/>
              <a:t>2/15/23</a:t>
            </a:fld>
            <a:endParaRPr lang="en-US"/>
          </a:p>
        </p:txBody>
      </p:sp>
      <p:sp>
        <p:nvSpPr>
          <p:cNvPr id="4" name="Footer Placeholder 3">
            <a:extLst>
              <a:ext uri="{FF2B5EF4-FFF2-40B4-BE49-F238E27FC236}">
                <a16:creationId xmlns:a16="http://schemas.microsoft.com/office/drawing/2014/main" id="{9E6A6A55-1820-4044-90BF-56DF205731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792E2-64AE-304A-8303-5E4F0A08F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1805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C0F9B-696F-EE49-9EAE-F1AB9FB1A1BD}"/>
              </a:ext>
            </a:extLst>
          </p:cNvPr>
          <p:cNvSpPr>
            <a:spLocks noGrp="1"/>
          </p:cNvSpPr>
          <p:nvPr>
            <p:ph type="dt" sz="half" idx="10"/>
          </p:nvPr>
        </p:nvSpPr>
        <p:spPr/>
        <p:txBody>
          <a:bodyPr/>
          <a:lstStyle/>
          <a:p>
            <a:fld id="{8461B9B7-8D68-2849-9407-124980CABF70}" type="datetimeFigureOut">
              <a:rPr lang="en-US" smtClean="0"/>
              <a:t>2/15/23</a:t>
            </a:fld>
            <a:endParaRPr lang="en-US"/>
          </a:p>
        </p:txBody>
      </p:sp>
      <p:sp>
        <p:nvSpPr>
          <p:cNvPr id="3" name="Footer Placeholder 2">
            <a:extLst>
              <a:ext uri="{FF2B5EF4-FFF2-40B4-BE49-F238E27FC236}">
                <a16:creationId xmlns:a16="http://schemas.microsoft.com/office/drawing/2014/main" id="{9DB8CF19-B21F-0248-9258-DACCC48A44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DF8CF9-3EC8-1F4C-8ADE-FBB09647DA50}"/>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65633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65C9-A249-7A4C-B5A4-E9531471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3E3F29-5B71-064D-9BD9-0B69C4C2C5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2194A-AA13-704D-A541-BD12432BC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B47D1-D2CB-064B-94A4-057C7CF8DE96}"/>
              </a:ext>
            </a:extLst>
          </p:cNvPr>
          <p:cNvSpPr>
            <a:spLocks noGrp="1"/>
          </p:cNvSpPr>
          <p:nvPr>
            <p:ph type="dt" sz="half" idx="10"/>
          </p:nvPr>
        </p:nvSpPr>
        <p:spPr/>
        <p:txBody>
          <a:bodyPr/>
          <a:lstStyle/>
          <a:p>
            <a:fld id="{8461B9B7-8D68-2849-9407-124980CABF70}" type="datetimeFigureOut">
              <a:rPr lang="en-US" smtClean="0"/>
              <a:t>2/15/23</a:t>
            </a:fld>
            <a:endParaRPr lang="en-US"/>
          </a:p>
        </p:txBody>
      </p:sp>
      <p:sp>
        <p:nvSpPr>
          <p:cNvPr id="6" name="Footer Placeholder 5">
            <a:extLst>
              <a:ext uri="{FF2B5EF4-FFF2-40B4-BE49-F238E27FC236}">
                <a16:creationId xmlns:a16="http://schemas.microsoft.com/office/drawing/2014/main" id="{240093AA-4DCD-0F44-ADB5-AAF33517B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89F3A-6C78-7B4A-A3CA-DF69F258CC2A}"/>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99441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0463-BB13-2847-987B-6AE6193B9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D94EC-9E0C-D340-A3CC-014B59AB8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4AFD71-E295-7E4B-8D72-12164A6D0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15F9A-8BBD-124A-A8A9-F0E93076EE18}"/>
              </a:ext>
            </a:extLst>
          </p:cNvPr>
          <p:cNvSpPr>
            <a:spLocks noGrp="1"/>
          </p:cNvSpPr>
          <p:nvPr>
            <p:ph type="dt" sz="half" idx="10"/>
          </p:nvPr>
        </p:nvSpPr>
        <p:spPr/>
        <p:txBody>
          <a:bodyPr/>
          <a:lstStyle/>
          <a:p>
            <a:fld id="{8461B9B7-8D68-2849-9407-124980CABF70}" type="datetimeFigureOut">
              <a:rPr lang="en-US" smtClean="0"/>
              <a:t>2/15/23</a:t>
            </a:fld>
            <a:endParaRPr lang="en-US"/>
          </a:p>
        </p:txBody>
      </p:sp>
      <p:sp>
        <p:nvSpPr>
          <p:cNvPr id="6" name="Footer Placeholder 5">
            <a:extLst>
              <a:ext uri="{FF2B5EF4-FFF2-40B4-BE49-F238E27FC236}">
                <a16:creationId xmlns:a16="http://schemas.microsoft.com/office/drawing/2014/main" id="{8A318CD7-FB5D-EF47-B8EF-02417938B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D5F28-0348-B84C-9894-1B496318A1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3341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469DF5-A3E3-C040-8322-B58D92464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189B51-9ABD-3942-9E9D-DBE7938F5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22FF2-F1EA-104A-A24E-965031B61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1B9B7-8D68-2849-9407-124980CABF70}" type="datetimeFigureOut">
              <a:rPr lang="en-US" smtClean="0"/>
              <a:t>2/15/23</a:t>
            </a:fld>
            <a:endParaRPr lang="en-US"/>
          </a:p>
        </p:txBody>
      </p:sp>
      <p:sp>
        <p:nvSpPr>
          <p:cNvPr id="5" name="Footer Placeholder 4">
            <a:extLst>
              <a:ext uri="{FF2B5EF4-FFF2-40B4-BE49-F238E27FC236}">
                <a16:creationId xmlns:a16="http://schemas.microsoft.com/office/drawing/2014/main" id="{E81A7716-F34D-3945-9EF5-4585D9EE3E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A44E7-4829-F74B-A376-2E5C1077B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2F3FF-FDE3-0044-A8C5-8D9393D66326}" type="slidenum">
              <a:rPr lang="en-US" smtClean="0"/>
              <a:t>‹#›</a:t>
            </a:fld>
            <a:endParaRPr lang="en-US"/>
          </a:p>
        </p:txBody>
      </p:sp>
      <p:pic>
        <p:nvPicPr>
          <p:cNvPr id="10" name="Picture 9" descr="Venn diagram&#10;&#10;Description automatically generated">
            <a:extLst>
              <a:ext uri="{FF2B5EF4-FFF2-40B4-BE49-F238E27FC236}">
                <a16:creationId xmlns:a16="http://schemas.microsoft.com/office/drawing/2014/main" id="{0068E1D7-B931-6F49-8113-97B1AA0FD0AC}"/>
              </a:ext>
            </a:extLst>
          </p:cNvPr>
          <p:cNvPicPr>
            <a:picLocks noChangeAspect="1"/>
          </p:cNvPicPr>
          <p:nvPr userDrawn="1"/>
        </p:nvPicPr>
        <p:blipFill>
          <a:blip r:embed="rId13"/>
          <a:stretch>
            <a:fillRect/>
          </a:stretch>
        </p:blipFill>
        <p:spPr>
          <a:xfrm>
            <a:off x="171557" y="126206"/>
            <a:ext cx="407152" cy="477838"/>
          </a:xfrm>
          <a:prstGeom prst="rect">
            <a:avLst/>
          </a:prstGeom>
        </p:spPr>
      </p:pic>
    </p:spTree>
    <p:extLst>
      <p:ext uri="{BB962C8B-B14F-4D97-AF65-F5344CB8AC3E}">
        <p14:creationId xmlns:p14="http://schemas.microsoft.com/office/powerpoint/2010/main" val="183842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image" Target="../media/image5.tiff"/><Relationship Id="rId1" Type="http://schemas.openxmlformats.org/officeDocument/2006/relationships/slideLayout" Target="../slideLayouts/slideLayout6.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407624" y="6629400"/>
            <a:ext cx="11490593"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929688" y="6260068"/>
            <a:ext cx="2302169" cy="369332"/>
          </a:xfrm>
          <a:prstGeom prst="rect">
            <a:avLst/>
          </a:prstGeom>
          <a:noFill/>
        </p:spPr>
        <p:txBody>
          <a:bodyPr wrap="none" rtlCol="0">
            <a:spAutoFit/>
          </a:bodyPr>
          <a:lstStyle/>
          <a:p>
            <a:r>
              <a:rPr lang="en-US" dirty="0">
                <a:solidFill>
                  <a:srgbClr val="FF0000"/>
                </a:solidFill>
              </a:rPr>
              <a:t>Technological Progress</a:t>
            </a:r>
          </a:p>
        </p:txBody>
      </p:sp>
      <p:cxnSp>
        <p:nvCxnSpPr>
          <p:cNvPr id="9" name="Straight Arrow Connector 8"/>
          <p:cNvCxnSpPr/>
          <p:nvPr/>
        </p:nvCxnSpPr>
        <p:spPr>
          <a:xfrm flipV="1">
            <a:off x="407624" y="128588"/>
            <a:ext cx="0" cy="650081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7226" y="128588"/>
            <a:ext cx="1322798" cy="369332"/>
          </a:xfrm>
          <a:prstGeom prst="rect">
            <a:avLst/>
          </a:prstGeom>
          <a:noFill/>
        </p:spPr>
        <p:txBody>
          <a:bodyPr wrap="none" rtlCol="0">
            <a:spAutoFit/>
          </a:bodyPr>
          <a:lstStyle/>
          <a:p>
            <a:r>
              <a:rPr lang="en-US" dirty="0">
                <a:solidFill>
                  <a:srgbClr val="0070C0"/>
                </a:solidFill>
              </a:rPr>
              <a:t>Accessibility</a:t>
            </a:r>
          </a:p>
        </p:txBody>
      </p:sp>
      <p:cxnSp>
        <p:nvCxnSpPr>
          <p:cNvPr id="6" name="Straight Arrow Connector 5"/>
          <p:cNvCxnSpPr/>
          <p:nvPr/>
        </p:nvCxnSpPr>
        <p:spPr>
          <a:xfrm>
            <a:off x="407622" y="3505200"/>
            <a:ext cx="11593878"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06606" y="3585308"/>
            <a:ext cx="1920719" cy="830997"/>
          </a:xfrm>
          <a:prstGeom prst="rect">
            <a:avLst/>
          </a:prstGeom>
          <a:noFill/>
        </p:spPr>
        <p:txBody>
          <a:bodyPr wrap="none" rtlCol="0">
            <a:spAutoFit/>
          </a:bodyPr>
          <a:lstStyle/>
          <a:p>
            <a:r>
              <a:rPr lang="en-US" sz="2400" dirty="0"/>
              <a:t>US Filing</a:t>
            </a:r>
          </a:p>
          <a:p>
            <a:r>
              <a:rPr lang="en-US" sz="2400" dirty="0"/>
              <a:t>April 16, 2003</a:t>
            </a:r>
          </a:p>
        </p:txBody>
      </p:sp>
      <p:sp>
        <p:nvSpPr>
          <p:cNvPr id="19" name="Oval 18"/>
          <p:cNvSpPr/>
          <p:nvPr/>
        </p:nvSpPr>
        <p:spPr>
          <a:xfrm>
            <a:off x="7216773" y="3315517"/>
            <a:ext cx="257175" cy="3143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402798" y="3538844"/>
            <a:ext cx="1802096" cy="830997"/>
          </a:xfrm>
          <a:prstGeom prst="rect">
            <a:avLst/>
          </a:prstGeom>
          <a:noFill/>
        </p:spPr>
        <p:txBody>
          <a:bodyPr wrap="none" rtlCol="0">
            <a:spAutoFit/>
          </a:bodyPr>
          <a:lstStyle/>
          <a:p>
            <a:r>
              <a:rPr lang="en-US" sz="2400" dirty="0">
                <a:solidFill>
                  <a:srgbClr val="0070C0"/>
                </a:solidFill>
              </a:rPr>
              <a:t>Grant</a:t>
            </a:r>
          </a:p>
          <a:p>
            <a:r>
              <a:rPr lang="en-US" sz="2400" dirty="0">
                <a:solidFill>
                  <a:srgbClr val="0070C0"/>
                </a:solidFill>
              </a:rPr>
              <a:t>July 19, 2005</a:t>
            </a:r>
          </a:p>
        </p:txBody>
      </p:sp>
      <p:sp>
        <p:nvSpPr>
          <p:cNvPr id="2" name="Rectangle 1"/>
          <p:cNvSpPr/>
          <p:nvPr/>
        </p:nvSpPr>
        <p:spPr>
          <a:xfrm>
            <a:off x="423938" y="128586"/>
            <a:ext cx="6905110" cy="4498497"/>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20566" y="224109"/>
            <a:ext cx="1502840" cy="461665"/>
          </a:xfrm>
          <a:prstGeom prst="rect">
            <a:avLst/>
          </a:prstGeom>
          <a:noFill/>
        </p:spPr>
        <p:txBody>
          <a:bodyPr wrap="square" rtlCol="0">
            <a:spAutoFit/>
          </a:bodyPr>
          <a:lstStyle/>
          <a:p>
            <a:r>
              <a:rPr lang="en-US" sz="2400" dirty="0"/>
              <a:t>Prior Art</a:t>
            </a:r>
          </a:p>
        </p:txBody>
      </p:sp>
      <p:sp>
        <p:nvSpPr>
          <p:cNvPr id="20" name="TextBox 19"/>
          <p:cNvSpPr txBox="1"/>
          <p:nvPr/>
        </p:nvSpPr>
        <p:spPr>
          <a:xfrm rot="16200000">
            <a:off x="-306486" y="527119"/>
            <a:ext cx="1091517" cy="369332"/>
          </a:xfrm>
          <a:prstGeom prst="rect">
            <a:avLst/>
          </a:prstGeom>
          <a:noFill/>
        </p:spPr>
        <p:txBody>
          <a:bodyPr wrap="none" rtlCol="0">
            <a:spAutoFit/>
          </a:bodyPr>
          <a:lstStyle/>
          <a:p>
            <a:r>
              <a:rPr lang="en-US" dirty="0">
                <a:solidFill>
                  <a:srgbClr val="0070C0"/>
                </a:solidFill>
              </a:rPr>
              <a:t>notorious</a:t>
            </a:r>
          </a:p>
        </p:txBody>
      </p:sp>
      <p:sp>
        <p:nvSpPr>
          <p:cNvPr id="21" name="TextBox 20"/>
          <p:cNvSpPr txBox="1"/>
          <p:nvPr/>
        </p:nvSpPr>
        <p:spPr>
          <a:xfrm rot="16200000">
            <a:off x="-138716" y="6101071"/>
            <a:ext cx="755976" cy="369332"/>
          </a:xfrm>
          <a:prstGeom prst="rect">
            <a:avLst/>
          </a:prstGeom>
          <a:noFill/>
        </p:spPr>
        <p:txBody>
          <a:bodyPr wrap="none" rtlCol="0">
            <a:spAutoFit/>
          </a:bodyPr>
          <a:lstStyle/>
          <a:p>
            <a:r>
              <a:rPr lang="en-US">
                <a:solidFill>
                  <a:srgbClr val="0070C0"/>
                </a:solidFill>
              </a:rPr>
              <a:t>secret</a:t>
            </a:r>
            <a:endParaRPr lang="en-US" dirty="0">
              <a:solidFill>
                <a:srgbClr val="0070C0"/>
              </a:solidFill>
            </a:endParaRPr>
          </a:p>
        </p:txBody>
      </p:sp>
      <p:sp>
        <p:nvSpPr>
          <p:cNvPr id="28" name="TextBox 27"/>
          <p:cNvSpPr txBox="1"/>
          <p:nvPr/>
        </p:nvSpPr>
        <p:spPr>
          <a:xfrm>
            <a:off x="11204894" y="3135868"/>
            <a:ext cx="614271" cy="369332"/>
          </a:xfrm>
          <a:prstGeom prst="rect">
            <a:avLst/>
          </a:prstGeom>
          <a:noFill/>
        </p:spPr>
        <p:txBody>
          <a:bodyPr wrap="none" rtlCol="0">
            <a:spAutoFit/>
          </a:bodyPr>
          <a:lstStyle/>
          <a:p>
            <a:r>
              <a:rPr lang="en-US" dirty="0"/>
              <a:t>time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468" y="319701"/>
            <a:ext cx="3834849" cy="2564103"/>
          </a:xfrm>
          <a:prstGeom prst="rect">
            <a:avLst/>
          </a:prstGeom>
        </p:spPr>
      </p:pic>
      <p:sp>
        <p:nvSpPr>
          <p:cNvPr id="29" name="Oval 28"/>
          <p:cNvSpPr/>
          <p:nvPr/>
        </p:nvSpPr>
        <p:spPr>
          <a:xfrm>
            <a:off x="9441036" y="3315518"/>
            <a:ext cx="257175" cy="3143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pic>
        <p:nvPicPr>
          <p:cNvPr id="30" name="Picture 29"/>
          <p:cNvPicPr>
            <a:picLocks noChangeAspect="1"/>
          </p:cNvPicPr>
          <p:nvPr/>
        </p:nvPicPr>
        <p:blipFill>
          <a:blip r:embed="rId3"/>
          <a:stretch>
            <a:fillRect/>
          </a:stretch>
        </p:blipFill>
        <p:spPr>
          <a:xfrm>
            <a:off x="1447916" y="875456"/>
            <a:ext cx="1154877" cy="1154877"/>
          </a:xfrm>
          <a:prstGeom prst="rect">
            <a:avLst/>
          </a:prstGeom>
          <a:ln>
            <a:solidFill>
              <a:srgbClr val="FF0000"/>
            </a:solidFill>
          </a:ln>
        </p:spPr>
      </p:pic>
      <p:pic>
        <p:nvPicPr>
          <p:cNvPr id="31" name="Picture 30"/>
          <p:cNvPicPr>
            <a:picLocks noChangeAspect="1"/>
          </p:cNvPicPr>
          <p:nvPr/>
        </p:nvPicPr>
        <p:blipFill>
          <a:blip r:embed="rId4"/>
          <a:stretch>
            <a:fillRect/>
          </a:stretch>
        </p:blipFill>
        <p:spPr>
          <a:xfrm>
            <a:off x="554034" y="2292447"/>
            <a:ext cx="1674270" cy="1028671"/>
          </a:xfrm>
          <a:prstGeom prst="rect">
            <a:avLst/>
          </a:prstGeom>
          <a:ln>
            <a:solidFill>
              <a:srgbClr val="FF0000"/>
            </a:solidFill>
          </a:ln>
        </p:spPr>
      </p:pic>
      <p:sp>
        <p:nvSpPr>
          <p:cNvPr id="7" name="Rounded Rectangle 6"/>
          <p:cNvSpPr/>
          <p:nvPr/>
        </p:nvSpPr>
        <p:spPr>
          <a:xfrm>
            <a:off x="4051534" y="319701"/>
            <a:ext cx="1206004" cy="94993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Packaging News (2001)</a:t>
            </a:r>
          </a:p>
        </p:txBody>
      </p:sp>
      <p:sp>
        <p:nvSpPr>
          <p:cNvPr id="32" name="Rounded Rectangle 31"/>
          <p:cNvSpPr/>
          <p:nvPr/>
        </p:nvSpPr>
        <p:spPr>
          <a:xfrm>
            <a:off x="4094134" y="1427896"/>
            <a:ext cx="1310209" cy="94993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Machinery Update (2001</a:t>
            </a:r>
            <a:r>
              <a:rPr lang="en-US" dirty="0">
                <a:solidFill>
                  <a:schemeClr val="tx1"/>
                </a:solidFill>
              </a:rPr>
              <a:t>)</a:t>
            </a:r>
          </a:p>
        </p:txBody>
      </p:sp>
      <p:sp>
        <p:nvSpPr>
          <p:cNvPr id="33" name="Rounded Rectangle 32"/>
          <p:cNvSpPr/>
          <p:nvPr/>
        </p:nvSpPr>
        <p:spPr>
          <a:xfrm>
            <a:off x="5549243" y="2268986"/>
            <a:ext cx="1369727" cy="94993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Machinery Update (2002)</a:t>
            </a:r>
          </a:p>
        </p:txBody>
      </p:sp>
      <p:cxnSp>
        <p:nvCxnSpPr>
          <p:cNvPr id="15" name="Straight Arrow Connector 14"/>
          <p:cNvCxnSpPr/>
          <p:nvPr/>
        </p:nvCxnSpPr>
        <p:spPr>
          <a:xfrm>
            <a:off x="2602793" y="1269639"/>
            <a:ext cx="5383920" cy="158257"/>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257538" y="750333"/>
            <a:ext cx="2522930" cy="466785"/>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5404343" y="1582992"/>
            <a:ext cx="2582370" cy="152401"/>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228304" y="1735393"/>
            <a:ext cx="5910809" cy="904555"/>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918970" y="1893947"/>
            <a:ext cx="1220143" cy="563994"/>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7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0"/>
            <a:ext cx="10515600" cy="747579"/>
          </a:xfrm>
        </p:spPr>
        <p:txBody>
          <a:bodyPr>
            <a:normAutofit/>
          </a:bodyPr>
          <a:lstStyle/>
          <a:p>
            <a:pPr algn="r"/>
            <a:r>
              <a:rPr lang="en-US" sz="2800" dirty="0"/>
              <a:t>Background: History of </a:t>
            </a:r>
            <a:r>
              <a:rPr lang="en-US" sz="2800"/>
              <a:t>Cookie Packaging</a:t>
            </a:r>
            <a:endParaRPr lang="en-US" sz="2800" dirty="0"/>
          </a:p>
        </p:txBody>
      </p:sp>
      <p:pic>
        <p:nvPicPr>
          <p:cNvPr id="5" name="Picture 4"/>
          <p:cNvPicPr>
            <a:picLocks noChangeAspect="1"/>
          </p:cNvPicPr>
          <p:nvPr/>
        </p:nvPicPr>
        <p:blipFill>
          <a:blip r:embed="rId2"/>
          <a:stretch>
            <a:fillRect/>
          </a:stretch>
        </p:blipFill>
        <p:spPr>
          <a:xfrm>
            <a:off x="0" y="11822"/>
            <a:ext cx="1503551" cy="1888460"/>
          </a:xfrm>
          <a:prstGeom prst="rect">
            <a:avLst/>
          </a:prstGeom>
        </p:spPr>
      </p:pic>
      <p:pic>
        <p:nvPicPr>
          <p:cNvPr id="6" name="Picture 5"/>
          <p:cNvPicPr>
            <a:picLocks noChangeAspect="1"/>
          </p:cNvPicPr>
          <p:nvPr/>
        </p:nvPicPr>
        <p:blipFill>
          <a:blip r:embed="rId3"/>
          <a:stretch>
            <a:fillRect/>
          </a:stretch>
        </p:blipFill>
        <p:spPr>
          <a:xfrm>
            <a:off x="1676400" y="1140536"/>
            <a:ext cx="2580913" cy="1102566"/>
          </a:xfrm>
          <a:prstGeom prst="rect">
            <a:avLst/>
          </a:prstGeom>
        </p:spPr>
      </p:pic>
      <p:pic>
        <p:nvPicPr>
          <p:cNvPr id="7" name="Picture 6"/>
          <p:cNvPicPr>
            <a:picLocks noChangeAspect="1"/>
          </p:cNvPicPr>
          <p:nvPr/>
        </p:nvPicPr>
        <p:blipFill>
          <a:blip r:embed="rId4"/>
          <a:stretch>
            <a:fillRect/>
          </a:stretch>
        </p:blipFill>
        <p:spPr>
          <a:xfrm>
            <a:off x="2534083" y="2295973"/>
            <a:ext cx="2660404" cy="515054"/>
          </a:xfrm>
          <a:prstGeom prst="rect">
            <a:avLst/>
          </a:prstGeom>
        </p:spPr>
      </p:pic>
      <p:pic>
        <p:nvPicPr>
          <p:cNvPr id="8" name="Picture 7"/>
          <p:cNvPicPr>
            <a:picLocks noChangeAspect="1"/>
          </p:cNvPicPr>
          <p:nvPr/>
        </p:nvPicPr>
        <p:blipFill>
          <a:blip r:embed="rId5"/>
          <a:stretch>
            <a:fillRect/>
          </a:stretch>
        </p:blipFill>
        <p:spPr>
          <a:xfrm>
            <a:off x="3478695" y="2883275"/>
            <a:ext cx="2269030" cy="1448549"/>
          </a:xfrm>
          <a:prstGeom prst="rect">
            <a:avLst/>
          </a:prstGeom>
        </p:spPr>
      </p:pic>
      <p:pic>
        <p:nvPicPr>
          <p:cNvPr id="9" name="Picture 8"/>
          <p:cNvPicPr>
            <a:picLocks noChangeAspect="1"/>
          </p:cNvPicPr>
          <p:nvPr/>
        </p:nvPicPr>
        <p:blipFill>
          <a:blip r:embed="rId6"/>
          <a:stretch>
            <a:fillRect/>
          </a:stretch>
        </p:blipFill>
        <p:spPr>
          <a:xfrm>
            <a:off x="5850778" y="3429000"/>
            <a:ext cx="1986423" cy="1299915"/>
          </a:xfrm>
          <a:prstGeom prst="rect">
            <a:avLst/>
          </a:prstGeom>
        </p:spPr>
      </p:pic>
      <p:pic>
        <p:nvPicPr>
          <p:cNvPr id="10" name="Picture 9"/>
          <p:cNvPicPr>
            <a:picLocks noChangeAspect="1"/>
          </p:cNvPicPr>
          <p:nvPr/>
        </p:nvPicPr>
        <p:blipFill>
          <a:blip r:embed="rId7"/>
          <a:stretch>
            <a:fillRect/>
          </a:stretch>
        </p:blipFill>
        <p:spPr>
          <a:xfrm>
            <a:off x="8043308" y="4329070"/>
            <a:ext cx="1937974" cy="1060459"/>
          </a:xfrm>
          <a:prstGeom prst="rect">
            <a:avLst/>
          </a:prstGeom>
        </p:spPr>
      </p:pic>
      <p:pic>
        <p:nvPicPr>
          <p:cNvPr id="11" name="Picture 10"/>
          <p:cNvPicPr>
            <a:picLocks noChangeAspect="1"/>
          </p:cNvPicPr>
          <p:nvPr/>
        </p:nvPicPr>
        <p:blipFill>
          <a:blip r:embed="rId8"/>
          <a:stretch>
            <a:fillRect/>
          </a:stretch>
        </p:blipFill>
        <p:spPr>
          <a:xfrm>
            <a:off x="9839058" y="5389529"/>
            <a:ext cx="2164281" cy="1329734"/>
          </a:xfrm>
          <a:prstGeom prst="rect">
            <a:avLst/>
          </a:prstGeom>
        </p:spPr>
      </p:pic>
      <p:sp>
        <p:nvSpPr>
          <p:cNvPr id="12" name="TextBox 11"/>
          <p:cNvSpPr txBox="1"/>
          <p:nvPr/>
        </p:nvSpPr>
        <p:spPr>
          <a:xfrm>
            <a:off x="1503551" y="11822"/>
            <a:ext cx="806631" cy="461665"/>
          </a:xfrm>
          <a:prstGeom prst="rect">
            <a:avLst/>
          </a:prstGeom>
          <a:noFill/>
        </p:spPr>
        <p:txBody>
          <a:bodyPr wrap="none" rtlCol="0">
            <a:spAutoFit/>
          </a:bodyPr>
          <a:lstStyle/>
          <a:p>
            <a:r>
              <a:rPr lang="en-US" sz="2400"/>
              <a:t>1912</a:t>
            </a:r>
          </a:p>
        </p:txBody>
      </p:sp>
      <p:sp>
        <p:nvSpPr>
          <p:cNvPr id="13" name="TextBox 12"/>
          <p:cNvSpPr txBox="1"/>
          <p:nvPr/>
        </p:nvSpPr>
        <p:spPr>
          <a:xfrm>
            <a:off x="4026846" y="1068288"/>
            <a:ext cx="806631" cy="461665"/>
          </a:xfrm>
          <a:prstGeom prst="rect">
            <a:avLst/>
          </a:prstGeom>
          <a:noFill/>
        </p:spPr>
        <p:txBody>
          <a:bodyPr wrap="none" rtlCol="0">
            <a:spAutoFit/>
          </a:bodyPr>
          <a:lstStyle/>
          <a:p>
            <a:r>
              <a:rPr lang="en-US" sz="2400"/>
              <a:t>1912</a:t>
            </a:r>
          </a:p>
        </p:txBody>
      </p:sp>
      <p:sp>
        <p:nvSpPr>
          <p:cNvPr id="14" name="TextBox 13"/>
          <p:cNvSpPr txBox="1"/>
          <p:nvPr/>
        </p:nvSpPr>
        <p:spPr>
          <a:xfrm>
            <a:off x="5191559" y="2065140"/>
            <a:ext cx="806631" cy="461665"/>
          </a:xfrm>
          <a:prstGeom prst="rect">
            <a:avLst/>
          </a:prstGeom>
          <a:noFill/>
        </p:spPr>
        <p:txBody>
          <a:bodyPr wrap="none" rtlCol="0">
            <a:spAutoFit/>
          </a:bodyPr>
          <a:lstStyle/>
          <a:p>
            <a:r>
              <a:rPr lang="en-US" sz="2400" dirty="0"/>
              <a:t>1931</a:t>
            </a:r>
          </a:p>
        </p:txBody>
      </p:sp>
      <p:sp>
        <p:nvSpPr>
          <p:cNvPr id="15" name="TextBox 14"/>
          <p:cNvSpPr txBox="1"/>
          <p:nvPr/>
        </p:nvSpPr>
        <p:spPr>
          <a:xfrm>
            <a:off x="4209894" y="4173239"/>
            <a:ext cx="806631" cy="461665"/>
          </a:xfrm>
          <a:prstGeom prst="rect">
            <a:avLst/>
          </a:prstGeom>
          <a:noFill/>
        </p:spPr>
        <p:txBody>
          <a:bodyPr wrap="none" rtlCol="0">
            <a:spAutoFit/>
          </a:bodyPr>
          <a:lstStyle/>
          <a:p>
            <a:r>
              <a:rPr lang="en-US" sz="2400" dirty="0"/>
              <a:t>1963</a:t>
            </a:r>
          </a:p>
        </p:txBody>
      </p:sp>
      <p:sp>
        <p:nvSpPr>
          <p:cNvPr id="16" name="TextBox 15"/>
          <p:cNvSpPr txBox="1"/>
          <p:nvPr/>
        </p:nvSpPr>
        <p:spPr>
          <a:xfrm>
            <a:off x="6440673" y="4692587"/>
            <a:ext cx="806631" cy="461665"/>
          </a:xfrm>
          <a:prstGeom prst="rect">
            <a:avLst/>
          </a:prstGeom>
          <a:noFill/>
        </p:spPr>
        <p:txBody>
          <a:bodyPr wrap="none" rtlCol="0">
            <a:spAutoFit/>
          </a:bodyPr>
          <a:lstStyle/>
          <a:p>
            <a:r>
              <a:rPr lang="en-US" sz="2400" dirty="0"/>
              <a:t>1973</a:t>
            </a:r>
          </a:p>
        </p:txBody>
      </p:sp>
      <p:sp>
        <p:nvSpPr>
          <p:cNvPr id="17" name="TextBox 16"/>
          <p:cNvSpPr txBox="1"/>
          <p:nvPr/>
        </p:nvSpPr>
        <p:spPr>
          <a:xfrm>
            <a:off x="8261233" y="5336586"/>
            <a:ext cx="806631" cy="461665"/>
          </a:xfrm>
          <a:prstGeom prst="rect">
            <a:avLst/>
          </a:prstGeom>
          <a:noFill/>
        </p:spPr>
        <p:txBody>
          <a:bodyPr wrap="none" rtlCol="0">
            <a:spAutoFit/>
          </a:bodyPr>
          <a:lstStyle/>
          <a:p>
            <a:r>
              <a:rPr lang="en-US" sz="2400" dirty="0"/>
              <a:t>1993</a:t>
            </a:r>
          </a:p>
        </p:txBody>
      </p:sp>
      <p:sp>
        <p:nvSpPr>
          <p:cNvPr id="18" name="TextBox 17"/>
          <p:cNvSpPr txBox="1"/>
          <p:nvPr/>
        </p:nvSpPr>
        <p:spPr>
          <a:xfrm>
            <a:off x="10517882" y="6488430"/>
            <a:ext cx="806631" cy="461665"/>
          </a:xfrm>
          <a:prstGeom prst="rect">
            <a:avLst/>
          </a:prstGeom>
          <a:noFill/>
        </p:spPr>
        <p:txBody>
          <a:bodyPr wrap="none" rtlCol="0">
            <a:spAutoFit/>
          </a:bodyPr>
          <a:lstStyle/>
          <a:p>
            <a:r>
              <a:rPr lang="en-US" sz="2400" dirty="0"/>
              <a:t>1998</a:t>
            </a:r>
          </a:p>
        </p:txBody>
      </p:sp>
    </p:spTree>
    <p:extLst>
      <p:ext uri="{BB962C8B-B14F-4D97-AF65-F5344CB8AC3E}">
        <p14:creationId xmlns:p14="http://schemas.microsoft.com/office/powerpoint/2010/main" val="109091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57376" y="1644630"/>
            <a:ext cx="8741912" cy="4644141"/>
          </a:xfrm>
          <a:prstGeom prst="rect">
            <a:avLst/>
          </a:prstGeom>
        </p:spPr>
      </p:pic>
      <p:sp>
        <p:nvSpPr>
          <p:cNvPr id="4" name="Title 3"/>
          <p:cNvSpPr>
            <a:spLocks noGrp="1"/>
          </p:cNvSpPr>
          <p:nvPr>
            <p:ph type="title"/>
          </p:nvPr>
        </p:nvSpPr>
        <p:spPr>
          <a:xfrm>
            <a:off x="338137" y="193675"/>
            <a:ext cx="10515600" cy="1325563"/>
          </a:xfrm>
        </p:spPr>
        <p:txBody>
          <a:bodyPr>
            <a:normAutofit/>
          </a:bodyPr>
          <a:lstStyle/>
          <a:p>
            <a:r>
              <a:rPr lang="en-US" sz="3600" dirty="0"/>
              <a:t>“Wet wipes” have long been sold in soft container with </a:t>
            </a:r>
            <a:r>
              <a:rPr lang="en-US" sz="3600" dirty="0" err="1"/>
              <a:t>resealable</a:t>
            </a:r>
            <a:r>
              <a:rPr lang="en-US" sz="3600" dirty="0"/>
              <a:t> tops</a:t>
            </a:r>
          </a:p>
        </p:txBody>
      </p:sp>
    </p:spTree>
    <p:extLst>
      <p:ext uri="{BB962C8B-B14F-4D97-AF65-F5344CB8AC3E}">
        <p14:creationId xmlns:p14="http://schemas.microsoft.com/office/powerpoint/2010/main" val="3467054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3;&#10;&#13;&#10;Description automatically generated">
            <a:extLst>
              <a:ext uri="{FF2B5EF4-FFF2-40B4-BE49-F238E27FC236}">
                <a16:creationId xmlns:a16="http://schemas.microsoft.com/office/drawing/2014/main" id="{B59F8A45-2B4E-E149-8B46-48A9D0689D94}"/>
              </a:ext>
            </a:extLst>
          </p:cNvPr>
          <p:cNvPicPr>
            <a:picLocks noChangeAspect="1"/>
          </p:cNvPicPr>
          <p:nvPr/>
        </p:nvPicPr>
        <p:blipFill>
          <a:blip r:embed="rId2"/>
          <a:stretch>
            <a:fillRect/>
          </a:stretch>
        </p:blipFill>
        <p:spPr>
          <a:xfrm>
            <a:off x="1222744" y="674623"/>
            <a:ext cx="6687879" cy="758817"/>
          </a:xfrm>
          <a:prstGeom prst="rect">
            <a:avLst/>
          </a:prstGeom>
        </p:spPr>
      </p:pic>
      <p:pic>
        <p:nvPicPr>
          <p:cNvPr id="6" name="Picture 5">
            <a:extLst>
              <a:ext uri="{FF2B5EF4-FFF2-40B4-BE49-F238E27FC236}">
                <a16:creationId xmlns:a16="http://schemas.microsoft.com/office/drawing/2014/main" id="{81BE866A-8F07-464D-8790-FBC1DA36C676}"/>
              </a:ext>
            </a:extLst>
          </p:cNvPr>
          <p:cNvPicPr>
            <a:picLocks noChangeAspect="1"/>
          </p:cNvPicPr>
          <p:nvPr/>
        </p:nvPicPr>
        <p:blipFill>
          <a:blip r:embed="rId3"/>
          <a:stretch>
            <a:fillRect/>
          </a:stretch>
        </p:blipFill>
        <p:spPr>
          <a:xfrm>
            <a:off x="1222744" y="1433440"/>
            <a:ext cx="3763926" cy="2089394"/>
          </a:xfrm>
          <a:prstGeom prst="rect">
            <a:avLst/>
          </a:prstGeom>
        </p:spPr>
      </p:pic>
      <p:pic>
        <p:nvPicPr>
          <p:cNvPr id="8" name="Picture 7" descr="A screenshot of a cell phone&#13;&#10;&#13;&#10;Description automatically generated">
            <a:extLst>
              <a:ext uri="{FF2B5EF4-FFF2-40B4-BE49-F238E27FC236}">
                <a16:creationId xmlns:a16="http://schemas.microsoft.com/office/drawing/2014/main" id="{7DC17BDC-529C-1041-A0CE-70AC2194A269}"/>
              </a:ext>
            </a:extLst>
          </p:cNvPr>
          <p:cNvPicPr>
            <a:picLocks noChangeAspect="1"/>
          </p:cNvPicPr>
          <p:nvPr/>
        </p:nvPicPr>
        <p:blipFill>
          <a:blip r:embed="rId4"/>
          <a:stretch>
            <a:fillRect/>
          </a:stretch>
        </p:blipFill>
        <p:spPr>
          <a:xfrm>
            <a:off x="1222745" y="3675156"/>
            <a:ext cx="3763926" cy="2383568"/>
          </a:xfrm>
          <a:prstGeom prst="rect">
            <a:avLst/>
          </a:prstGeom>
        </p:spPr>
      </p:pic>
      <p:pic>
        <p:nvPicPr>
          <p:cNvPr id="10" name="Picture 9" descr="A close up of a map&#13;&#10;&#13;&#10;Description automatically generated">
            <a:extLst>
              <a:ext uri="{FF2B5EF4-FFF2-40B4-BE49-F238E27FC236}">
                <a16:creationId xmlns:a16="http://schemas.microsoft.com/office/drawing/2014/main" id="{04ADA546-D28F-1E41-A8FD-451CE6047303}"/>
              </a:ext>
            </a:extLst>
          </p:cNvPr>
          <p:cNvPicPr>
            <a:picLocks noChangeAspect="1"/>
          </p:cNvPicPr>
          <p:nvPr/>
        </p:nvPicPr>
        <p:blipFill>
          <a:blip r:embed="rId5"/>
          <a:stretch>
            <a:fillRect/>
          </a:stretch>
        </p:blipFill>
        <p:spPr>
          <a:xfrm>
            <a:off x="5978822" y="2007487"/>
            <a:ext cx="5540963" cy="3335337"/>
          </a:xfrm>
          <a:prstGeom prst="rect">
            <a:avLst/>
          </a:prstGeom>
        </p:spPr>
      </p:pic>
    </p:spTree>
    <p:extLst>
      <p:ext uri="{BB962C8B-B14F-4D97-AF65-F5344CB8AC3E}">
        <p14:creationId xmlns:p14="http://schemas.microsoft.com/office/powerpoint/2010/main" val="205333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3;&#10;&#13;&#10;Description automatically generated">
            <a:extLst>
              <a:ext uri="{FF2B5EF4-FFF2-40B4-BE49-F238E27FC236}">
                <a16:creationId xmlns:a16="http://schemas.microsoft.com/office/drawing/2014/main" id="{B59F8A45-2B4E-E149-8B46-48A9D0689D94}"/>
              </a:ext>
            </a:extLst>
          </p:cNvPr>
          <p:cNvPicPr>
            <a:picLocks noChangeAspect="1"/>
          </p:cNvPicPr>
          <p:nvPr/>
        </p:nvPicPr>
        <p:blipFill>
          <a:blip r:embed="rId2"/>
          <a:stretch>
            <a:fillRect/>
          </a:stretch>
        </p:blipFill>
        <p:spPr>
          <a:xfrm>
            <a:off x="1222744" y="674623"/>
            <a:ext cx="6687879" cy="758817"/>
          </a:xfrm>
          <a:prstGeom prst="rect">
            <a:avLst/>
          </a:prstGeom>
        </p:spPr>
      </p:pic>
      <p:pic>
        <p:nvPicPr>
          <p:cNvPr id="6" name="Picture 5">
            <a:extLst>
              <a:ext uri="{FF2B5EF4-FFF2-40B4-BE49-F238E27FC236}">
                <a16:creationId xmlns:a16="http://schemas.microsoft.com/office/drawing/2014/main" id="{81BE866A-8F07-464D-8790-FBC1DA36C676}"/>
              </a:ext>
            </a:extLst>
          </p:cNvPr>
          <p:cNvPicPr>
            <a:picLocks noChangeAspect="1"/>
          </p:cNvPicPr>
          <p:nvPr/>
        </p:nvPicPr>
        <p:blipFill>
          <a:blip r:embed="rId3"/>
          <a:stretch>
            <a:fillRect/>
          </a:stretch>
        </p:blipFill>
        <p:spPr>
          <a:xfrm>
            <a:off x="1222744" y="1433440"/>
            <a:ext cx="3763926" cy="2089394"/>
          </a:xfrm>
          <a:prstGeom prst="rect">
            <a:avLst/>
          </a:prstGeom>
        </p:spPr>
      </p:pic>
      <p:pic>
        <p:nvPicPr>
          <p:cNvPr id="8" name="Picture 7" descr="A screenshot of a cell phone&#13;&#10;&#13;&#10;Description automatically generated">
            <a:extLst>
              <a:ext uri="{FF2B5EF4-FFF2-40B4-BE49-F238E27FC236}">
                <a16:creationId xmlns:a16="http://schemas.microsoft.com/office/drawing/2014/main" id="{7DC17BDC-529C-1041-A0CE-70AC2194A269}"/>
              </a:ext>
            </a:extLst>
          </p:cNvPr>
          <p:cNvPicPr>
            <a:picLocks noChangeAspect="1"/>
          </p:cNvPicPr>
          <p:nvPr/>
        </p:nvPicPr>
        <p:blipFill>
          <a:blip r:embed="rId4"/>
          <a:stretch>
            <a:fillRect/>
          </a:stretch>
        </p:blipFill>
        <p:spPr>
          <a:xfrm>
            <a:off x="1222745" y="3675156"/>
            <a:ext cx="3763926" cy="2383568"/>
          </a:xfrm>
          <a:prstGeom prst="rect">
            <a:avLst/>
          </a:prstGeom>
        </p:spPr>
      </p:pic>
      <p:pic>
        <p:nvPicPr>
          <p:cNvPr id="3" name="Picture 2" descr="A close up of a newspaper&#13;&#10;&#13;&#10;Description automatically generated">
            <a:extLst>
              <a:ext uri="{FF2B5EF4-FFF2-40B4-BE49-F238E27FC236}">
                <a16:creationId xmlns:a16="http://schemas.microsoft.com/office/drawing/2014/main" id="{FAF418C0-1D56-3B4C-B33A-A279642CEFF3}"/>
              </a:ext>
            </a:extLst>
          </p:cNvPr>
          <p:cNvPicPr>
            <a:picLocks noChangeAspect="1"/>
          </p:cNvPicPr>
          <p:nvPr/>
        </p:nvPicPr>
        <p:blipFill>
          <a:blip r:embed="rId5"/>
          <a:stretch>
            <a:fillRect/>
          </a:stretch>
        </p:blipFill>
        <p:spPr>
          <a:xfrm>
            <a:off x="6442670" y="1678110"/>
            <a:ext cx="3837093" cy="4380614"/>
          </a:xfrm>
          <a:prstGeom prst="rect">
            <a:avLst/>
          </a:prstGeom>
        </p:spPr>
      </p:pic>
    </p:spTree>
    <p:extLst>
      <p:ext uri="{BB962C8B-B14F-4D97-AF65-F5344CB8AC3E}">
        <p14:creationId xmlns:p14="http://schemas.microsoft.com/office/powerpoint/2010/main" val="355205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6" y="0"/>
            <a:ext cx="12096028" cy="5795713"/>
          </a:xfrm>
          <a:prstGeom prst="rect">
            <a:avLst/>
          </a:prstGeom>
        </p:spPr>
      </p:pic>
      <p:sp>
        <p:nvSpPr>
          <p:cNvPr id="4" name="TextBox 3"/>
          <p:cNvSpPr txBox="1"/>
          <p:nvPr/>
        </p:nvSpPr>
        <p:spPr>
          <a:xfrm>
            <a:off x="179124" y="6186488"/>
            <a:ext cx="11833752" cy="369332"/>
          </a:xfrm>
          <a:prstGeom prst="rect">
            <a:avLst/>
          </a:prstGeom>
          <a:noFill/>
        </p:spPr>
        <p:txBody>
          <a:bodyPr wrap="none" rtlCol="0">
            <a:spAutoFit/>
          </a:bodyPr>
          <a:lstStyle/>
          <a:p>
            <a:r>
              <a:rPr lang="en-US" dirty="0"/>
              <a:t>Source:  </a:t>
            </a:r>
            <a:r>
              <a:rPr lang="en-US" dirty="0" err="1"/>
              <a:t>Packworld</a:t>
            </a:r>
            <a:r>
              <a:rPr lang="en-US" dirty="0"/>
              <a:t>, August 31, 2006, https://</a:t>
            </a:r>
            <a:r>
              <a:rPr lang="en-US" dirty="0" err="1"/>
              <a:t>www.packworld.com</a:t>
            </a:r>
            <a:r>
              <a:rPr lang="en-US" dirty="0"/>
              <a:t>/article/food/bakery/</a:t>
            </a:r>
            <a:r>
              <a:rPr lang="en-US" dirty="0" err="1"/>
              <a:t>resealable</a:t>
            </a:r>
            <a:r>
              <a:rPr lang="en-US" dirty="0"/>
              <a:t>-bag-brings-differentiation</a:t>
            </a:r>
          </a:p>
        </p:txBody>
      </p:sp>
    </p:spTree>
    <p:extLst>
      <p:ext uri="{BB962C8B-B14F-4D97-AF65-F5344CB8AC3E}">
        <p14:creationId xmlns:p14="http://schemas.microsoft.com/office/powerpoint/2010/main" val="325561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Prior Art</a:t>
            </a:r>
          </a:p>
        </p:txBody>
      </p:sp>
      <p:sp>
        <p:nvSpPr>
          <p:cNvPr id="2" name="Content Placeholder 1"/>
          <p:cNvSpPr>
            <a:spLocks noGrp="1"/>
          </p:cNvSpPr>
          <p:nvPr>
            <p:ph idx="1"/>
          </p:nvPr>
        </p:nvSpPr>
        <p:spPr>
          <a:xfrm>
            <a:off x="672946" y="1473084"/>
            <a:ext cx="10680853" cy="4949749"/>
          </a:xfrm>
        </p:spPr>
        <p:txBody>
          <a:bodyPr>
            <a:normAutofit lnSpcReduction="10000"/>
          </a:bodyPr>
          <a:lstStyle/>
          <a:p>
            <a:r>
              <a:rPr lang="en-US" dirty="0"/>
              <a:t>2001 article in </a:t>
            </a:r>
            <a:r>
              <a:rPr lang="en-US" i="1" dirty="0"/>
              <a:t>Packaging News </a:t>
            </a:r>
            <a:r>
              <a:rPr lang="en-US" dirty="0"/>
              <a:t>that displayed and described Re-Seal It packaging made by a Swedish firm and marketed by Paramount Packaging.</a:t>
            </a:r>
          </a:p>
          <a:p>
            <a:r>
              <a:rPr lang="en-US" dirty="0"/>
              <a:t>two related articles in the </a:t>
            </a:r>
            <a:r>
              <a:rPr lang="en-US" i="1" dirty="0"/>
              <a:t>Machinery Update </a:t>
            </a:r>
            <a:r>
              <a:rPr lang="en-US" dirty="0"/>
              <a:t>publication describing and showing a Re-Seal It package marketed in Britain by Paramount Packaging as an agent for Re-Seal It Sweden. </a:t>
            </a:r>
          </a:p>
          <a:p>
            <a:pPr lvl="1"/>
            <a:r>
              <a:rPr lang="en-US" i="1" dirty="0"/>
              <a:t>Machinery Update</a:t>
            </a:r>
            <a:r>
              <a:rPr lang="en-US" dirty="0"/>
              <a:t>, September/October 2001 at 46–47.</a:t>
            </a:r>
          </a:p>
          <a:p>
            <a:pPr lvl="1"/>
            <a:r>
              <a:rPr lang="en-US" i="1" dirty="0"/>
              <a:t>Machinery Update</a:t>
            </a:r>
            <a:r>
              <a:rPr lang="en-US" dirty="0"/>
              <a:t>, March/April 2002 at 59–60:  “The 2002 article describes the Re-Seal It system, which "allows flow-wraps of bacon, sliced cooked meat, cheese and similar food products that are consumed over a period of time to be opened, then reclosed to avoid drying out in the refrigerator.”  The system can also "be used for trays of high value prepared food such as sushi or canapés."</a:t>
            </a:r>
            <a:r>
              <a:rPr lang="en-US" dirty="0">
                <a:effectLst/>
              </a:rPr>
              <a:t> </a:t>
            </a:r>
            <a:endParaRPr lang="en-US" dirty="0"/>
          </a:p>
        </p:txBody>
      </p:sp>
    </p:spTree>
    <p:extLst>
      <p:ext uri="{BB962C8B-B14F-4D97-AF65-F5344CB8AC3E}">
        <p14:creationId xmlns:p14="http://schemas.microsoft.com/office/powerpoint/2010/main" val="162796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365" y="1857375"/>
            <a:ext cx="5909829" cy="5000625"/>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29300" cy="6501911"/>
          </a:xfrm>
          <a:prstGeom prst="rect">
            <a:avLst/>
          </a:prstGeom>
          <a:noFill/>
          <a:ln>
            <a:noFill/>
          </a:ln>
        </p:spPr>
      </p:pic>
    </p:spTree>
    <p:extLst>
      <p:ext uri="{BB962C8B-B14F-4D97-AF65-F5344CB8AC3E}">
        <p14:creationId xmlns:p14="http://schemas.microsoft.com/office/powerpoint/2010/main" val="1019232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ield" id="{EAAFB829-7FDA-E14A-91FE-8DF1122D26FD}" vid="{AAF369E0-D4B1-C14F-9831-127C2E3C35A5}"/>
    </a:ext>
  </a:extLst>
</a:theme>
</file>

<file path=docProps/app.xml><?xml version="1.0" encoding="utf-8"?>
<Properties xmlns="http://schemas.openxmlformats.org/officeDocument/2006/extended-properties" xmlns:vt="http://schemas.openxmlformats.org/officeDocument/2006/docPropsVTypes">
  <Template>Office Theme</Template>
  <TotalTime>3</TotalTime>
  <Words>227</Words>
  <Application>Microsoft Macintosh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Background: History of Cookie Packaging</vt:lpstr>
      <vt:lpstr>“Wet wipes” have long been sold in soft container with resealable tops</vt:lpstr>
      <vt:lpstr>PowerPoint Presentation</vt:lpstr>
      <vt:lpstr>PowerPoint Presentation</vt:lpstr>
      <vt:lpstr>PowerPoint Presentation</vt:lpstr>
      <vt:lpstr>Prior 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Nabisco</dc:title>
  <dc:creator>Terry Fisher</dc:creator>
  <cp:lastModifiedBy>Terry Fisher</cp:lastModifiedBy>
  <cp:revision>4</cp:revision>
  <dcterms:created xsi:type="dcterms:W3CDTF">2023-02-09T16:12:40Z</dcterms:created>
  <dcterms:modified xsi:type="dcterms:W3CDTF">2023-02-15T14:57:27Z</dcterms:modified>
</cp:coreProperties>
</file>