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629" r:id="rId2"/>
    <p:sldId id="765" r:id="rId3"/>
    <p:sldId id="256" r:id="rId4"/>
    <p:sldId id="262" r:id="rId5"/>
    <p:sldId id="766" r:id="rId6"/>
    <p:sldId id="800" r:id="rId7"/>
    <p:sldId id="425" r:id="rId8"/>
    <p:sldId id="418" r:id="rId9"/>
    <p:sldId id="416" r:id="rId10"/>
    <p:sldId id="77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4" userDrawn="1">
          <p15:clr>
            <a:srgbClr val="A4A3A4"/>
          </p15:clr>
        </p15:guide>
        <p15:guide id="2" pos="6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42"/>
    <p:restoredTop sz="96291"/>
  </p:normalViewPr>
  <p:slideViewPr>
    <p:cSldViewPr snapToGrid="0" snapToObjects="1" showGuides="1">
      <p:cViewPr varScale="1">
        <p:scale>
          <a:sx n="112" d="100"/>
          <a:sy n="112" d="100"/>
        </p:scale>
        <p:origin x="616" y="200"/>
      </p:cViewPr>
      <p:guideLst>
        <p:guide orient="horz" pos="984"/>
        <p:guide pos="6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50878-68E3-5F48-834B-C6F385F74FA3}" type="datetimeFigureOut">
              <a:rPr lang="en-US" smtClean="0"/>
              <a:t>3/6/24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2FB4A4-D152-9941-8DCB-9AF92542F86C}" type="slidenum">
              <a:rPr lang="en-US" smtClean="0"/>
              <a:t>‹#›</a:t>
            </a:fld>
            <a:endParaRPr lang="en-US"/>
          </a:p>
        </p:txBody>
      </p:sp>
    </p:spTree>
    <p:extLst>
      <p:ext uri="{BB962C8B-B14F-4D97-AF65-F5344CB8AC3E}">
        <p14:creationId xmlns:p14="http://schemas.microsoft.com/office/powerpoint/2010/main" val="1854101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AB7EF0C-E524-3844-AD14-B51045F3AD27}" type="datetimeFigureOut">
              <a:rPr lang="en-US" smtClean="0"/>
              <a:t>3/6/24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615596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3/6/24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668697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3/6/24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015629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AB7EF0C-E524-3844-AD14-B51045F3AD27}" type="datetimeFigureOut">
              <a:rPr lang="en-US" smtClean="0"/>
              <a:t>3/6/24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551462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AB7EF0C-E524-3844-AD14-B51045F3AD27}" type="datetimeFigureOut">
              <a:rPr lang="en-US" smtClean="0"/>
              <a:t>3/6/24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03377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AB7EF0C-E524-3844-AD14-B51045F3AD27}" type="datetimeFigureOut">
              <a:rPr lang="en-US" smtClean="0"/>
              <a:t>3/6/24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3672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B7EF0C-E524-3844-AD14-B51045F3AD27}" type="datetimeFigureOut">
              <a:rPr lang="en-US" smtClean="0"/>
              <a:t>3/6/24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15744208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AB7EF0C-E524-3844-AD14-B51045F3AD27}" type="datetimeFigureOut">
              <a:rPr lang="en-US" smtClean="0"/>
              <a:t>3/6/24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214522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7EF0C-E524-3844-AD14-B51045F3AD27}" type="datetimeFigureOut">
              <a:rPr lang="en-US" smtClean="0"/>
              <a:t>3/6/24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74522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B7EF0C-E524-3844-AD14-B51045F3AD27}" type="datetimeFigureOut">
              <a:rPr lang="en-US" smtClean="0"/>
              <a:t>3/6/24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838449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AB7EF0C-E524-3844-AD14-B51045F3AD27}" type="datetimeFigureOut">
              <a:rPr lang="en-US" smtClean="0"/>
              <a:t>3/6/24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3DD808-6A0C-C643-A822-E8694EA9CD8B}" type="slidenum">
              <a:rPr lang="en-US" smtClean="0"/>
              <a:t>‹#›</a:t>
            </a:fld>
            <a:endParaRPr lang="en-US"/>
          </a:p>
        </p:txBody>
      </p:sp>
    </p:spTree>
    <p:extLst>
      <p:ext uri="{BB962C8B-B14F-4D97-AF65-F5344CB8AC3E}">
        <p14:creationId xmlns:p14="http://schemas.microsoft.com/office/powerpoint/2010/main" val="30449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7EF0C-E524-3844-AD14-B51045F3AD27}" type="datetimeFigureOut">
              <a:rPr lang="en-US" smtClean="0"/>
              <a:t>3/6/24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3DD808-6A0C-C643-A822-E8694EA9CD8B}" type="slidenum">
              <a:rPr lang="en-US" smtClean="0"/>
              <a:t>‹#›</a:t>
            </a:fld>
            <a:endParaRPr lang="en-US"/>
          </a:p>
        </p:txBody>
      </p:sp>
      <p:pic>
        <p:nvPicPr>
          <p:cNvPr id="8" name="Picture 7" descr="Venn diagram&#10;&#10;Description automatically generated">
            <a:extLst>
              <a:ext uri="{FF2B5EF4-FFF2-40B4-BE49-F238E27FC236}">
                <a16:creationId xmlns:a16="http://schemas.microsoft.com/office/drawing/2014/main" id="{D4498E94-48C5-2B48-B7D2-D0CB1EC63CE5}"/>
              </a:ext>
            </a:extLst>
          </p:cNvPr>
          <p:cNvPicPr>
            <a:picLocks noChangeAspect="1"/>
          </p:cNvPicPr>
          <p:nvPr userDrawn="1"/>
        </p:nvPicPr>
        <p:blipFill>
          <a:blip r:embed="rId13"/>
          <a:stretch>
            <a:fillRect/>
          </a:stretch>
        </p:blipFill>
        <p:spPr>
          <a:xfrm>
            <a:off x="171557" y="126206"/>
            <a:ext cx="407152" cy="477838"/>
          </a:xfrm>
          <a:prstGeom prst="rect">
            <a:avLst/>
          </a:prstGeom>
        </p:spPr>
      </p:pic>
    </p:spTree>
    <p:extLst>
      <p:ext uri="{BB962C8B-B14F-4D97-AF65-F5344CB8AC3E}">
        <p14:creationId xmlns:p14="http://schemas.microsoft.com/office/powerpoint/2010/main" val="1433199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923307" y="0"/>
            <a:ext cx="5997029" cy="685800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bg1">
                  <a:lumMod val="65000"/>
                </a:schemeClr>
              </a:solidFill>
            </a:endParaRPr>
          </a:p>
        </p:txBody>
      </p:sp>
      <p:sp>
        <p:nvSpPr>
          <p:cNvPr id="15" name="Rectangle 14"/>
          <p:cNvSpPr/>
          <p:nvPr/>
        </p:nvSpPr>
        <p:spPr>
          <a:xfrm>
            <a:off x="2347310" y="1994981"/>
            <a:ext cx="7497379" cy="2495748"/>
          </a:xfrm>
          <a:prstGeom prst="rect">
            <a:avLst/>
          </a:prstGeom>
        </p:spPr>
        <p:txBody>
          <a:bodyPr wrap="square">
            <a:spAutoFit/>
          </a:bodyPr>
          <a:lstStyle/>
          <a:p>
            <a:pPr algn="ctr"/>
            <a:r>
              <a:rPr lang="en-US" sz="4000" dirty="0">
                <a:latin typeface="Garamond"/>
                <a:cs typeface="Garamond"/>
              </a:rPr>
              <a:t>Inventive Step Policy</a:t>
            </a:r>
          </a:p>
          <a:p>
            <a:pPr algn="ctr"/>
            <a:endParaRPr lang="en-US" dirty="0">
              <a:latin typeface="Garamond"/>
              <a:cs typeface="Garamond"/>
            </a:endParaRPr>
          </a:p>
          <a:p>
            <a:pPr algn="ctr"/>
            <a:endParaRPr lang="en-US" dirty="0">
              <a:latin typeface="Garamond"/>
              <a:cs typeface="Garamond"/>
            </a:endParaRPr>
          </a:p>
          <a:p>
            <a:pPr algn="ctr"/>
            <a:endParaRPr lang="en-US" dirty="0">
              <a:latin typeface="Garamond"/>
              <a:cs typeface="Garamond"/>
            </a:endParaRPr>
          </a:p>
          <a:p>
            <a:pPr algn="ctr">
              <a:lnSpc>
                <a:spcPct val="150000"/>
              </a:lnSpc>
              <a:spcBef>
                <a:spcPts val="600"/>
              </a:spcBef>
            </a:pPr>
            <a:r>
              <a:rPr lang="en-US" sz="2000" dirty="0">
                <a:latin typeface="Garamond"/>
                <a:cs typeface="Garamond"/>
              </a:rPr>
              <a:t>William Fisher </a:t>
            </a:r>
            <a:br>
              <a:rPr lang="en-US" sz="2000" dirty="0">
                <a:latin typeface="Garamond"/>
                <a:cs typeface="Garamond"/>
              </a:rPr>
            </a:br>
            <a:r>
              <a:rPr lang="en-US" sz="2000" dirty="0">
                <a:latin typeface="Garamond"/>
                <a:cs typeface="Garamond"/>
              </a:rPr>
              <a:t>February 2023</a:t>
            </a:r>
          </a:p>
        </p:txBody>
      </p:sp>
      <p:sp>
        <p:nvSpPr>
          <p:cNvPr id="2" name="TextBox 1"/>
          <p:cNvSpPr txBox="1"/>
          <p:nvPr/>
        </p:nvSpPr>
        <p:spPr>
          <a:xfrm>
            <a:off x="1732643" y="244929"/>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83642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14815" y="112580"/>
            <a:ext cx="9889299" cy="851918"/>
          </a:xfrm>
        </p:spPr>
        <p:txBody>
          <a:bodyPr>
            <a:normAutofit fontScale="90000"/>
          </a:bodyPr>
          <a:lstStyle/>
          <a:p>
            <a:r>
              <a:rPr lang="en-US" sz="3600" dirty="0"/>
              <a:t>Possible Implications of Bounded Rationality for IP Law</a:t>
            </a:r>
          </a:p>
        </p:txBody>
      </p:sp>
      <p:sp>
        <p:nvSpPr>
          <p:cNvPr id="4" name="Content Placeholder 3"/>
          <p:cNvSpPr>
            <a:spLocks noGrp="1"/>
          </p:cNvSpPr>
          <p:nvPr>
            <p:ph idx="1"/>
          </p:nvPr>
        </p:nvSpPr>
        <p:spPr>
          <a:xfrm>
            <a:off x="1823344" y="954403"/>
            <a:ext cx="7877869" cy="5434040"/>
          </a:xfrm>
        </p:spPr>
        <p:txBody>
          <a:bodyPr>
            <a:noAutofit/>
          </a:bodyPr>
          <a:lstStyle/>
          <a:p>
            <a:pPr marL="0" indent="0">
              <a:spcBef>
                <a:spcPts val="0"/>
              </a:spcBef>
              <a:buNone/>
            </a:pPr>
            <a:r>
              <a:rPr lang="en-US" sz="2000" dirty="0">
                <a:solidFill>
                  <a:srgbClr val="FF0000"/>
                </a:solidFill>
              </a:rPr>
              <a:t>Bounded Rationality of Creators</a:t>
            </a:r>
          </a:p>
          <a:p>
            <a:pPr marL="514350" indent="-514350">
              <a:spcBef>
                <a:spcPts val="0"/>
              </a:spcBef>
              <a:buFont typeface="+mj-lt"/>
              <a:buAutoNum type="arabicParenR"/>
            </a:pPr>
            <a:r>
              <a:rPr lang="en-US" sz="2000" dirty="0"/>
              <a:t>Hyper-optimism of creators may be socially beneficial</a:t>
            </a:r>
          </a:p>
          <a:p>
            <a:pPr lvl="1">
              <a:spcBef>
                <a:spcPts val="0"/>
              </a:spcBef>
            </a:pPr>
            <a:r>
              <a:rPr lang="en-US" sz="2000" dirty="0"/>
              <a:t>argument against “</a:t>
            </a:r>
            <a:r>
              <a:rPr lang="en-US" sz="2000" dirty="0" err="1"/>
              <a:t>debiasing</a:t>
            </a:r>
            <a:r>
              <a:rPr lang="en-US" sz="2000" dirty="0"/>
              <a:t>” (Crouch)</a:t>
            </a:r>
          </a:p>
          <a:p>
            <a:pPr marL="514350" indent="-514350">
              <a:spcBef>
                <a:spcPts val="0"/>
              </a:spcBef>
              <a:buFont typeface="+mj-lt"/>
              <a:buAutoNum type="arabicParenR"/>
            </a:pPr>
            <a:r>
              <a:rPr lang="en-US" sz="2000" dirty="0"/>
              <a:t>If creators are “skewness lovers,” we should hesitate to alter the current distribution pattern (Scherer)</a:t>
            </a:r>
          </a:p>
          <a:p>
            <a:pPr marL="514350" indent="-514350">
              <a:spcBef>
                <a:spcPts val="0"/>
              </a:spcBef>
              <a:buFont typeface="+mj-lt"/>
              <a:buAutoNum type="arabicParenR"/>
            </a:pPr>
            <a:r>
              <a:rPr lang="en-US" sz="2000" dirty="0"/>
              <a:t>Other things equal, we should adjust doctrines to increase payouts but reduce probability (Crouch)</a:t>
            </a:r>
          </a:p>
          <a:p>
            <a:pPr marL="400050" lvl="1" indent="0">
              <a:spcBef>
                <a:spcPts val="0"/>
              </a:spcBef>
              <a:buNone/>
            </a:pPr>
            <a:r>
              <a:rPr lang="en-US" sz="2000" dirty="0"/>
              <a:t>-- e.g. </a:t>
            </a:r>
            <a:r>
              <a:rPr lang="en-US" sz="2000" i="1" dirty="0"/>
              <a:t>KSR</a:t>
            </a:r>
            <a:r>
              <a:rPr lang="en-US" sz="2000" dirty="0"/>
              <a:t>’s increase in non-obviousness standard in patent law; raising originality requirement in copyright</a:t>
            </a:r>
          </a:p>
          <a:p>
            <a:pPr marL="514350" indent="-514350">
              <a:spcBef>
                <a:spcPts val="0"/>
              </a:spcBef>
              <a:buFont typeface="+mj-lt"/>
              <a:buAutoNum type="arabicParenR"/>
            </a:pPr>
            <a:r>
              <a:rPr lang="en-US" sz="2000" dirty="0"/>
              <a:t>Extensions of copyright term are likely to have minimal impact on creativity (Tor &amp; </a:t>
            </a:r>
            <a:r>
              <a:rPr lang="en-US" sz="2000" dirty="0" err="1"/>
              <a:t>Oliar</a:t>
            </a:r>
            <a:r>
              <a:rPr lang="en-US" sz="2000" dirty="0"/>
              <a:t>), whereas extensions of patent term may well have an impact</a:t>
            </a:r>
          </a:p>
          <a:p>
            <a:pPr marL="514350" indent="-514350">
              <a:spcBef>
                <a:spcPts val="0"/>
              </a:spcBef>
              <a:buFont typeface="+mj-lt"/>
              <a:buAutoNum type="arabicParenR"/>
            </a:pPr>
            <a:r>
              <a:rPr lang="en-US" sz="2000" dirty="0"/>
              <a:t>Limits on work-for-hire doctrine and enforceability of pre-employment patent assignment agreements may be socially beneficial (Scherer)</a:t>
            </a:r>
          </a:p>
          <a:p>
            <a:pPr marL="514350" indent="-514350">
              <a:spcBef>
                <a:spcPts val="0"/>
              </a:spcBef>
              <a:buFont typeface="+mj-lt"/>
              <a:buAutoNum type="arabicParenR"/>
            </a:pPr>
            <a:r>
              <a:rPr lang="en-US" sz="2000" dirty="0"/>
              <a:t>Legal doctrine has (partial) control over the location of reference points – and thus how innovators and users value their entitlements (Horowitz; Hickey)</a:t>
            </a:r>
          </a:p>
        </p:txBody>
      </p:sp>
      <p:sp>
        <p:nvSpPr>
          <p:cNvPr id="2" name="Rounded Rectangle 1">
            <a:extLst>
              <a:ext uri="{FF2B5EF4-FFF2-40B4-BE49-F238E27FC236}">
                <a16:creationId xmlns:a16="http://schemas.microsoft.com/office/drawing/2014/main" id="{5F4F3E7E-1314-7146-9870-1FE527C2F18C}"/>
              </a:ext>
            </a:extLst>
          </p:cNvPr>
          <p:cNvSpPr/>
          <p:nvPr/>
        </p:nvSpPr>
        <p:spPr>
          <a:xfrm>
            <a:off x="1823344" y="2291938"/>
            <a:ext cx="7700666" cy="938150"/>
          </a:xfrm>
          <a:prstGeom prst="round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8755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0D103-297C-E94B-BB43-35394B9F9371}"/>
              </a:ext>
            </a:extLst>
          </p:cNvPr>
          <p:cNvSpPr>
            <a:spLocks noGrp="1"/>
          </p:cNvSpPr>
          <p:nvPr>
            <p:ph type="title"/>
          </p:nvPr>
        </p:nvSpPr>
        <p:spPr>
          <a:xfrm>
            <a:off x="701313" y="267940"/>
            <a:ext cx="10515600" cy="795670"/>
          </a:xfrm>
        </p:spPr>
        <p:txBody>
          <a:bodyPr>
            <a:normAutofit/>
          </a:bodyPr>
          <a:lstStyle/>
          <a:p>
            <a:r>
              <a:rPr lang="en-US" sz="3600" dirty="0"/>
              <a:t>Posner, J., dissenting, in </a:t>
            </a:r>
            <a:r>
              <a:rPr lang="en-US" sz="3600" i="1" dirty="0"/>
              <a:t>Roberts</a:t>
            </a:r>
            <a:r>
              <a:rPr lang="en-US" sz="3600" dirty="0"/>
              <a:t> (CA7 1983) </a:t>
            </a:r>
          </a:p>
        </p:txBody>
      </p:sp>
      <p:sp>
        <p:nvSpPr>
          <p:cNvPr id="3" name="Content Placeholder 2">
            <a:extLst>
              <a:ext uri="{FF2B5EF4-FFF2-40B4-BE49-F238E27FC236}">
                <a16:creationId xmlns:a16="http://schemas.microsoft.com/office/drawing/2014/main" id="{CB048625-D607-764E-A5EC-58095EE99877}"/>
              </a:ext>
            </a:extLst>
          </p:cNvPr>
          <p:cNvSpPr>
            <a:spLocks noGrp="1"/>
          </p:cNvSpPr>
          <p:nvPr>
            <p:ph idx="1"/>
          </p:nvPr>
        </p:nvSpPr>
        <p:spPr>
          <a:xfrm>
            <a:off x="252327" y="1133418"/>
            <a:ext cx="11711529" cy="5724582"/>
          </a:xfrm>
        </p:spPr>
        <p:txBody>
          <a:bodyPr>
            <a:normAutofit fontScale="70000" lnSpcReduction="20000"/>
          </a:bodyPr>
          <a:lstStyle/>
          <a:p>
            <a:pPr marL="0" indent="0">
              <a:buNone/>
            </a:pPr>
            <a:r>
              <a:rPr lang="en-US" dirty="0"/>
              <a:t>“The purpose of allowing people to obtain patents is strictly utilitarian -- to create incentives to invent useful things.  "The patent monopoly was not designed to secure</a:t>
            </a:r>
            <a:r>
              <a:rPr lang="en-US" b="1" dirty="0"/>
              <a:t> </a:t>
            </a:r>
            <a:r>
              <a:rPr lang="en-US" dirty="0"/>
              <a:t>to the inventor his natural right in his discoveries.  Rather, it was a reward, an inducement, to bring forth new knowledge." Since new knowledge is a social good, it might seem that no limits should be placed on the scope or duration of patent protection.  The problem is that patent protection has a dark side, to which the term "patent monopoly" is a clue.  A patent enables its owner to monopolize the production of the things in which the patented idea is embodied.  To deny that patent protection has this effect, the position that a footnote in the majority opinion attributes to the chief judge of the new patent appeals court, is -- with all due respect -- to bury one's head in the sand.  A patent excludes others from using the patented invention except on the terms set by the patent owner.  If the invention is a valuable one he will be able to charge a substantial royalty to manufacturers who want to use it; and by increasing the cost of manufacture the royalty may well result in higher prices to consumers and a lower output of the manufactured product than if the invention were freely</a:t>
            </a:r>
            <a:r>
              <a:rPr lang="en-US" b="1" dirty="0"/>
              <a:t> </a:t>
            </a:r>
            <a:r>
              <a:rPr lang="en-US" dirty="0"/>
              <a:t>available to anyone who wanted to use it.  See Scherer,</a:t>
            </a:r>
            <a:r>
              <a:rPr lang="en-US" b="1" dirty="0"/>
              <a:t> </a:t>
            </a:r>
            <a:r>
              <a:rPr lang="en-US" dirty="0"/>
              <a:t>Industrial Market Structure and Economic Performance 442, 450 (2d ed. 1980); Stigler, The Organization of Industry 123-25 (1968).</a:t>
            </a:r>
          </a:p>
          <a:p>
            <a:pPr marL="0" indent="0">
              <a:buNone/>
            </a:pPr>
            <a:r>
              <a:rPr lang="en-US" dirty="0"/>
              <a:t>“This is not to say that no patents should be granted.  An invention might not be made (not so soon, anyway) unless the inventor could get a patent; for he might not be able to recoup his investment in the invention if anyone could use it without charge, and therefore might have no incentive to make the investment in the first place. In such a case granting a patent would increase rather than decrease the output of useful things. My point is only that the costs as well as benefits of patent protection are relevant to deciding which inventions should be patentable.  </a:t>
            </a:r>
            <a:r>
              <a:rPr lang="en-US" u="sng" dirty="0"/>
              <a:t>The balance tips against protection when the invention is the sort that was likely to be made, and as soon, even if no one could have patented it.  </a:t>
            </a:r>
            <a:r>
              <a:rPr lang="en-US" dirty="0"/>
              <a:t>In such a case patent protection would have no good incentive effects but would have the usual bad monopoly effects. ” </a:t>
            </a:r>
          </a:p>
        </p:txBody>
      </p:sp>
    </p:spTree>
    <p:extLst>
      <p:ext uri="{BB962C8B-B14F-4D97-AF65-F5344CB8AC3E}">
        <p14:creationId xmlns:p14="http://schemas.microsoft.com/office/powerpoint/2010/main" val="160471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t>2. Risk Aversion</a:t>
            </a:r>
          </a:p>
        </p:txBody>
      </p:sp>
    </p:spTree>
    <p:extLst>
      <p:ext uri="{BB962C8B-B14F-4D97-AF65-F5344CB8AC3E}">
        <p14:creationId xmlns:p14="http://schemas.microsoft.com/office/powerpoint/2010/main" val="1307287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762" y="0"/>
            <a:ext cx="10515600" cy="958467"/>
          </a:xfrm>
        </p:spPr>
        <p:txBody>
          <a:bodyPr>
            <a:normAutofit/>
          </a:bodyPr>
          <a:lstStyle/>
          <a:p>
            <a:r>
              <a:rPr lang="en-US" sz="3600" dirty="0"/>
              <a:t>R&amp;D Manager is deciding which of 2 projects </a:t>
            </a:r>
            <a:r>
              <a:rPr lang="en-US" sz="3600"/>
              <a:t>to pursue</a:t>
            </a:r>
          </a:p>
        </p:txBody>
      </p:sp>
      <p:sp>
        <p:nvSpPr>
          <p:cNvPr id="3" name="Content Placeholder 2"/>
          <p:cNvSpPr>
            <a:spLocks noGrp="1"/>
          </p:cNvSpPr>
          <p:nvPr>
            <p:ph idx="1"/>
          </p:nvPr>
        </p:nvSpPr>
        <p:spPr>
          <a:xfrm>
            <a:off x="342441" y="837281"/>
            <a:ext cx="8757492" cy="5805890"/>
          </a:xfrm>
        </p:spPr>
        <p:txBody>
          <a:bodyPr>
            <a:normAutofit/>
          </a:bodyPr>
          <a:lstStyle/>
          <a:p>
            <a:pPr marL="0" indent="0">
              <a:buNone/>
            </a:pPr>
            <a:r>
              <a:rPr lang="en-US" dirty="0"/>
              <a:t>Project A</a:t>
            </a:r>
          </a:p>
          <a:p>
            <a:pPr lvl="1"/>
            <a:r>
              <a:rPr lang="en-US" dirty="0"/>
              <a:t>Cost:  $1M</a:t>
            </a:r>
          </a:p>
          <a:p>
            <a:pPr lvl="1"/>
            <a:r>
              <a:rPr lang="en-US" dirty="0"/>
              <a:t>Chance of success:  50%</a:t>
            </a:r>
          </a:p>
          <a:p>
            <a:pPr lvl="1"/>
            <a:r>
              <a:rPr lang="en-US" dirty="0"/>
              <a:t>Payoff if successful (without patent protection):  $4M</a:t>
            </a:r>
          </a:p>
          <a:p>
            <a:pPr lvl="2"/>
            <a:r>
              <a:rPr lang="en-US" sz="2400" dirty="0"/>
              <a:t>Expected Value:  $2M - $1M = $1M</a:t>
            </a:r>
          </a:p>
          <a:p>
            <a:pPr lvl="1"/>
            <a:r>
              <a:rPr lang="en-US" dirty="0"/>
              <a:t>Payoff if successful (with patent protection):  $6M</a:t>
            </a:r>
          </a:p>
          <a:p>
            <a:pPr lvl="2"/>
            <a:r>
              <a:rPr lang="en-US" sz="2400" dirty="0"/>
              <a:t>Expected Value:  $3M - $1M = $2M</a:t>
            </a:r>
          </a:p>
          <a:p>
            <a:pPr marL="0" indent="0">
              <a:buNone/>
            </a:pPr>
            <a:r>
              <a:rPr lang="en-US" dirty="0"/>
              <a:t>Project B</a:t>
            </a:r>
          </a:p>
          <a:p>
            <a:pPr lvl="1"/>
            <a:r>
              <a:rPr lang="en-US" dirty="0"/>
              <a:t>Cost:  $1M</a:t>
            </a:r>
          </a:p>
          <a:p>
            <a:pPr lvl="1"/>
            <a:r>
              <a:rPr lang="en-US" dirty="0"/>
              <a:t>Chance of success:  10%</a:t>
            </a:r>
          </a:p>
          <a:p>
            <a:pPr lvl="1"/>
            <a:r>
              <a:rPr lang="en-US" dirty="0"/>
              <a:t>Payoff if successful (without patent protection):  $25M</a:t>
            </a:r>
          </a:p>
          <a:p>
            <a:pPr lvl="2"/>
            <a:r>
              <a:rPr lang="en-US" sz="2400" dirty="0"/>
              <a:t>Expected Value:  $2.5M - $1M = $1.5M</a:t>
            </a:r>
          </a:p>
          <a:p>
            <a:pPr lvl="1"/>
            <a:r>
              <a:rPr lang="en-US" dirty="0"/>
              <a:t>Payoff if successful (with patent protection):  $37.5M</a:t>
            </a:r>
          </a:p>
          <a:p>
            <a:pPr lvl="2"/>
            <a:r>
              <a:rPr lang="en-US" sz="2400" dirty="0"/>
              <a:t>Expected Value:  $3.75M - $1M = $2.75M</a:t>
            </a:r>
          </a:p>
          <a:p>
            <a:pPr lvl="1"/>
            <a:endParaRPr lang="en-US" dirty="0"/>
          </a:p>
          <a:p>
            <a:pPr marL="0" indent="0">
              <a:buNone/>
            </a:pPr>
            <a:endParaRPr lang="en-US" dirty="0"/>
          </a:p>
        </p:txBody>
      </p:sp>
      <p:sp>
        <p:nvSpPr>
          <p:cNvPr id="4" name="TextBox 3"/>
          <p:cNvSpPr txBox="1"/>
          <p:nvPr/>
        </p:nvSpPr>
        <p:spPr>
          <a:xfrm>
            <a:off x="9243153" y="2357609"/>
            <a:ext cx="2247440" cy="3416320"/>
          </a:xfrm>
          <a:prstGeom prst="rect">
            <a:avLst/>
          </a:prstGeom>
          <a:noFill/>
        </p:spPr>
        <p:txBody>
          <a:bodyPr wrap="square" rtlCol="0">
            <a:spAutoFit/>
          </a:bodyPr>
          <a:lstStyle/>
          <a:p>
            <a:r>
              <a:rPr lang="en-US" sz="2400" dirty="0">
                <a:solidFill>
                  <a:srgbClr val="FF0000"/>
                </a:solidFill>
              </a:rPr>
              <a:t>If only B can be expected to lead to patent protection, manager will likely pick B</a:t>
            </a:r>
            <a:r>
              <a:rPr lang="en-US" sz="2400" i="1" dirty="0">
                <a:solidFill>
                  <a:srgbClr val="FF0000"/>
                </a:solidFill>
              </a:rPr>
              <a:t>--socially </a:t>
            </a:r>
          </a:p>
          <a:p>
            <a:r>
              <a:rPr lang="en-US" sz="2400" i="1" dirty="0">
                <a:solidFill>
                  <a:srgbClr val="FF0000"/>
                </a:solidFill>
              </a:rPr>
              <a:t>efficient</a:t>
            </a:r>
          </a:p>
          <a:p>
            <a:endParaRPr lang="en-US" sz="2400" dirty="0">
              <a:solidFill>
                <a:srgbClr val="FF0000"/>
              </a:solidFill>
            </a:endParaRPr>
          </a:p>
        </p:txBody>
      </p:sp>
      <p:sp>
        <p:nvSpPr>
          <p:cNvPr id="5" name="Rounded Rectangle 4"/>
          <p:cNvSpPr/>
          <p:nvPr/>
        </p:nvSpPr>
        <p:spPr>
          <a:xfrm>
            <a:off x="5201682" y="2357609"/>
            <a:ext cx="760164" cy="60592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5581764" y="6037243"/>
            <a:ext cx="1119073" cy="60592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468132" y="1571624"/>
            <a:ext cx="703818" cy="527087"/>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4171950" y="1246471"/>
            <a:ext cx="1161280" cy="461665"/>
          </a:xfrm>
          <a:prstGeom prst="rect">
            <a:avLst/>
          </a:prstGeom>
          <a:noFill/>
        </p:spPr>
        <p:txBody>
          <a:bodyPr wrap="none" rtlCol="0">
            <a:spAutoFit/>
          </a:bodyPr>
          <a:lstStyle/>
          <a:p>
            <a:r>
              <a:rPr lang="en-US" sz="2400" dirty="0">
                <a:solidFill>
                  <a:srgbClr val="002060"/>
                </a:solidFill>
              </a:rPr>
              <a:t>obvious</a:t>
            </a:r>
          </a:p>
        </p:txBody>
      </p:sp>
      <p:sp>
        <p:nvSpPr>
          <p:cNvPr id="11" name="Rounded Rectangle 10"/>
          <p:cNvSpPr/>
          <p:nvPr/>
        </p:nvSpPr>
        <p:spPr>
          <a:xfrm>
            <a:off x="3468132" y="4467224"/>
            <a:ext cx="703818" cy="527087"/>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4171950" y="4131846"/>
            <a:ext cx="1646989" cy="461665"/>
          </a:xfrm>
          <a:prstGeom prst="rect">
            <a:avLst/>
          </a:prstGeom>
          <a:noFill/>
        </p:spPr>
        <p:txBody>
          <a:bodyPr wrap="none" rtlCol="0">
            <a:spAutoFit/>
          </a:bodyPr>
          <a:lstStyle/>
          <a:p>
            <a:r>
              <a:rPr lang="en-US" sz="2400" dirty="0">
                <a:solidFill>
                  <a:srgbClr val="002060"/>
                </a:solidFill>
              </a:rPr>
              <a:t>nonobvious</a:t>
            </a:r>
          </a:p>
        </p:txBody>
      </p:sp>
    </p:spTree>
    <p:extLst>
      <p:ext uri="{BB962C8B-B14F-4D97-AF65-F5344CB8AC3E}">
        <p14:creationId xmlns:p14="http://schemas.microsoft.com/office/powerpoint/2010/main" val="236048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a:t>3. Bounded Rationality</a:t>
            </a:r>
          </a:p>
        </p:txBody>
      </p:sp>
    </p:spTree>
    <p:extLst>
      <p:ext uri="{BB962C8B-B14F-4D97-AF65-F5344CB8AC3E}">
        <p14:creationId xmlns:p14="http://schemas.microsoft.com/office/powerpoint/2010/main" val="1039839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6AD28-623B-9A9D-3880-55EC627C1B1B}"/>
              </a:ext>
            </a:extLst>
          </p:cNvPr>
          <p:cNvSpPr>
            <a:spLocks noGrp="1"/>
          </p:cNvSpPr>
          <p:nvPr>
            <p:ph type="title"/>
          </p:nvPr>
        </p:nvSpPr>
        <p:spPr/>
        <p:txBody>
          <a:bodyPr/>
          <a:lstStyle/>
          <a:p>
            <a:r>
              <a:rPr lang="en-US" dirty="0"/>
              <a:t>Relevant Heuristics</a:t>
            </a:r>
          </a:p>
        </p:txBody>
      </p:sp>
      <p:sp>
        <p:nvSpPr>
          <p:cNvPr id="3" name="Content Placeholder 2">
            <a:extLst>
              <a:ext uri="{FF2B5EF4-FFF2-40B4-BE49-F238E27FC236}">
                <a16:creationId xmlns:a16="http://schemas.microsoft.com/office/drawing/2014/main" id="{923E3DAA-7709-23C5-BBC7-7EBF427B4BF7}"/>
              </a:ext>
            </a:extLst>
          </p:cNvPr>
          <p:cNvSpPr>
            <a:spLocks noGrp="1"/>
          </p:cNvSpPr>
          <p:nvPr>
            <p:ph idx="1"/>
          </p:nvPr>
        </p:nvSpPr>
        <p:spPr/>
        <p:txBody>
          <a:bodyPr/>
          <a:lstStyle/>
          <a:p>
            <a:r>
              <a:rPr lang="en-US" dirty="0"/>
              <a:t>Overoptimism bias</a:t>
            </a:r>
          </a:p>
          <a:p>
            <a:r>
              <a:rPr lang="en-US" dirty="0"/>
              <a:t>Lottery Effect</a:t>
            </a:r>
          </a:p>
        </p:txBody>
      </p:sp>
    </p:spTree>
    <p:extLst>
      <p:ext uri="{BB962C8B-B14F-4D97-AF65-F5344CB8AC3E}">
        <p14:creationId xmlns:p14="http://schemas.microsoft.com/office/powerpoint/2010/main" val="744601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err="1"/>
              <a:t>Levallow</a:t>
            </a:r>
            <a:r>
              <a:rPr lang="en-US" sz="2800" dirty="0"/>
              <a:t> &amp; </a:t>
            </a:r>
            <a:r>
              <a:rPr lang="en-US" sz="2800" dirty="0" err="1"/>
              <a:t>Kahneman</a:t>
            </a:r>
            <a:r>
              <a:rPr lang="en-US" sz="2800" dirty="0"/>
              <a:t>, “Delusions of Success: How Optimism Undermines Executives’ Decisions” (2003)</a:t>
            </a:r>
          </a:p>
        </p:txBody>
      </p:sp>
      <p:sp>
        <p:nvSpPr>
          <p:cNvPr id="3" name="Content Placeholder 2"/>
          <p:cNvSpPr>
            <a:spLocks noGrp="1"/>
          </p:cNvSpPr>
          <p:nvPr>
            <p:ph idx="1"/>
          </p:nvPr>
        </p:nvSpPr>
        <p:spPr/>
        <p:txBody>
          <a:bodyPr>
            <a:noAutofit/>
          </a:bodyPr>
          <a:lstStyle/>
          <a:p>
            <a:pPr marL="0" indent="0">
              <a:buNone/>
            </a:pPr>
            <a:r>
              <a:rPr lang="en-US" sz="2000" dirty="0"/>
              <a:t>“Research into human cognition has traced this </a:t>
            </a:r>
            <a:r>
              <a:rPr lang="en-US" sz="2000" dirty="0" err="1"/>
              <a:t>overoptimism</a:t>
            </a:r>
            <a:r>
              <a:rPr lang="en-US" sz="2000" dirty="0"/>
              <a:t> to many sources. One of the most powerful is the tendency of individuals to exaggerate their own talents—to believe they are above average in their endowment of positive traits and abilities. </a:t>
            </a:r>
          </a:p>
          <a:p>
            <a:pPr marL="0" indent="0">
              <a:buNone/>
            </a:pPr>
            <a:r>
              <a:rPr lang="en-US" sz="2000" dirty="0"/>
              <a:t>Consider a survey of 1 million students conducted by the College Board in the 1970s. When asked to rate themselves in comparison to their peers, </a:t>
            </a:r>
          </a:p>
          <a:p>
            <a:pPr>
              <a:buFont typeface="Arial" panose="020B0604020202020204" pitchFamily="34" charset="0"/>
              <a:buChar char="•"/>
            </a:pPr>
            <a:r>
              <a:rPr lang="en-US" sz="2000" dirty="0"/>
              <a:t>70% of the students said they were above average in leadership ability, while only 2% rated themselves below average. </a:t>
            </a:r>
          </a:p>
          <a:p>
            <a:pPr>
              <a:buFont typeface="Arial" panose="020B0604020202020204" pitchFamily="34" charset="0"/>
              <a:buChar char="•"/>
            </a:pPr>
            <a:r>
              <a:rPr lang="en-US" sz="2000" dirty="0"/>
              <a:t>For athletic prowess, 60% saw themselves above the median, 6% below. </a:t>
            </a:r>
          </a:p>
          <a:p>
            <a:pPr>
              <a:buFont typeface="Arial" panose="020B0604020202020204" pitchFamily="34" charset="0"/>
              <a:buChar char="•"/>
            </a:pPr>
            <a:r>
              <a:rPr lang="en-US" sz="2000" dirty="0"/>
              <a:t>When assessing their ability to get along with others, 60% of the students judged themselves to be in the top decile, and fully 25% considered themselves to be in the top 1%.”</a:t>
            </a:r>
          </a:p>
        </p:txBody>
      </p:sp>
    </p:spTree>
    <p:extLst>
      <p:ext uri="{BB962C8B-B14F-4D97-AF65-F5344CB8AC3E}">
        <p14:creationId xmlns:p14="http://schemas.microsoft.com/office/powerpoint/2010/main" val="17415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9619" y="158445"/>
            <a:ext cx="10515600" cy="1325563"/>
          </a:xfrm>
        </p:spPr>
        <p:txBody>
          <a:bodyPr/>
          <a:lstStyle/>
          <a:p>
            <a:r>
              <a:rPr lang="en-US" dirty="0"/>
              <a:t>“Lottery Effect”</a:t>
            </a:r>
          </a:p>
        </p:txBody>
      </p:sp>
      <p:sp>
        <p:nvSpPr>
          <p:cNvPr id="3" name="Content Placeholder 2"/>
          <p:cNvSpPr>
            <a:spLocks noGrp="1"/>
          </p:cNvSpPr>
          <p:nvPr>
            <p:ph idx="1"/>
          </p:nvPr>
        </p:nvSpPr>
        <p:spPr>
          <a:xfrm>
            <a:off x="1981200" y="1328058"/>
            <a:ext cx="8229600" cy="5067981"/>
          </a:xfrm>
        </p:spPr>
        <p:txBody>
          <a:bodyPr>
            <a:normAutofit/>
          </a:bodyPr>
          <a:lstStyle/>
          <a:p>
            <a:r>
              <a:rPr lang="en-US" sz="2400" dirty="0"/>
              <a:t>(Some) people overweight small probabilities of reaping very large gains</a:t>
            </a:r>
          </a:p>
          <a:p>
            <a:pPr lvl="1"/>
            <a:r>
              <a:rPr lang="en-US" dirty="0"/>
              <a:t>A partial exception to prospect theory</a:t>
            </a:r>
          </a:p>
          <a:p>
            <a:r>
              <a:rPr lang="en-US" sz="2400" dirty="0"/>
              <a:t>Manifestations</a:t>
            </a:r>
          </a:p>
          <a:p>
            <a:pPr lvl="1"/>
            <a:r>
              <a:rPr lang="en-US" dirty="0"/>
              <a:t>Playing lotteries (Scherer; Crouch)</a:t>
            </a:r>
          </a:p>
          <a:p>
            <a:pPr lvl="2"/>
            <a:r>
              <a:rPr lang="en-US" dirty="0"/>
              <a:t>People play lotteries, despite “house rake” of ~50%</a:t>
            </a:r>
          </a:p>
          <a:p>
            <a:pPr lvl="2"/>
            <a:r>
              <a:rPr lang="en-US" dirty="0"/>
              <a:t>A change in the amount of the payout will affect their willingness to participate much more than a change in probability of the payout</a:t>
            </a:r>
          </a:p>
          <a:p>
            <a:pPr lvl="1"/>
            <a:r>
              <a:rPr lang="en-US" dirty="0"/>
              <a:t>Amateur investors (Stout 1995)</a:t>
            </a:r>
          </a:p>
          <a:p>
            <a:pPr lvl="1"/>
            <a:r>
              <a:rPr lang="en-US" dirty="0"/>
              <a:t>Entrepreneurialism (</a:t>
            </a:r>
            <a:r>
              <a:rPr lang="en-US" dirty="0" err="1"/>
              <a:t>Hopenhyn</a:t>
            </a:r>
            <a:r>
              <a:rPr lang="en-US" dirty="0"/>
              <a:t> 2003; </a:t>
            </a:r>
            <a:r>
              <a:rPr lang="en-US" dirty="0" err="1"/>
              <a:t>Astebro</a:t>
            </a:r>
            <a:r>
              <a:rPr lang="en-US" dirty="0"/>
              <a:t> 2003)</a:t>
            </a:r>
          </a:p>
          <a:p>
            <a:pPr lvl="2"/>
            <a:endParaRPr lang="en-US" dirty="0"/>
          </a:p>
          <a:p>
            <a:pPr marL="457200" lvl="1" indent="0">
              <a:buNone/>
            </a:pPr>
            <a:endParaRPr lang="en-US" dirty="0"/>
          </a:p>
        </p:txBody>
      </p:sp>
    </p:spTree>
    <p:extLst>
      <p:ext uri="{BB962C8B-B14F-4D97-AF65-F5344CB8AC3E}">
        <p14:creationId xmlns:p14="http://schemas.microsoft.com/office/powerpoint/2010/main" val="342132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259858" y="2967815"/>
            <a:ext cx="8703617" cy="0"/>
          </a:xfrm>
          <a:prstGeom prst="line">
            <a:avLst/>
          </a:prstGeom>
          <a:ln>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cxnSp>
        <p:nvCxnSpPr>
          <p:cNvPr id="5" name="Straight Connector 4"/>
          <p:cNvCxnSpPr/>
          <p:nvPr/>
        </p:nvCxnSpPr>
        <p:spPr>
          <a:xfrm>
            <a:off x="4611667" y="46125"/>
            <a:ext cx="0" cy="6805612"/>
          </a:xfrm>
          <a:prstGeom prst="line">
            <a:avLst/>
          </a:prstGeom>
          <a:ln>
            <a:solidFill>
              <a:schemeClr val="tx1"/>
            </a:solidFill>
            <a:headEnd type="stealth" w="lg" len="lg"/>
            <a:tailEnd type="stealth" w="lg" len="lg"/>
          </a:ln>
        </p:spPr>
        <p:style>
          <a:lnRef idx="2">
            <a:schemeClr val="accent1"/>
          </a:lnRef>
          <a:fillRef idx="0">
            <a:schemeClr val="accent1"/>
          </a:fillRef>
          <a:effectRef idx="1">
            <a:schemeClr val="accent1"/>
          </a:effectRef>
          <a:fontRef idx="minor">
            <a:schemeClr val="tx1"/>
          </a:fontRef>
        </p:style>
      </p:cxnSp>
      <p:sp>
        <p:nvSpPr>
          <p:cNvPr id="12" name="Freeform 11"/>
          <p:cNvSpPr/>
          <p:nvPr/>
        </p:nvSpPr>
        <p:spPr>
          <a:xfrm>
            <a:off x="477359" y="2964402"/>
            <a:ext cx="4125787" cy="3609285"/>
          </a:xfrm>
          <a:custGeom>
            <a:avLst/>
            <a:gdLst>
              <a:gd name="connsiteX0" fmla="*/ 4125787 w 4125787"/>
              <a:gd name="connsiteY0" fmla="*/ 0 h 3609285"/>
              <a:gd name="connsiteX1" fmla="*/ 3042320 w 4125787"/>
              <a:gd name="connsiteY1" fmla="*/ 2776925 h 3609285"/>
              <a:gd name="connsiteX2" fmla="*/ 0 w 4125787"/>
              <a:gd name="connsiteY2" fmla="*/ 3609285 h 3609285"/>
            </a:gdLst>
            <a:ahLst/>
            <a:cxnLst>
              <a:cxn ang="0">
                <a:pos x="connsiteX0" y="connsiteY0"/>
              </a:cxn>
              <a:cxn ang="0">
                <a:pos x="connsiteX1" y="connsiteY1"/>
              </a:cxn>
              <a:cxn ang="0">
                <a:pos x="connsiteX2" y="connsiteY2"/>
              </a:cxn>
            </a:cxnLst>
            <a:rect l="l" t="t" r="r" b="b"/>
            <a:pathLst>
              <a:path w="4125787" h="3609285">
                <a:moveTo>
                  <a:pt x="4125787" y="0"/>
                </a:moveTo>
                <a:cubicBezTo>
                  <a:pt x="3927869" y="1087689"/>
                  <a:pt x="3729951" y="2175378"/>
                  <a:pt x="3042320" y="2776925"/>
                </a:cubicBezTo>
                <a:cubicBezTo>
                  <a:pt x="2354689" y="3378472"/>
                  <a:pt x="0" y="3609285"/>
                  <a:pt x="0" y="3609285"/>
                </a:cubicBezTo>
              </a:path>
            </a:pathLst>
          </a:custGeom>
          <a:ln w="2540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3" name="Freeform 12"/>
          <p:cNvSpPr/>
          <p:nvPr/>
        </p:nvSpPr>
        <p:spPr>
          <a:xfrm>
            <a:off x="4610322" y="768694"/>
            <a:ext cx="4046859" cy="2202883"/>
          </a:xfrm>
          <a:custGeom>
            <a:avLst/>
            <a:gdLst>
              <a:gd name="connsiteX0" fmla="*/ 0 w 4046859"/>
              <a:gd name="connsiteY0" fmla="*/ 2202883 h 2202883"/>
              <a:gd name="connsiteX1" fmla="*/ 1076292 w 4046859"/>
              <a:gd name="connsiteY1" fmla="*/ 760605 h 2202883"/>
              <a:gd name="connsiteX2" fmla="*/ 4046859 w 4046859"/>
              <a:gd name="connsiteY2" fmla="*/ 0 h 2202883"/>
            </a:gdLst>
            <a:ahLst/>
            <a:cxnLst>
              <a:cxn ang="0">
                <a:pos x="connsiteX0" y="connsiteY0"/>
              </a:cxn>
              <a:cxn ang="0">
                <a:pos x="connsiteX1" y="connsiteY1"/>
              </a:cxn>
              <a:cxn ang="0">
                <a:pos x="connsiteX2" y="connsiteY2"/>
              </a:cxn>
            </a:cxnLst>
            <a:rect l="l" t="t" r="r" b="b"/>
            <a:pathLst>
              <a:path w="4046859" h="2202883">
                <a:moveTo>
                  <a:pt x="0" y="2202883"/>
                </a:moveTo>
                <a:cubicBezTo>
                  <a:pt x="200908" y="1665317"/>
                  <a:pt x="401816" y="1127752"/>
                  <a:pt x="1076292" y="760605"/>
                </a:cubicBezTo>
                <a:cubicBezTo>
                  <a:pt x="1750768" y="393458"/>
                  <a:pt x="4046859" y="0"/>
                  <a:pt x="4046859" y="0"/>
                </a:cubicBezTo>
              </a:path>
            </a:pathLst>
          </a:custGeom>
          <a:ln w="25400"/>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TextBox 13"/>
          <p:cNvSpPr txBox="1"/>
          <p:nvPr/>
        </p:nvSpPr>
        <p:spPr>
          <a:xfrm>
            <a:off x="8301955" y="2592988"/>
            <a:ext cx="710451" cy="369332"/>
          </a:xfrm>
          <a:prstGeom prst="rect">
            <a:avLst/>
          </a:prstGeom>
          <a:noFill/>
        </p:spPr>
        <p:txBody>
          <a:bodyPr wrap="none" rtlCol="0">
            <a:spAutoFit/>
          </a:bodyPr>
          <a:lstStyle/>
          <a:p>
            <a:r>
              <a:rPr lang="en-US" dirty="0"/>
              <a:t>Gains</a:t>
            </a:r>
          </a:p>
        </p:txBody>
      </p:sp>
      <p:sp>
        <p:nvSpPr>
          <p:cNvPr id="15" name="TextBox 14"/>
          <p:cNvSpPr txBox="1"/>
          <p:nvPr/>
        </p:nvSpPr>
        <p:spPr>
          <a:xfrm>
            <a:off x="153754" y="2592988"/>
            <a:ext cx="789136" cy="369332"/>
          </a:xfrm>
          <a:prstGeom prst="rect">
            <a:avLst/>
          </a:prstGeom>
          <a:noFill/>
        </p:spPr>
        <p:txBody>
          <a:bodyPr wrap="none" rtlCol="0">
            <a:spAutoFit/>
          </a:bodyPr>
          <a:lstStyle/>
          <a:p>
            <a:r>
              <a:rPr lang="en-US" dirty="0"/>
              <a:t>Losses</a:t>
            </a:r>
          </a:p>
        </p:txBody>
      </p:sp>
      <p:cxnSp>
        <p:nvCxnSpPr>
          <p:cNvPr id="17" name="Straight Connector 16"/>
          <p:cNvCxnSpPr/>
          <p:nvPr/>
        </p:nvCxnSpPr>
        <p:spPr>
          <a:xfrm>
            <a:off x="5527654"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6447774"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7356454"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6200000">
            <a:off x="4605699" y="1967222"/>
            <a:ext cx="0" cy="17418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8277994"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957241"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1870054"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781279"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3700441" y="2873910"/>
            <a:ext cx="0" cy="165036"/>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4707464" y="49553"/>
            <a:ext cx="715310" cy="369332"/>
          </a:xfrm>
          <a:prstGeom prst="rect">
            <a:avLst/>
          </a:prstGeom>
          <a:noFill/>
        </p:spPr>
        <p:txBody>
          <a:bodyPr wrap="none" rtlCol="0">
            <a:spAutoFit/>
          </a:bodyPr>
          <a:lstStyle/>
          <a:p>
            <a:r>
              <a:rPr lang="en-US" dirty="0"/>
              <a:t>Value</a:t>
            </a:r>
          </a:p>
        </p:txBody>
      </p:sp>
      <p:cxnSp>
        <p:nvCxnSpPr>
          <p:cNvPr id="30" name="Straight Connector 29"/>
          <p:cNvCxnSpPr/>
          <p:nvPr/>
        </p:nvCxnSpPr>
        <p:spPr>
          <a:xfrm rot="16200000">
            <a:off x="4605699" y="141693"/>
            <a:ext cx="0" cy="174179"/>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rot="16200000">
            <a:off x="4607717" y="3791260"/>
            <a:ext cx="0" cy="17418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rot="16200000">
            <a:off x="4603681" y="4709944"/>
            <a:ext cx="0" cy="17418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516591" y="5708737"/>
            <a:ext cx="174180" cy="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rot="16200000">
            <a:off x="4603681" y="6534460"/>
            <a:ext cx="0" cy="174180"/>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rot="16200000">
            <a:off x="4607717" y="1063203"/>
            <a:ext cx="0" cy="174179"/>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3529615" y="2962320"/>
            <a:ext cx="372330" cy="369332"/>
          </a:xfrm>
          <a:prstGeom prst="rect">
            <a:avLst/>
          </a:prstGeom>
          <a:noFill/>
        </p:spPr>
        <p:txBody>
          <a:bodyPr wrap="none" rtlCol="0">
            <a:spAutoFit/>
          </a:bodyPr>
          <a:lstStyle/>
          <a:p>
            <a:r>
              <a:rPr lang="en-US" dirty="0"/>
              <a:t>-2</a:t>
            </a:r>
          </a:p>
        </p:txBody>
      </p:sp>
      <p:sp>
        <p:nvSpPr>
          <p:cNvPr id="43" name="TextBox 42"/>
          <p:cNvSpPr txBox="1"/>
          <p:nvPr/>
        </p:nvSpPr>
        <p:spPr>
          <a:xfrm>
            <a:off x="1683889" y="2962320"/>
            <a:ext cx="372330" cy="369332"/>
          </a:xfrm>
          <a:prstGeom prst="rect">
            <a:avLst/>
          </a:prstGeom>
          <a:noFill/>
        </p:spPr>
        <p:txBody>
          <a:bodyPr wrap="none" rtlCol="0">
            <a:spAutoFit/>
          </a:bodyPr>
          <a:lstStyle/>
          <a:p>
            <a:r>
              <a:rPr lang="en-US" dirty="0"/>
              <a:t>-6</a:t>
            </a:r>
          </a:p>
        </p:txBody>
      </p:sp>
      <p:sp>
        <p:nvSpPr>
          <p:cNvPr id="44" name="TextBox 43"/>
          <p:cNvSpPr txBox="1"/>
          <p:nvPr/>
        </p:nvSpPr>
        <p:spPr>
          <a:xfrm>
            <a:off x="5376824" y="2962320"/>
            <a:ext cx="301660" cy="369332"/>
          </a:xfrm>
          <a:prstGeom prst="rect">
            <a:avLst/>
          </a:prstGeom>
          <a:noFill/>
        </p:spPr>
        <p:txBody>
          <a:bodyPr wrap="none" rtlCol="0">
            <a:spAutoFit/>
          </a:bodyPr>
          <a:lstStyle/>
          <a:p>
            <a:r>
              <a:rPr lang="en-US" dirty="0"/>
              <a:t>2</a:t>
            </a:r>
          </a:p>
        </p:txBody>
      </p:sp>
      <p:sp>
        <p:nvSpPr>
          <p:cNvPr id="45" name="TextBox 44"/>
          <p:cNvSpPr txBox="1"/>
          <p:nvPr/>
        </p:nvSpPr>
        <p:spPr>
          <a:xfrm>
            <a:off x="756725" y="2964401"/>
            <a:ext cx="377026" cy="369332"/>
          </a:xfrm>
          <a:prstGeom prst="rect">
            <a:avLst/>
          </a:prstGeom>
          <a:noFill/>
        </p:spPr>
        <p:txBody>
          <a:bodyPr wrap="none" rtlCol="0">
            <a:spAutoFit/>
          </a:bodyPr>
          <a:lstStyle/>
          <a:p>
            <a:r>
              <a:rPr lang="en-US" dirty="0"/>
              <a:t>-8</a:t>
            </a:r>
          </a:p>
        </p:txBody>
      </p:sp>
      <p:sp>
        <p:nvSpPr>
          <p:cNvPr id="46" name="TextBox 45"/>
          <p:cNvSpPr txBox="1"/>
          <p:nvPr/>
        </p:nvSpPr>
        <p:spPr>
          <a:xfrm>
            <a:off x="2595114" y="2965429"/>
            <a:ext cx="377026" cy="369332"/>
          </a:xfrm>
          <a:prstGeom prst="rect">
            <a:avLst/>
          </a:prstGeom>
          <a:noFill/>
        </p:spPr>
        <p:txBody>
          <a:bodyPr wrap="none" rtlCol="0">
            <a:spAutoFit/>
          </a:bodyPr>
          <a:lstStyle/>
          <a:p>
            <a:r>
              <a:rPr lang="en-US" dirty="0"/>
              <a:t>-4</a:t>
            </a:r>
          </a:p>
        </p:txBody>
      </p:sp>
      <p:sp>
        <p:nvSpPr>
          <p:cNvPr id="47" name="TextBox 46"/>
          <p:cNvSpPr txBox="1"/>
          <p:nvPr/>
        </p:nvSpPr>
        <p:spPr>
          <a:xfrm>
            <a:off x="6289654" y="2964401"/>
            <a:ext cx="301660" cy="369332"/>
          </a:xfrm>
          <a:prstGeom prst="rect">
            <a:avLst/>
          </a:prstGeom>
          <a:noFill/>
        </p:spPr>
        <p:txBody>
          <a:bodyPr wrap="none" rtlCol="0">
            <a:spAutoFit/>
          </a:bodyPr>
          <a:lstStyle/>
          <a:p>
            <a:r>
              <a:rPr lang="en-US" dirty="0"/>
              <a:t>4</a:t>
            </a:r>
          </a:p>
        </p:txBody>
      </p:sp>
      <p:sp>
        <p:nvSpPr>
          <p:cNvPr id="49" name="TextBox 48"/>
          <p:cNvSpPr txBox="1"/>
          <p:nvPr/>
        </p:nvSpPr>
        <p:spPr>
          <a:xfrm>
            <a:off x="7205624" y="2971576"/>
            <a:ext cx="301660" cy="369332"/>
          </a:xfrm>
          <a:prstGeom prst="rect">
            <a:avLst/>
          </a:prstGeom>
          <a:noFill/>
        </p:spPr>
        <p:txBody>
          <a:bodyPr wrap="none" rtlCol="0">
            <a:spAutoFit/>
          </a:bodyPr>
          <a:lstStyle/>
          <a:p>
            <a:r>
              <a:rPr lang="en-US" dirty="0"/>
              <a:t>6</a:t>
            </a:r>
          </a:p>
        </p:txBody>
      </p:sp>
      <p:sp>
        <p:nvSpPr>
          <p:cNvPr id="50" name="TextBox 49"/>
          <p:cNvSpPr txBox="1"/>
          <p:nvPr/>
        </p:nvSpPr>
        <p:spPr>
          <a:xfrm>
            <a:off x="4703869" y="3692054"/>
            <a:ext cx="372330" cy="369332"/>
          </a:xfrm>
          <a:prstGeom prst="rect">
            <a:avLst/>
          </a:prstGeom>
          <a:noFill/>
        </p:spPr>
        <p:txBody>
          <a:bodyPr wrap="none" rtlCol="0">
            <a:spAutoFit/>
          </a:bodyPr>
          <a:lstStyle/>
          <a:p>
            <a:r>
              <a:rPr lang="en-US" dirty="0"/>
              <a:t>-2</a:t>
            </a:r>
          </a:p>
        </p:txBody>
      </p:sp>
      <p:sp>
        <p:nvSpPr>
          <p:cNvPr id="51" name="TextBox 50"/>
          <p:cNvSpPr txBox="1"/>
          <p:nvPr/>
        </p:nvSpPr>
        <p:spPr>
          <a:xfrm>
            <a:off x="8127164" y="2970891"/>
            <a:ext cx="301660" cy="369332"/>
          </a:xfrm>
          <a:prstGeom prst="rect">
            <a:avLst/>
          </a:prstGeom>
          <a:noFill/>
        </p:spPr>
        <p:txBody>
          <a:bodyPr wrap="none" rtlCol="0">
            <a:spAutoFit/>
          </a:bodyPr>
          <a:lstStyle/>
          <a:p>
            <a:r>
              <a:rPr lang="en-US" dirty="0"/>
              <a:t>8</a:t>
            </a:r>
          </a:p>
        </p:txBody>
      </p:sp>
      <p:sp>
        <p:nvSpPr>
          <p:cNvPr id="52" name="TextBox 51"/>
          <p:cNvSpPr txBox="1"/>
          <p:nvPr/>
        </p:nvSpPr>
        <p:spPr>
          <a:xfrm>
            <a:off x="4214931" y="1869646"/>
            <a:ext cx="301660" cy="369332"/>
          </a:xfrm>
          <a:prstGeom prst="rect">
            <a:avLst/>
          </a:prstGeom>
          <a:noFill/>
        </p:spPr>
        <p:txBody>
          <a:bodyPr wrap="none" rtlCol="0">
            <a:spAutoFit/>
          </a:bodyPr>
          <a:lstStyle/>
          <a:p>
            <a:r>
              <a:rPr lang="en-US" dirty="0"/>
              <a:t>2</a:t>
            </a:r>
          </a:p>
        </p:txBody>
      </p:sp>
      <p:sp>
        <p:nvSpPr>
          <p:cNvPr id="53" name="TextBox 52"/>
          <p:cNvSpPr txBox="1"/>
          <p:nvPr/>
        </p:nvSpPr>
        <p:spPr>
          <a:xfrm>
            <a:off x="4218967" y="46125"/>
            <a:ext cx="301660" cy="369332"/>
          </a:xfrm>
          <a:prstGeom prst="rect">
            <a:avLst/>
          </a:prstGeom>
          <a:noFill/>
        </p:spPr>
        <p:txBody>
          <a:bodyPr wrap="none" rtlCol="0">
            <a:spAutoFit/>
          </a:bodyPr>
          <a:lstStyle/>
          <a:p>
            <a:r>
              <a:rPr lang="en-US" dirty="0"/>
              <a:t>6</a:t>
            </a:r>
          </a:p>
        </p:txBody>
      </p:sp>
      <p:sp>
        <p:nvSpPr>
          <p:cNvPr id="54" name="TextBox 53"/>
          <p:cNvSpPr txBox="1"/>
          <p:nvPr/>
        </p:nvSpPr>
        <p:spPr>
          <a:xfrm>
            <a:off x="4214931" y="965626"/>
            <a:ext cx="301660" cy="369332"/>
          </a:xfrm>
          <a:prstGeom prst="rect">
            <a:avLst/>
          </a:prstGeom>
          <a:noFill/>
        </p:spPr>
        <p:txBody>
          <a:bodyPr wrap="none" rtlCol="0">
            <a:spAutoFit/>
          </a:bodyPr>
          <a:lstStyle/>
          <a:p>
            <a:r>
              <a:rPr lang="en-US" dirty="0"/>
              <a:t>4</a:t>
            </a:r>
          </a:p>
        </p:txBody>
      </p:sp>
      <p:sp>
        <p:nvSpPr>
          <p:cNvPr id="55" name="TextBox 54"/>
          <p:cNvSpPr txBox="1"/>
          <p:nvPr/>
        </p:nvSpPr>
        <p:spPr>
          <a:xfrm>
            <a:off x="4703869" y="4612368"/>
            <a:ext cx="377026" cy="369332"/>
          </a:xfrm>
          <a:prstGeom prst="rect">
            <a:avLst/>
          </a:prstGeom>
          <a:noFill/>
        </p:spPr>
        <p:txBody>
          <a:bodyPr wrap="none" rtlCol="0">
            <a:spAutoFit/>
          </a:bodyPr>
          <a:lstStyle/>
          <a:p>
            <a:r>
              <a:rPr lang="en-US" dirty="0"/>
              <a:t>-4</a:t>
            </a:r>
          </a:p>
        </p:txBody>
      </p:sp>
      <p:sp>
        <p:nvSpPr>
          <p:cNvPr id="56" name="TextBox 55"/>
          <p:cNvSpPr txBox="1"/>
          <p:nvPr/>
        </p:nvSpPr>
        <p:spPr>
          <a:xfrm>
            <a:off x="4692789" y="5524071"/>
            <a:ext cx="372330" cy="369332"/>
          </a:xfrm>
          <a:prstGeom prst="rect">
            <a:avLst/>
          </a:prstGeom>
          <a:noFill/>
        </p:spPr>
        <p:txBody>
          <a:bodyPr wrap="none" rtlCol="0">
            <a:spAutoFit/>
          </a:bodyPr>
          <a:lstStyle/>
          <a:p>
            <a:r>
              <a:rPr lang="en-US" dirty="0"/>
              <a:t>-6</a:t>
            </a:r>
          </a:p>
        </p:txBody>
      </p:sp>
      <p:sp>
        <p:nvSpPr>
          <p:cNvPr id="57" name="TextBox 56"/>
          <p:cNvSpPr txBox="1"/>
          <p:nvPr/>
        </p:nvSpPr>
        <p:spPr>
          <a:xfrm>
            <a:off x="4703869" y="6436883"/>
            <a:ext cx="377026" cy="369332"/>
          </a:xfrm>
          <a:prstGeom prst="rect">
            <a:avLst/>
          </a:prstGeom>
          <a:noFill/>
        </p:spPr>
        <p:txBody>
          <a:bodyPr wrap="none" rtlCol="0">
            <a:spAutoFit/>
          </a:bodyPr>
          <a:lstStyle/>
          <a:p>
            <a:r>
              <a:rPr lang="en-US" dirty="0"/>
              <a:t>-8</a:t>
            </a:r>
          </a:p>
        </p:txBody>
      </p:sp>
      <p:sp>
        <p:nvSpPr>
          <p:cNvPr id="2" name="Rectangle 1"/>
          <p:cNvSpPr/>
          <p:nvPr/>
        </p:nvSpPr>
        <p:spPr>
          <a:xfrm>
            <a:off x="7305654" y="228782"/>
            <a:ext cx="1657820" cy="11061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Freeform 3"/>
          <p:cNvSpPr/>
          <p:nvPr/>
        </p:nvSpPr>
        <p:spPr>
          <a:xfrm>
            <a:off x="7289553" y="48165"/>
            <a:ext cx="1338943" cy="996696"/>
          </a:xfrm>
          <a:custGeom>
            <a:avLst/>
            <a:gdLst>
              <a:gd name="connsiteX0" fmla="*/ 0 w 1338943"/>
              <a:gd name="connsiteY0" fmla="*/ 1001485 h 1001485"/>
              <a:gd name="connsiteX1" fmla="*/ 1023257 w 1338943"/>
              <a:gd name="connsiteY1" fmla="*/ 631371 h 1001485"/>
              <a:gd name="connsiteX2" fmla="*/ 1338943 w 1338943"/>
              <a:gd name="connsiteY2" fmla="*/ 0 h 1001485"/>
            </a:gdLst>
            <a:ahLst/>
            <a:cxnLst>
              <a:cxn ang="0">
                <a:pos x="connsiteX0" y="connsiteY0"/>
              </a:cxn>
              <a:cxn ang="0">
                <a:pos x="connsiteX1" y="connsiteY1"/>
              </a:cxn>
              <a:cxn ang="0">
                <a:pos x="connsiteX2" y="connsiteY2"/>
              </a:cxn>
            </a:cxnLst>
            <a:rect l="l" t="t" r="r" b="b"/>
            <a:pathLst>
              <a:path w="1338943" h="1001485">
                <a:moveTo>
                  <a:pt x="0" y="1001485"/>
                </a:moveTo>
                <a:cubicBezTo>
                  <a:pt x="400050" y="899885"/>
                  <a:pt x="800100" y="798285"/>
                  <a:pt x="1023257" y="631371"/>
                </a:cubicBezTo>
                <a:cubicBezTo>
                  <a:pt x="1246414" y="464457"/>
                  <a:pt x="1338943" y="0"/>
                  <a:pt x="1338943" y="0"/>
                </a:cubicBezTo>
              </a:path>
            </a:pathLst>
          </a:cu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F3F09543-840F-6F41-BCE6-9D637A525A28}"/>
              </a:ext>
            </a:extLst>
          </p:cNvPr>
          <p:cNvSpPr txBox="1"/>
          <p:nvPr/>
        </p:nvSpPr>
        <p:spPr>
          <a:xfrm>
            <a:off x="677380" y="860027"/>
            <a:ext cx="2757678" cy="369332"/>
          </a:xfrm>
          <a:prstGeom prst="rect">
            <a:avLst/>
          </a:prstGeom>
          <a:noFill/>
        </p:spPr>
        <p:txBody>
          <a:bodyPr wrap="none" rtlCol="0">
            <a:spAutoFit/>
          </a:bodyPr>
          <a:lstStyle/>
          <a:p>
            <a:r>
              <a:rPr lang="en-US" dirty="0"/>
              <a:t>Amended Prospect Theory</a:t>
            </a:r>
          </a:p>
        </p:txBody>
      </p:sp>
    </p:spTree>
    <p:extLst>
      <p:ext uri="{BB962C8B-B14F-4D97-AF65-F5344CB8AC3E}">
        <p14:creationId xmlns:p14="http://schemas.microsoft.com/office/powerpoint/2010/main" val="1243151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29962</TotalTime>
  <Words>1053</Words>
  <Application>Microsoft Macintosh PowerPoint</Application>
  <PresentationFormat>Widescreen</PresentationFormat>
  <Paragraphs>76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Garamond</vt:lpstr>
      <vt:lpstr>Office Theme</vt:lpstr>
      <vt:lpstr>PowerPoint Presentation</vt:lpstr>
      <vt:lpstr>Posner, J., dissenting, in Roberts (CA7 1983) </vt:lpstr>
      <vt:lpstr>2. Risk Aversion</vt:lpstr>
      <vt:lpstr>R&amp;D Manager is deciding which of 2 projects to pursue</vt:lpstr>
      <vt:lpstr>3. Bounded Rationality</vt:lpstr>
      <vt:lpstr>Relevant Heuristics</vt:lpstr>
      <vt:lpstr>Levallow &amp; Kahneman, “Delusions of Success: How Optimism Undermines Executives’ Decisions” (2003)</vt:lpstr>
      <vt:lpstr>“Lottery Effect”</vt:lpstr>
      <vt:lpstr>PowerPoint Presentation</vt:lpstr>
      <vt:lpstr>Possible Implications of Bounded Rationality for IP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Context</dc:title>
  <dc:creator>Fisher, William</dc:creator>
  <cp:lastModifiedBy>Terry Fisher</cp:lastModifiedBy>
  <cp:revision>169</cp:revision>
  <dcterms:created xsi:type="dcterms:W3CDTF">2017-10-01T16:49:19Z</dcterms:created>
  <dcterms:modified xsi:type="dcterms:W3CDTF">2024-03-06T17:47:29Z</dcterms:modified>
</cp:coreProperties>
</file>