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1664" r:id="rId3"/>
    <p:sldId id="1653" r:id="rId4"/>
    <p:sldId id="264" r:id="rId5"/>
    <p:sldId id="1657" r:id="rId6"/>
    <p:sldId id="1658" r:id="rId7"/>
    <p:sldId id="1650" r:id="rId8"/>
    <p:sldId id="1639" r:id="rId9"/>
    <p:sldId id="1282" r:id="rId10"/>
    <p:sldId id="1660" r:id="rId11"/>
    <p:sldId id="1614" r:id="rId12"/>
    <p:sldId id="1629" r:id="rId13"/>
    <p:sldId id="1279" r:id="rId14"/>
    <p:sldId id="1295" r:id="rId15"/>
    <p:sldId id="1280" r:id="rId16"/>
    <p:sldId id="1281" r:id="rId17"/>
    <p:sldId id="1284" r:id="rId18"/>
    <p:sldId id="1296" r:id="rId19"/>
    <p:sldId id="1314" r:id="rId20"/>
    <p:sldId id="1307" r:id="rId21"/>
    <p:sldId id="1306" r:id="rId22"/>
    <p:sldId id="1297" r:id="rId23"/>
    <p:sldId id="1309" r:id="rId24"/>
    <p:sldId id="1308" r:id="rId25"/>
    <p:sldId id="1594" r:id="rId26"/>
    <p:sldId id="1098" r:id="rId27"/>
    <p:sldId id="1099" r:id="rId28"/>
    <p:sldId id="1593" r:id="rId29"/>
    <p:sldId id="1293" r:id="rId30"/>
    <p:sldId id="1292" r:id="rId31"/>
    <p:sldId id="1607" r:id="rId32"/>
    <p:sldId id="1287" r:id="rId33"/>
    <p:sldId id="1290" r:id="rId34"/>
    <p:sldId id="1291" r:id="rId35"/>
    <p:sldId id="1288" r:id="rId36"/>
    <p:sldId id="161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24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42"/>
    <p:restoredTop sz="96327"/>
  </p:normalViewPr>
  <p:slideViewPr>
    <p:cSldViewPr snapToGrid="0" snapToObjects="1" showGuides="1">
      <p:cViewPr varScale="1">
        <p:scale>
          <a:sx n="112" d="100"/>
          <a:sy n="112" d="100"/>
        </p:scale>
        <p:origin x="616" y="200"/>
      </p:cViewPr>
      <p:guideLst>
        <p:guide orient="horz" pos="576"/>
        <p:guide pos="24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Doctors per 10,000 inhabitants</c:v>
                </c:pt>
              </c:strCache>
            </c:strRef>
          </c:tx>
          <c:spPr>
            <a:solidFill>
              <a:srgbClr val="2876DD"/>
            </a:solidFill>
            <a:ln>
              <a:solidFill>
                <a:srgbClr val="2876DD"/>
              </a:solidFill>
            </a:ln>
          </c:spPr>
          <c:invertIfNegative val="0"/>
          <c:dLbls>
            <c:dLbl>
              <c:idx val="0"/>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8873-1243-B8C4-5804C39EF6DA}"/>
                </c:ext>
              </c:extLst>
            </c:dLbl>
            <c:dLbl>
              <c:idx val="1"/>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8873-1243-B8C4-5804C39EF6DA}"/>
                </c:ext>
              </c:extLst>
            </c:dLbl>
            <c:dLbl>
              <c:idx val="2"/>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8873-1243-B8C4-5804C39EF6DA}"/>
                </c:ext>
              </c:extLst>
            </c:dLbl>
            <c:dLbl>
              <c:idx val="3"/>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8873-1243-B8C4-5804C39EF6DA}"/>
                </c:ext>
              </c:extLst>
            </c:dLbl>
            <c:dLbl>
              <c:idx val="4"/>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8873-1243-B8C4-5804C39EF6DA}"/>
                </c:ext>
              </c:extLst>
            </c:dLbl>
            <c:dLbl>
              <c:idx val="5"/>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8873-1243-B8C4-5804C39EF6DA}"/>
                </c:ext>
              </c:extLst>
            </c:dLbl>
            <c:dLbl>
              <c:idx val="6"/>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8873-1243-B8C4-5804C39EF6DA}"/>
                </c:ext>
              </c:extLst>
            </c:dLbl>
            <c:dLbl>
              <c:idx val="7"/>
              <c:numFmt formatCode="#,##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8873-1243-B8C4-5804C39EF6DA}"/>
                </c:ext>
              </c:extLst>
            </c:dLbl>
            <c:dLbl>
              <c:idx val="8"/>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8873-1243-B8C4-5804C39EF6DA}"/>
                </c:ext>
              </c:extLst>
            </c:dLbl>
            <c:dLbl>
              <c:idx val="9"/>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8873-1243-B8C4-5804C39EF6DA}"/>
                </c:ext>
              </c:extLst>
            </c:dLbl>
            <c:dLbl>
              <c:idx val="10"/>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8873-1243-B8C4-5804C39EF6DA}"/>
                </c:ext>
              </c:extLst>
            </c:dLbl>
            <c:dLbl>
              <c:idx val="11"/>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B-8873-1243-B8C4-5804C39EF6DA}"/>
                </c:ext>
              </c:extLst>
            </c:dLbl>
            <c:dLbl>
              <c:idx val="12"/>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C-8873-1243-B8C4-5804C39EF6DA}"/>
                </c:ext>
              </c:extLst>
            </c:dLbl>
            <c:dLbl>
              <c:idx val="13"/>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D-8873-1243-B8C4-5804C39EF6DA}"/>
                </c:ext>
              </c:extLst>
            </c:dLbl>
            <c:dLbl>
              <c:idx val="14"/>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E-8873-1243-B8C4-5804C39EF6DA}"/>
                </c:ext>
              </c:extLst>
            </c:dLbl>
            <c:dLbl>
              <c:idx val="15"/>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F-8873-1243-B8C4-5804C39EF6DA}"/>
                </c:ext>
              </c:extLst>
            </c:dLbl>
            <c:dLbl>
              <c:idx val="16"/>
              <c:numFmt formatCode="#,##0.0" sourceLinked="0"/>
              <c:spPr/>
              <c:txPr>
                <a:bodyPr/>
                <a:lstStyle/>
                <a:p>
                  <a:pPr>
                    <a:defRPr sz="10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10-8873-1243-B8C4-5804C39EF6DA}"/>
                </c:ext>
              </c:extLst>
            </c:dLbl>
            <c:spPr>
              <a:noFill/>
              <a:ln>
                <a:noFill/>
              </a:ln>
              <a:effectLst/>
            </c:spPr>
            <c:txPr>
              <a:bodyPr/>
              <a:lstStyle/>
              <a:p>
                <a:pPr>
                  <a:defRPr sz="10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Sheet1!$A$2:$A$18</c:f>
              <c:strCache>
                <c:ptCount val="17"/>
                <c:pt idx="0">
                  <c:v>Cabo Verde</c:v>
                </c:pt>
                <c:pt idx="1">
                  <c:v>Nigeria</c:v>
                </c:pt>
                <c:pt idx="2">
                  <c:v>Côte d'Ivoire</c:v>
                </c:pt>
                <c:pt idx="3">
                  <c:v>Mauritania</c:v>
                </c:pt>
                <c:pt idx="4">
                  <c:v>Ghana</c:v>
                </c:pt>
                <c:pt idx="5">
                  <c:v>Guinea-Bissau</c:v>
                </c:pt>
                <c:pt idx="6">
                  <c:v>Mali</c:v>
                </c:pt>
                <c:pt idx="7">
                  <c:v>Gambia</c:v>
                </c:pt>
                <c:pt idx="8">
                  <c:v>Togo</c:v>
                </c:pt>
                <c:pt idx="9">
                  <c:v>Benin</c:v>
                </c:pt>
                <c:pt idx="10">
                  <c:v>Guinea</c:v>
                </c:pt>
                <c:pt idx="11">
                  <c:v>Burkina Faso</c:v>
                </c:pt>
                <c:pt idx="12">
                  <c:v>Senegal</c:v>
                </c:pt>
                <c:pt idx="13">
                  <c:v>Chad</c:v>
                </c:pt>
                <c:pt idx="14">
                  <c:v>Niger</c:v>
                </c:pt>
                <c:pt idx="15">
                  <c:v>Liberia</c:v>
                </c:pt>
                <c:pt idx="16">
                  <c:v>Sierra Leone</c:v>
                </c:pt>
              </c:strCache>
            </c:strRef>
          </c:cat>
          <c:val>
            <c:numRef>
              <c:f>Sheet1!$B$2:$B$18</c:f>
              <c:numCache>
                <c:formatCode>General</c:formatCode>
                <c:ptCount val="17"/>
                <c:pt idx="0">
                  <c:v>7.8</c:v>
                </c:pt>
                <c:pt idx="1">
                  <c:v>3.8</c:v>
                </c:pt>
                <c:pt idx="2">
                  <c:v>2.2999999999999998</c:v>
                </c:pt>
                <c:pt idx="3">
                  <c:v>1.9</c:v>
                </c:pt>
                <c:pt idx="4">
                  <c:v>1.4</c:v>
                </c:pt>
                <c:pt idx="5">
                  <c:v>1.3</c:v>
                </c:pt>
                <c:pt idx="6">
                  <c:v>1.3</c:v>
                </c:pt>
                <c:pt idx="7">
                  <c:v>1</c:v>
                </c:pt>
                <c:pt idx="8">
                  <c:v>0.8</c:v>
                </c:pt>
                <c:pt idx="9">
                  <c:v>0.8</c:v>
                </c:pt>
                <c:pt idx="10">
                  <c:v>0.8</c:v>
                </c:pt>
                <c:pt idx="11">
                  <c:v>0.8</c:v>
                </c:pt>
                <c:pt idx="12">
                  <c:v>0.7</c:v>
                </c:pt>
                <c:pt idx="13">
                  <c:v>0.4</c:v>
                </c:pt>
                <c:pt idx="14">
                  <c:v>0.4</c:v>
                </c:pt>
                <c:pt idx="15">
                  <c:v>0.4</c:v>
                </c:pt>
                <c:pt idx="16">
                  <c:v>0.3</c:v>
                </c:pt>
              </c:numCache>
            </c:numRef>
          </c:val>
          <c:extLst>
            <c:ext xmlns:c16="http://schemas.microsoft.com/office/drawing/2014/chart" uri="{C3380CC4-5D6E-409C-BE32-E72D297353CC}">
              <c16:uniqueId val="{00000011-8873-1243-B8C4-5804C39EF6DA}"/>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4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Doctors per 10,000 inhabitants</a:t>
                </a:r>
              </a:p>
            </c:rich>
          </c:tx>
          <c:overlay val="0"/>
        </c:title>
        <c:numFmt formatCode="#,##0" sourceLinked="0"/>
        <c:majorTickMark val="none"/>
        <c:minorTickMark val="none"/>
        <c:tickLblPos val="low"/>
        <c:spPr>
          <a:ln>
            <a:noFill/>
          </a:ln>
        </c:spPr>
        <c:txPr>
          <a:bodyPr/>
          <a:lstStyle/>
          <a:p>
            <a:pPr>
              <a:defRPr sz="16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Spalte1</c:v>
                </c:pt>
              </c:strCache>
            </c:strRef>
          </c:tx>
          <c:spPr>
            <a:ln>
              <a:solidFill>
                <a:srgbClr val="2876DD"/>
              </a:solidFill>
            </a:ln>
          </c:spPr>
          <c:marker>
            <c:symbol val="circle"/>
            <c:size val="5"/>
            <c:spPr>
              <a:solidFill>
                <a:srgbClr val="2876DD"/>
              </a:solidFill>
              <a:ln>
                <a:solidFill>
                  <a:srgbClr val="2876DD"/>
                </a:solidFill>
              </a:ln>
            </c:spPr>
          </c:marker>
          <c:dLbls>
            <c:dLbl>
              <c:idx val="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0-4316-ED47-AC5F-B9FA3B40E5DC}"/>
                </c:ext>
              </c:extLst>
            </c:dLbl>
            <c:dLbl>
              <c:idx val="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1-4316-ED47-AC5F-B9FA3B40E5DC}"/>
                </c:ext>
              </c:extLst>
            </c:dLbl>
            <c:dLbl>
              <c:idx val="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2-4316-ED47-AC5F-B9FA3B40E5DC}"/>
                </c:ext>
              </c:extLst>
            </c:dLbl>
            <c:dLbl>
              <c:idx val="3"/>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3-4316-ED47-AC5F-B9FA3B40E5DC}"/>
                </c:ext>
              </c:extLst>
            </c:dLbl>
            <c:dLbl>
              <c:idx val="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4-4316-ED47-AC5F-B9FA3B40E5DC}"/>
                </c:ext>
              </c:extLst>
            </c:dLbl>
            <c:dLbl>
              <c:idx val="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5-4316-ED47-AC5F-B9FA3B40E5DC}"/>
                </c:ext>
              </c:extLst>
            </c:dLbl>
            <c:dLbl>
              <c:idx val="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6-4316-ED47-AC5F-B9FA3B40E5DC}"/>
                </c:ext>
              </c:extLst>
            </c:dLbl>
            <c:dLbl>
              <c:idx val="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7-4316-ED47-AC5F-B9FA3B40E5DC}"/>
                </c:ext>
              </c:extLst>
            </c:dLbl>
            <c:dLbl>
              <c:idx val="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8-4316-ED47-AC5F-B9FA3B40E5DC}"/>
                </c:ext>
              </c:extLst>
            </c:dLbl>
            <c:dLbl>
              <c:idx val="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9-4316-ED47-AC5F-B9FA3B40E5DC}"/>
                </c:ext>
              </c:extLst>
            </c:dLbl>
            <c:dLbl>
              <c:idx val="10"/>
              <c:tx>
                <c:rich>
                  <a:bodyPr/>
                  <a:lstStyle/>
                  <a:p>
                    <a:pPr>
                      <a:defRPr/>
                    </a:pPr>
                    <a:r>
                      <a:rPr lang="en-US" sz="1400" dirty="0"/>
                      <a:t>China's "Great</a:t>
                    </a:r>
                    <a:r>
                      <a:rPr lang="en-US" sz="1400" baseline="0" dirty="0"/>
                      <a:t> </a:t>
                    </a:r>
                    <a:r>
                      <a:rPr lang="en-US" sz="1400" dirty="0"/>
                      <a:t>Leap Forward"</a:t>
                    </a:r>
                  </a:p>
                </c:rich>
              </c:tx>
              <c:numFmt formatCode="#,##0.0" sourceLinked="0"/>
              <c:spPr>
                <a:solidFill>
                  <a:srgbClr val="FFFFFF"/>
                </a:solidFill>
                <a:ln>
                  <a:solidFill>
                    <a:prstClr val="black">
                      <a:lumMod val="65000"/>
                      <a:lumOff val="35000"/>
                    </a:prstClr>
                  </a:solidFill>
                </a:ln>
                <a:effectLst/>
              </c:spPr>
              <c:dLblPos val="b"/>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pPr xmlns:c15="http://schemas.microsoft.com/office/drawing/2012/chart">
                    <a:prstGeom prst="wedgeRectCallout">
                      <a:avLst/>
                    </a:prstGeom>
                  </c15:spPr>
                  <c15:showDataLabelsRange val="0"/>
                </c:ext>
                <c:ext xmlns:c16="http://schemas.microsoft.com/office/drawing/2014/chart" uri="{C3380CC4-5D6E-409C-BE32-E72D297353CC}">
                  <c16:uniqueId val="{0000000A-4316-ED47-AC5F-B9FA3B40E5DC}"/>
                </c:ext>
              </c:extLst>
            </c:dLbl>
            <c:dLbl>
              <c:idx val="1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B-4316-ED47-AC5F-B9FA3B40E5DC}"/>
                </c:ext>
              </c:extLst>
            </c:dLbl>
            <c:dLbl>
              <c:idx val="1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C-4316-ED47-AC5F-B9FA3B40E5DC}"/>
                </c:ext>
              </c:extLst>
            </c:dLbl>
            <c:dLbl>
              <c:idx val="1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D-4316-ED47-AC5F-B9FA3B40E5DC}"/>
                </c:ext>
              </c:extLst>
            </c:dLbl>
            <c:dLbl>
              <c:idx val="1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E-4316-ED47-AC5F-B9FA3B40E5DC}"/>
                </c:ext>
              </c:extLst>
            </c:dLbl>
            <c:dLbl>
              <c:idx val="1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0F-4316-ED47-AC5F-B9FA3B40E5DC}"/>
                </c:ext>
              </c:extLst>
            </c:dLbl>
            <c:dLbl>
              <c:idx val="1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0-4316-ED47-AC5F-B9FA3B40E5DC}"/>
                </c:ext>
              </c:extLst>
            </c:dLbl>
            <c:dLbl>
              <c:idx val="1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1-4316-ED47-AC5F-B9FA3B40E5DC}"/>
                </c:ext>
              </c:extLst>
            </c:dLbl>
            <c:dLbl>
              <c:idx val="1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2-4316-ED47-AC5F-B9FA3B40E5DC}"/>
                </c:ext>
              </c:extLst>
            </c:dLbl>
            <c:dLbl>
              <c:idx val="1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3-4316-ED47-AC5F-B9FA3B40E5DC}"/>
                </c:ext>
              </c:extLst>
            </c:dLbl>
            <c:dLbl>
              <c:idx val="2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4-4316-ED47-AC5F-B9FA3B40E5DC}"/>
                </c:ext>
              </c:extLst>
            </c:dLbl>
            <c:dLbl>
              <c:idx val="2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5-4316-ED47-AC5F-B9FA3B40E5DC}"/>
                </c:ext>
              </c:extLst>
            </c:dLbl>
            <c:dLbl>
              <c:idx val="2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6-4316-ED47-AC5F-B9FA3B40E5DC}"/>
                </c:ext>
              </c:extLst>
            </c:dLbl>
            <c:dLbl>
              <c:idx val="2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7-4316-ED47-AC5F-B9FA3B40E5DC}"/>
                </c:ext>
              </c:extLst>
            </c:dLbl>
            <c:dLbl>
              <c:idx val="2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8-4316-ED47-AC5F-B9FA3B40E5DC}"/>
                </c:ext>
              </c:extLst>
            </c:dLbl>
            <c:dLbl>
              <c:idx val="2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9-4316-ED47-AC5F-B9FA3B40E5DC}"/>
                </c:ext>
              </c:extLst>
            </c:dLbl>
            <c:dLbl>
              <c:idx val="2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A-4316-ED47-AC5F-B9FA3B40E5DC}"/>
                </c:ext>
              </c:extLst>
            </c:dLbl>
            <c:dLbl>
              <c:idx val="2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B-4316-ED47-AC5F-B9FA3B40E5DC}"/>
                </c:ext>
              </c:extLst>
            </c:dLbl>
            <c:dLbl>
              <c:idx val="2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C-4316-ED47-AC5F-B9FA3B40E5DC}"/>
                </c:ext>
              </c:extLst>
            </c:dLbl>
            <c:dLbl>
              <c:idx val="29"/>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D-4316-ED47-AC5F-B9FA3B40E5DC}"/>
                </c:ext>
              </c:extLst>
            </c:dLbl>
            <c:dLbl>
              <c:idx val="3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E-4316-ED47-AC5F-B9FA3B40E5DC}"/>
                </c:ext>
              </c:extLst>
            </c:dLbl>
            <c:dLbl>
              <c:idx val="3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1F-4316-ED47-AC5F-B9FA3B40E5DC}"/>
                </c:ext>
              </c:extLst>
            </c:dLbl>
            <c:dLbl>
              <c:idx val="3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0-4316-ED47-AC5F-B9FA3B40E5DC}"/>
                </c:ext>
              </c:extLst>
            </c:dLbl>
            <c:dLbl>
              <c:idx val="3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1-4316-ED47-AC5F-B9FA3B40E5DC}"/>
                </c:ext>
              </c:extLst>
            </c:dLbl>
            <c:dLbl>
              <c:idx val="3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2-4316-ED47-AC5F-B9FA3B40E5DC}"/>
                </c:ext>
              </c:extLst>
            </c:dLbl>
            <c:dLbl>
              <c:idx val="3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3-4316-ED47-AC5F-B9FA3B40E5DC}"/>
                </c:ext>
              </c:extLst>
            </c:dLbl>
            <c:dLbl>
              <c:idx val="3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4-4316-ED47-AC5F-B9FA3B40E5DC}"/>
                </c:ext>
              </c:extLst>
            </c:dLbl>
            <c:dLbl>
              <c:idx val="3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5-4316-ED47-AC5F-B9FA3B40E5DC}"/>
                </c:ext>
              </c:extLst>
            </c:dLbl>
            <c:dLbl>
              <c:idx val="3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6-4316-ED47-AC5F-B9FA3B40E5DC}"/>
                </c:ext>
              </c:extLst>
            </c:dLbl>
            <c:dLbl>
              <c:idx val="3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7-4316-ED47-AC5F-B9FA3B40E5DC}"/>
                </c:ext>
              </c:extLst>
            </c:dLbl>
            <c:dLbl>
              <c:idx val="4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8-4316-ED47-AC5F-B9FA3B40E5DC}"/>
                </c:ext>
              </c:extLst>
            </c:dLbl>
            <c:dLbl>
              <c:idx val="4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9-4316-ED47-AC5F-B9FA3B40E5DC}"/>
                </c:ext>
              </c:extLst>
            </c:dLbl>
            <c:dLbl>
              <c:idx val="42"/>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A-4316-ED47-AC5F-B9FA3B40E5DC}"/>
                </c:ext>
              </c:extLst>
            </c:dLbl>
            <c:dLbl>
              <c:idx val="4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B-4316-ED47-AC5F-B9FA3B40E5DC}"/>
                </c:ext>
              </c:extLst>
            </c:dLbl>
            <c:dLbl>
              <c:idx val="4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C-4316-ED47-AC5F-B9FA3B40E5DC}"/>
                </c:ext>
              </c:extLst>
            </c:dLbl>
            <c:dLbl>
              <c:idx val="4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D-4316-ED47-AC5F-B9FA3B40E5DC}"/>
                </c:ext>
              </c:extLst>
            </c:dLbl>
            <c:dLbl>
              <c:idx val="4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E-4316-ED47-AC5F-B9FA3B40E5DC}"/>
                </c:ext>
              </c:extLst>
            </c:dLbl>
            <c:dLbl>
              <c:idx val="47"/>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2F-4316-ED47-AC5F-B9FA3B40E5DC}"/>
                </c:ext>
              </c:extLst>
            </c:dLbl>
            <c:dLbl>
              <c:idx val="4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0-4316-ED47-AC5F-B9FA3B40E5DC}"/>
                </c:ext>
              </c:extLst>
            </c:dLbl>
            <c:dLbl>
              <c:idx val="4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1-4316-ED47-AC5F-B9FA3B40E5DC}"/>
                </c:ext>
              </c:extLst>
            </c:dLbl>
            <c:dLbl>
              <c:idx val="5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2-4316-ED47-AC5F-B9FA3B40E5DC}"/>
                </c:ext>
              </c:extLst>
            </c:dLbl>
            <c:dLbl>
              <c:idx val="5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3-4316-ED47-AC5F-B9FA3B40E5DC}"/>
                </c:ext>
              </c:extLst>
            </c:dLbl>
            <c:dLbl>
              <c:idx val="5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4-4316-ED47-AC5F-B9FA3B40E5DC}"/>
                </c:ext>
              </c:extLst>
            </c:dLbl>
            <c:dLbl>
              <c:idx val="5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5-4316-ED47-AC5F-B9FA3B40E5DC}"/>
                </c:ext>
              </c:extLst>
            </c:dLbl>
            <c:dLbl>
              <c:idx val="5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6-4316-ED47-AC5F-B9FA3B40E5DC}"/>
                </c:ext>
              </c:extLst>
            </c:dLbl>
            <c:dLbl>
              <c:idx val="5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7-4316-ED47-AC5F-B9FA3B40E5DC}"/>
                </c:ext>
              </c:extLst>
            </c:dLbl>
            <c:dLbl>
              <c:idx val="56"/>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8-4316-ED47-AC5F-B9FA3B40E5DC}"/>
                </c:ext>
              </c:extLst>
            </c:dLbl>
            <c:dLbl>
              <c:idx val="5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9-4316-ED47-AC5F-B9FA3B40E5DC}"/>
                </c:ext>
              </c:extLst>
            </c:dLbl>
            <c:dLbl>
              <c:idx val="58"/>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A-4316-ED47-AC5F-B9FA3B40E5DC}"/>
                </c:ext>
              </c:extLst>
            </c:dLbl>
            <c:dLbl>
              <c:idx val="59"/>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B-4316-ED47-AC5F-B9FA3B40E5DC}"/>
                </c:ext>
              </c:extLst>
            </c:dLbl>
            <c:dLbl>
              <c:idx val="6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C-4316-ED47-AC5F-B9FA3B40E5DC}"/>
                </c:ext>
              </c:extLst>
            </c:dLbl>
            <c:dLbl>
              <c:idx val="6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D-4316-ED47-AC5F-B9FA3B40E5DC}"/>
                </c:ext>
              </c:extLst>
            </c:dLbl>
            <c:dLbl>
              <c:idx val="6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E-4316-ED47-AC5F-B9FA3B40E5DC}"/>
                </c:ext>
              </c:extLst>
            </c:dLbl>
            <c:dLbl>
              <c:idx val="6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3F-4316-ED47-AC5F-B9FA3B40E5DC}"/>
                </c:ext>
              </c:extLst>
            </c:dLbl>
            <c:dLbl>
              <c:idx val="6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0-4316-ED47-AC5F-B9FA3B40E5DC}"/>
                </c:ext>
              </c:extLst>
            </c:dLbl>
            <c:dLbl>
              <c:idx val="65"/>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1-4316-ED47-AC5F-B9FA3B40E5DC}"/>
                </c:ext>
              </c:extLst>
            </c:dLbl>
            <c:dLbl>
              <c:idx val="6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2-4316-ED47-AC5F-B9FA3B40E5DC}"/>
                </c:ext>
              </c:extLst>
            </c:dLbl>
            <c:dLbl>
              <c:idx val="6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3-4316-ED47-AC5F-B9FA3B40E5DC}"/>
                </c:ext>
              </c:extLst>
            </c:dLbl>
            <c:dLbl>
              <c:idx val="6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4-4316-ED47-AC5F-B9FA3B40E5DC}"/>
                </c:ext>
              </c:extLst>
            </c:dLbl>
            <c:dLbl>
              <c:idx val="6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5-4316-ED47-AC5F-B9FA3B40E5DC}"/>
                </c:ext>
              </c:extLst>
            </c:dLbl>
            <c:dLbl>
              <c:idx val="7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6-4316-ED47-AC5F-B9FA3B40E5DC}"/>
                </c:ext>
              </c:extLst>
            </c:dLbl>
            <c:dLbl>
              <c:idx val="71"/>
              <c:tx>
                <c:rich>
                  <a:bodyPr/>
                  <a:lstStyle/>
                  <a:p>
                    <a:pPr>
                      <a:defRPr/>
                    </a:pPr>
                    <a:r>
                      <a:rPr lang="en-US"/>
                      <a:t>COVID-19</a:t>
                    </a:r>
                  </a:p>
                </c:rich>
              </c:tx>
              <c:numFmt formatCode="#,##0.00" sourceLinked="0"/>
              <c:spPr>
                <a:solidFill>
                  <a:srgbClr val="FFFFFF"/>
                </a:solidFill>
                <a:ln>
                  <a:solidFill>
                    <a:prstClr val="black">
                      <a:lumMod val="65000"/>
                      <a:lumOff val="35000"/>
                    </a:prstClr>
                  </a:solidFill>
                </a:ln>
                <a:effectLst/>
              </c:spPr>
              <c:dLblPos val="b"/>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pPr xmlns:c15="http://schemas.microsoft.com/office/drawing/2012/chart">
                    <a:prstGeom prst="wedgeRectCallout">
                      <a:avLst/>
                    </a:prstGeom>
                  </c15:spPr>
                  <c15:showDataLabelsRange val="0"/>
                </c:ext>
                <c:ext xmlns:c16="http://schemas.microsoft.com/office/drawing/2014/chart" uri="{C3380CC4-5D6E-409C-BE32-E72D297353CC}">
                  <c16:uniqueId val="{00000047-4316-ED47-AC5F-B9FA3B40E5DC}"/>
                </c:ext>
              </c:extLst>
            </c:dLbl>
            <c:dLbl>
              <c:idx val="7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8-4316-ED47-AC5F-B9FA3B40E5DC}"/>
                </c:ext>
              </c:extLst>
            </c:dLbl>
            <c:dLbl>
              <c:idx val="7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9-4316-ED47-AC5F-B9FA3B40E5DC}"/>
                </c:ext>
              </c:extLst>
            </c:dLbl>
            <c:dLbl>
              <c:idx val="7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A-4316-ED47-AC5F-B9FA3B40E5DC}"/>
                </c:ext>
              </c:extLst>
            </c:dLbl>
            <c:dLbl>
              <c:idx val="7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B-4316-ED47-AC5F-B9FA3B40E5DC}"/>
                </c:ext>
              </c:extLst>
            </c:dLbl>
            <c:dLbl>
              <c:idx val="7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C-4316-ED47-AC5F-B9FA3B40E5DC}"/>
                </c:ext>
              </c:extLst>
            </c:dLbl>
            <c:dLbl>
              <c:idx val="7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D-4316-ED47-AC5F-B9FA3B40E5DC}"/>
                </c:ext>
              </c:extLst>
            </c:dLbl>
            <c:dLbl>
              <c:idx val="7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E-4316-ED47-AC5F-B9FA3B40E5DC}"/>
                </c:ext>
              </c:extLst>
            </c:dLbl>
            <c:dLbl>
              <c:idx val="7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4F-4316-ED47-AC5F-B9FA3B40E5DC}"/>
                </c:ext>
              </c:extLst>
            </c:dLbl>
            <c:dLbl>
              <c:idx val="8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0-4316-ED47-AC5F-B9FA3B40E5DC}"/>
                </c:ext>
              </c:extLst>
            </c:dLbl>
            <c:dLbl>
              <c:idx val="8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1-4316-ED47-AC5F-B9FA3B40E5DC}"/>
                </c:ext>
              </c:extLst>
            </c:dLbl>
            <c:dLbl>
              <c:idx val="8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2-4316-ED47-AC5F-B9FA3B40E5DC}"/>
                </c:ext>
              </c:extLst>
            </c:dLbl>
            <c:dLbl>
              <c:idx val="8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3-4316-ED47-AC5F-B9FA3B40E5DC}"/>
                </c:ext>
              </c:extLst>
            </c:dLbl>
            <c:dLbl>
              <c:idx val="8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4-4316-ED47-AC5F-B9FA3B40E5DC}"/>
                </c:ext>
              </c:extLst>
            </c:dLbl>
            <c:dLbl>
              <c:idx val="8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5-4316-ED47-AC5F-B9FA3B40E5DC}"/>
                </c:ext>
              </c:extLst>
            </c:dLbl>
            <c:dLbl>
              <c:idx val="8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6-4316-ED47-AC5F-B9FA3B40E5DC}"/>
                </c:ext>
              </c:extLst>
            </c:dLbl>
            <c:dLbl>
              <c:idx val="8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7-4316-ED47-AC5F-B9FA3B40E5DC}"/>
                </c:ext>
              </c:extLst>
            </c:dLbl>
            <c:dLbl>
              <c:idx val="8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8-4316-ED47-AC5F-B9FA3B40E5DC}"/>
                </c:ext>
              </c:extLst>
            </c:dLbl>
            <c:dLbl>
              <c:idx val="8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9-4316-ED47-AC5F-B9FA3B40E5DC}"/>
                </c:ext>
              </c:extLst>
            </c:dLbl>
            <c:dLbl>
              <c:idx val="9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A-4316-ED47-AC5F-B9FA3B40E5DC}"/>
                </c:ext>
              </c:extLst>
            </c:dLbl>
            <c:dLbl>
              <c:idx val="9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B-4316-ED47-AC5F-B9FA3B40E5DC}"/>
                </c:ext>
              </c:extLst>
            </c:dLbl>
            <c:dLbl>
              <c:idx val="9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C-4316-ED47-AC5F-B9FA3B40E5DC}"/>
                </c:ext>
              </c:extLst>
            </c:dLbl>
            <c:dLbl>
              <c:idx val="9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D-4316-ED47-AC5F-B9FA3B40E5DC}"/>
                </c:ext>
              </c:extLst>
            </c:dLbl>
            <c:dLbl>
              <c:idx val="9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E-4316-ED47-AC5F-B9FA3B40E5DC}"/>
                </c:ext>
              </c:extLst>
            </c:dLbl>
            <c:dLbl>
              <c:idx val="9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5F-4316-ED47-AC5F-B9FA3B40E5DC}"/>
                </c:ext>
              </c:extLst>
            </c:dLbl>
            <c:dLbl>
              <c:idx val="9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0-4316-ED47-AC5F-B9FA3B40E5DC}"/>
                </c:ext>
              </c:extLst>
            </c:dLbl>
            <c:dLbl>
              <c:idx val="97"/>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1-4316-ED47-AC5F-B9FA3B40E5DC}"/>
                </c:ext>
              </c:extLst>
            </c:dLbl>
            <c:dLbl>
              <c:idx val="9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2-4316-ED47-AC5F-B9FA3B40E5DC}"/>
                </c:ext>
              </c:extLst>
            </c:dLbl>
            <c:dLbl>
              <c:idx val="9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3-4316-ED47-AC5F-B9FA3B40E5DC}"/>
                </c:ext>
              </c:extLst>
            </c:dLbl>
            <c:dLbl>
              <c:idx val="10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4-4316-ED47-AC5F-B9FA3B40E5DC}"/>
                </c:ext>
              </c:extLst>
            </c:dLbl>
            <c:dLbl>
              <c:idx val="10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5-4316-ED47-AC5F-B9FA3B40E5DC}"/>
                </c:ext>
              </c:extLst>
            </c:dLbl>
            <c:dLbl>
              <c:idx val="10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6-4316-ED47-AC5F-B9FA3B40E5DC}"/>
                </c:ext>
              </c:extLst>
            </c:dLbl>
            <c:dLbl>
              <c:idx val="10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7-4316-ED47-AC5F-B9FA3B40E5DC}"/>
                </c:ext>
              </c:extLst>
            </c:dLbl>
            <c:dLbl>
              <c:idx val="10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8-4316-ED47-AC5F-B9FA3B40E5DC}"/>
                </c:ext>
              </c:extLst>
            </c:dLbl>
            <c:dLbl>
              <c:idx val="10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9-4316-ED47-AC5F-B9FA3B40E5DC}"/>
                </c:ext>
              </c:extLst>
            </c:dLbl>
            <c:dLbl>
              <c:idx val="106"/>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A-4316-ED47-AC5F-B9FA3B40E5DC}"/>
                </c:ext>
              </c:extLst>
            </c:dLbl>
            <c:dLbl>
              <c:idx val="107"/>
              <c:tx>
                <c:rich>
                  <a:bodyPr/>
                  <a:lstStyle/>
                  <a:p>
                    <a:pPr>
                      <a:defRPr/>
                    </a:pPr>
                    <a:endParaRPr lang="en-US"/>
                  </a:p>
                </c:rich>
              </c:tx>
              <c:numFmt formatCode="#,##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B-4316-ED47-AC5F-B9FA3B40E5DC}"/>
                </c:ext>
              </c:extLst>
            </c:dLbl>
            <c:dLbl>
              <c:idx val="10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C-4316-ED47-AC5F-B9FA3B40E5DC}"/>
                </c:ext>
              </c:extLst>
            </c:dLbl>
            <c:dLbl>
              <c:idx val="10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D-4316-ED47-AC5F-B9FA3B40E5DC}"/>
                </c:ext>
              </c:extLst>
            </c:dLbl>
            <c:dLbl>
              <c:idx val="11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E-4316-ED47-AC5F-B9FA3B40E5DC}"/>
                </c:ext>
              </c:extLst>
            </c:dLbl>
            <c:dLbl>
              <c:idx val="11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6F-4316-ED47-AC5F-B9FA3B40E5DC}"/>
                </c:ext>
              </c:extLst>
            </c:dLbl>
            <c:dLbl>
              <c:idx val="11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0-4316-ED47-AC5F-B9FA3B40E5DC}"/>
                </c:ext>
              </c:extLst>
            </c:dLbl>
            <c:dLbl>
              <c:idx val="11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1-4316-ED47-AC5F-B9FA3B40E5DC}"/>
                </c:ext>
              </c:extLst>
            </c:dLbl>
            <c:dLbl>
              <c:idx val="11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2-4316-ED47-AC5F-B9FA3B40E5DC}"/>
                </c:ext>
              </c:extLst>
            </c:dLbl>
            <c:dLbl>
              <c:idx val="11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3-4316-ED47-AC5F-B9FA3B40E5DC}"/>
                </c:ext>
              </c:extLst>
            </c:dLbl>
            <c:dLbl>
              <c:idx val="11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4-4316-ED47-AC5F-B9FA3B40E5DC}"/>
                </c:ext>
              </c:extLst>
            </c:dLbl>
            <c:dLbl>
              <c:idx val="11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5-4316-ED47-AC5F-B9FA3B40E5DC}"/>
                </c:ext>
              </c:extLst>
            </c:dLbl>
            <c:dLbl>
              <c:idx val="11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6-4316-ED47-AC5F-B9FA3B40E5DC}"/>
                </c:ext>
              </c:extLst>
            </c:dLbl>
            <c:dLbl>
              <c:idx val="11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7-4316-ED47-AC5F-B9FA3B40E5DC}"/>
                </c:ext>
              </c:extLst>
            </c:dLbl>
            <c:dLbl>
              <c:idx val="12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8-4316-ED47-AC5F-B9FA3B40E5DC}"/>
                </c:ext>
              </c:extLst>
            </c:dLbl>
            <c:dLbl>
              <c:idx val="12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9-4316-ED47-AC5F-B9FA3B40E5DC}"/>
                </c:ext>
              </c:extLst>
            </c:dLbl>
            <c:dLbl>
              <c:idx val="12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A-4316-ED47-AC5F-B9FA3B40E5DC}"/>
                </c:ext>
              </c:extLst>
            </c:dLbl>
            <c:dLbl>
              <c:idx val="12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B-4316-ED47-AC5F-B9FA3B40E5DC}"/>
                </c:ext>
              </c:extLst>
            </c:dLbl>
            <c:dLbl>
              <c:idx val="124"/>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C-4316-ED47-AC5F-B9FA3B40E5DC}"/>
                </c:ext>
              </c:extLst>
            </c:dLbl>
            <c:dLbl>
              <c:idx val="12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D-4316-ED47-AC5F-B9FA3B40E5DC}"/>
                </c:ext>
              </c:extLst>
            </c:dLbl>
            <c:dLbl>
              <c:idx val="126"/>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E-4316-ED47-AC5F-B9FA3B40E5DC}"/>
                </c:ext>
              </c:extLst>
            </c:dLbl>
            <c:dLbl>
              <c:idx val="12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7F-4316-ED47-AC5F-B9FA3B40E5DC}"/>
                </c:ext>
              </c:extLst>
            </c:dLbl>
            <c:dLbl>
              <c:idx val="12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0-4316-ED47-AC5F-B9FA3B40E5DC}"/>
                </c:ext>
              </c:extLst>
            </c:dLbl>
            <c:dLbl>
              <c:idx val="12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1-4316-ED47-AC5F-B9FA3B40E5DC}"/>
                </c:ext>
              </c:extLst>
            </c:dLbl>
            <c:dLbl>
              <c:idx val="13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2-4316-ED47-AC5F-B9FA3B40E5DC}"/>
                </c:ext>
              </c:extLst>
            </c:dLbl>
            <c:dLbl>
              <c:idx val="13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3-4316-ED47-AC5F-B9FA3B40E5DC}"/>
                </c:ext>
              </c:extLst>
            </c:dLbl>
            <c:dLbl>
              <c:idx val="13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4-4316-ED47-AC5F-B9FA3B40E5DC}"/>
                </c:ext>
              </c:extLst>
            </c:dLbl>
            <c:dLbl>
              <c:idx val="13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5-4316-ED47-AC5F-B9FA3B40E5DC}"/>
                </c:ext>
              </c:extLst>
            </c:dLbl>
            <c:dLbl>
              <c:idx val="13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6-4316-ED47-AC5F-B9FA3B40E5DC}"/>
                </c:ext>
              </c:extLst>
            </c:dLbl>
            <c:dLbl>
              <c:idx val="13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7-4316-ED47-AC5F-B9FA3B40E5DC}"/>
                </c:ext>
              </c:extLst>
            </c:dLbl>
            <c:dLbl>
              <c:idx val="136"/>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8-4316-ED47-AC5F-B9FA3B40E5DC}"/>
                </c:ext>
              </c:extLst>
            </c:dLbl>
            <c:dLbl>
              <c:idx val="13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9-4316-ED47-AC5F-B9FA3B40E5DC}"/>
                </c:ext>
              </c:extLst>
            </c:dLbl>
            <c:dLbl>
              <c:idx val="13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A-4316-ED47-AC5F-B9FA3B40E5DC}"/>
                </c:ext>
              </c:extLst>
            </c:dLbl>
            <c:dLbl>
              <c:idx val="13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B-4316-ED47-AC5F-B9FA3B40E5DC}"/>
                </c:ext>
              </c:extLst>
            </c:dLbl>
            <c:dLbl>
              <c:idx val="14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C-4316-ED47-AC5F-B9FA3B40E5DC}"/>
                </c:ext>
              </c:extLst>
            </c:dLbl>
            <c:dLbl>
              <c:idx val="141"/>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D-4316-ED47-AC5F-B9FA3B40E5DC}"/>
                </c:ext>
              </c:extLst>
            </c:dLbl>
            <c:dLbl>
              <c:idx val="142"/>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E-4316-ED47-AC5F-B9FA3B40E5DC}"/>
                </c:ext>
              </c:extLst>
            </c:dLbl>
            <c:dLbl>
              <c:idx val="143"/>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8F-4316-ED47-AC5F-B9FA3B40E5DC}"/>
                </c:ext>
              </c:extLst>
            </c:dLbl>
            <c:dLbl>
              <c:idx val="144"/>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90-4316-ED47-AC5F-B9FA3B40E5DC}"/>
                </c:ext>
              </c:extLst>
            </c:dLbl>
            <c:dLbl>
              <c:idx val="145"/>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91-4316-ED47-AC5F-B9FA3B40E5DC}"/>
                </c:ext>
              </c:extLst>
            </c:dLbl>
            <c:dLbl>
              <c:idx val="146"/>
              <c:tx>
                <c:rich>
                  <a:bodyPr/>
                  <a:lstStyle/>
                  <a:p>
                    <a:pPr>
                      <a:defRPr/>
                    </a:pPr>
                    <a:endParaRPr lang="en-US"/>
                  </a:p>
                </c:rich>
              </c:tx>
              <c:numFmt formatCode="#,##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92-4316-ED47-AC5F-B9FA3B40E5DC}"/>
                </c:ext>
              </c:extLst>
            </c:dLbl>
            <c:dLbl>
              <c:idx val="147"/>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93-4316-ED47-AC5F-B9FA3B40E5DC}"/>
                </c:ext>
              </c:extLst>
            </c:dLbl>
            <c:dLbl>
              <c:idx val="148"/>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94-4316-ED47-AC5F-B9FA3B40E5DC}"/>
                </c:ext>
              </c:extLst>
            </c:dLbl>
            <c:dLbl>
              <c:idx val="149"/>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95-4316-ED47-AC5F-B9FA3B40E5DC}"/>
                </c:ext>
              </c:extLst>
            </c:dLbl>
            <c:dLbl>
              <c:idx val="150"/>
              <c:tx>
                <c:rich>
                  <a:bodyPr/>
                  <a:lstStyle/>
                  <a:p>
                    <a:pPr>
                      <a:defRPr/>
                    </a:pPr>
                    <a:endParaRPr lang="en-US"/>
                  </a:p>
                </c:rich>
              </c:tx>
              <c:numFmt formatCode="#,##0.00" sourceLinked="0"/>
              <c:spPr/>
              <c:dLblPos val="t"/>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DataLabelsRange val="0"/>
                </c:ext>
                <c:ext xmlns:c16="http://schemas.microsoft.com/office/drawing/2014/chart" uri="{C3380CC4-5D6E-409C-BE32-E72D297353CC}">
                  <c16:uniqueId val="{00000096-4316-ED47-AC5F-B9FA3B40E5DC}"/>
                </c:ext>
              </c:extLst>
            </c:dLbl>
            <c:spPr>
              <a:noFill/>
              <a:ln>
                <a:noFill/>
              </a:ln>
              <a:effectLst/>
            </c:spPr>
            <c:showLegendKey val="0"/>
            <c:showVal val="0"/>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1"/>
              </c:ext>
            </c:extLst>
          </c:dLbls>
          <c:cat>
            <c:strRef>
              <c:f>Sheet1!$A$2:$A$152</c:f>
              <c:strCache>
                <c:ptCount val="15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pt idx="101">
                  <c:v>2051</c:v>
                </c:pt>
                <c:pt idx="102">
                  <c:v>2052</c:v>
                </c:pt>
                <c:pt idx="103">
                  <c:v>2053</c:v>
                </c:pt>
                <c:pt idx="104">
                  <c:v>2054</c:v>
                </c:pt>
                <c:pt idx="105">
                  <c:v>2055</c:v>
                </c:pt>
                <c:pt idx="106">
                  <c:v>2056</c:v>
                </c:pt>
                <c:pt idx="107">
                  <c:v>2057</c:v>
                </c:pt>
                <c:pt idx="108">
                  <c:v>2058</c:v>
                </c:pt>
                <c:pt idx="109">
                  <c:v>2059</c:v>
                </c:pt>
                <c:pt idx="110">
                  <c:v>2060</c:v>
                </c:pt>
                <c:pt idx="111">
                  <c:v>2061</c:v>
                </c:pt>
                <c:pt idx="112">
                  <c:v>2062</c:v>
                </c:pt>
                <c:pt idx="113">
                  <c:v>2063</c:v>
                </c:pt>
                <c:pt idx="114">
                  <c:v>2064</c:v>
                </c:pt>
                <c:pt idx="115">
                  <c:v>2065</c:v>
                </c:pt>
                <c:pt idx="116">
                  <c:v>2066</c:v>
                </c:pt>
                <c:pt idx="117">
                  <c:v>2067</c:v>
                </c:pt>
                <c:pt idx="118">
                  <c:v>2068</c:v>
                </c:pt>
                <c:pt idx="119">
                  <c:v>2069</c:v>
                </c:pt>
                <c:pt idx="120">
                  <c:v>2070</c:v>
                </c:pt>
                <c:pt idx="121">
                  <c:v>2071</c:v>
                </c:pt>
                <c:pt idx="122">
                  <c:v>2072</c:v>
                </c:pt>
                <c:pt idx="123">
                  <c:v>2073</c:v>
                </c:pt>
                <c:pt idx="124">
                  <c:v>2074</c:v>
                </c:pt>
                <c:pt idx="125">
                  <c:v>2075</c:v>
                </c:pt>
                <c:pt idx="126">
                  <c:v>2076</c:v>
                </c:pt>
                <c:pt idx="127">
                  <c:v>2077</c:v>
                </c:pt>
                <c:pt idx="128">
                  <c:v>2078</c:v>
                </c:pt>
                <c:pt idx="129">
                  <c:v>2079</c:v>
                </c:pt>
                <c:pt idx="130">
                  <c:v>2080</c:v>
                </c:pt>
                <c:pt idx="131">
                  <c:v>2081</c:v>
                </c:pt>
                <c:pt idx="132">
                  <c:v>2082</c:v>
                </c:pt>
                <c:pt idx="133">
                  <c:v>2083</c:v>
                </c:pt>
                <c:pt idx="134">
                  <c:v>2084</c:v>
                </c:pt>
                <c:pt idx="135">
                  <c:v>2085</c:v>
                </c:pt>
                <c:pt idx="136">
                  <c:v>2086</c:v>
                </c:pt>
                <c:pt idx="137">
                  <c:v>2087</c:v>
                </c:pt>
                <c:pt idx="138">
                  <c:v>2088</c:v>
                </c:pt>
                <c:pt idx="139">
                  <c:v>2089</c:v>
                </c:pt>
                <c:pt idx="140">
                  <c:v>2090</c:v>
                </c:pt>
                <c:pt idx="141">
                  <c:v>2091</c:v>
                </c:pt>
                <c:pt idx="142">
                  <c:v>2092</c:v>
                </c:pt>
                <c:pt idx="143">
                  <c:v>2093</c:v>
                </c:pt>
                <c:pt idx="144">
                  <c:v>2094</c:v>
                </c:pt>
                <c:pt idx="145">
                  <c:v>2095</c:v>
                </c:pt>
                <c:pt idx="146">
                  <c:v>2096</c:v>
                </c:pt>
                <c:pt idx="147">
                  <c:v>2097</c:v>
                </c:pt>
                <c:pt idx="148">
                  <c:v>2098</c:v>
                </c:pt>
                <c:pt idx="149">
                  <c:v>2099</c:v>
                </c:pt>
                <c:pt idx="150">
                  <c:v>2100</c:v>
                </c:pt>
              </c:strCache>
            </c:strRef>
          </c:cat>
          <c:val>
            <c:numRef>
              <c:f>Sheet1!$B$2:$B$152</c:f>
              <c:numCache>
                <c:formatCode>General</c:formatCode>
                <c:ptCount val="151"/>
                <c:pt idx="0">
                  <c:v>46.46</c:v>
                </c:pt>
                <c:pt idx="1">
                  <c:v>47.14</c:v>
                </c:pt>
                <c:pt idx="2">
                  <c:v>48.23</c:v>
                </c:pt>
                <c:pt idx="3">
                  <c:v>48.8</c:v>
                </c:pt>
                <c:pt idx="4">
                  <c:v>49.59</c:v>
                </c:pt>
                <c:pt idx="5">
                  <c:v>50.12</c:v>
                </c:pt>
                <c:pt idx="6">
                  <c:v>50.64</c:v>
                </c:pt>
                <c:pt idx="7">
                  <c:v>50.95</c:v>
                </c:pt>
                <c:pt idx="8">
                  <c:v>51.54</c:v>
                </c:pt>
                <c:pt idx="9">
                  <c:v>49.35</c:v>
                </c:pt>
                <c:pt idx="10">
                  <c:v>47.7</c:v>
                </c:pt>
                <c:pt idx="11">
                  <c:v>50.36</c:v>
                </c:pt>
                <c:pt idx="12">
                  <c:v>53.12</c:v>
                </c:pt>
                <c:pt idx="13">
                  <c:v>53.58</c:v>
                </c:pt>
                <c:pt idx="14">
                  <c:v>54.16</c:v>
                </c:pt>
                <c:pt idx="15">
                  <c:v>53.89</c:v>
                </c:pt>
                <c:pt idx="16">
                  <c:v>54.47</c:v>
                </c:pt>
                <c:pt idx="17">
                  <c:v>54.92</c:v>
                </c:pt>
                <c:pt idx="18">
                  <c:v>55.49</c:v>
                </c:pt>
                <c:pt idx="19">
                  <c:v>55.83</c:v>
                </c:pt>
                <c:pt idx="20">
                  <c:v>56.11</c:v>
                </c:pt>
                <c:pt idx="21">
                  <c:v>55.89</c:v>
                </c:pt>
                <c:pt idx="22">
                  <c:v>57.12</c:v>
                </c:pt>
                <c:pt idx="23">
                  <c:v>57.63</c:v>
                </c:pt>
                <c:pt idx="24">
                  <c:v>58.04</c:v>
                </c:pt>
                <c:pt idx="25">
                  <c:v>58.28</c:v>
                </c:pt>
                <c:pt idx="26">
                  <c:v>58.71</c:v>
                </c:pt>
                <c:pt idx="27">
                  <c:v>59.37</c:v>
                </c:pt>
                <c:pt idx="28">
                  <c:v>59.74</c:v>
                </c:pt>
                <c:pt idx="29">
                  <c:v>60.2</c:v>
                </c:pt>
                <c:pt idx="30">
                  <c:v>60.55</c:v>
                </c:pt>
                <c:pt idx="31">
                  <c:v>60.99</c:v>
                </c:pt>
                <c:pt idx="32">
                  <c:v>61.42</c:v>
                </c:pt>
                <c:pt idx="33">
                  <c:v>61.57</c:v>
                </c:pt>
                <c:pt idx="34">
                  <c:v>61.91</c:v>
                </c:pt>
                <c:pt idx="35">
                  <c:v>62.24</c:v>
                </c:pt>
                <c:pt idx="36">
                  <c:v>62.77</c:v>
                </c:pt>
                <c:pt idx="37">
                  <c:v>63.16</c:v>
                </c:pt>
                <c:pt idx="38">
                  <c:v>63.28</c:v>
                </c:pt>
                <c:pt idx="39">
                  <c:v>63.79</c:v>
                </c:pt>
                <c:pt idx="40">
                  <c:v>63.99</c:v>
                </c:pt>
                <c:pt idx="41">
                  <c:v>64.06</c:v>
                </c:pt>
                <c:pt idx="42">
                  <c:v>64.3</c:v>
                </c:pt>
                <c:pt idx="43">
                  <c:v>64.44</c:v>
                </c:pt>
                <c:pt idx="44">
                  <c:v>64.459999999999994</c:v>
                </c:pt>
                <c:pt idx="45">
                  <c:v>64.88</c:v>
                </c:pt>
                <c:pt idx="46">
                  <c:v>65.14</c:v>
                </c:pt>
                <c:pt idx="47">
                  <c:v>65.5</c:v>
                </c:pt>
                <c:pt idx="48">
                  <c:v>65.72</c:v>
                </c:pt>
                <c:pt idx="49">
                  <c:v>66.069999999999993</c:v>
                </c:pt>
                <c:pt idx="50">
                  <c:v>66.45</c:v>
                </c:pt>
                <c:pt idx="51">
                  <c:v>66.83</c:v>
                </c:pt>
                <c:pt idx="52">
                  <c:v>67.14</c:v>
                </c:pt>
                <c:pt idx="53">
                  <c:v>67.459999999999994</c:v>
                </c:pt>
                <c:pt idx="54">
                  <c:v>67.81</c:v>
                </c:pt>
                <c:pt idx="55">
                  <c:v>68.209999999999994</c:v>
                </c:pt>
                <c:pt idx="56">
                  <c:v>68.7</c:v>
                </c:pt>
                <c:pt idx="57">
                  <c:v>69.05</c:v>
                </c:pt>
                <c:pt idx="58">
                  <c:v>69.3</c:v>
                </c:pt>
                <c:pt idx="59">
                  <c:v>69.8</c:v>
                </c:pt>
                <c:pt idx="60">
                  <c:v>70.11</c:v>
                </c:pt>
                <c:pt idx="61">
                  <c:v>70.53</c:v>
                </c:pt>
                <c:pt idx="62">
                  <c:v>70.87</c:v>
                </c:pt>
                <c:pt idx="63">
                  <c:v>71.209999999999994</c:v>
                </c:pt>
                <c:pt idx="64">
                  <c:v>71.569999999999993</c:v>
                </c:pt>
                <c:pt idx="65">
                  <c:v>71.8</c:v>
                </c:pt>
                <c:pt idx="66">
                  <c:v>72.11</c:v>
                </c:pt>
                <c:pt idx="67">
                  <c:v>72.33</c:v>
                </c:pt>
                <c:pt idx="68">
                  <c:v>72.58</c:v>
                </c:pt>
                <c:pt idx="69">
                  <c:v>72.790000000000006</c:v>
                </c:pt>
                <c:pt idx="70">
                  <c:v>72.040000000000006</c:v>
                </c:pt>
                <c:pt idx="71">
                  <c:v>71.05</c:v>
                </c:pt>
                <c:pt idx="72">
                  <c:v>71.709999999999994</c:v>
                </c:pt>
                <c:pt idx="73">
                  <c:v>73.36</c:v>
                </c:pt>
                <c:pt idx="74">
                  <c:v>73.67</c:v>
                </c:pt>
                <c:pt idx="75">
                  <c:v>73.790000000000006</c:v>
                </c:pt>
                <c:pt idx="76">
                  <c:v>73.95</c:v>
                </c:pt>
                <c:pt idx="77">
                  <c:v>74.11</c:v>
                </c:pt>
                <c:pt idx="78">
                  <c:v>74.260000000000005</c:v>
                </c:pt>
                <c:pt idx="79">
                  <c:v>74.41</c:v>
                </c:pt>
                <c:pt idx="80">
                  <c:v>74.569999999999993</c:v>
                </c:pt>
                <c:pt idx="81">
                  <c:v>74.72</c:v>
                </c:pt>
                <c:pt idx="82">
                  <c:v>74.87</c:v>
                </c:pt>
                <c:pt idx="83">
                  <c:v>75.02</c:v>
                </c:pt>
                <c:pt idx="84">
                  <c:v>75.16</c:v>
                </c:pt>
                <c:pt idx="85">
                  <c:v>75.31</c:v>
                </c:pt>
                <c:pt idx="86">
                  <c:v>75.45</c:v>
                </c:pt>
                <c:pt idx="87">
                  <c:v>75.59</c:v>
                </c:pt>
                <c:pt idx="88">
                  <c:v>75.73</c:v>
                </c:pt>
                <c:pt idx="89">
                  <c:v>75.87</c:v>
                </c:pt>
                <c:pt idx="90">
                  <c:v>76.010000000000005</c:v>
                </c:pt>
                <c:pt idx="91">
                  <c:v>76.150000000000006</c:v>
                </c:pt>
                <c:pt idx="92">
                  <c:v>76.28</c:v>
                </c:pt>
                <c:pt idx="93">
                  <c:v>76.41</c:v>
                </c:pt>
                <c:pt idx="94">
                  <c:v>76.540000000000006</c:v>
                </c:pt>
                <c:pt idx="95">
                  <c:v>76.66</c:v>
                </c:pt>
                <c:pt idx="96">
                  <c:v>76.790000000000006</c:v>
                </c:pt>
                <c:pt idx="97">
                  <c:v>76.900000000000006</c:v>
                </c:pt>
                <c:pt idx="98">
                  <c:v>77.02</c:v>
                </c:pt>
                <c:pt idx="99">
                  <c:v>77.14</c:v>
                </c:pt>
                <c:pt idx="100">
                  <c:v>77.25</c:v>
                </c:pt>
                <c:pt idx="101">
                  <c:v>77.36</c:v>
                </c:pt>
                <c:pt idx="102">
                  <c:v>77.47</c:v>
                </c:pt>
                <c:pt idx="103">
                  <c:v>77.58</c:v>
                </c:pt>
                <c:pt idx="104">
                  <c:v>77.69</c:v>
                </c:pt>
                <c:pt idx="105">
                  <c:v>77.790000000000006</c:v>
                </c:pt>
                <c:pt idx="106">
                  <c:v>77.900000000000006</c:v>
                </c:pt>
                <c:pt idx="107">
                  <c:v>78</c:v>
                </c:pt>
                <c:pt idx="108">
                  <c:v>78.11</c:v>
                </c:pt>
                <c:pt idx="109">
                  <c:v>78.209999999999994</c:v>
                </c:pt>
                <c:pt idx="110">
                  <c:v>78.31</c:v>
                </c:pt>
                <c:pt idx="111">
                  <c:v>78.42</c:v>
                </c:pt>
                <c:pt idx="112">
                  <c:v>78.52</c:v>
                </c:pt>
                <c:pt idx="113">
                  <c:v>78.62</c:v>
                </c:pt>
                <c:pt idx="114">
                  <c:v>78.72</c:v>
                </c:pt>
                <c:pt idx="115">
                  <c:v>78.819999999999993</c:v>
                </c:pt>
                <c:pt idx="116">
                  <c:v>78.930000000000007</c:v>
                </c:pt>
                <c:pt idx="117">
                  <c:v>79.02</c:v>
                </c:pt>
                <c:pt idx="118">
                  <c:v>79.12</c:v>
                </c:pt>
                <c:pt idx="119">
                  <c:v>79.22</c:v>
                </c:pt>
                <c:pt idx="120">
                  <c:v>79.319999999999993</c:v>
                </c:pt>
                <c:pt idx="121">
                  <c:v>79.42</c:v>
                </c:pt>
                <c:pt idx="122">
                  <c:v>79.510000000000005</c:v>
                </c:pt>
                <c:pt idx="123">
                  <c:v>79.61</c:v>
                </c:pt>
                <c:pt idx="124">
                  <c:v>79.7</c:v>
                </c:pt>
                <c:pt idx="125">
                  <c:v>79.790000000000006</c:v>
                </c:pt>
                <c:pt idx="126">
                  <c:v>79.89</c:v>
                </c:pt>
                <c:pt idx="127">
                  <c:v>79.98</c:v>
                </c:pt>
                <c:pt idx="128">
                  <c:v>80.069999999999993</c:v>
                </c:pt>
                <c:pt idx="129">
                  <c:v>80.16</c:v>
                </c:pt>
                <c:pt idx="130">
                  <c:v>80.25</c:v>
                </c:pt>
                <c:pt idx="131">
                  <c:v>80.34</c:v>
                </c:pt>
                <c:pt idx="132">
                  <c:v>80.430000000000007</c:v>
                </c:pt>
                <c:pt idx="133">
                  <c:v>80.53</c:v>
                </c:pt>
                <c:pt idx="134">
                  <c:v>80.62</c:v>
                </c:pt>
                <c:pt idx="135">
                  <c:v>80.709999999999994</c:v>
                </c:pt>
                <c:pt idx="136">
                  <c:v>80.8</c:v>
                </c:pt>
                <c:pt idx="137">
                  <c:v>80.89</c:v>
                </c:pt>
                <c:pt idx="138">
                  <c:v>80.97</c:v>
                </c:pt>
                <c:pt idx="139">
                  <c:v>81.069999999999993</c:v>
                </c:pt>
                <c:pt idx="140">
                  <c:v>81.16</c:v>
                </c:pt>
                <c:pt idx="141">
                  <c:v>81.25</c:v>
                </c:pt>
                <c:pt idx="142">
                  <c:v>81.34</c:v>
                </c:pt>
                <c:pt idx="143">
                  <c:v>81.430000000000007</c:v>
                </c:pt>
                <c:pt idx="144">
                  <c:v>81.52</c:v>
                </c:pt>
                <c:pt idx="145">
                  <c:v>81.61</c:v>
                </c:pt>
                <c:pt idx="146">
                  <c:v>81.7</c:v>
                </c:pt>
                <c:pt idx="147">
                  <c:v>81.790000000000006</c:v>
                </c:pt>
                <c:pt idx="148">
                  <c:v>81.88</c:v>
                </c:pt>
                <c:pt idx="149">
                  <c:v>81.97</c:v>
                </c:pt>
                <c:pt idx="150">
                  <c:v>82.06</c:v>
                </c:pt>
              </c:numCache>
            </c:numRef>
          </c:val>
          <c:smooth val="0"/>
          <c:extLst>
            <c:ext xmlns:c16="http://schemas.microsoft.com/office/drawing/2014/chart" uri="{C3380CC4-5D6E-409C-BE32-E72D297353CC}">
              <c16:uniqueId val="{00000097-4316-ED47-AC5F-B9FA3B40E5DC}"/>
            </c:ext>
          </c:extLst>
        </c:ser>
        <c:dLbls>
          <c:showLegendKey val="0"/>
          <c:showVal val="0"/>
          <c:showCatName val="0"/>
          <c:showSerName val="0"/>
          <c:showPercent val="0"/>
          <c:showBubbleSize val="0"/>
        </c:dLbls>
        <c:marker val="1"/>
        <c:smooth val="0"/>
        <c:axId val="67451136"/>
        <c:axId val="66437120"/>
      </c:line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40"/>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Life expectancy at birth (in years)</a:t>
                </a:r>
              </a:p>
            </c:rich>
          </c:tx>
          <c:overlay val="0"/>
        </c:title>
        <c:numFmt formatCode="#,##0" sourceLinked="0"/>
        <c:majorTickMark val="none"/>
        <c:minorTickMark val="none"/>
        <c:tickLblPos val="low"/>
        <c:spPr>
          <a:ln>
            <a:noFill/>
          </a:ln>
        </c:spPr>
        <c:txPr>
          <a:bodyPr/>
          <a:lstStyle/>
          <a:p>
            <a:pPr>
              <a:defRPr sz="16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AD9-7B5A-7F42-9493-E44EE43F0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E714BC-B8E2-E543-A7F6-4BB75714E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DD3BD-9778-324F-9CD4-34551EB1989B}"/>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5" name="Footer Placeholder 4">
            <a:extLst>
              <a:ext uri="{FF2B5EF4-FFF2-40B4-BE49-F238E27FC236}">
                <a16:creationId xmlns:a16="http://schemas.microsoft.com/office/drawing/2014/main" id="{A09C17C9-59BB-CD47-B0E8-09914EB85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D862C-26FB-B946-8C68-B9DD1F316D5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40481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5C07-E934-9F4B-96B0-AB9B4598C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60903-B776-B24E-9066-BD2B9664D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693FF-7592-B843-9AB4-846CD2CE9E11}"/>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5" name="Footer Placeholder 4">
            <a:extLst>
              <a:ext uri="{FF2B5EF4-FFF2-40B4-BE49-F238E27FC236}">
                <a16:creationId xmlns:a16="http://schemas.microsoft.com/office/drawing/2014/main" id="{A652214D-36AB-2045-B873-1449A47ED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DA5DE-BE37-7447-ABF1-9C8E34CB95F7}"/>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7776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FEDF86-5BB3-464B-8C6A-89C68FEC8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308C93-6BDC-1846-A5A8-708B39A430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2699D-0A8C-8A4A-8C3A-0A0E1404DA23}"/>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5" name="Footer Placeholder 4">
            <a:extLst>
              <a:ext uri="{FF2B5EF4-FFF2-40B4-BE49-F238E27FC236}">
                <a16:creationId xmlns:a16="http://schemas.microsoft.com/office/drawing/2014/main" id="{E1CAF299-53D3-7E4E-A49C-640B7447F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0EB71-8B52-554D-80F9-88DD5BF5C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26724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BB46-168C-1248-BBD3-5F80381AC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1AD2DC-E70F-CE46-BCB2-F17BDB71D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95B9-4752-2B4D-B4A2-415E5B481BBB}"/>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5" name="Footer Placeholder 4">
            <a:extLst>
              <a:ext uri="{FF2B5EF4-FFF2-40B4-BE49-F238E27FC236}">
                <a16:creationId xmlns:a16="http://schemas.microsoft.com/office/drawing/2014/main" id="{5849B6AD-9D8A-6F47-B4ED-5C8E55B7D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F0877-4B23-C842-B98C-1A1E00A843B2}"/>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89878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1FA9-4C40-C14E-A876-8BDF994A4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108EA-45A2-9044-B13B-8A3FF9643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2414D-30D0-AD48-9A7D-E9CF197D8C82}"/>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5" name="Footer Placeholder 4">
            <a:extLst>
              <a:ext uri="{FF2B5EF4-FFF2-40B4-BE49-F238E27FC236}">
                <a16:creationId xmlns:a16="http://schemas.microsoft.com/office/drawing/2014/main" id="{A4433800-5D47-484E-BC88-B90B7456B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1F653-5173-D24B-B17C-C063197040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13631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48B1-66E0-9C49-B9FE-569E9D6C8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A8E95-18E3-E746-9BC7-86892A901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1012C-A4DC-F24D-88BE-D48E01527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290C6-FFBD-1B43-BD50-DB39120DF07E}"/>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6" name="Footer Placeholder 5">
            <a:extLst>
              <a:ext uri="{FF2B5EF4-FFF2-40B4-BE49-F238E27FC236}">
                <a16:creationId xmlns:a16="http://schemas.microsoft.com/office/drawing/2014/main" id="{13D05371-04E8-3848-9495-D427CE41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1A1EF-37A8-F246-90F5-3ACC63C993B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454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060B-4FE3-C944-96ED-7473F9280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D211F-C7CF-0344-8FB8-ECB45C0C0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85D1E-E95F-314B-BD1C-CBB7E7F46D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0C63F-2E83-534B-8094-98AD35D6E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D4E8F-C3BD-F844-8903-BC7F66F96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C1E4C4-E6C8-1845-89C9-6001A7F8DD84}"/>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8" name="Footer Placeholder 7">
            <a:extLst>
              <a:ext uri="{FF2B5EF4-FFF2-40B4-BE49-F238E27FC236}">
                <a16:creationId xmlns:a16="http://schemas.microsoft.com/office/drawing/2014/main" id="{C47BB842-23A9-C445-8899-C8DF468A6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2AB77B-A0C7-BD4E-8C84-1FF8DC0B69F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55840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5C15-6E8E-1843-9026-8822AECE8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E1C88D-0039-EA46-ACDE-3E3A7C3315A2}"/>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4" name="Footer Placeholder 3">
            <a:extLst>
              <a:ext uri="{FF2B5EF4-FFF2-40B4-BE49-F238E27FC236}">
                <a16:creationId xmlns:a16="http://schemas.microsoft.com/office/drawing/2014/main" id="{9E6A6A55-1820-4044-90BF-56DF20573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792E2-64AE-304A-8303-5E4F0A08F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180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C0F9B-696F-EE49-9EAE-F1AB9FB1A1BD}"/>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3" name="Footer Placeholder 2">
            <a:extLst>
              <a:ext uri="{FF2B5EF4-FFF2-40B4-BE49-F238E27FC236}">
                <a16:creationId xmlns:a16="http://schemas.microsoft.com/office/drawing/2014/main" id="{9DB8CF19-B21F-0248-9258-DACCC48A4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DF8CF9-3EC8-1F4C-8ADE-FBB09647DA50}"/>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65633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5C9-A249-7A4C-B5A4-E95314718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E3F29-5B71-064D-9BD9-0B69C4C2C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2194A-AA13-704D-A541-BD12432BC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47D1-D2CB-064B-94A4-057C7CF8DE96}"/>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6" name="Footer Placeholder 5">
            <a:extLst>
              <a:ext uri="{FF2B5EF4-FFF2-40B4-BE49-F238E27FC236}">
                <a16:creationId xmlns:a16="http://schemas.microsoft.com/office/drawing/2014/main" id="{240093AA-4DCD-0F44-ADB5-AAF33517B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89F3A-6C78-7B4A-A3CA-DF69F258CC2A}"/>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99441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0463-BB13-2847-987B-6AE6193B9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0D94EC-9E0C-D340-A3CC-014B59AB8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4AFD71-E295-7E4B-8D72-12164A6D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15F9A-8BBD-124A-A8A9-F0E93076EE18}"/>
              </a:ext>
            </a:extLst>
          </p:cNvPr>
          <p:cNvSpPr>
            <a:spLocks noGrp="1"/>
          </p:cNvSpPr>
          <p:nvPr>
            <p:ph type="dt" sz="half" idx="10"/>
          </p:nvPr>
        </p:nvSpPr>
        <p:spPr/>
        <p:txBody>
          <a:bodyPr/>
          <a:lstStyle/>
          <a:p>
            <a:fld id="{8461B9B7-8D68-2849-9407-124980CABF70}" type="datetimeFigureOut">
              <a:rPr lang="en-US" smtClean="0"/>
              <a:t>2/1/24</a:t>
            </a:fld>
            <a:endParaRPr lang="en-US"/>
          </a:p>
        </p:txBody>
      </p:sp>
      <p:sp>
        <p:nvSpPr>
          <p:cNvPr id="6" name="Footer Placeholder 5">
            <a:extLst>
              <a:ext uri="{FF2B5EF4-FFF2-40B4-BE49-F238E27FC236}">
                <a16:creationId xmlns:a16="http://schemas.microsoft.com/office/drawing/2014/main" id="{8A318CD7-FB5D-EF47-B8EF-02417938B8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D5F28-0348-B84C-9894-1B496318A1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3341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69DF5-A3E3-C040-8322-B58D92464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189B51-9ABD-3942-9E9D-DBE7938F5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2FF2-F1EA-104A-A24E-965031B61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1B9B7-8D68-2849-9407-124980CABF70}" type="datetimeFigureOut">
              <a:rPr lang="en-US" smtClean="0"/>
              <a:t>2/1/24</a:t>
            </a:fld>
            <a:endParaRPr lang="en-US"/>
          </a:p>
        </p:txBody>
      </p:sp>
      <p:sp>
        <p:nvSpPr>
          <p:cNvPr id="5" name="Footer Placeholder 4">
            <a:extLst>
              <a:ext uri="{FF2B5EF4-FFF2-40B4-BE49-F238E27FC236}">
                <a16:creationId xmlns:a16="http://schemas.microsoft.com/office/drawing/2014/main" id="{E81A7716-F34D-3945-9EF5-4585D9EE3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A44E7-4829-F74B-A376-2E5C1077B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2F3FF-FDE3-0044-A8C5-8D9393D66326}" type="slidenum">
              <a:rPr lang="en-US" smtClean="0"/>
              <a:t>‹#›</a:t>
            </a:fld>
            <a:endParaRPr lang="en-US"/>
          </a:p>
        </p:txBody>
      </p:sp>
      <p:pic>
        <p:nvPicPr>
          <p:cNvPr id="10" name="Picture 9" descr="Venn diagram&#10;&#10;Description automatically generated">
            <a:extLst>
              <a:ext uri="{FF2B5EF4-FFF2-40B4-BE49-F238E27FC236}">
                <a16:creationId xmlns:a16="http://schemas.microsoft.com/office/drawing/2014/main" id="{0068E1D7-B931-6F49-8113-97B1AA0FD0AC}"/>
              </a:ext>
            </a:extLst>
          </p:cNvPr>
          <p:cNvPicPr>
            <a:picLocks noChangeAspect="1"/>
          </p:cNvPicPr>
          <p:nvPr userDrawn="1"/>
        </p:nvPicPr>
        <p:blipFill>
          <a:blip r:embed="rId13"/>
          <a:stretch>
            <a:fillRect/>
          </a:stretch>
        </p:blipFill>
        <p:spPr>
          <a:xfrm>
            <a:off x="171557" y="126206"/>
            <a:ext cx="407152" cy="477838"/>
          </a:xfrm>
          <a:prstGeom prst="rect">
            <a:avLst/>
          </a:prstGeom>
        </p:spPr>
      </p:pic>
    </p:spTree>
    <p:extLst>
      <p:ext uri="{BB962C8B-B14F-4D97-AF65-F5344CB8AC3E}">
        <p14:creationId xmlns:p14="http://schemas.microsoft.com/office/powerpoint/2010/main" val="1838420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statista.com/statistics/805060/life-expectancy-at-birth-worldwide" TargetMode="External"/><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Asclepius" TargetMode="External"/><Relationship Id="rId2" Type="http://schemas.openxmlformats.org/officeDocument/2006/relationships/hyperlink" Target="https://en.wikipedia.org/wiki/Apollo" TargetMode="External"/><Relationship Id="rId1" Type="http://schemas.openxmlformats.org/officeDocument/2006/relationships/slideLayout" Target="../slideLayouts/slideLayout2.xml"/><Relationship Id="rId5" Type="http://schemas.openxmlformats.org/officeDocument/2006/relationships/hyperlink" Target="https://en.wikipedia.org/wiki/Panacea" TargetMode="External"/><Relationship Id="rId4" Type="http://schemas.openxmlformats.org/officeDocument/2006/relationships/hyperlink" Target="https://en.wikipedia.org/wiki/Hygieia"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hyperlink" Target="http://www.statista.com/statistics/1122671/density-of-medical-doctors-in-west-africa-by-countr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medrxiv.org/content/10.1101/2023.01.30.23285067v1"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arxiv.org/abs/2212.13138"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FB3D-912B-BF4C-B5AF-BD003D62DE61}"/>
              </a:ext>
            </a:extLst>
          </p:cNvPr>
          <p:cNvSpPr>
            <a:spLocks noGrp="1"/>
          </p:cNvSpPr>
          <p:nvPr>
            <p:ph type="ctrTitle"/>
          </p:nvPr>
        </p:nvSpPr>
        <p:spPr/>
        <p:txBody>
          <a:bodyPr>
            <a:normAutofit/>
          </a:bodyPr>
          <a:lstStyle/>
          <a:p>
            <a:r>
              <a:rPr lang="en-US" sz="4400" dirty="0"/>
              <a:t>Responsibilities of Public-Health Actors</a:t>
            </a:r>
            <a:br>
              <a:rPr lang="en-US" sz="4400" dirty="0"/>
            </a:br>
            <a:endParaRPr lang="en-US" sz="4400" dirty="0"/>
          </a:p>
        </p:txBody>
      </p:sp>
      <p:sp>
        <p:nvSpPr>
          <p:cNvPr id="3" name="Subtitle 2">
            <a:extLst>
              <a:ext uri="{FF2B5EF4-FFF2-40B4-BE49-F238E27FC236}">
                <a16:creationId xmlns:a16="http://schemas.microsoft.com/office/drawing/2014/main" id="{8710E927-6CDF-EE40-A58F-3FA4914FDE2C}"/>
              </a:ext>
            </a:extLst>
          </p:cNvPr>
          <p:cNvSpPr>
            <a:spLocks noGrp="1"/>
          </p:cNvSpPr>
          <p:nvPr>
            <p:ph type="subTitle" idx="1"/>
          </p:nvPr>
        </p:nvSpPr>
        <p:spPr/>
        <p:txBody>
          <a:bodyPr/>
          <a:lstStyle/>
          <a:p>
            <a:r>
              <a:rPr lang="en-US" dirty="0"/>
              <a:t>PX087</a:t>
            </a:r>
          </a:p>
          <a:p>
            <a:r>
              <a:rPr lang="en-US" dirty="0"/>
              <a:t>William Fisher</a:t>
            </a:r>
          </a:p>
          <a:p>
            <a:r>
              <a:rPr lang="en-US" dirty="0"/>
              <a:t>January 2024</a:t>
            </a:r>
          </a:p>
        </p:txBody>
      </p:sp>
    </p:spTree>
    <p:extLst>
      <p:ext uri="{BB962C8B-B14F-4D97-AF65-F5344CB8AC3E}">
        <p14:creationId xmlns:p14="http://schemas.microsoft.com/office/powerpoint/2010/main" val="426453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C1B2-C10C-14AF-012E-1A064C0BA760}"/>
            </a:ext>
          </a:extLst>
        </p:cNvPr>
        <p:cNvGrpSpPr/>
        <p:nvPr/>
      </p:nvGrpSpPr>
      <p:grpSpPr>
        <a:xfrm>
          <a:off x="0" y="0"/>
          <a:ext cx="0" cy="0"/>
          <a:chOff x="0" y="0"/>
          <a:chExt cx="0" cy="0"/>
        </a:xfrm>
      </p:grpSpPr>
      <p:sp>
        <p:nvSpPr>
          <p:cNvPr id="7" name="New shape">
            <a:extLst>
              <a:ext uri="{FF2B5EF4-FFF2-40B4-BE49-F238E27FC236}">
                <a16:creationId xmlns:a16="http://schemas.microsoft.com/office/drawing/2014/main" id="{E5CEEB95-D7AF-3C94-F15E-0DD566225D72}"/>
              </a:ext>
            </a:extLst>
          </p:cNvPr>
          <p:cNvSpPr/>
          <p:nvPr/>
        </p:nvSpPr>
        <p:spPr>
          <a:xfrm>
            <a:off x="9674190" y="6274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a:extLst>
              <a:ext uri="{FF2B5EF4-FFF2-40B4-BE49-F238E27FC236}">
                <a16:creationId xmlns:a16="http://schemas.microsoft.com/office/drawing/2014/main" id="{8A8D7C33-3210-5A06-F9FB-2BB6C2A6A7EF}"/>
              </a:ext>
            </a:extLst>
          </p:cNvPr>
          <p:cNvSpPr/>
          <p:nvPr/>
        </p:nvSpPr>
        <p:spPr>
          <a:xfrm>
            <a:off x="914400" y="205200"/>
            <a:ext cx="10664190" cy="11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lnSpc>
                <a:spcPct val="100000"/>
              </a:lnSpc>
              <a:spcAft>
                <a:spcPct val="20000"/>
              </a:spcAft>
            </a:pPr>
            <a:r>
              <a:rPr sz="2800" dirty="0">
                <a:solidFill>
                  <a:srgbClr val="4F4F4F"/>
                </a:solidFill>
                <a:latin typeface="Arial"/>
              </a:rPr>
              <a:t>Global life expectancy at birth from 1950 to 2021, </a:t>
            </a:r>
            <a:endParaRPr lang="en-US" sz="2800" dirty="0">
              <a:solidFill>
                <a:srgbClr val="4F4F4F"/>
              </a:solidFill>
              <a:latin typeface="Arial"/>
            </a:endParaRPr>
          </a:p>
          <a:p>
            <a:pPr algn="ctr">
              <a:lnSpc>
                <a:spcPct val="100000"/>
              </a:lnSpc>
              <a:spcAft>
                <a:spcPct val="20000"/>
              </a:spcAft>
            </a:pPr>
            <a:r>
              <a:rPr sz="2800" dirty="0">
                <a:solidFill>
                  <a:srgbClr val="4F4F4F"/>
                </a:solidFill>
                <a:latin typeface="Arial"/>
              </a:rPr>
              <a:t>with projections until 2100 (in years)</a:t>
            </a:r>
          </a:p>
        </p:txBody>
      </p:sp>
      <p:sp>
        <p:nvSpPr>
          <p:cNvPr id="4" name="New shape">
            <a:extLst>
              <a:ext uri="{FF2B5EF4-FFF2-40B4-BE49-F238E27FC236}">
                <a16:creationId xmlns:a16="http://schemas.microsoft.com/office/drawing/2014/main" id="{127734D8-9201-7659-A28E-CE090554CCA0}"/>
              </a:ext>
            </a:extLst>
          </p:cNvPr>
          <p:cNvSpPr/>
          <p:nvPr/>
        </p:nvSpPr>
        <p:spPr>
          <a:xfrm>
            <a:off x="303780" y="6156084"/>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Autofit/>
          </a:bodyPr>
          <a:lstStyle/>
          <a:p>
            <a:pPr algn="l">
              <a:lnSpc>
                <a:spcPct val="100000"/>
              </a:lnSpc>
              <a:spcAft>
                <a:spcPct val="20000"/>
              </a:spcAft>
            </a:pPr>
            <a:r>
              <a:rPr sz="1600" dirty="0">
                <a:solidFill>
                  <a:srgbClr val="808080"/>
                </a:solidFill>
                <a:latin typeface="Arial"/>
              </a:rPr>
              <a:t>.</a:t>
            </a:r>
          </a:p>
          <a:p>
            <a:pPr algn="l"/>
            <a:r>
              <a:rPr sz="1600" b="1" dirty="0">
                <a:solidFill>
                  <a:srgbClr val="808080"/>
                </a:solidFill>
                <a:latin typeface="Arial"/>
              </a:rPr>
              <a:t>Source(s): </a:t>
            </a:r>
            <a:r>
              <a:rPr sz="1600" dirty="0">
                <a:solidFill>
                  <a:srgbClr val="808080"/>
                </a:solidFill>
                <a:latin typeface="Arial"/>
              </a:rPr>
              <a:t>UN DESA; </a:t>
            </a:r>
            <a:r>
              <a:rPr sz="1600" dirty="0">
                <a:solidFill>
                  <a:srgbClr val="808080"/>
                </a:solidFill>
                <a:latin typeface="Arial"/>
                <a:hlinkClick r:id="rId3">
                  <a:extLst>
                    <a:ext uri="{A12FA001-AC4F-418D-AE19-62706E023703}">
                      <ahyp:hlinkClr xmlns:ahyp="http://schemas.microsoft.com/office/drawing/2018/hyperlinkcolor" val="tx"/>
                    </a:ext>
                  </a:extLst>
                </a:hlinkClick>
              </a:rPr>
              <a:t>ID 805060</a:t>
            </a:r>
          </a:p>
        </p:txBody>
      </p:sp>
      <p:sp>
        <p:nvSpPr>
          <p:cNvPr id="6" name="New shape">
            <a:extLst>
              <a:ext uri="{FF2B5EF4-FFF2-40B4-BE49-F238E27FC236}">
                <a16:creationId xmlns:a16="http://schemas.microsoft.com/office/drawing/2014/main" id="{9DF2C62B-881B-F7EB-9903-6909E6FDE684}"/>
              </a:ext>
            </a:extLst>
          </p:cNvPr>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2</a:t>
            </a:r>
          </a:p>
        </p:txBody>
      </p:sp>
      <p:graphicFrame>
        <p:nvGraphicFramePr>
          <p:cNvPr id="8" name="ChartObject">
            <a:extLst>
              <a:ext uri="{FF2B5EF4-FFF2-40B4-BE49-F238E27FC236}">
                <a16:creationId xmlns:a16="http://schemas.microsoft.com/office/drawing/2014/main" id="{2705EAE7-9504-28D2-BF4B-23046F262ABE}"/>
              </a:ext>
            </a:extLst>
          </p:cNvPr>
          <p:cNvGraphicFramePr/>
          <p:nvPr/>
        </p:nvGraphicFramePr>
        <p:xfrm>
          <a:off x="540000" y="1461600"/>
          <a:ext cx="10901430" cy="4558200"/>
        </p:xfrm>
        <a:graphic>
          <a:graphicData uri="http://schemas.openxmlformats.org/drawingml/2006/chart">
            <c:chart xmlns:c="http://schemas.openxmlformats.org/drawingml/2006/chart" xmlns:r="http://schemas.openxmlformats.org/officeDocument/2006/relationships" r:id="rId4"/>
          </a:graphicData>
        </a:graphic>
      </p:graphicFrame>
      <p:sp>
        <p:nvSpPr>
          <p:cNvPr id="10" name="Freeform 9">
            <a:extLst>
              <a:ext uri="{FF2B5EF4-FFF2-40B4-BE49-F238E27FC236}">
                <a16:creationId xmlns:a16="http://schemas.microsoft.com/office/drawing/2014/main" id="{FF01DD06-1492-7FBD-E18F-3D63709C2ACE}"/>
              </a:ext>
            </a:extLst>
          </p:cNvPr>
          <p:cNvSpPr/>
          <p:nvPr/>
        </p:nvSpPr>
        <p:spPr>
          <a:xfrm>
            <a:off x="6206490" y="1245870"/>
            <a:ext cx="5132070" cy="1348740"/>
          </a:xfrm>
          <a:custGeom>
            <a:avLst/>
            <a:gdLst>
              <a:gd name="connsiteX0" fmla="*/ 0 w 5132070"/>
              <a:gd name="connsiteY0" fmla="*/ 1348740 h 1348740"/>
              <a:gd name="connsiteX1" fmla="*/ 3417570 w 5132070"/>
              <a:gd name="connsiteY1" fmla="*/ 274320 h 1348740"/>
              <a:gd name="connsiteX2" fmla="*/ 5132070 w 5132070"/>
              <a:gd name="connsiteY2" fmla="*/ 0 h 1348740"/>
            </a:gdLst>
            <a:ahLst/>
            <a:cxnLst>
              <a:cxn ang="0">
                <a:pos x="connsiteX0" y="connsiteY0"/>
              </a:cxn>
              <a:cxn ang="0">
                <a:pos x="connsiteX1" y="connsiteY1"/>
              </a:cxn>
              <a:cxn ang="0">
                <a:pos x="connsiteX2" y="connsiteY2"/>
              </a:cxn>
            </a:cxnLst>
            <a:rect l="l" t="t" r="r" b="b"/>
            <a:pathLst>
              <a:path w="5132070" h="1348740">
                <a:moveTo>
                  <a:pt x="0" y="1348740"/>
                </a:moveTo>
                <a:cubicBezTo>
                  <a:pt x="1281112" y="923925"/>
                  <a:pt x="2562225" y="499110"/>
                  <a:pt x="3417570" y="274320"/>
                </a:cubicBezTo>
                <a:cubicBezTo>
                  <a:pt x="4272915" y="49530"/>
                  <a:pt x="4702492" y="24765"/>
                  <a:pt x="5132070" y="0"/>
                </a:cubicBezTo>
              </a:path>
            </a:pathLst>
          </a:custGeom>
          <a:noFill/>
          <a:ln w="5080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08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difference between united states and united states&#10;&#10;Description automatically generated">
            <a:extLst>
              <a:ext uri="{FF2B5EF4-FFF2-40B4-BE49-F238E27FC236}">
                <a16:creationId xmlns:a16="http://schemas.microsoft.com/office/drawing/2014/main" id="{110BC2BB-D316-66A6-A912-3116F2889CF4}"/>
              </a:ext>
            </a:extLst>
          </p:cNvPr>
          <p:cNvPicPr>
            <a:picLocks noChangeAspect="1"/>
          </p:cNvPicPr>
          <p:nvPr/>
        </p:nvPicPr>
        <p:blipFill>
          <a:blip r:embed="rId2"/>
          <a:stretch>
            <a:fillRect/>
          </a:stretch>
        </p:blipFill>
        <p:spPr>
          <a:xfrm>
            <a:off x="144780" y="11430"/>
            <a:ext cx="11932920" cy="5510550"/>
          </a:xfrm>
          <a:prstGeom prst="rect">
            <a:avLst/>
          </a:prstGeom>
        </p:spPr>
      </p:pic>
      <p:sp>
        <p:nvSpPr>
          <p:cNvPr id="7" name="TextBox 6">
            <a:extLst>
              <a:ext uri="{FF2B5EF4-FFF2-40B4-BE49-F238E27FC236}">
                <a16:creationId xmlns:a16="http://schemas.microsoft.com/office/drawing/2014/main" id="{245F2ED4-EFE6-2265-BEB0-9848C42F4CB0}"/>
              </a:ext>
            </a:extLst>
          </p:cNvPr>
          <p:cNvSpPr txBox="1"/>
          <p:nvPr/>
        </p:nvSpPr>
        <p:spPr>
          <a:xfrm>
            <a:off x="777240" y="6019800"/>
            <a:ext cx="10120912" cy="58477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Source:  “</a:t>
            </a:r>
            <a:r>
              <a:rPr lang="en-US" sz="1600" b="0" i="0" u="none" strike="noStrike" dirty="0">
                <a:solidFill>
                  <a:srgbClr val="666666"/>
                </a:solidFill>
                <a:effectLst/>
                <a:latin typeface="Times New Roman" panose="02020603050405020304" pitchFamily="18" charset="0"/>
                <a:cs typeface="Times New Roman" panose="02020603050405020304" pitchFamily="18" charset="0"/>
              </a:rPr>
              <a:t>Life expectancy continues to decline in the U.S. as it rebounds in other countries,” NPR, March 25, 2023, </a:t>
            </a:r>
          </a:p>
          <a:p>
            <a:r>
              <a:rPr lang="en-US" sz="1600" b="0" i="0" u="none" strike="noStrike" dirty="0">
                <a:solidFill>
                  <a:srgbClr val="666666"/>
                </a:solidFill>
                <a:effectLst/>
                <a:latin typeface="Times New Roman" panose="02020603050405020304" pitchFamily="18" charset="0"/>
                <a:cs typeface="Times New Roman" panose="02020603050405020304" pitchFamily="18" charset="0"/>
              </a:rPr>
              <a:t>https://</a:t>
            </a:r>
            <a:r>
              <a:rPr lang="en-US" sz="1600" b="0" i="0" u="none" strike="noStrike" dirty="0" err="1">
                <a:solidFill>
                  <a:srgbClr val="666666"/>
                </a:solidFill>
                <a:effectLst/>
                <a:latin typeface="Times New Roman" panose="02020603050405020304" pitchFamily="18" charset="0"/>
                <a:cs typeface="Times New Roman" panose="02020603050405020304" pitchFamily="18" charset="0"/>
              </a:rPr>
              <a:t>www.npr.org</a:t>
            </a:r>
            <a:r>
              <a:rPr lang="en-US" sz="1600" b="0" i="0" u="none" strike="noStrike" dirty="0">
                <a:solidFill>
                  <a:srgbClr val="666666"/>
                </a:solidFill>
                <a:effectLst/>
                <a:latin typeface="Times New Roman" panose="02020603050405020304" pitchFamily="18" charset="0"/>
                <a:cs typeface="Times New Roman" panose="02020603050405020304" pitchFamily="18" charset="0"/>
              </a:rPr>
              <a:t>/sections/health-shots/2023/03/25/1164819944/live-free-and-die-the-sad-state-of-u-s-life-expectancy</a:t>
            </a:r>
          </a:p>
        </p:txBody>
      </p:sp>
    </p:spTree>
    <p:extLst>
      <p:ext uri="{BB962C8B-B14F-4D97-AF65-F5344CB8AC3E}">
        <p14:creationId xmlns:p14="http://schemas.microsoft.com/office/powerpoint/2010/main" val="390235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lines and numbers&#10;&#10;Description automatically generated">
            <a:extLst>
              <a:ext uri="{FF2B5EF4-FFF2-40B4-BE49-F238E27FC236}">
                <a16:creationId xmlns:a16="http://schemas.microsoft.com/office/drawing/2014/main" id="{DB867178-9E20-4A7E-2569-9BC4405F5C20}"/>
              </a:ext>
            </a:extLst>
          </p:cNvPr>
          <p:cNvPicPr>
            <a:picLocks noChangeAspect="1"/>
          </p:cNvPicPr>
          <p:nvPr/>
        </p:nvPicPr>
        <p:blipFill>
          <a:blip r:embed="rId2"/>
          <a:stretch>
            <a:fillRect/>
          </a:stretch>
        </p:blipFill>
        <p:spPr>
          <a:xfrm>
            <a:off x="12700" y="565150"/>
            <a:ext cx="12065000" cy="5679868"/>
          </a:xfrm>
          <a:prstGeom prst="rect">
            <a:avLst/>
          </a:prstGeom>
        </p:spPr>
      </p:pic>
      <p:sp>
        <p:nvSpPr>
          <p:cNvPr id="4" name="TextBox 3">
            <a:extLst>
              <a:ext uri="{FF2B5EF4-FFF2-40B4-BE49-F238E27FC236}">
                <a16:creationId xmlns:a16="http://schemas.microsoft.com/office/drawing/2014/main" id="{14D5DDE0-4B60-5DA1-FE8C-97D993BBC33C}"/>
              </a:ext>
            </a:extLst>
          </p:cNvPr>
          <p:cNvSpPr txBox="1"/>
          <p:nvPr/>
        </p:nvSpPr>
        <p:spPr>
          <a:xfrm>
            <a:off x="416143" y="6439328"/>
            <a:ext cx="11359713" cy="276999"/>
          </a:xfrm>
          <a:prstGeom prst="rect">
            <a:avLst/>
          </a:prstGeom>
          <a:noFill/>
        </p:spPr>
        <p:txBody>
          <a:bodyPr wrap="none" rtlCol="0">
            <a:spAutoFit/>
          </a:bodyPr>
          <a:lstStyle/>
          <a:p>
            <a:r>
              <a:rPr lang="en-US" sz="1200" dirty="0"/>
              <a:t>Source:  https://</a:t>
            </a:r>
            <a:r>
              <a:rPr lang="en-US" sz="1200" dirty="0" err="1"/>
              <a:t>www.healthsystemtracker.org</a:t>
            </a:r>
            <a:r>
              <a:rPr lang="en-US" sz="1200" dirty="0"/>
              <a:t>/chart-collection/u-s-life-expectancy-compare-countries/#Life%20expectancy%20at%20birth%20by%20sex,%20in%20years,%202021</a:t>
            </a:r>
          </a:p>
        </p:txBody>
      </p:sp>
    </p:spTree>
    <p:extLst>
      <p:ext uri="{BB962C8B-B14F-4D97-AF65-F5344CB8AC3E}">
        <p14:creationId xmlns:p14="http://schemas.microsoft.com/office/powerpoint/2010/main" val="1355301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different colored countries/regions&#10;&#10;Description automatically generated with low confidence">
            <a:extLst>
              <a:ext uri="{FF2B5EF4-FFF2-40B4-BE49-F238E27FC236}">
                <a16:creationId xmlns:a16="http://schemas.microsoft.com/office/drawing/2014/main" id="{C5A30120-7945-3752-FFBA-0B8478A8CA4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49987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660748BA-AAD4-C415-81B3-16F0A2601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925"/>
            <a:ext cx="12192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413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48868-84F8-F6C7-E24E-B6ACFE8894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A61B9E7-62D0-4885-1DC3-E6AB89F10F2D}"/>
              </a:ext>
            </a:extLst>
          </p:cNvPr>
          <p:cNvPicPr>
            <a:picLocks noChangeAspect="1"/>
          </p:cNvPicPr>
          <p:nvPr/>
        </p:nvPicPr>
        <p:blipFill>
          <a:blip r:embed="rId2"/>
          <a:stretch>
            <a:fillRect/>
          </a:stretch>
        </p:blipFill>
        <p:spPr>
          <a:xfrm>
            <a:off x="3170607" y="0"/>
            <a:ext cx="8341066" cy="6858000"/>
          </a:xfrm>
          <a:prstGeom prst="rect">
            <a:avLst/>
          </a:prstGeom>
        </p:spPr>
      </p:pic>
      <p:sp>
        <p:nvSpPr>
          <p:cNvPr id="6" name="TextBox 5">
            <a:extLst>
              <a:ext uri="{FF2B5EF4-FFF2-40B4-BE49-F238E27FC236}">
                <a16:creationId xmlns:a16="http://schemas.microsoft.com/office/drawing/2014/main" id="{BE9A736E-3A95-BFDB-C015-90E1B9DC966F}"/>
              </a:ext>
            </a:extLst>
          </p:cNvPr>
          <p:cNvSpPr txBox="1"/>
          <p:nvPr/>
        </p:nvSpPr>
        <p:spPr>
          <a:xfrm rot="16200000">
            <a:off x="-904672" y="3336587"/>
            <a:ext cx="5505161" cy="369332"/>
          </a:xfrm>
          <a:prstGeom prst="rect">
            <a:avLst/>
          </a:prstGeom>
          <a:noFill/>
        </p:spPr>
        <p:txBody>
          <a:bodyPr wrap="none" rtlCol="0">
            <a:spAutoFit/>
          </a:bodyPr>
          <a:lstStyle/>
          <a:p>
            <a:r>
              <a:rPr lang="en-US" dirty="0"/>
              <a:t>Source:  http://</a:t>
            </a:r>
            <a:r>
              <a:rPr lang="en-US" dirty="0" err="1"/>
              <a:t>www.equality</a:t>
            </a:r>
            <a:r>
              <a:rPr lang="en-US" dirty="0"/>
              <a:t>-of-</a:t>
            </a:r>
            <a:r>
              <a:rPr lang="en-US" dirty="0" err="1"/>
              <a:t>opportunity.org</a:t>
            </a:r>
            <a:r>
              <a:rPr lang="en-US" dirty="0"/>
              <a:t>/health/</a:t>
            </a:r>
          </a:p>
        </p:txBody>
      </p:sp>
    </p:spTree>
    <p:extLst>
      <p:ext uri="{BB962C8B-B14F-4D97-AF65-F5344CB8AC3E}">
        <p14:creationId xmlns:p14="http://schemas.microsoft.com/office/powerpoint/2010/main" val="354872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0B55D-E15A-A69A-446E-6B515AEAEC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D7DC16-D1B8-83AA-D511-5DCB7CF00A07}"/>
              </a:ext>
            </a:extLst>
          </p:cNvPr>
          <p:cNvPicPr>
            <a:picLocks noChangeAspect="1"/>
          </p:cNvPicPr>
          <p:nvPr/>
        </p:nvPicPr>
        <p:blipFill>
          <a:blip r:embed="rId2"/>
          <a:stretch>
            <a:fillRect/>
          </a:stretch>
        </p:blipFill>
        <p:spPr>
          <a:xfrm>
            <a:off x="2963505" y="0"/>
            <a:ext cx="8813636" cy="6858000"/>
          </a:xfrm>
          <a:prstGeom prst="rect">
            <a:avLst/>
          </a:prstGeom>
        </p:spPr>
      </p:pic>
      <p:sp>
        <p:nvSpPr>
          <p:cNvPr id="4" name="TextBox 3">
            <a:extLst>
              <a:ext uri="{FF2B5EF4-FFF2-40B4-BE49-F238E27FC236}">
                <a16:creationId xmlns:a16="http://schemas.microsoft.com/office/drawing/2014/main" id="{4097813D-1F53-E509-CE52-AE8B90392430}"/>
              </a:ext>
            </a:extLst>
          </p:cNvPr>
          <p:cNvSpPr txBox="1"/>
          <p:nvPr/>
        </p:nvSpPr>
        <p:spPr>
          <a:xfrm>
            <a:off x="321013" y="1575881"/>
            <a:ext cx="2568102" cy="1600438"/>
          </a:xfrm>
          <a:prstGeom prst="rect">
            <a:avLst/>
          </a:prstGeom>
          <a:noFill/>
        </p:spPr>
        <p:txBody>
          <a:bodyPr wrap="square" rtlCol="0">
            <a:spAutoFit/>
          </a:bodyPr>
          <a:lstStyle/>
          <a:p>
            <a:r>
              <a:rPr lang="en-US" sz="1400" dirty="0"/>
              <a:t>Source:  Schwandt et al., “Changes in the Relationship Between Income and Life Expectancy Before and During the COVID-19 Pandemic, California, 2015-2021 (2022)</a:t>
            </a:r>
          </a:p>
          <a:p>
            <a:endParaRPr lang="en-US" sz="1400" dirty="0"/>
          </a:p>
        </p:txBody>
      </p:sp>
    </p:spTree>
    <p:extLst>
      <p:ext uri="{BB962C8B-B14F-4D97-AF65-F5344CB8AC3E}">
        <p14:creationId xmlns:p14="http://schemas.microsoft.com/office/powerpoint/2010/main" val="1596899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5AE2A-75F6-FB60-D992-C58C8FD2DF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09E51F-BD26-03D0-D20E-5FB16A47C4A8}"/>
              </a:ext>
            </a:extLst>
          </p:cNvPr>
          <p:cNvPicPr>
            <a:picLocks noChangeAspect="1"/>
          </p:cNvPicPr>
          <p:nvPr/>
        </p:nvPicPr>
        <p:blipFill>
          <a:blip r:embed="rId2"/>
          <a:stretch>
            <a:fillRect/>
          </a:stretch>
        </p:blipFill>
        <p:spPr>
          <a:xfrm>
            <a:off x="58713" y="1326163"/>
            <a:ext cx="12074573" cy="4448527"/>
          </a:xfrm>
          <a:prstGeom prst="rect">
            <a:avLst/>
          </a:prstGeom>
        </p:spPr>
      </p:pic>
      <p:sp>
        <p:nvSpPr>
          <p:cNvPr id="4" name="TextBox 3">
            <a:extLst>
              <a:ext uri="{FF2B5EF4-FFF2-40B4-BE49-F238E27FC236}">
                <a16:creationId xmlns:a16="http://schemas.microsoft.com/office/drawing/2014/main" id="{90805D50-2E0F-30E2-3D25-AB702A4FB363}"/>
              </a:ext>
            </a:extLst>
          </p:cNvPr>
          <p:cNvSpPr txBox="1"/>
          <p:nvPr/>
        </p:nvSpPr>
        <p:spPr>
          <a:xfrm>
            <a:off x="137148" y="6439711"/>
            <a:ext cx="11839267" cy="307777"/>
          </a:xfrm>
          <a:prstGeom prst="rect">
            <a:avLst/>
          </a:prstGeom>
          <a:noFill/>
        </p:spPr>
        <p:txBody>
          <a:bodyPr wrap="none" rtlCol="0">
            <a:spAutoFit/>
          </a:bodyPr>
          <a:lstStyle/>
          <a:p>
            <a:r>
              <a:rPr lang="en-US" sz="1400" dirty="0"/>
              <a:t>Source:  https://</a:t>
            </a:r>
            <a:r>
              <a:rPr lang="en-US" sz="1400" dirty="0" err="1"/>
              <a:t>www.un.org</a:t>
            </a:r>
            <a:r>
              <a:rPr lang="en-US" sz="1400" dirty="0"/>
              <a:t>/development/</a:t>
            </a:r>
            <a:r>
              <a:rPr lang="en-US" sz="1400" dirty="0" err="1"/>
              <a:t>desa</a:t>
            </a:r>
            <a:r>
              <a:rPr lang="en-US" sz="1400" dirty="0"/>
              <a:t>/</a:t>
            </a:r>
            <a:r>
              <a:rPr lang="en-US" sz="1400" dirty="0" err="1"/>
              <a:t>dpad</a:t>
            </a:r>
            <a:r>
              <a:rPr lang="en-US" sz="1400" dirty="0"/>
              <a:t>/publication/un-desa-policy-brief-no-145-on-the-importance-of-monitoring-inequality-in-life-expectancy/</a:t>
            </a:r>
          </a:p>
        </p:txBody>
      </p:sp>
      <p:sp>
        <p:nvSpPr>
          <p:cNvPr id="2" name="Title 1">
            <a:extLst>
              <a:ext uri="{FF2B5EF4-FFF2-40B4-BE49-F238E27FC236}">
                <a16:creationId xmlns:a16="http://schemas.microsoft.com/office/drawing/2014/main" id="{CD8F6089-FC08-5B26-231E-3C3004A9D857}"/>
              </a:ext>
            </a:extLst>
          </p:cNvPr>
          <p:cNvSpPr>
            <a:spLocks noGrp="1"/>
          </p:cNvSpPr>
          <p:nvPr>
            <p:ph type="title"/>
          </p:nvPr>
        </p:nvSpPr>
        <p:spPr>
          <a:xfrm>
            <a:off x="838199" y="75623"/>
            <a:ext cx="10515600" cy="1325563"/>
          </a:xfrm>
        </p:spPr>
        <p:txBody>
          <a:bodyPr>
            <a:normAutofit/>
          </a:bodyPr>
          <a:lstStyle/>
          <a:p>
            <a:pPr algn="ctr"/>
            <a:r>
              <a:rPr lang="en-US" sz="3600" dirty="0"/>
              <a:t>Intra-country Inequalities</a:t>
            </a:r>
          </a:p>
        </p:txBody>
      </p:sp>
    </p:spTree>
    <p:extLst>
      <p:ext uri="{BB962C8B-B14F-4D97-AF65-F5344CB8AC3E}">
        <p14:creationId xmlns:p14="http://schemas.microsoft.com/office/powerpoint/2010/main" val="3833533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different colored lines&#10;&#10;Description automatically generated">
            <a:extLst>
              <a:ext uri="{FF2B5EF4-FFF2-40B4-BE49-F238E27FC236}">
                <a16:creationId xmlns:a16="http://schemas.microsoft.com/office/drawing/2014/main" id="{66A6B0F7-A6E2-F16D-5B43-077F4E161AC1}"/>
              </a:ext>
            </a:extLst>
          </p:cNvPr>
          <p:cNvPicPr>
            <a:picLocks noChangeAspect="1"/>
          </p:cNvPicPr>
          <p:nvPr/>
        </p:nvPicPr>
        <p:blipFill>
          <a:blip r:embed="rId2"/>
          <a:stretch>
            <a:fillRect/>
          </a:stretch>
        </p:blipFill>
        <p:spPr>
          <a:xfrm>
            <a:off x="2148177" y="0"/>
            <a:ext cx="7772400" cy="6750951"/>
          </a:xfrm>
          <a:prstGeom prst="rect">
            <a:avLst/>
          </a:prstGeom>
        </p:spPr>
      </p:pic>
      <p:sp>
        <p:nvSpPr>
          <p:cNvPr id="6" name="TextBox 5">
            <a:extLst>
              <a:ext uri="{FF2B5EF4-FFF2-40B4-BE49-F238E27FC236}">
                <a16:creationId xmlns:a16="http://schemas.microsoft.com/office/drawing/2014/main" id="{152AE109-EC53-B70D-7AF1-B23D1B88F96E}"/>
              </a:ext>
            </a:extLst>
          </p:cNvPr>
          <p:cNvSpPr txBox="1"/>
          <p:nvPr/>
        </p:nvSpPr>
        <p:spPr>
          <a:xfrm>
            <a:off x="120305" y="752875"/>
            <a:ext cx="615553" cy="5821465"/>
          </a:xfrm>
          <a:prstGeom prst="rect">
            <a:avLst/>
          </a:prstGeom>
          <a:noFill/>
        </p:spPr>
        <p:txBody>
          <a:bodyPr vert="vert270" wrap="none" rtlCol="0">
            <a:spAutoFit/>
          </a:bodyPr>
          <a:lstStyle/>
          <a:p>
            <a:r>
              <a:rPr lang="en-US" sz="1400" dirty="0">
                <a:latin typeface="Times New Roman" panose="02020603050405020304" pitchFamily="18" charset="0"/>
                <a:cs typeface="Times New Roman" panose="02020603050405020304" pitchFamily="18" charset="0"/>
              </a:rPr>
              <a:t>Source:  Dwyer et al., “</a:t>
            </a:r>
            <a:r>
              <a:rPr lang="en-US" sz="1400" dirty="0">
                <a:effectLst/>
                <a:latin typeface="Times New Roman" panose="02020603050405020304" pitchFamily="18" charset="0"/>
                <a:cs typeface="Times New Roman" panose="02020603050405020304" pitchFamily="18" charset="0"/>
              </a:rPr>
              <a:t>Life expectancy by county, race, and ethnicity </a:t>
            </a:r>
          </a:p>
          <a:p>
            <a:r>
              <a:rPr lang="en-US" sz="1400" dirty="0">
                <a:effectLst/>
                <a:latin typeface="Times New Roman" panose="02020603050405020304" pitchFamily="18" charset="0"/>
                <a:cs typeface="Times New Roman" panose="02020603050405020304" pitchFamily="18" charset="0"/>
              </a:rPr>
              <a:t>in the USA, 2000–19: a systematic analysis of health disparities” Lancet (2022)</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6333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EAD57-08FB-85E1-3341-DCFCF1BD517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67C9D7B-56B9-880B-04FE-9A25848E4EBC}"/>
              </a:ext>
            </a:extLst>
          </p:cNvPr>
          <p:cNvSpPr txBox="1"/>
          <p:nvPr/>
        </p:nvSpPr>
        <p:spPr>
          <a:xfrm>
            <a:off x="120305" y="752875"/>
            <a:ext cx="615553" cy="5821465"/>
          </a:xfrm>
          <a:prstGeom prst="rect">
            <a:avLst/>
          </a:prstGeom>
          <a:noFill/>
        </p:spPr>
        <p:txBody>
          <a:bodyPr vert="vert270" wrap="none" rtlCol="0">
            <a:spAutoFit/>
          </a:bodyPr>
          <a:lstStyle/>
          <a:p>
            <a:r>
              <a:rPr lang="en-US" sz="1400" dirty="0">
                <a:latin typeface="Times New Roman" panose="02020603050405020304" pitchFamily="18" charset="0"/>
                <a:cs typeface="Times New Roman" panose="02020603050405020304" pitchFamily="18" charset="0"/>
              </a:rPr>
              <a:t>Source:  Dwyer et al., “</a:t>
            </a:r>
            <a:r>
              <a:rPr lang="en-US" sz="1400" dirty="0">
                <a:effectLst/>
                <a:latin typeface="Times New Roman" panose="02020603050405020304" pitchFamily="18" charset="0"/>
                <a:cs typeface="Times New Roman" panose="02020603050405020304" pitchFamily="18" charset="0"/>
              </a:rPr>
              <a:t>Life expectancy by county, race, and ethnicity </a:t>
            </a:r>
          </a:p>
          <a:p>
            <a:r>
              <a:rPr lang="en-US" sz="1400" dirty="0">
                <a:effectLst/>
                <a:latin typeface="Times New Roman" panose="02020603050405020304" pitchFamily="18" charset="0"/>
                <a:cs typeface="Times New Roman" panose="02020603050405020304" pitchFamily="18" charset="0"/>
              </a:rPr>
              <a:t>in the USA, 2000–19: a systematic analysis of health disparities” Lancet (2022)</a:t>
            </a:r>
            <a:endParaRPr lang="en-US" sz="1400" dirty="0">
              <a:latin typeface="Times New Roman" panose="02020603050405020304" pitchFamily="18"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4896CCA5-9BC9-0B53-D293-387064037AAC}"/>
              </a:ext>
            </a:extLst>
          </p:cNvPr>
          <p:cNvPicPr>
            <a:picLocks noChangeAspect="1"/>
          </p:cNvPicPr>
          <p:nvPr/>
        </p:nvPicPr>
        <p:blipFill>
          <a:blip r:embed="rId2"/>
          <a:stretch>
            <a:fillRect/>
          </a:stretch>
        </p:blipFill>
        <p:spPr>
          <a:xfrm>
            <a:off x="2205990" y="59376"/>
            <a:ext cx="8732520" cy="6076458"/>
          </a:xfrm>
          <a:prstGeom prst="rect">
            <a:avLst/>
          </a:prstGeom>
        </p:spPr>
      </p:pic>
      <p:pic>
        <p:nvPicPr>
          <p:cNvPr id="5" name="Picture 4">
            <a:extLst>
              <a:ext uri="{FF2B5EF4-FFF2-40B4-BE49-F238E27FC236}">
                <a16:creationId xmlns:a16="http://schemas.microsoft.com/office/drawing/2014/main" id="{BF52D916-40FC-383B-A10E-18CEF048DF8D}"/>
              </a:ext>
            </a:extLst>
          </p:cNvPr>
          <p:cNvPicPr>
            <a:picLocks noChangeAspect="1"/>
          </p:cNvPicPr>
          <p:nvPr/>
        </p:nvPicPr>
        <p:blipFill>
          <a:blip r:embed="rId3"/>
          <a:stretch>
            <a:fillRect/>
          </a:stretch>
        </p:blipFill>
        <p:spPr>
          <a:xfrm>
            <a:off x="735858" y="6067381"/>
            <a:ext cx="7772400" cy="790619"/>
          </a:xfrm>
          <a:prstGeom prst="rect">
            <a:avLst/>
          </a:prstGeom>
        </p:spPr>
      </p:pic>
    </p:spTree>
    <p:extLst>
      <p:ext uri="{BB962C8B-B14F-4D97-AF65-F5344CB8AC3E}">
        <p14:creationId xmlns:p14="http://schemas.microsoft.com/office/powerpoint/2010/main" val="48912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FAC36-AF06-10C7-8605-DFD0724803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63BAE9-9C1F-900B-F312-159E79263C52}"/>
              </a:ext>
            </a:extLst>
          </p:cNvPr>
          <p:cNvSpPr>
            <a:spLocks noGrp="1"/>
          </p:cNvSpPr>
          <p:nvPr>
            <p:ph type="title"/>
          </p:nvPr>
        </p:nvSpPr>
        <p:spPr>
          <a:xfrm>
            <a:off x="838200" y="18255"/>
            <a:ext cx="5985510" cy="850425"/>
          </a:xfrm>
        </p:spPr>
        <p:txBody>
          <a:bodyPr>
            <a:normAutofit/>
          </a:bodyPr>
          <a:lstStyle/>
          <a:p>
            <a:pPr algn="ctr"/>
            <a:r>
              <a:rPr lang="en-US" sz="3600" dirty="0"/>
              <a:t>Responsibilities?</a:t>
            </a:r>
          </a:p>
        </p:txBody>
      </p:sp>
      <p:sp>
        <p:nvSpPr>
          <p:cNvPr id="5" name="Content Placeholder 4">
            <a:extLst>
              <a:ext uri="{FF2B5EF4-FFF2-40B4-BE49-F238E27FC236}">
                <a16:creationId xmlns:a16="http://schemas.microsoft.com/office/drawing/2014/main" id="{45F46E19-D19C-443A-4FAF-6D208C25B4F2}"/>
              </a:ext>
            </a:extLst>
          </p:cNvPr>
          <p:cNvSpPr>
            <a:spLocks noGrp="1"/>
          </p:cNvSpPr>
          <p:nvPr>
            <p:ph sz="half" idx="1"/>
          </p:nvPr>
        </p:nvSpPr>
        <p:spPr>
          <a:xfrm>
            <a:off x="297180" y="982980"/>
            <a:ext cx="2891790" cy="5486400"/>
          </a:xfrm>
        </p:spPr>
        <p:txBody>
          <a:bodyPr>
            <a:normAutofit fontScale="92500" lnSpcReduction="20000"/>
          </a:bodyPr>
          <a:lstStyle/>
          <a:p>
            <a:pPr marL="0" indent="0">
              <a:buNone/>
            </a:pPr>
            <a:r>
              <a:rPr lang="en-US" dirty="0"/>
              <a:t>Actors:</a:t>
            </a:r>
          </a:p>
          <a:p>
            <a:pPr marL="514350" indent="-514350">
              <a:buFont typeface="+mj-lt"/>
              <a:buAutoNum type="arabicParenR"/>
            </a:pPr>
            <a:r>
              <a:rPr lang="en-US" dirty="0"/>
              <a:t>Global Health Organizations</a:t>
            </a:r>
          </a:p>
          <a:p>
            <a:pPr marL="514350" indent="-514350">
              <a:buFont typeface="+mj-lt"/>
              <a:buAutoNum type="arabicParenR"/>
            </a:pPr>
            <a:r>
              <a:rPr lang="en-US" dirty="0"/>
              <a:t>National Governments</a:t>
            </a:r>
          </a:p>
          <a:p>
            <a:pPr marL="514350" indent="-514350">
              <a:buFont typeface="+mj-lt"/>
              <a:buAutoNum type="arabicParenR"/>
            </a:pPr>
            <a:r>
              <a:rPr lang="en-US" dirty="0"/>
              <a:t>Pharmaceutical Firms</a:t>
            </a:r>
          </a:p>
          <a:p>
            <a:pPr marL="514350" indent="-514350">
              <a:buFont typeface="+mj-lt"/>
              <a:buAutoNum type="arabicParenR"/>
            </a:pPr>
            <a:r>
              <a:rPr lang="en-US" dirty="0"/>
              <a:t>Individual Physicians</a:t>
            </a:r>
          </a:p>
          <a:p>
            <a:pPr marL="514350" indent="-514350">
              <a:buFont typeface="+mj-lt"/>
              <a:buAutoNum type="arabicParenR"/>
            </a:pPr>
            <a:r>
              <a:rPr lang="en-US" dirty="0"/>
              <a:t>Community Health Workers</a:t>
            </a:r>
          </a:p>
          <a:p>
            <a:pPr marL="514350" indent="-514350">
              <a:buFont typeface="+mj-lt"/>
              <a:buAutoNum type="arabicParenR"/>
            </a:pPr>
            <a:r>
              <a:rPr lang="en-US" dirty="0"/>
              <a:t>Pharmacists</a:t>
            </a:r>
          </a:p>
          <a:p>
            <a:pPr marL="514350" indent="-514350">
              <a:buFont typeface="+mj-lt"/>
              <a:buAutoNum type="arabicParenR"/>
            </a:pPr>
            <a:r>
              <a:rPr lang="en-US" dirty="0"/>
              <a:t>Online advisors</a:t>
            </a:r>
          </a:p>
          <a:p>
            <a:endParaRPr lang="en-US" dirty="0"/>
          </a:p>
        </p:txBody>
      </p:sp>
      <p:sp>
        <p:nvSpPr>
          <p:cNvPr id="6" name="Content Placeholder 5">
            <a:extLst>
              <a:ext uri="{FF2B5EF4-FFF2-40B4-BE49-F238E27FC236}">
                <a16:creationId xmlns:a16="http://schemas.microsoft.com/office/drawing/2014/main" id="{3092FE43-411D-6375-14A3-4353903F2F99}"/>
              </a:ext>
            </a:extLst>
          </p:cNvPr>
          <p:cNvSpPr>
            <a:spLocks noGrp="1"/>
          </p:cNvSpPr>
          <p:nvPr>
            <p:ph sz="half" idx="2"/>
          </p:nvPr>
        </p:nvSpPr>
        <p:spPr>
          <a:xfrm>
            <a:off x="4286250" y="982980"/>
            <a:ext cx="7791450" cy="5486400"/>
          </a:xfrm>
        </p:spPr>
        <p:txBody>
          <a:bodyPr>
            <a:normAutofit fontScale="92500" lnSpcReduction="20000"/>
          </a:bodyPr>
          <a:lstStyle/>
          <a:p>
            <a:pPr marL="0" indent="0">
              <a:buNone/>
            </a:pPr>
            <a:r>
              <a:rPr lang="en-US" dirty="0">
                <a:solidFill>
                  <a:schemeClr val="accent6">
                    <a:lumMod val="50000"/>
                  </a:schemeClr>
                </a:solidFill>
              </a:rPr>
              <a:t>Potential Objectives:</a:t>
            </a:r>
          </a:p>
          <a:p>
            <a:pPr marL="514350" indent="-514350">
              <a:buFont typeface="+mj-lt"/>
              <a:buAutoNum type="alphaLcParenR"/>
            </a:pPr>
            <a:r>
              <a:rPr lang="en-US" dirty="0">
                <a:solidFill>
                  <a:schemeClr val="accent6">
                    <a:lumMod val="50000"/>
                  </a:schemeClr>
                </a:solidFill>
              </a:rPr>
              <a:t>Maximize Global Average Healthy Life Expectancy</a:t>
            </a:r>
          </a:p>
          <a:p>
            <a:pPr marL="514350" indent="-514350">
              <a:buFont typeface="+mj-lt"/>
              <a:buAutoNum type="alphaLcParenR"/>
            </a:pPr>
            <a:r>
              <a:rPr lang="en-US" dirty="0">
                <a:solidFill>
                  <a:schemeClr val="accent6">
                    <a:lumMod val="50000"/>
                  </a:schemeClr>
                </a:solidFill>
              </a:rPr>
              <a:t>Maximize National Average Healthy Life Expectancy</a:t>
            </a:r>
          </a:p>
          <a:p>
            <a:pPr marL="514350" indent="-514350">
              <a:buFont typeface="+mj-lt"/>
              <a:buAutoNum type="alphaLcParenR"/>
            </a:pPr>
            <a:r>
              <a:rPr lang="en-US" dirty="0">
                <a:solidFill>
                  <a:schemeClr val="accent6">
                    <a:lumMod val="50000"/>
                  </a:schemeClr>
                </a:solidFill>
              </a:rPr>
              <a:t>Equalize Average Healthy Life Expectancy across countries</a:t>
            </a:r>
          </a:p>
          <a:p>
            <a:pPr marL="514350" indent="-514350">
              <a:buFont typeface="+mj-lt"/>
              <a:buAutoNum type="alphaLcParenR"/>
            </a:pPr>
            <a:r>
              <a:rPr lang="en-US" dirty="0">
                <a:solidFill>
                  <a:schemeClr val="accent6">
                    <a:lumMod val="50000"/>
                  </a:schemeClr>
                </a:solidFill>
              </a:rPr>
              <a:t>Equalize Average Healthy Life Expectancy within each country</a:t>
            </a:r>
          </a:p>
          <a:p>
            <a:pPr marL="514350" indent="-514350">
              <a:buFont typeface="+mj-lt"/>
              <a:buAutoNum type="alphaLcParenR"/>
            </a:pPr>
            <a:r>
              <a:rPr lang="en-US" dirty="0">
                <a:solidFill>
                  <a:schemeClr val="accent6">
                    <a:lumMod val="50000"/>
                  </a:schemeClr>
                </a:solidFill>
              </a:rPr>
              <a:t>Equalize Average Healthy Life Expectancy among races, ethnic groups, and social classes</a:t>
            </a:r>
          </a:p>
          <a:p>
            <a:pPr marL="514350" indent="-514350">
              <a:buFont typeface="+mj-lt"/>
              <a:buAutoNum type="alphaLcParenR"/>
            </a:pPr>
            <a:r>
              <a:rPr lang="en-US" dirty="0">
                <a:solidFill>
                  <a:schemeClr val="accent6">
                    <a:lumMod val="50000"/>
                  </a:schemeClr>
                </a:solidFill>
              </a:rPr>
              <a:t>Promote a sustainable human population</a:t>
            </a:r>
          </a:p>
          <a:p>
            <a:pPr marL="514350" indent="-514350">
              <a:buFont typeface="+mj-lt"/>
              <a:buAutoNum type="alphaLcParenR"/>
            </a:pPr>
            <a:r>
              <a:rPr lang="en-US" dirty="0">
                <a:solidFill>
                  <a:schemeClr val="accent6">
                    <a:lumMod val="50000"/>
                  </a:schemeClr>
                </a:solidFill>
              </a:rPr>
              <a:t>Corrective Justice</a:t>
            </a:r>
          </a:p>
          <a:p>
            <a:pPr marL="514350" indent="-514350">
              <a:buFont typeface="+mj-lt"/>
              <a:buAutoNum type="alphaLcParenR"/>
            </a:pPr>
            <a:r>
              <a:rPr lang="en-US" dirty="0">
                <a:solidFill>
                  <a:schemeClr val="accent6">
                    <a:lumMod val="50000"/>
                  </a:schemeClr>
                </a:solidFill>
              </a:rPr>
              <a:t>Maximize Financial Returns to shareholders</a:t>
            </a:r>
          </a:p>
          <a:p>
            <a:pPr marL="514350" indent="-514350">
              <a:buFont typeface="+mj-lt"/>
              <a:buAutoNum type="alphaLcParenR"/>
            </a:pPr>
            <a:r>
              <a:rPr lang="en-US" dirty="0">
                <a:solidFill>
                  <a:schemeClr val="accent6">
                    <a:lumMod val="50000"/>
                  </a:schemeClr>
                </a:solidFill>
              </a:rPr>
              <a:t>Promote the welfare of each patient</a:t>
            </a:r>
          </a:p>
          <a:p>
            <a:pPr marL="514350" indent="-514350">
              <a:buFont typeface="+mj-lt"/>
              <a:buAutoNum type="alphaLcParenR"/>
            </a:pPr>
            <a:r>
              <a:rPr lang="en-US" dirty="0">
                <a:solidFill>
                  <a:schemeClr val="accent6">
                    <a:lumMod val="50000"/>
                  </a:schemeClr>
                </a:solidFill>
              </a:rPr>
              <a:t>Abide by Hippocratic oath</a:t>
            </a:r>
          </a:p>
          <a:p>
            <a:pPr marL="0" indent="0">
              <a:buNone/>
            </a:pPr>
            <a:endParaRPr lang="en-US" dirty="0">
              <a:solidFill>
                <a:schemeClr val="accent6">
                  <a:lumMod val="50000"/>
                </a:schemeClr>
              </a:solidFill>
            </a:endParaRPr>
          </a:p>
          <a:p>
            <a:endParaRPr lang="en-US" dirty="0">
              <a:solidFill>
                <a:schemeClr val="accent6">
                  <a:lumMod val="50000"/>
                </a:schemeClr>
              </a:solidFill>
            </a:endParaRPr>
          </a:p>
        </p:txBody>
      </p:sp>
      <p:sp>
        <p:nvSpPr>
          <p:cNvPr id="2" name="TextBox 1">
            <a:extLst>
              <a:ext uri="{FF2B5EF4-FFF2-40B4-BE49-F238E27FC236}">
                <a16:creationId xmlns:a16="http://schemas.microsoft.com/office/drawing/2014/main" id="{B314FD6B-4977-E489-2D2C-2101DBC0A1B6}"/>
              </a:ext>
            </a:extLst>
          </p:cNvPr>
          <p:cNvSpPr txBox="1"/>
          <p:nvPr/>
        </p:nvSpPr>
        <p:spPr>
          <a:xfrm>
            <a:off x="297180" y="5875020"/>
            <a:ext cx="3164205" cy="707886"/>
          </a:xfrm>
          <a:prstGeom prst="rect">
            <a:avLst/>
          </a:prstGeom>
          <a:noFill/>
        </p:spPr>
        <p:txBody>
          <a:bodyPr wrap="square" rtlCol="0">
            <a:spAutoFit/>
          </a:bodyPr>
          <a:lstStyle/>
          <a:p>
            <a:r>
              <a:rPr lang="en-US" sz="2000" dirty="0">
                <a:solidFill>
                  <a:srgbClr val="FF0000"/>
                </a:solidFill>
              </a:rPr>
              <a:t>Relative weight of each actor’s responsibilities?</a:t>
            </a:r>
          </a:p>
        </p:txBody>
      </p:sp>
      <p:sp>
        <p:nvSpPr>
          <p:cNvPr id="3" name="Left Brace 2">
            <a:extLst>
              <a:ext uri="{FF2B5EF4-FFF2-40B4-BE49-F238E27FC236}">
                <a16:creationId xmlns:a16="http://schemas.microsoft.com/office/drawing/2014/main" id="{2DB76ABC-224F-9DC0-48F9-C6FDA68056ED}"/>
              </a:ext>
            </a:extLst>
          </p:cNvPr>
          <p:cNvSpPr/>
          <p:nvPr/>
        </p:nvSpPr>
        <p:spPr>
          <a:xfrm>
            <a:off x="4013835" y="2148840"/>
            <a:ext cx="272415" cy="2000250"/>
          </a:xfrm>
          <a:prstGeom prst="lef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0D45C0A-8646-89FB-EF0A-81066C66351B}"/>
              </a:ext>
            </a:extLst>
          </p:cNvPr>
          <p:cNvSpPr txBox="1"/>
          <p:nvPr/>
        </p:nvSpPr>
        <p:spPr>
          <a:xfrm>
            <a:off x="3644265" y="2221627"/>
            <a:ext cx="461665" cy="1854675"/>
          </a:xfrm>
          <a:prstGeom prst="rect">
            <a:avLst/>
          </a:prstGeom>
          <a:noFill/>
        </p:spPr>
        <p:txBody>
          <a:bodyPr vert="vert270" wrap="none" rtlCol="0">
            <a:spAutoFit/>
          </a:bodyPr>
          <a:lstStyle/>
          <a:p>
            <a:r>
              <a:rPr lang="en-US" dirty="0">
                <a:solidFill>
                  <a:schemeClr val="accent6">
                    <a:lumMod val="50000"/>
                  </a:schemeClr>
                </a:solidFill>
              </a:rPr>
              <a:t>Distributive Justice</a:t>
            </a:r>
          </a:p>
        </p:txBody>
      </p:sp>
    </p:spTree>
    <p:extLst>
      <p:ext uri="{BB962C8B-B14F-4D97-AF65-F5344CB8AC3E}">
        <p14:creationId xmlns:p14="http://schemas.microsoft.com/office/powerpoint/2010/main" val="28110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267-33EB-D26C-8D01-05793CD9CE2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E969EBE-CBD6-505B-4D8F-5B4EA9B0B5AB}"/>
              </a:ext>
            </a:extLst>
          </p:cNvPr>
          <p:cNvSpPr txBox="1"/>
          <p:nvPr/>
        </p:nvSpPr>
        <p:spPr>
          <a:xfrm>
            <a:off x="120305" y="752875"/>
            <a:ext cx="615553" cy="5821465"/>
          </a:xfrm>
          <a:prstGeom prst="rect">
            <a:avLst/>
          </a:prstGeom>
          <a:noFill/>
        </p:spPr>
        <p:txBody>
          <a:bodyPr vert="vert270" wrap="none" rtlCol="0">
            <a:spAutoFit/>
          </a:bodyPr>
          <a:lstStyle/>
          <a:p>
            <a:r>
              <a:rPr lang="en-US" sz="1400" dirty="0">
                <a:latin typeface="Times New Roman" panose="02020603050405020304" pitchFamily="18" charset="0"/>
                <a:cs typeface="Times New Roman" panose="02020603050405020304" pitchFamily="18" charset="0"/>
              </a:rPr>
              <a:t>Source:  Dwyer et al., “</a:t>
            </a:r>
            <a:r>
              <a:rPr lang="en-US" sz="1400" dirty="0">
                <a:effectLst/>
                <a:latin typeface="Times New Roman" panose="02020603050405020304" pitchFamily="18" charset="0"/>
                <a:cs typeface="Times New Roman" panose="02020603050405020304" pitchFamily="18" charset="0"/>
              </a:rPr>
              <a:t>Life expectancy by county, race, and ethnicity </a:t>
            </a:r>
          </a:p>
          <a:p>
            <a:r>
              <a:rPr lang="en-US" sz="1400" dirty="0">
                <a:effectLst/>
                <a:latin typeface="Times New Roman" panose="02020603050405020304" pitchFamily="18" charset="0"/>
                <a:cs typeface="Times New Roman" panose="02020603050405020304" pitchFamily="18" charset="0"/>
              </a:rPr>
              <a:t>in the USA, 2000–19: a systematic analysis of health disparities” Lancet (2022)</a:t>
            </a:r>
            <a:endParaRPr lang="en-US" sz="1400" dirty="0">
              <a:latin typeface="Times New Roman" panose="02020603050405020304" pitchFamily="18"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D9780253-7724-8E7B-5563-0652C26574C6}"/>
              </a:ext>
            </a:extLst>
          </p:cNvPr>
          <p:cNvPicPr>
            <a:picLocks noChangeAspect="1"/>
          </p:cNvPicPr>
          <p:nvPr/>
        </p:nvPicPr>
        <p:blipFill>
          <a:blip r:embed="rId2"/>
          <a:stretch>
            <a:fillRect/>
          </a:stretch>
        </p:blipFill>
        <p:spPr>
          <a:xfrm>
            <a:off x="2210078" y="94571"/>
            <a:ext cx="8797012" cy="5972809"/>
          </a:xfrm>
          <a:prstGeom prst="rect">
            <a:avLst/>
          </a:prstGeom>
        </p:spPr>
      </p:pic>
      <p:pic>
        <p:nvPicPr>
          <p:cNvPr id="5" name="Picture 4">
            <a:extLst>
              <a:ext uri="{FF2B5EF4-FFF2-40B4-BE49-F238E27FC236}">
                <a16:creationId xmlns:a16="http://schemas.microsoft.com/office/drawing/2014/main" id="{16124184-405B-CAE3-528A-934FBF719DC4}"/>
              </a:ext>
            </a:extLst>
          </p:cNvPr>
          <p:cNvPicPr>
            <a:picLocks noChangeAspect="1"/>
          </p:cNvPicPr>
          <p:nvPr/>
        </p:nvPicPr>
        <p:blipFill>
          <a:blip r:embed="rId3"/>
          <a:stretch>
            <a:fillRect/>
          </a:stretch>
        </p:blipFill>
        <p:spPr>
          <a:xfrm>
            <a:off x="735858" y="6067381"/>
            <a:ext cx="7772400" cy="790619"/>
          </a:xfrm>
          <a:prstGeom prst="rect">
            <a:avLst/>
          </a:prstGeom>
        </p:spPr>
      </p:pic>
    </p:spTree>
    <p:extLst>
      <p:ext uri="{BB962C8B-B14F-4D97-AF65-F5344CB8AC3E}">
        <p14:creationId xmlns:p14="http://schemas.microsoft.com/office/powerpoint/2010/main" val="91638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6B25-8DC1-0C85-6F1E-B1DDCF2BD70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AFA308-F239-CFE8-DB14-9132BEBF7A53}"/>
              </a:ext>
            </a:extLst>
          </p:cNvPr>
          <p:cNvSpPr txBox="1"/>
          <p:nvPr/>
        </p:nvSpPr>
        <p:spPr>
          <a:xfrm>
            <a:off x="120305" y="752875"/>
            <a:ext cx="615553" cy="5821465"/>
          </a:xfrm>
          <a:prstGeom prst="rect">
            <a:avLst/>
          </a:prstGeom>
          <a:noFill/>
        </p:spPr>
        <p:txBody>
          <a:bodyPr vert="vert270" wrap="none" rtlCol="0">
            <a:spAutoFit/>
          </a:bodyPr>
          <a:lstStyle/>
          <a:p>
            <a:r>
              <a:rPr lang="en-US" sz="1400" dirty="0">
                <a:latin typeface="Times New Roman" panose="02020603050405020304" pitchFamily="18" charset="0"/>
                <a:cs typeface="Times New Roman" panose="02020603050405020304" pitchFamily="18" charset="0"/>
              </a:rPr>
              <a:t>Source:  Dwyer et al., “</a:t>
            </a:r>
            <a:r>
              <a:rPr lang="en-US" sz="1400" dirty="0">
                <a:effectLst/>
                <a:latin typeface="Times New Roman" panose="02020603050405020304" pitchFamily="18" charset="0"/>
                <a:cs typeface="Times New Roman" panose="02020603050405020304" pitchFamily="18" charset="0"/>
              </a:rPr>
              <a:t>Life expectancy by county, race, and ethnicity </a:t>
            </a:r>
          </a:p>
          <a:p>
            <a:r>
              <a:rPr lang="en-US" sz="1400" dirty="0">
                <a:effectLst/>
                <a:latin typeface="Times New Roman" panose="02020603050405020304" pitchFamily="18" charset="0"/>
                <a:cs typeface="Times New Roman" panose="02020603050405020304" pitchFamily="18" charset="0"/>
              </a:rPr>
              <a:t>in the USA, 2000–19: a systematic analysis of health disparities” Lancet (2022)</a:t>
            </a:r>
            <a:endParaRPr lang="en-US" sz="1400" dirty="0">
              <a:latin typeface="Times New Roman" panose="02020603050405020304" pitchFamily="18"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A16133C1-3A40-FB02-022D-902AA578803E}"/>
              </a:ext>
            </a:extLst>
          </p:cNvPr>
          <p:cNvPicPr>
            <a:picLocks noChangeAspect="1"/>
          </p:cNvPicPr>
          <p:nvPr/>
        </p:nvPicPr>
        <p:blipFill>
          <a:blip r:embed="rId2"/>
          <a:stretch>
            <a:fillRect/>
          </a:stretch>
        </p:blipFill>
        <p:spPr>
          <a:xfrm>
            <a:off x="2205990" y="96165"/>
            <a:ext cx="8766810" cy="5991292"/>
          </a:xfrm>
          <a:prstGeom prst="rect">
            <a:avLst/>
          </a:prstGeom>
        </p:spPr>
      </p:pic>
      <p:pic>
        <p:nvPicPr>
          <p:cNvPr id="5" name="Picture 4">
            <a:extLst>
              <a:ext uri="{FF2B5EF4-FFF2-40B4-BE49-F238E27FC236}">
                <a16:creationId xmlns:a16="http://schemas.microsoft.com/office/drawing/2014/main" id="{61E77997-9807-02D5-1CCD-DEC1EB4E2491}"/>
              </a:ext>
            </a:extLst>
          </p:cNvPr>
          <p:cNvPicPr>
            <a:picLocks noChangeAspect="1"/>
          </p:cNvPicPr>
          <p:nvPr/>
        </p:nvPicPr>
        <p:blipFill>
          <a:blip r:embed="rId3"/>
          <a:stretch>
            <a:fillRect/>
          </a:stretch>
        </p:blipFill>
        <p:spPr>
          <a:xfrm>
            <a:off x="735858" y="6067381"/>
            <a:ext cx="7772400" cy="790619"/>
          </a:xfrm>
          <a:prstGeom prst="rect">
            <a:avLst/>
          </a:prstGeom>
        </p:spPr>
      </p:pic>
    </p:spTree>
    <p:extLst>
      <p:ext uri="{BB962C8B-B14F-4D97-AF65-F5344CB8AC3E}">
        <p14:creationId xmlns:p14="http://schemas.microsoft.com/office/powerpoint/2010/main" val="328426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8C024-4404-1763-E47C-70CDD5B962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DBBA50B-2EB3-3C94-13B5-26469065488C}"/>
              </a:ext>
            </a:extLst>
          </p:cNvPr>
          <p:cNvSpPr txBox="1"/>
          <p:nvPr/>
        </p:nvSpPr>
        <p:spPr>
          <a:xfrm>
            <a:off x="120305" y="752875"/>
            <a:ext cx="615553" cy="5821465"/>
          </a:xfrm>
          <a:prstGeom prst="rect">
            <a:avLst/>
          </a:prstGeom>
          <a:noFill/>
        </p:spPr>
        <p:txBody>
          <a:bodyPr vert="vert270" wrap="none" rtlCol="0">
            <a:spAutoFit/>
          </a:bodyPr>
          <a:lstStyle/>
          <a:p>
            <a:r>
              <a:rPr lang="en-US" sz="1400" dirty="0">
                <a:latin typeface="Times New Roman" panose="02020603050405020304" pitchFamily="18" charset="0"/>
                <a:cs typeface="Times New Roman" panose="02020603050405020304" pitchFamily="18" charset="0"/>
              </a:rPr>
              <a:t>Source:  Dwyer et al., “</a:t>
            </a:r>
            <a:r>
              <a:rPr lang="en-US" sz="1400" dirty="0">
                <a:effectLst/>
                <a:latin typeface="Times New Roman" panose="02020603050405020304" pitchFamily="18" charset="0"/>
                <a:cs typeface="Times New Roman" panose="02020603050405020304" pitchFamily="18" charset="0"/>
              </a:rPr>
              <a:t>Life expectancy by county, race, and ethnicity </a:t>
            </a:r>
          </a:p>
          <a:p>
            <a:r>
              <a:rPr lang="en-US" sz="1400" dirty="0">
                <a:effectLst/>
                <a:latin typeface="Times New Roman" panose="02020603050405020304" pitchFamily="18" charset="0"/>
                <a:cs typeface="Times New Roman" panose="02020603050405020304" pitchFamily="18" charset="0"/>
              </a:rPr>
              <a:t>in the USA, 2000–19: a systematic analysis of health disparities” Lancet (2022)</a:t>
            </a:r>
            <a:endParaRPr lang="en-US" sz="1400" dirty="0">
              <a:latin typeface="Times New Roman" panose="02020603050405020304" pitchFamily="18" charset="0"/>
              <a:cs typeface="Times New Roman" panose="02020603050405020304" pitchFamily="18" charset="0"/>
            </a:endParaRPr>
          </a:p>
        </p:txBody>
      </p:sp>
      <p:pic>
        <p:nvPicPr>
          <p:cNvPr id="7" name="Picture 6" descr="A map of the united states&#10;&#10;Description automatically generated">
            <a:extLst>
              <a:ext uri="{FF2B5EF4-FFF2-40B4-BE49-F238E27FC236}">
                <a16:creationId xmlns:a16="http://schemas.microsoft.com/office/drawing/2014/main" id="{073A8F64-B5FF-6DF3-A060-09FC2B61C2D1}"/>
              </a:ext>
            </a:extLst>
          </p:cNvPr>
          <p:cNvPicPr>
            <a:picLocks noChangeAspect="1"/>
          </p:cNvPicPr>
          <p:nvPr/>
        </p:nvPicPr>
        <p:blipFill>
          <a:blip r:embed="rId2"/>
          <a:stretch>
            <a:fillRect/>
          </a:stretch>
        </p:blipFill>
        <p:spPr>
          <a:xfrm>
            <a:off x="2160270" y="140745"/>
            <a:ext cx="8778240" cy="5960770"/>
          </a:xfrm>
          <a:prstGeom prst="rect">
            <a:avLst/>
          </a:prstGeom>
        </p:spPr>
      </p:pic>
      <p:pic>
        <p:nvPicPr>
          <p:cNvPr id="8" name="Picture 7">
            <a:extLst>
              <a:ext uri="{FF2B5EF4-FFF2-40B4-BE49-F238E27FC236}">
                <a16:creationId xmlns:a16="http://schemas.microsoft.com/office/drawing/2014/main" id="{6FF370B6-7EC9-7B20-0EE2-F7B25F0EDD54}"/>
              </a:ext>
            </a:extLst>
          </p:cNvPr>
          <p:cNvPicPr>
            <a:picLocks noChangeAspect="1"/>
          </p:cNvPicPr>
          <p:nvPr/>
        </p:nvPicPr>
        <p:blipFill>
          <a:blip r:embed="rId3"/>
          <a:stretch>
            <a:fillRect/>
          </a:stretch>
        </p:blipFill>
        <p:spPr>
          <a:xfrm>
            <a:off x="735858" y="6067381"/>
            <a:ext cx="7772400" cy="790619"/>
          </a:xfrm>
          <a:prstGeom prst="rect">
            <a:avLst/>
          </a:prstGeom>
        </p:spPr>
      </p:pic>
    </p:spTree>
    <p:extLst>
      <p:ext uri="{BB962C8B-B14F-4D97-AF65-F5344CB8AC3E}">
        <p14:creationId xmlns:p14="http://schemas.microsoft.com/office/powerpoint/2010/main" val="2058851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CD9BD-6089-6BE5-9A83-04681B00F43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1B79A14-3D83-9F3F-25E3-48DE793EC35B}"/>
              </a:ext>
            </a:extLst>
          </p:cNvPr>
          <p:cNvSpPr txBox="1"/>
          <p:nvPr/>
        </p:nvSpPr>
        <p:spPr>
          <a:xfrm>
            <a:off x="120305" y="752875"/>
            <a:ext cx="615553" cy="5821465"/>
          </a:xfrm>
          <a:prstGeom prst="rect">
            <a:avLst/>
          </a:prstGeom>
          <a:noFill/>
        </p:spPr>
        <p:txBody>
          <a:bodyPr vert="vert270" wrap="none" rtlCol="0">
            <a:spAutoFit/>
          </a:bodyPr>
          <a:lstStyle/>
          <a:p>
            <a:r>
              <a:rPr lang="en-US" sz="1400" dirty="0">
                <a:latin typeface="Times New Roman" panose="02020603050405020304" pitchFamily="18" charset="0"/>
                <a:cs typeface="Times New Roman" panose="02020603050405020304" pitchFamily="18" charset="0"/>
              </a:rPr>
              <a:t>Source:  Dwyer et al., “</a:t>
            </a:r>
            <a:r>
              <a:rPr lang="en-US" sz="1400" dirty="0">
                <a:effectLst/>
                <a:latin typeface="Times New Roman" panose="02020603050405020304" pitchFamily="18" charset="0"/>
                <a:cs typeface="Times New Roman" panose="02020603050405020304" pitchFamily="18" charset="0"/>
              </a:rPr>
              <a:t>Life expectancy by county, race, and ethnicity </a:t>
            </a:r>
          </a:p>
          <a:p>
            <a:r>
              <a:rPr lang="en-US" sz="1400" dirty="0">
                <a:effectLst/>
                <a:latin typeface="Times New Roman" panose="02020603050405020304" pitchFamily="18" charset="0"/>
                <a:cs typeface="Times New Roman" panose="02020603050405020304" pitchFamily="18" charset="0"/>
              </a:rPr>
              <a:t>in the USA, 2000–19: a systematic analysis of health disparities” Lancet (2022)</a:t>
            </a:r>
            <a:endParaRPr lang="en-US" sz="1400" dirty="0">
              <a:latin typeface="Times New Roman" panose="02020603050405020304" pitchFamily="18"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2441740C-2617-848B-D9B4-2E495DE001E7}"/>
              </a:ext>
            </a:extLst>
          </p:cNvPr>
          <p:cNvPicPr>
            <a:picLocks noChangeAspect="1"/>
          </p:cNvPicPr>
          <p:nvPr/>
        </p:nvPicPr>
        <p:blipFill>
          <a:blip r:embed="rId2"/>
          <a:stretch>
            <a:fillRect/>
          </a:stretch>
        </p:blipFill>
        <p:spPr>
          <a:xfrm>
            <a:off x="2217420" y="59819"/>
            <a:ext cx="8778240" cy="6036231"/>
          </a:xfrm>
          <a:prstGeom prst="rect">
            <a:avLst/>
          </a:prstGeom>
        </p:spPr>
      </p:pic>
      <p:pic>
        <p:nvPicPr>
          <p:cNvPr id="5" name="Picture 4">
            <a:extLst>
              <a:ext uri="{FF2B5EF4-FFF2-40B4-BE49-F238E27FC236}">
                <a16:creationId xmlns:a16="http://schemas.microsoft.com/office/drawing/2014/main" id="{FEF3A895-DBBA-3826-52CB-4F2F2CA1C22A}"/>
              </a:ext>
            </a:extLst>
          </p:cNvPr>
          <p:cNvPicPr>
            <a:picLocks noChangeAspect="1"/>
          </p:cNvPicPr>
          <p:nvPr/>
        </p:nvPicPr>
        <p:blipFill>
          <a:blip r:embed="rId3"/>
          <a:stretch>
            <a:fillRect/>
          </a:stretch>
        </p:blipFill>
        <p:spPr>
          <a:xfrm>
            <a:off x="735858" y="6067381"/>
            <a:ext cx="7772400" cy="790619"/>
          </a:xfrm>
          <a:prstGeom prst="rect">
            <a:avLst/>
          </a:prstGeom>
        </p:spPr>
      </p:pic>
    </p:spTree>
    <p:extLst>
      <p:ext uri="{BB962C8B-B14F-4D97-AF65-F5344CB8AC3E}">
        <p14:creationId xmlns:p14="http://schemas.microsoft.com/office/powerpoint/2010/main" val="1255774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BA6EE-BB30-4B4F-1E5F-44416770617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4106589-CB36-0439-30B9-8441543672ED}"/>
              </a:ext>
            </a:extLst>
          </p:cNvPr>
          <p:cNvSpPr txBox="1"/>
          <p:nvPr/>
        </p:nvSpPr>
        <p:spPr>
          <a:xfrm>
            <a:off x="120305" y="752875"/>
            <a:ext cx="615553" cy="5821465"/>
          </a:xfrm>
          <a:prstGeom prst="rect">
            <a:avLst/>
          </a:prstGeom>
          <a:noFill/>
        </p:spPr>
        <p:txBody>
          <a:bodyPr vert="vert270" wrap="none" rtlCol="0">
            <a:spAutoFit/>
          </a:bodyPr>
          <a:lstStyle/>
          <a:p>
            <a:r>
              <a:rPr lang="en-US" sz="1400" dirty="0">
                <a:latin typeface="Times New Roman" panose="02020603050405020304" pitchFamily="18" charset="0"/>
                <a:cs typeface="Times New Roman" panose="02020603050405020304" pitchFamily="18" charset="0"/>
              </a:rPr>
              <a:t>Source:  Dwyer et al., “</a:t>
            </a:r>
            <a:r>
              <a:rPr lang="en-US" sz="1400" dirty="0">
                <a:effectLst/>
                <a:latin typeface="Times New Roman" panose="02020603050405020304" pitchFamily="18" charset="0"/>
                <a:cs typeface="Times New Roman" panose="02020603050405020304" pitchFamily="18" charset="0"/>
              </a:rPr>
              <a:t>Life expectancy by county, race, and ethnicity </a:t>
            </a:r>
          </a:p>
          <a:p>
            <a:r>
              <a:rPr lang="en-US" sz="1400" dirty="0">
                <a:effectLst/>
                <a:latin typeface="Times New Roman" panose="02020603050405020304" pitchFamily="18" charset="0"/>
                <a:cs typeface="Times New Roman" panose="02020603050405020304" pitchFamily="18" charset="0"/>
              </a:rPr>
              <a:t>in the USA, 2000–19: a systematic analysis of health disparities” Lancet (2022)</a:t>
            </a:r>
            <a:endParaRPr lang="en-US" sz="1400" dirty="0">
              <a:latin typeface="Times New Roman" panose="02020603050405020304" pitchFamily="18"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2DFFDE33-3EA7-90DE-CC7F-6BB6814BC6CD}"/>
              </a:ext>
            </a:extLst>
          </p:cNvPr>
          <p:cNvPicPr>
            <a:picLocks noChangeAspect="1"/>
          </p:cNvPicPr>
          <p:nvPr/>
        </p:nvPicPr>
        <p:blipFill>
          <a:blip r:embed="rId2"/>
          <a:stretch>
            <a:fillRect/>
          </a:stretch>
        </p:blipFill>
        <p:spPr>
          <a:xfrm>
            <a:off x="2093961" y="152400"/>
            <a:ext cx="8822422" cy="5996940"/>
          </a:xfrm>
          <a:prstGeom prst="rect">
            <a:avLst/>
          </a:prstGeom>
        </p:spPr>
      </p:pic>
      <p:pic>
        <p:nvPicPr>
          <p:cNvPr id="5" name="Picture 4">
            <a:extLst>
              <a:ext uri="{FF2B5EF4-FFF2-40B4-BE49-F238E27FC236}">
                <a16:creationId xmlns:a16="http://schemas.microsoft.com/office/drawing/2014/main" id="{45396B39-8028-50D6-A6CA-15C3B51325C7}"/>
              </a:ext>
            </a:extLst>
          </p:cNvPr>
          <p:cNvPicPr>
            <a:picLocks noChangeAspect="1"/>
          </p:cNvPicPr>
          <p:nvPr/>
        </p:nvPicPr>
        <p:blipFill>
          <a:blip r:embed="rId3"/>
          <a:stretch>
            <a:fillRect/>
          </a:stretch>
        </p:blipFill>
        <p:spPr>
          <a:xfrm>
            <a:off x="735858" y="6067381"/>
            <a:ext cx="7772400" cy="790619"/>
          </a:xfrm>
          <a:prstGeom prst="rect">
            <a:avLst/>
          </a:prstGeom>
        </p:spPr>
      </p:pic>
    </p:spTree>
    <p:extLst>
      <p:ext uri="{BB962C8B-B14F-4D97-AF65-F5344CB8AC3E}">
        <p14:creationId xmlns:p14="http://schemas.microsoft.com/office/powerpoint/2010/main" val="4205936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82825-C54E-FE61-CF86-9319EA3D4A3A}"/>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87DA8F5B-358A-E92B-4A7E-31A4F6DAA3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0391"/>
            <a:ext cx="9157855" cy="6868391"/>
          </a:xfrm>
          <a:prstGeom prst="rect">
            <a:avLst/>
          </a:prstGeom>
        </p:spPr>
      </p:pic>
      <p:sp>
        <p:nvSpPr>
          <p:cNvPr id="3" name="Freeform 2">
            <a:extLst>
              <a:ext uri="{FF2B5EF4-FFF2-40B4-BE49-F238E27FC236}">
                <a16:creationId xmlns:a16="http://schemas.microsoft.com/office/drawing/2014/main" id="{12FE2FD6-C179-3E7A-92F4-BC3A0A7F28D1}"/>
              </a:ext>
            </a:extLst>
          </p:cNvPr>
          <p:cNvSpPr/>
          <p:nvPr/>
        </p:nvSpPr>
        <p:spPr>
          <a:xfrm>
            <a:off x="4751071" y="2570714"/>
            <a:ext cx="4434840" cy="893616"/>
          </a:xfrm>
          <a:custGeom>
            <a:avLst/>
            <a:gdLst>
              <a:gd name="connsiteX0" fmla="*/ 0 w 4434840"/>
              <a:gd name="connsiteY0" fmla="*/ 893616 h 893616"/>
              <a:gd name="connsiteX1" fmla="*/ 1840230 w 4434840"/>
              <a:gd name="connsiteY1" fmla="*/ 127806 h 893616"/>
              <a:gd name="connsiteX2" fmla="*/ 2788920 w 4434840"/>
              <a:gd name="connsiteY2" fmla="*/ 2076 h 893616"/>
              <a:gd name="connsiteX3" fmla="*/ 3749040 w 4434840"/>
              <a:gd name="connsiteY3" fmla="*/ 59226 h 893616"/>
              <a:gd name="connsiteX4" fmla="*/ 4434840 w 4434840"/>
              <a:gd name="connsiteY4" fmla="*/ 184956 h 893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4840" h="893616">
                <a:moveTo>
                  <a:pt x="0" y="893616"/>
                </a:moveTo>
                <a:cubicBezTo>
                  <a:pt x="687705" y="585006"/>
                  <a:pt x="1375410" y="276396"/>
                  <a:pt x="1840230" y="127806"/>
                </a:cubicBezTo>
                <a:cubicBezTo>
                  <a:pt x="2305050" y="-20784"/>
                  <a:pt x="2470785" y="13506"/>
                  <a:pt x="2788920" y="2076"/>
                </a:cubicBezTo>
                <a:cubicBezTo>
                  <a:pt x="3107055" y="-9354"/>
                  <a:pt x="3474720" y="28746"/>
                  <a:pt x="3749040" y="59226"/>
                </a:cubicBezTo>
                <a:cubicBezTo>
                  <a:pt x="4023360" y="89706"/>
                  <a:pt x="4229100" y="137331"/>
                  <a:pt x="4434840" y="184956"/>
                </a:cubicBezTo>
              </a:path>
            </a:pathLst>
          </a:custGeom>
          <a:noFill/>
          <a:ln w="254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E842039-BF3F-17DA-7F32-757D40DD39E4}"/>
              </a:ext>
            </a:extLst>
          </p:cNvPr>
          <p:cNvSpPr txBox="1"/>
          <p:nvPr/>
        </p:nvSpPr>
        <p:spPr>
          <a:xfrm>
            <a:off x="9315450" y="2570714"/>
            <a:ext cx="2023110" cy="369332"/>
          </a:xfrm>
          <a:prstGeom prst="rect">
            <a:avLst/>
          </a:prstGeom>
          <a:noFill/>
        </p:spPr>
        <p:txBody>
          <a:bodyPr wrap="square" rtlCol="0">
            <a:spAutoFit/>
          </a:bodyPr>
          <a:lstStyle/>
          <a:p>
            <a:r>
              <a:rPr lang="en-US" dirty="0">
                <a:solidFill>
                  <a:srgbClr val="FF0000"/>
                </a:solidFill>
              </a:rPr>
              <a:t>Median</a:t>
            </a:r>
          </a:p>
        </p:txBody>
      </p:sp>
    </p:spTree>
    <p:extLst>
      <p:ext uri="{BB962C8B-B14F-4D97-AF65-F5344CB8AC3E}">
        <p14:creationId xmlns:p14="http://schemas.microsoft.com/office/powerpoint/2010/main" val="827958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908FC35-F8E9-AE7A-7170-149A285E24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9157855" cy="6868391"/>
          </a:xfrm>
          <a:prstGeom prst="rect">
            <a:avLst/>
          </a:prstGeom>
        </p:spPr>
      </p:pic>
      <p:sp>
        <p:nvSpPr>
          <p:cNvPr id="2" name="Freeform 1">
            <a:extLst>
              <a:ext uri="{FF2B5EF4-FFF2-40B4-BE49-F238E27FC236}">
                <a16:creationId xmlns:a16="http://schemas.microsoft.com/office/drawing/2014/main" id="{6E187A16-25E5-4CB7-7CFF-F9BEF842E58E}"/>
              </a:ext>
            </a:extLst>
          </p:cNvPr>
          <p:cNvSpPr/>
          <p:nvPr/>
        </p:nvSpPr>
        <p:spPr>
          <a:xfrm>
            <a:off x="4785361" y="2000251"/>
            <a:ext cx="4834890" cy="1463040"/>
          </a:xfrm>
          <a:custGeom>
            <a:avLst/>
            <a:gdLst>
              <a:gd name="connsiteX0" fmla="*/ 0 w 4834890"/>
              <a:gd name="connsiteY0" fmla="*/ 1463040 h 1463040"/>
              <a:gd name="connsiteX1" fmla="*/ 1257300 w 4834890"/>
              <a:gd name="connsiteY1" fmla="*/ 765810 h 1463040"/>
              <a:gd name="connsiteX2" fmla="*/ 2251710 w 4834890"/>
              <a:gd name="connsiteY2" fmla="*/ 445770 h 1463040"/>
              <a:gd name="connsiteX3" fmla="*/ 3406140 w 4834890"/>
              <a:gd name="connsiteY3" fmla="*/ 182880 h 1463040"/>
              <a:gd name="connsiteX4" fmla="*/ 3703320 w 4834890"/>
              <a:gd name="connsiteY4" fmla="*/ 125730 h 1463040"/>
              <a:gd name="connsiteX5" fmla="*/ 4834890 w 4834890"/>
              <a:gd name="connsiteY5" fmla="*/ 0 h 1463040"/>
              <a:gd name="connsiteX6" fmla="*/ 4834890 w 4834890"/>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4890" h="1463040">
                <a:moveTo>
                  <a:pt x="0" y="1463040"/>
                </a:moveTo>
                <a:cubicBezTo>
                  <a:pt x="441007" y="1199197"/>
                  <a:pt x="882015" y="935355"/>
                  <a:pt x="1257300" y="765810"/>
                </a:cubicBezTo>
                <a:cubicBezTo>
                  <a:pt x="1632585" y="596265"/>
                  <a:pt x="1893570" y="542925"/>
                  <a:pt x="2251710" y="445770"/>
                </a:cubicBezTo>
                <a:cubicBezTo>
                  <a:pt x="2609850" y="348615"/>
                  <a:pt x="3164205" y="236220"/>
                  <a:pt x="3406140" y="182880"/>
                </a:cubicBezTo>
                <a:cubicBezTo>
                  <a:pt x="3648075" y="129540"/>
                  <a:pt x="3465195" y="156210"/>
                  <a:pt x="3703320" y="125730"/>
                </a:cubicBezTo>
                <a:cubicBezTo>
                  <a:pt x="3941445" y="95250"/>
                  <a:pt x="4834890" y="0"/>
                  <a:pt x="4834890" y="0"/>
                </a:cubicBezTo>
                <a:lnTo>
                  <a:pt x="4834890" y="0"/>
                </a:lnTo>
              </a:path>
            </a:pathLst>
          </a:custGeom>
          <a:noFill/>
          <a:ln w="254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FCDC8F0-E69C-142F-4475-D556D053E1FC}"/>
              </a:ext>
            </a:extLst>
          </p:cNvPr>
          <p:cNvSpPr txBox="1"/>
          <p:nvPr/>
        </p:nvSpPr>
        <p:spPr>
          <a:xfrm>
            <a:off x="9932670" y="1714500"/>
            <a:ext cx="1714500" cy="923330"/>
          </a:xfrm>
          <a:prstGeom prst="rect">
            <a:avLst/>
          </a:prstGeom>
          <a:noFill/>
        </p:spPr>
        <p:txBody>
          <a:bodyPr wrap="square" rtlCol="0">
            <a:spAutoFit/>
          </a:bodyPr>
          <a:lstStyle/>
          <a:p>
            <a:r>
              <a:rPr lang="en-US" dirty="0">
                <a:solidFill>
                  <a:srgbClr val="FF0000"/>
                </a:solidFill>
              </a:rPr>
              <a:t>Catastrophic increase (20% chance)</a:t>
            </a:r>
          </a:p>
        </p:txBody>
      </p:sp>
    </p:spTree>
    <p:extLst>
      <p:ext uri="{BB962C8B-B14F-4D97-AF65-F5344CB8AC3E}">
        <p14:creationId xmlns:p14="http://schemas.microsoft.com/office/powerpoint/2010/main" val="750426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908FC35-F8E9-AE7A-7170-149A285E24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9157855" cy="6868391"/>
          </a:xfrm>
          <a:prstGeom prst="rect">
            <a:avLst/>
          </a:prstGeom>
        </p:spPr>
      </p:pic>
      <p:sp>
        <p:nvSpPr>
          <p:cNvPr id="2" name="Freeform 1">
            <a:extLst>
              <a:ext uri="{FF2B5EF4-FFF2-40B4-BE49-F238E27FC236}">
                <a16:creationId xmlns:a16="http://schemas.microsoft.com/office/drawing/2014/main" id="{C583200A-5E5A-3A19-E9A4-896F2A2AF005}"/>
              </a:ext>
            </a:extLst>
          </p:cNvPr>
          <p:cNvSpPr/>
          <p:nvPr/>
        </p:nvSpPr>
        <p:spPr>
          <a:xfrm>
            <a:off x="4751071" y="2824891"/>
            <a:ext cx="4572000" cy="649830"/>
          </a:xfrm>
          <a:custGeom>
            <a:avLst/>
            <a:gdLst>
              <a:gd name="connsiteX0" fmla="*/ 0 w 4572000"/>
              <a:gd name="connsiteY0" fmla="*/ 649830 h 649830"/>
              <a:gd name="connsiteX1" fmla="*/ 925830 w 4572000"/>
              <a:gd name="connsiteY1" fmla="*/ 226920 h 649830"/>
              <a:gd name="connsiteX2" fmla="*/ 2045970 w 4572000"/>
              <a:gd name="connsiteY2" fmla="*/ 9750 h 649830"/>
              <a:gd name="connsiteX3" fmla="*/ 3108960 w 4572000"/>
              <a:gd name="connsiteY3" fmla="*/ 55470 h 649830"/>
              <a:gd name="connsiteX4" fmla="*/ 3714750 w 4572000"/>
              <a:gd name="connsiteY4" fmla="*/ 215490 h 649830"/>
              <a:gd name="connsiteX5" fmla="*/ 4572000 w 4572000"/>
              <a:gd name="connsiteY5" fmla="*/ 626970 h 6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649830">
                <a:moveTo>
                  <a:pt x="0" y="649830"/>
                </a:moveTo>
                <a:cubicBezTo>
                  <a:pt x="292417" y="491715"/>
                  <a:pt x="584835" y="333600"/>
                  <a:pt x="925830" y="226920"/>
                </a:cubicBezTo>
                <a:cubicBezTo>
                  <a:pt x="1266825" y="120240"/>
                  <a:pt x="1682115" y="38325"/>
                  <a:pt x="2045970" y="9750"/>
                </a:cubicBezTo>
                <a:cubicBezTo>
                  <a:pt x="2409825" y="-18825"/>
                  <a:pt x="2830830" y="21180"/>
                  <a:pt x="3108960" y="55470"/>
                </a:cubicBezTo>
                <a:cubicBezTo>
                  <a:pt x="3387090" y="89760"/>
                  <a:pt x="3470910" y="120240"/>
                  <a:pt x="3714750" y="215490"/>
                </a:cubicBezTo>
                <a:cubicBezTo>
                  <a:pt x="3958590" y="310740"/>
                  <a:pt x="4265295" y="468855"/>
                  <a:pt x="4572000" y="626970"/>
                </a:cubicBezTo>
              </a:path>
            </a:pathLst>
          </a:custGeom>
          <a:noFill/>
          <a:ln w="25400">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5AEA87-C987-9476-2AEA-95923B157CB7}"/>
              </a:ext>
            </a:extLst>
          </p:cNvPr>
          <p:cNvSpPr txBox="1"/>
          <p:nvPr/>
        </p:nvSpPr>
        <p:spPr>
          <a:xfrm>
            <a:off x="9486900" y="3105834"/>
            <a:ext cx="1817370" cy="1200329"/>
          </a:xfrm>
          <a:prstGeom prst="rect">
            <a:avLst/>
          </a:prstGeom>
          <a:noFill/>
        </p:spPr>
        <p:txBody>
          <a:bodyPr wrap="square" rtlCol="0">
            <a:spAutoFit/>
          </a:bodyPr>
          <a:lstStyle/>
          <a:p>
            <a:r>
              <a:rPr lang="en-US" dirty="0">
                <a:solidFill>
                  <a:srgbClr val="FF0000"/>
                </a:solidFill>
              </a:rPr>
              <a:t>Best, reasonably probable, scenario </a:t>
            </a:r>
          </a:p>
          <a:p>
            <a:r>
              <a:rPr lang="en-US" dirty="0">
                <a:solidFill>
                  <a:srgbClr val="FF0000"/>
                </a:solidFill>
              </a:rPr>
              <a:t>(20% chance)</a:t>
            </a:r>
          </a:p>
        </p:txBody>
      </p:sp>
    </p:spTree>
    <p:extLst>
      <p:ext uri="{BB962C8B-B14F-4D97-AF65-F5344CB8AC3E}">
        <p14:creationId xmlns:p14="http://schemas.microsoft.com/office/powerpoint/2010/main" val="4248591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908FC35-F8E9-AE7A-7170-149A285E24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9157855" cy="6868391"/>
          </a:xfrm>
          <a:prstGeom prst="rect">
            <a:avLst/>
          </a:prstGeom>
        </p:spPr>
      </p:pic>
      <p:sp>
        <p:nvSpPr>
          <p:cNvPr id="2" name="Freeform 1">
            <a:extLst>
              <a:ext uri="{FF2B5EF4-FFF2-40B4-BE49-F238E27FC236}">
                <a16:creationId xmlns:a16="http://schemas.microsoft.com/office/drawing/2014/main" id="{C583200A-5E5A-3A19-E9A4-896F2A2AF005}"/>
              </a:ext>
            </a:extLst>
          </p:cNvPr>
          <p:cNvSpPr/>
          <p:nvPr/>
        </p:nvSpPr>
        <p:spPr>
          <a:xfrm>
            <a:off x="4751071" y="2824891"/>
            <a:ext cx="4572000" cy="649830"/>
          </a:xfrm>
          <a:custGeom>
            <a:avLst/>
            <a:gdLst>
              <a:gd name="connsiteX0" fmla="*/ 0 w 4572000"/>
              <a:gd name="connsiteY0" fmla="*/ 649830 h 649830"/>
              <a:gd name="connsiteX1" fmla="*/ 925830 w 4572000"/>
              <a:gd name="connsiteY1" fmla="*/ 226920 h 649830"/>
              <a:gd name="connsiteX2" fmla="*/ 2045970 w 4572000"/>
              <a:gd name="connsiteY2" fmla="*/ 9750 h 649830"/>
              <a:gd name="connsiteX3" fmla="*/ 3108960 w 4572000"/>
              <a:gd name="connsiteY3" fmla="*/ 55470 h 649830"/>
              <a:gd name="connsiteX4" fmla="*/ 3714750 w 4572000"/>
              <a:gd name="connsiteY4" fmla="*/ 215490 h 649830"/>
              <a:gd name="connsiteX5" fmla="*/ 4572000 w 4572000"/>
              <a:gd name="connsiteY5" fmla="*/ 626970 h 6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649830">
                <a:moveTo>
                  <a:pt x="0" y="649830"/>
                </a:moveTo>
                <a:cubicBezTo>
                  <a:pt x="292417" y="491715"/>
                  <a:pt x="584835" y="333600"/>
                  <a:pt x="925830" y="226920"/>
                </a:cubicBezTo>
                <a:cubicBezTo>
                  <a:pt x="1266825" y="120240"/>
                  <a:pt x="1682115" y="38325"/>
                  <a:pt x="2045970" y="9750"/>
                </a:cubicBezTo>
                <a:cubicBezTo>
                  <a:pt x="2409825" y="-18825"/>
                  <a:pt x="2830830" y="21180"/>
                  <a:pt x="3108960" y="55470"/>
                </a:cubicBezTo>
                <a:cubicBezTo>
                  <a:pt x="3387090" y="89760"/>
                  <a:pt x="3470910" y="120240"/>
                  <a:pt x="3714750" y="215490"/>
                </a:cubicBezTo>
                <a:cubicBezTo>
                  <a:pt x="3958590" y="310740"/>
                  <a:pt x="4265295" y="468855"/>
                  <a:pt x="4572000" y="626970"/>
                </a:cubicBezTo>
              </a:path>
            </a:pathLst>
          </a:custGeom>
          <a:noFill/>
          <a:ln w="25400">
            <a:solidFill>
              <a:srgbClr val="FF0000"/>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6716E5-7DD7-32C1-46BC-061E18075E0C}"/>
              </a:ext>
            </a:extLst>
          </p:cNvPr>
          <p:cNvSpPr txBox="1"/>
          <p:nvPr/>
        </p:nvSpPr>
        <p:spPr>
          <a:xfrm>
            <a:off x="10212947" y="3989070"/>
            <a:ext cx="1916430" cy="707886"/>
          </a:xfrm>
          <a:prstGeom prst="rect">
            <a:avLst/>
          </a:prstGeom>
          <a:noFill/>
        </p:spPr>
        <p:txBody>
          <a:bodyPr wrap="square" rtlCol="0">
            <a:spAutoFit/>
          </a:bodyPr>
          <a:lstStyle/>
          <a:p>
            <a:pPr algn="r"/>
            <a:r>
              <a:rPr lang="en-US" sz="2000" dirty="0">
                <a:solidFill>
                  <a:srgbClr val="FF0000"/>
                </a:solidFill>
              </a:rPr>
              <a:t>Sustainable level?</a:t>
            </a:r>
          </a:p>
        </p:txBody>
      </p:sp>
      <p:sp>
        <p:nvSpPr>
          <p:cNvPr id="7" name="Freeform 6">
            <a:extLst>
              <a:ext uri="{FF2B5EF4-FFF2-40B4-BE49-F238E27FC236}">
                <a16:creationId xmlns:a16="http://schemas.microsoft.com/office/drawing/2014/main" id="{AE3A782F-876D-3E1C-1B55-DC60837D49AF}"/>
              </a:ext>
            </a:extLst>
          </p:cNvPr>
          <p:cNvSpPr/>
          <p:nvPr/>
        </p:nvSpPr>
        <p:spPr>
          <a:xfrm>
            <a:off x="9317736" y="3440430"/>
            <a:ext cx="2651760" cy="548640"/>
          </a:xfrm>
          <a:custGeom>
            <a:avLst/>
            <a:gdLst>
              <a:gd name="connsiteX0" fmla="*/ 0 w 2651760"/>
              <a:gd name="connsiteY0" fmla="*/ 0 h 548640"/>
              <a:gd name="connsiteX1" fmla="*/ 1028700 w 2651760"/>
              <a:gd name="connsiteY1" fmla="*/ 445770 h 548640"/>
              <a:gd name="connsiteX2" fmla="*/ 2651760 w 2651760"/>
              <a:gd name="connsiteY2" fmla="*/ 548640 h 548640"/>
            </a:gdLst>
            <a:ahLst/>
            <a:cxnLst>
              <a:cxn ang="0">
                <a:pos x="connsiteX0" y="connsiteY0"/>
              </a:cxn>
              <a:cxn ang="0">
                <a:pos x="connsiteX1" y="connsiteY1"/>
              </a:cxn>
              <a:cxn ang="0">
                <a:pos x="connsiteX2" y="connsiteY2"/>
              </a:cxn>
            </a:cxnLst>
            <a:rect l="l" t="t" r="r" b="b"/>
            <a:pathLst>
              <a:path w="2651760" h="548640">
                <a:moveTo>
                  <a:pt x="0" y="0"/>
                </a:moveTo>
                <a:cubicBezTo>
                  <a:pt x="293370" y="177165"/>
                  <a:pt x="586740" y="354330"/>
                  <a:pt x="1028700" y="445770"/>
                </a:cubicBezTo>
                <a:cubicBezTo>
                  <a:pt x="1470660" y="537210"/>
                  <a:pt x="2061210" y="542925"/>
                  <a:pt x="2651760" y="548640"/>
                </a:cubicBezTo>
              </a:path>
            </a:pathLst>
          </a:custGeom>
          <a:noFill/>
          <a:ln w="25400">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363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0A96-E073-8041-90EC-6D72AE1D0D5D}"/>
              </a:ext>
            </a:extLst>
          </p:cNvPr>
          <p:cNvSpPr>
            <a:spLocks noGrp="1"/>
          </p:cNvSpPr>
          <p:nvPr>
            <p:ph type="title"/>
          </p:nvPr>
        </p:nvSpPr>
        <p:spPr>
          <a:xfrm>
            <a:off x="867383" y="131663"/>
            <a:ext cx="10515600" cy="685462"/>
          </a:xfrm>
        </p:spPr>
        <p:txBody>
          <a:bodyPr>
            <a:normAutofit/>
          </a:bodyPr>
          <a:lstStyle/>
          <a:p>
            <a:pPr algn="ctr"/>
            <a:r>
              <a:rPr lang="en-US" sz="3600" dirty="0"/>
              <a:t>Corrective Justice?</a:t>
            </a:r>
          </a:p>
        </p:txBody>
      </p:sp>
      <p:pic>
        <p:nvPicPr>
          <p:cNvPr id="6" name="Picture 5">
            <a:extLst>
              <a:ext uri="{FF2B5EF4-FFF2-40B4-BE49-F238E27FC236}">
                <a16:creationId xmlns:a16="http://schemas.microsoft.com/office/drawing/2014/main" id="{24360574-4E23-7446-A3F3-FECD0A68D3AA}"/>
              </a:ext>
            </a:extLst>
          </p:cNvPr>
          <p:cNvPicPr>
            <a:picLocks noChangeAspect="1"/>
          </p:cNvPicPr>
          <p:nvPr/>
        </p:nvPicPr>
        <p:blipFill>
          <a:blip r:embed="rId2"/>
          <a:stretch>
            <a:fillRect/>
          </a:stretch>
        </p:blipFill>
        <p:spPr>
          <a:xfrm>
            <a:off x="268781" y="957262"/>
            <a:ext cx="11859341" cy="5420959"/>
          </a:xfrm>
          <a:prstGeom prst="rect">
            <a:avLst/>
          </a:prstGeom>
        </p:spPr>
      </p:pic>
      <p:sp>
        <p:nvSpPr>
          <p:cNvPr id="7" name="Rectangle 6">
            <a:extLst>
              <a:ext uri="{FF2B5EF4-FFF2-40B4-BE49-F238E27FC236}">
                <a16:creationId xmlns:a16="http://schemas.microsoft.com/office/drawing/2014/main" id="{56331A71-49B6-F14C-BD0D-C47221AC9FF8}"/>
              </a:ext>
            </a:extLst>
          </p:cNvPr>
          <p:cNvSpPr/>
          <p:nvPr/>
        </p:nvSpPr>
        <p:spPr>
          <a:xfrm>
            <a:off x="5204178" y="5642043"/>
            <a:ext cx="2833511" cy="916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Colonialism in 1754</a:t>
            </a:r>
          </a:p>
        </p:txBody>
      </p:sp>
    </p:spTree>
    <p:extLst>
      <p:ext uri="{BB962C8B-B14F-4D97-AF65-F5344CB8AC3E}">
        <p14:creationId xmlns:p14="http://schemas.microsoft.com/office/powerpoint/2010/main" val="4179327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graph&#10;&#10;Description automatically generated with medium confidence">
            <a:extLst>
              <a:ext uri="{FF2B5EF4-FFF2-40B4-BE49-F238E27FC236}">
                <a16:creationId xmlns:a16="http://schemas.microsoft.com/office/drawing/2014/main" id="{81CF9672-6C04-5896-241F-6BD9DA3ACFE4}"/>
              </a:ext>
            </a:extLst>
          </p:cNvPr>
          <p:cNvPicPr>
            <a:picLocks noChangeAspect="1"/>
          </p:cNvPicPr>
          <p:nvPr/>
        </p:nvPicPr>
        <p:blipFill>
          <a:blip r:embed="rId2"/>
          <a:stretch>
            <a:fillRect/>
          </a:stretch>
        </p:blipFill>
        <p:spPr>
          <a:xfrm>
            <a:off x="731520" y="1"/>
            <a:ext cx="10972800" cy="6858000"/>
          </a:xfrm>
          <a:prstGeom prst="rect">
            <a:avLst/>
          </a:prstGeom>
        </p:spPr>
      </p:pic>
      <p:sp>
        <p:nvSpPr>
          <p:cNvPr id="7" name="TextBox 6">
            <a:extLst>
              <a:ext uri="{FF2B5EF4-FFF2-40B4-BE49-F238E27FC236}">
                <a16:creationId xmlns:a16="http://schemas.microsoft.com/office/drawing/2014/main" id="{D70BC36C-66EA-BE27-3E42-4BCADB0D7389}"/>
              </a:ext>
            </a:extLst>
          </p:cNvPr>
          <p:cNvSpPr txBox="1"/>
          <p:nvPr/>
        </p:nvSpPr>
        <p:spPr>
          <a:xfrm>
            <a:off x="1188720" y="548640"/>
            <a:ext cx="4083682" cy="738664"/>
          </a:xfrm>
          <a:prstGeom prst="rect">
            <a:avLst/>
          </a:prstGeom>
          <a:noFill/>
        </p:spPr>
        <p:txBody>
          <a:bodyPr wrap="none" rtlCol="0">
            <a:spAutoFit/>
          </a:bodyPr>
          <a:lstStyle/>
          <a:p>
            <a:r>
              <a:rPr lang="en-US" sz="2400" dirty="0"/>
              <a:t>Doctors per 10,000 inhabitants</a:t>
            </a:r>
          </a:p>
          <a:p>
            <a:r>
              <a:rPr lang="en-US" dirty="0"/>
              <a:t>Source:  OECD (2022 data or most recent)</a:t>
            </a:r>
          </a:p>
        </p:txBody>
      </p:sp>
      <p:sp>
        <p:nvSpPr>
          <p:cNvPr id="8" name="TextBox 7">
            <a:extLst>
              <a:ext uri="{FF2B5EF4-FFF2-40B4-BE49-F238E27FC236}">
                <a16:creationId xmlns:a16="http://schemas.microsoft.com/office/drawing/2014/main" id="{08A27EF0-A382-4149-C010-887939F7E073}"/>
              </a:ext>
            </a:extLst>
          </p:cNvPr>
          <p:cNvSpPr txBox="1"/>
          <p:nvPr/>
        </p:nvSpPr>
        <p:spPr>
          <a:xfrm>
            <a:off x="239855" y="3440430"/>
            <a:ext cx="495649" cy="461665"/>
          </a:xfrm>
          <a:prstGeom prst="rect">
            <a:avLst/>
          </a:prstGeom>
          <a:noFill/>
        </p:spPr>
        <p:txBody>
          <a:bodyPr wrap="none" rtlCol="0">
            <a:spAutoFit/>
          </a:bodyPr>
          <a:lstStyle/>
          <a:p>
            <a:r>
              <a:rPr lang="en-US" sz="2400" dirty="0"/>
              <a:t>20</a:t>
            </a:r>
          </a:p>
        </p:txBody>
      </p:sp>
      <p:sp>
        <p:nvSpPr>
          <p:cNvPr id="9" name="TextBox 8">
            <a:extLst>
              <a:ext uri="{FF2B5EF4-FFF2-40B4-BE49-F238E27FC236}">
                <a16:creationId xmlns:a16="http://schemas.microsoft.com/office/drawing/2014/main" id="{A4DB5EA4-4E27-124E-0F50-23472EC004C3}"/>
              </a:ext>
            </a:extLst>
          </p:cNvPr>
          <p:cNvSpPr txBox="1"/>
          <p:nvPr/>
        </p:nvSpPr>
        <p:spPr>
          <a:xfrm>
            <a:off x="239855" y="713571"/>
            <a:ext cx="495649" cy="461665"/>
          </a:xfrm>
          <a:prstGeom prst="rect">
            <a:avLst/>
          </a:prstGeom>
          <a:noFill/>
        </p:spPr>
        <p:txBody>
          <a:bodyPr wrap="none" rtlCol="0">
            <a:spAutoFit/>
          </a:bodyPr>
          <a:lstStyle/>
          <a:p>
            <a:r>
              <a:rPr lang="en-US" sz="2400" dirty="0"/>
              <a:t>50</a:t>
            </a:r>
          </a:p>
        </p:txBody>
      </p:sp>
      <p:sp>
        <p:nvSpPr>
          <p:cNvPr id="10" name="TextBox 9">
            <a:extLst>
              <a:ext uri="{FF2B5EF4-FFF2-40B4-BE49-F238E27FC236}">
                <a16:creationId xmlns:a16="http://schemas.microsoft.com/office/drawing/2014/main" id="{E96B4D8C-0E9D-D483-3CDB-3F5E8DF99C3F}"/>
              </a:ext>
            </a:extLst>
          </p:cNvPr>
          <p:cNvSpPr txBox="1"/>
          <p:nvPr/>
        </p:nvSpPr>
        <p:spPr>
          <a:xfrm>
            <a:off x="222176" y="1664970"/>
            <a:ext cx="495649" cy="461665"/>
          </a:xfrm>
          <a:prstGeom prst="rect">
            <a:avLst/>
          </a:prstGeom>
          <a:noFill/>
        </p:spPr>
        <p:txBody>
          <a:bodyPr wrap="none" rtlCol="0">
            <a:spAutoFit/>
          </a:bodyPr>
          <a:lstStyle/>
          <a:p>
            <a:r>
              <a:rPr lang="en-US" sz="2400" dirty="0"/>
              <a:t>40</a:t>
            </a:r>
          </a:p>
        </p:txBody>
      </p:sp>
      <p:sp>
        <p:nvSpPr>
          <p:cNvPr id="11" name="TextBox 10">
            <a:extLst>
              <a:ext uri="{FF2B5EF4-FFF2-40B4-BE49-F238E27FC236}">
                <a16:creationId xmlns:a16="http://schemas.microsoft.com/office/drawing/2014/main" id="{EC415417-35E2-F169-781C-2FC99A69FD30}"/>
              </a:ext>
            </a:extLst>
          </p:cNvPr>
          <p:cNvSpPr txBox="1"/>
          <p:nvPr/>
        </p:nvSpPr>
        <p:spPr>
          <a:xfrm>
            <a:off x="239855" y="4450080"/>
            <a:ext cx="495649" cy="461665"/>
          </a:xfrm>
          <a:prstGeom prst="rect">
            <a:avLst/>
          </a:prstGeom>
          <a:noFill/>
        </p:spPr>
        <p:txBody>
          <a:bodyPr wrap="none" rtlCol="0">
            <a:spAutoFit/>
          </a:bodyPr>
          <a:lstStyle/>
          <a:p>
            <a:r>
              <a:rPr lang="en-US" sz="2400" dirty="0"/>
              <a:t>10</a:t>
            </a:r>
          </a:p>
        </p:txBody>
      </p:sp>
      <p:sp>
        <p:nvSpPr>
          <p:cNvPr id="12" name="TextBox 11">
            <a:extLst>
              <a:ext uri="{FF2B5EF4-FFF2-40B4-BE49-F238E27FC236}">
                <a16:creationId xmlns:a16="http://schemas.microsoft.com/office/drawing/2014/main" id="{EA1BFD39-0BD5-5323-6E30-1A2D111D2E26}"/>
              </a:ext>
            </a:extLst>
          </p:cNvPr>
          <p:cNvSpPr txBox="1"/>
          <p:nvPr/>
        </p:nvSpPr>
        <p:spPr>
          <a:xfrm>
            <a:off x="239855" y="2516833"/>
            <a:ext cx="495649" cy="461665"/>
          </a:xfrm>
          <a:prstGeom prst="rect">
            <a:avLst/>
          </a:prstGeom>
          <a:noFill/>
        </p:spPr>
        <p:txBody>
          <a:bodyPr wrap="none" rtlCol="0">
            <a:spAutoFit/>
          </a:bodyPr>
          <a:lstStyle/>
          <a:p>
            <a:r>
              <a:rPr lang="en-US" sz="2400" dirty="0"/>
              <a:t>30</a:t>
            </a:r>
          </a:p>
        </p:txBody>
      </p:sp>
    </p:spTree>
    <p:extLst>
      <p:ext uri="{BB962C8B-B14F-4D97-AF65-F5344CB8AC3E}">
        <p14:creationId xmlns:p14="http://schemas.microsoft.com/office/powerpoint/2010/main" val="1994169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0A96-E073-8041-90EC-6D72AE1D0D5D}"/>
              </a:ext>
            </a:extLst>
          </p:cNvPr>
          <p:cNvSpPr>
            <a:spLocks noGrp="1"/>
          </p:cNvSpPr>
          <p:nvPr>
            <p:ph type="title"/>
          </p:nvPr>
        </p:nvSpPr>
        <p:spPr>
          <a:xfrm>
            <a:off x="867383" y="131663"/>
            <a:ext cx="10515600" cy="685462"/>
          </a:xfrm>
        </p:spPr>
        <p:txBody>
          <a:bodyPr>
            <a:normAutofit/>
          </a:bodyPr>
          <a:lstStyle/>
          <a:p>
            <a:pPr algn="ctr"/>
            <a:r>
              <a:rPr lang="en-US" sz="3600" dirty="0"/>
              <a:t>Corrective Justice?</a:t>
            </a:r>
          </a:p>
        </p:txBody>
      </p:sp>
      <p:pic>
        <p:nvPicPr>
          <p:cNvPr id="4" name="Picture 3">
            <a:extLst>
              <a:ext uri="{FF2B5EF4-FFF2-40B4-BE49-F238E27FC236}">
                <a16:creationId xmlns:a16="http://schemas.microsoft.com/office/drawing/2014/main" id="{173EA7B3-3F8E-6048-A447-A3A98A142DA4}"/>
              </a:ext>
            </a:extLst>
          </p:cNvPr>
          <p:cNvPicPr>
            <a:picLocks noChangeAspect="1"/>
          </p:cNvPicPr>
          <p:nvPr/>
        </p:nvPicPr>
        <p:blipFill>
          <a:blip r:embed="rId2"/>
          <a:stretch>
            <a:fillRect/>
          </a:stretch>
        </p:blipFill>
        <p:spPr>
          <a:xfrm>
            <a:off x="463172" y="1133476"/>
            <a:ext cx="11324021" cy="5607792"/>
          </a:xfrm>
          <a:prstGeom prst="rect">
            <a:avLst/>
          </a:prstGeom>
        </p:spPr>
      </p:pic>
      <p:sp>
        <p:nvSpPr>
          <p:cNvPr id="5" name="Rectangle 4">
            <a:extLst>
              <a:ext uri="{FF2B5EF4-FFF2-40B4-BE49-F238E27FC236}">
                <a16:creationId xmlns:a16="http://schemas.microsoft.com/office/drawing/2014/main" id="{1F15D12E-7CCD-AF4B-9B33-F7AD5AA34CCE}"/>
              </a:ext>
            </a:extLst>
          </p:cNvPr>
          <p:cNvSpPr/>
          <p:nvPr/>
        </p:nvSpPr>
        <p:spPr>
          <a:xfrm>
            <a:off x="5204178" y="5642043"/>
            <a:ext cx="2833511" cy="916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Colonialism in 1914</a:t>
            </a:r>
          </a:p>
        </p:txBody>
      </p:sp>
    </p:spTree>
    <p:extLst>
      <p:ext uri="{BB962C8B-B14F-4D97-AF65-F5344CB8AC3E}">
        <p14:creationId xmlns:p14="http://schemas.microsoft.com/office/powerpoint/2010/main" val="1397580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98E37517-81E6-B081-12A8-5F2FE0BD3C72}"/>
              </a:ext>
            </a:extLst>
          </p:cNvPr>
          <p:cNvPicPr>
            <a:picLocks noChangeAspect="1"/>
          </p:cNvPicPr>
          <p:nvPr/>
        </p:nvPicPr>
        <p:blipFill>
          <a:blip r:embed="rId2"/>
          <a:stretch>
            <a:fillRect/>
          </a:stretch>
        </p:blipFill>
        <p:spPr>
          <a:xfrm>
            <a:off x="0" y="939995"/>
            <a:ext cx="12077700" cy="4931339"/>
          </a:xfrm>
          <a:prstGeom prst="rect">
            <a:avLst/>
          </a:prstGeom>
        </p:spPr>
      </p:pic>
    </p:spTree>
    <p:extLst>
      <p:ext uri="{BB962C8B-B14F-4D97-AF65-F5344CB8AC3E}">
        <p14:creationId xmlns:p14="http://schemas.microsoft.com/office/powerpoint/2010/main" val="4247879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1E9D0-9921-F575-A965-79FD7C7596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73940E-3FFB-6230-8397-0BEB8611CA2F}"/>
              </a:ext>
            </a:extLst>
          </p:cNvPr>
          <p:cNvPicPr>
            <a:picLocks noChangeAspect="1"/>
          </p:cNvPicPr>
          <p:nvPr/>
        </p:nvPicPr>
        <p:blipFill>
          <a:blip r:embed="rId2"/>
          <a:stretch>
            <a:fillRect/>
          </a:stretch>
        </p:blipFill>
        <p:spPr>
          <a:xfrm>
            <a:off x="5071461" y="0"/>
            <a:ext cx="6134695" cy="6858000"/>
          </a:xfrm>
          <a:prstGeom prst="rect">
            <a:avLst/>
          </a:prstGeom>
        </p:spPr>
      </p:pic>
      <p:pic>
        <p:nvPicPr>
          <p:cNvPr id="5" name="Picture 4">
            <a:extLst>
              <a:ext uri="{FF2B5EF4-FFF2-40B4-BE49-F238E27FC236}">
                <a16:creationId xmlns:a16="http://schemas.microsoft.com/office/drawing/2014/main" id="{A4B1D63D-A42C-B3BF-D2D6-84300A65FFF5}"/>
              </a:ext>
            </a:extLst>
          </p:cNvPr>
          <p:cNvPicPr>
            <a:picLocks noChangeAspect="1"/>
          </p:cNvPicPr>
          <p:nvPr/>
        </p:nvPicPr>
        <p:blipFill>
          <a:blip r:embed="rId3"/>
          <a:stretch>
            <a:fillRect/>
          </a:stretch>
        </p:blipFill>
        <p:spPr>
          <a:xfrm>
            <a:off x="1520266" y="175098"/>
            <a:ext cx="3042007" cy="4248715"/>
          </a:xfrm>
          <a:prstGeom prst="rect">
            <a:avLst/>
          </a:prstGeom>
        </p:spPr>
      </p:pic>
    </p:spTree>
    <p:extLst>
      <p:ext uri="{BB962C8B-B14F-4D97-AF65-F5344CB8AC3E}">
        <p14:creationId xmlns:p14="http://schemas.microsoft.com/office/powerpoint/2010/main" val="1375727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C1C0B-677F-7046-BBC7-170B8CBD578B}"/>
              </a:ext>
            </a:extLst>
          </p:cNvPr>
          <p:cNvPicPr>
            <a:picLocks noChangeAspect="1"/>
          </p:cNvPicPr>
          <p:nvPr/>
        </p:nvPicPr>
        <p:blipFill>
          <a:blip r:embed="rId2"/>
          <a:stretch>
            <a:fillRect/>
          </a:stretch>
        </p:blipFill>
        <p:spPr>
          <a:xfrm>
            <a:off x="0" y="0"/>
            <a:ext cx="11039354" cy="6858000"/>
          </a:xfrm>
          <a:prstGeom prst="rect">
            <a:avLst/>
          </a:prstGeom>
        </p:spPr>
      </p:pic>
      <p:pic>
        <p:nvPicPr>
          <p:cNvPr id="3" name="Picture 2">
            <a:extLst>
              <a:ext uri="{FF2B5EF4-FFF2-40B4-BE49-F238E27FC236}">
                <a16:creationId xmlns:a16="http://schemas.microsoft.com/office/drawing/2014/main" id="{8EB2A86D-291F-094F-B2D0-B9221EA5B6F2}"/>
              </a:ext>
            </a:extLst>
          </p:cNvPr>
          <p:cNvPicPr>
            <a:picLocks noChangeAspect="1"/>
          </p:cNvPicPr>
          <p:nvPr/>
        </p:nvPicPr>
        <p:blipFill>
          <a:blip r:embed="rId3"/>
          <a:stretch>
            <a:fillRect/>
          </a:stretch>
        </p:blipFill>
        <p:spPr>
          <a:xfrm>
            <a:off x="5410200" y="3047054"/>
            <a:ext cx="6781800" cy="3721100"/>
          </a:xfrm>
          <a:prstGeom prst="rect">
            <a:avLst/>
          </a:prstGeom>
        </p:spPr>
      </p:pic>
    </p:spTree>
    <p:extLst>
      <p:ext uri="{BB962C8B-B14F-4D97-AF65-F5344CB8AC3E}">
        <p14:creationId xmlns:p14="http://schemas.microsoft.com/office/powerpoint/2010/main" val="2802449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FBE3E-AD4C-724B-9844-72BF80CCB485}"/>
              </a:ext>
            </a:extLst>
          </p:cNvPr>
          <p:cNvPicPr>
            <a:picLocks noChangeAspect="1"/>
          </p:cNvPicPr>
          <p:nvPr/>
        </p:nvPicPr>
        <p:blipFill>
          <a:blip r:embed="rId2"/>
          <a:stretch>
            <a:fillRect/>
          </a:stretch>
        </p:blipFill>
        <p:spPr>
          <a:xfrm>
            <a:off x="0" y="712850"/>
            <a:ext cx="12192000" cy="5432300"/>
          </a:xfrm>
          <a:prstGeom prst="rect">
            <a:avLst/>
          </a:prstGeom>
        </p:spPr>
      </p:pic>
    </p:spTree>
    <p:extLst>
      <p:ext uri="{BB962C8B-B14F-4D97-AF65-F5344CB8AC3E}">
        <p14:creationId xmlns:p14="http://schemas.microsoft.com/office/powerpoint/2010/main" val="2107619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B809-C0D9-D544-BFA7-ACB112C39D09}"/>
              </a:ext>
            </a:extLst>
          </p:cNvPr>
          <p:cNvSpPr>
            <a:spLocks noGrp="1"/>
          </p:cNvSpPr>
          <p:nvPr>
            <p:ph type="title"/>
          </p:nvPr>
        </p:nvSpPr>
        <p:spPr>
          <a:xfrm>
            <a:off x="838200" y="83023"/>
            <a:ext cx="10515600" cy="734101"/>
          </a:xfrm>
        </p:spPr>
        <p:txBody>
          <a:bodyPr>
            <a:normAutofit/>
          </a:bodyPr>
          <a:lstStyle/>
          <a:p>
            <a:pPr algn="ctr"/>
            <a:r>
              <a:rPr lang="en-US" sz="3600" dirty="0"/>
              <a:t>Hippocratic Oath (translation of original)</a:t>
            </a:r>
          </a:p>
        </p:txBody>
      </p:sp>
      <p:sp>
        <p:nvSpPr>
          <p:cNvPr id="3" name="Content Placeholder 2">
            <a:extLst>
              <a:ext uri="{FF2B5EF4-FFF2-40B4-BE49-F238E27FC236}">
                <a16:creationId xmlns:a16="http://schemas.microsoft.com/office/drawing/2014/main" id="{D4CCCCB6-8B67-144F-B57B-78F64DCA70C5}"/>
              </a:ext>
            </a:extLst>
          </p:cNvPr>
          <p:cNvSpPr>
            <a:spLocks noGrp="1"/>
          </p:cNvSpPr>
          <p:nvPr>
            <p:ph idx="1"/>
          </p:nvPr>
        </p:nvSpPr>
        <p:spPr>
          <a:xfrm>
            <a:off x="505838" y="894945"/>
            <a:ext cx="10847962" cy="5282018"/>
          </a:xfrm>
        </p:spPr>
        <p:txBody>
          <a:bodyPr>
            <a:normAutofit fontScale="70000" lnSpcReduction="20000"/>
          </a:bodyPr>
          <a:lstStyle/>
          <a:p>
            <a:r>
              <a:rPr lang="en-US" dirty="0"/>
              <a:t>I swear by </a:t>
            </a:r>
            <a:r>
              <a:rPr lang="en-US" dirty="0">
                <a:hlinkClick r:id="rId2" tooltip="Apollo">
                  <a:extLst>
                    <a:ext uri="{A12FA001-AC4F-418D-AE19-62706E023703}">
                      <ahyp:hlinkClr xmlns:ahyp="http://schemas.microsoft.com/office/drawing/2018/hyperlinkcolor" val="tx"/>
                    </a:ext>
                  </a:extLst>
                </a:hlinkClick>
              </a:rPr>
              <a:t>Apollo</a:t>
            </a:r>
            <a:r>
              <a:rPr lang="en-US" dirty="0"/>
              <a:t> Healer, by </a:t>
            </a:r>
            <a:r>
              <a:rPr lang="en-US" dirty="0">
                <a:hlinkClick r:id="rId3" tooltip="Asclepius">
                  <a:extLst>
                    <a:ext uri="{A12FA001-AC4F-418D-AE19-62706E023703}">
                      <ahyp:hlinkClr xmlns:ahyp="http://schemas.microsoft.com/office/drawing/2018/hyperlinkcolor" val="tx"/>
                    </a:ext>
                  </a:extLst>
                </a:hlinkClick>
              </a:rPr>
              <a:t>Asclepius</a:t>
            </a:r>
            <a:r>
              <a:rPr lang="en-US" dirty="0"/>
              <a:t>, by </a:t>
            </a:r>
            <a:r>
              <a:rPr lang="en-US" dirty="0">
                <a:hlinkClick r:id="rId4" tooltip="Hygieia">
                  <a:extLst>
                    <a:ext uri="{A12FA001-AC4F-418D-AE19-62706E023703}">
                      <ahyp:hlinkClr xmlns:ahyp="http://schemas.microsoft.com/office/drawing/2018/hyperlinkcolor" val="tx"/>
                    </a:ext>
                  </a:extLst>
                </a:hlinkClick>
              </a:rPr>
              <a:t>Hygieia</a:t>
            </a:r>
            <a:r>
              <a:rPr lang="en-US" dirty="0"/>
              <a:t>, by </a:t>
            </a:r>
            <a:r>
              <a:rPr lang="en-US" dirty="0">
                <a:hlinkClick r:id="rId5" tooltip="Panacea">
                  <a:extLst>
                    <a:ext uri="{A12FA001-AC4F-418D-AE19-62706E023703}">
                      <ahyp:hlinkClr xmlns:ahyp="http://schemas.microsoft.com/office/drawing/2018/hyperlinkcolor" val="tx"/>
                    </a:ext>
                  </a:extLst>
                </a:hlinkClick>
              </a:rPr>
              <a:t>Panacea</a:t>
            </a:r>
            <a:r>
              <a:rPr lang="en-US" dirty="0"/>
              <a:t>, and by all the gods and goddesses, making them my witnesses, that I will carry out, according to my ability and judgment, this oath and this indenture.</a:t>
            </a:r>
          </a:p>
          <a:p>
            <a:r>
              <a:rPr lang="en-US" dirty="0"/>
              <a:t>To hold my teacher in this art equal to my own parents; to make him partner in my livelihood; when he is in need of money to share mine with him; to consider his family as my own brothers, and to teach them this art, if they want to learn it, without fee or indenture; to impart precept, oral instruction, and all other instruction to my own sons, the sons of my teacher, and to indentured pupils who have taken the Healer's oath, but to nobody else.</a:t>
            </a:r>
          </a:p>
          <a:p>
            <a:r>
              <a:rPr lang="en-US" dirty="0"/>
              <a:t>I will use those dietary regimens which will benefit my patients according to my greatest ability and judgment, and I will do no harm or injustice to them. Neither will I administer a poison to anybody when asked to do so, nor will I suggest such a course. Similarly I will not give to a woman a pessary to cause abortion. But I will keep pure and holy both my life and my art. I will not use the knife, not even, verily, on sufferers from stone, but I will give place to such as are craftsmen therein.</a:t>
            </a:r>
          </a:p>
          <a:p>
            <a:r>
              <a:rPr lang="en-US" dirty="0"/>
              <a:t>Into whatsoever houses I enter, I will enter to help the sick, and I will abstain from all intentional wrong-doing and harm, especially from abusing the bodies of man or woman, bond or free. And whatsoever I shall see or hear in the course of my profession, as well as outside my profession in my intercourse with men, if it be what should not be published abroad, I will never divulge, holding such things to be holy secrets.</a:t>
            </a:r>
          </a:p>
          <a:p>
            <a:r>
              <a:rPr lang="en-US" dirty="0"/>
              <a:t>Now if I carry out this oath, and break it not, may I gain for ever reputation among all men for my life and for my art; but if I break it and forswear myself, may the opposite befall me. – Translation by W.H.S. Jones.</a:t>
            </a:r>
          </a:p>
          <a:p>
            <a:endParaRPr lang="en-US" dirty="0"/>
          </a:p>
        </p:txBody>
      </p:sp>
    </p:spTree>
    <p:extLst>
      <p:ext uri="{BB962C8B-B14F-4D97-AF65-F5344CB8AC3E}">
        <p14:creationId xmlns:p14="http://schemas.microsoft.com/office/powerpoint/2010/main" val="3685338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0B35-4411-4396-08AD-DDD7D39CD2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D08F59-A35D-B50C-34A1-35A9D9C3444F}"/>
              </a:ext>
            </a:extLst>
          </p:cNvPr>
          <p:cNvSpPr>
            <a:spLocks noGrp="1"/>
          </p:cNvSpPr>
          <p:nvPr>
            <p:ph type="title"/>
          </p:nvPr>
        </p:nvSpPr>
        <p:spPr>
          <a:xfrm>
            <a:off x="838200" y="83023"/>
            <a:ext cx="10515600" cy="734101"/>
          </a:xfrm>
        </p:spPr>
        <p:txBody>
          <a:bodyPr>
            <a:normAutofit/>
          </a:bodyPr>
          <a:lstStyle/>
          <a:p>
            <a:pPr algn="ctr"/>
            <a:r>
              <a:rPr lang="en-US" sz="3600" dirty="0"/>
              <a:t>Hippocratic Oath (Lasagna version, 1964)</a:t>
            </a:r>
          </a:p>
        </p:txBody>
      </p:sp>
      <p:sp>
        <p:nvSpPr>
          <p:cNvPr id="3" name="Content Placeholder 2">
            <a:extLst>
              <a:ext uri="{FF2B5EF4-FFF2-40B4-BE49-F238E27FC236}">
                <a16:creationId xmlns:a16="http://schemas.microsoft.com/office/drawing/2014/main" id="{354498A0-EB21-D997-0ACA-13F8B5132782}"/>
              </a:ext>
            </a:extLst>
          </p:cNvPr>
          <p:cNvSpPr>
            <a:spLocks noGrp="1"/>
          </p:cNvSpPr>
          <p:nvPr>
            <p:ph idx="1"/>
          </p:nvPr>
        </p:nvSpPr>
        <p:spPr>
          <a:xfrm>
            <a:off x="217170" y="894945"/>
            <a:ext cx="11407140" cy="5880032"/>
          </a:xfrm>
        </p:spPr>
        <p:txBody>
          <a:bodyPr>
            <a:normAutofit fontScale="62500" lnSpcReduction="20000"/>
          </a:bodyPr>
          <a:lstStyle/>
          <a:p>
            <a:pPr algn="l"/>
            <a:r>
              <a:rPr lang="en-US" b="0" i="0" u="none" strike="noStrike" dirty="0">
                <a:solidFill>
                  <a:srgbClr val="1A1A1A"/>
                </a:solidFill>
                <a:effectLst/>
                <a:latin typeface="Graphik Web"/>
              </a:rPr>
              <a:t>I swear to fulfill, to the best of my ability and judgment, this covenant:</a:t>
            </a:r>
          </a:p>
          <a:p>
            <a:pPr algn="l"/>
            <a:r>
              <a:rPr lang="en-US" b="0" i="0" u="none" strike="noStrike" dirty="0">
                <a:solidFill>
                  <a:srgbClr val="1A1A1A"/>
                </a:solidFill>
                <a:effectLst/>
                <a:latin typeface="Graphik Web"/>
              </a:rPr>
              <a:t>I will respect the hard-won scientific gains of those physicians in whose steps I walk, and gladly share such knowledge as is mine with those who are to follow.</a:t>
            </a:r>
          </a:p>
          <a:p>
            <a:pPr algn="l"/>
            <a:r>
              <a:rPr lang="en-US" b="0" i="0" u="none" strike="noStrike" dirty="0">
                <a:solidFill>
                  <a:srgbClr val="1A1A1A"/>
                </a:solidFill>
                <a:effectLst/>
                <a:latin typeface="Graphik Web"/>
              </a:rPr>
              <a:t>I will apply, for the benefit of the sick, all measures [that] are required, avoiding those twin traps of overtreatment and therapeutic nihilism.</a:t>
            </a:r>
          </a:p>
          <a:p>
            <a:pPr algn="l"/>
            <a:r>
              <a:rPr lang="en-US" b="0" i="0" u="none" strike="noStrike" dirty="0">
                <a:solidFill>
                  <a:srgbClr val="1A1A1A"/>
                </a:solidFill>
                <a:effectLst/>
                <a:latin typeface="Graphik Web"/>
              </a:rPr>
              <a:t>I will remember that there is art to medicine as well as science, and that warmth, sympathy, and understanding may outweigh the surgeon's knife or the chemist's drug.</a:t>
            </a:r>
          </a:p>
          <a:p>
            <a:pPr algn="l"/>
            <a:r>
              <a:rPr lang="en-US" b="0" i="0" u="none" strike="noStrike" dirty="0">
                <a:solidFill>
                  <a:srgbClr val="1A1A1A"/>
                </a:solidFill>
                <a:effectLst/>
                <a:latin typeface="Graphik Web"/>
              </a:rPr>
              <a:t>I will not be ashamed to say, "I know not," nor will I fail to call in my colleagues when the skills of another are needed for a patient's recovery.</a:t>
            </a:r>
          </a:p>
          <a:p>
            <a:pPr algn="l"/>
            <a:r>
              <a:rPr lang="en-US" b="0" i="0" u="none" strike="noStrike" dirty="0">
                <a:solidFill>
                  <a:srgbClr val="1A1A1A"/>
                </a:solidFill>
                <a:effectLst/>
                <a:latin typeface="Graphik Web"/>
              </a:rPr>
              <a:t>I will respect the privacy of my patients, for their problems are not disclosed to me that the world may know. Most especially must I tread with care in matters of life and death. If it is given me to save a life, all thanks. But it may also be within my power to take a life; this awesome responsibility must be faced with great humbleness and awareness of my own frailty. Above all, I must not play at God.</a:t>
            </a:r>
          </a:p>
          <a:p>
            <a:pPr algn="l"/>
            <a:r>
              <a:rPr lang="en-US" b="0" i="0" u="none" strike="noStrike" dirty="0">
                <a:solidFill>
                  <a:srgbClr val="1A1A1A"/>
                </a:solidFill>
                <a:effectLst/>
                <a:latin typeface="Graphik Web"/>
              </a:rPr>
              <a:t>I will remember that I do not treat a fever chart, a cancerous growth, but a sick human being, whose illness may affect the person's family and economic stability. My responsibility includes these related problems, if I am to care adequately for the sick.</a:t>
            </a:r>
          </a:p>
          <a:p>
            <a:pPr algn="l"/>
            <a:r>
              <a:rPr lang="en-US" b="0" i="0" u="none" strike="noStrike" dirty="0">
                <a:solidFill>
                  <a:srgbClr val="1A1A1A"/>
                </a:solidFill>
                <a:effectLst/>
                <a:latin typeface="Graphik Web"/>
              </a:rPr>
              <a:t>I will prevent disease whenever I can, for prevention is preferable to cure.</a:t>
            </a:r>
          </a:p>
          <a:p>
            <a:pPr algn="l"/>
            <a:r>
              <a:rPr lang="en-US" b="0" i="0" u="none" strike="noStrike" dirty="0">
                <a:solidFill>
                  <a:srgbClr val="1A1A1A"/>
                </a:solidFill>
                <a:effectLst/>
                <a:latin typeface="Graphik Web"/>
              </a:rPr>
              <a:t>I will remember that I remain a member of society, with special obligations to all my fellow human beings, those sound of mind and body as well as the infirm.</a:t>
            </a:r>
          </a:p>
          <a:p>
            <a:pPr algn="l"/>
            <a:r>
              <a:rPr lang="en-US" b="0" i="0" u="none" strike="noStrike" dirty="0">
                <a:solidFill>
                  <a:srgbClr val="1A1A1A"/>
                </a:solidFill>
                <a:effectLst/>
                <a:latin typeface="Graphik Web"/>
              </a:rPr>
              <a:t>If I do not violate this oath, may I enjoy life and art, respected while I live and remembered with affection thereafter. May I always act so as to preserve the finest traditions of my calling and may I long experience the joy of healing those who seek my help.</a:t>
            </a:r>
          </a:p>
        </p:txBody>
      </p:sp>
    </p:spTree>
    <p:extLst>
      <p:ext uri="{BB962C8B-B14F-4D97-AF65-F5344CB8AC3E}">
        <p14:creationId xmlns:p14="http://schemas.microsoft.com/office/powerpoint/2010/main" val="239627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982980" y="155721"/>
            <a:ext cx="10481310" cy="582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l">
              <a:lnSpc>
                <a:spcPct val="100000"/>
              </a:lnSpc>
              <a:spcAft>
                <a:spcPct val="20000"/>
              </a:spcAft>
            </a:pPr>
            <a:r>
              <a:rPr sz="2400" dirty="0">
                <a:solidFill>
                  <a:srgbClr val="4F4F4F"/>
                </a:solidFill>
                <a:latin typeface="Arial"/>
              </a:rPr>
              <a:t>Density of medical doctors in West Africa in 2020, by country </a:t>
            </a:r>
            <a:endParaRPr lang="en-US" sz="2400" dirty="0">
              <a:solidFill>
                <a:srgbClr val="4F4F4F"/>
              </a:solidFill>
              <a:latin typeface="Arial"/>
            </a:endParaRPr>
          </a:p>
          <a:p>
            <a:pPr algn="l">
              <a:lnSpc>
                <a:spcPct val="100000"/>
              </a:lnSpc>
              <a:spcAft>
                <a:spcPct val="20000"/>
              </a:spcAft>
            </a:pPr>
            <a:r>
              <a:rPr sz="2400" dirty="0">
                <a:solidFill>
                  <a:srgbClr val="4F4F4F"/>
                </a:solidFill>
                <a:latin typeface="Arial"/>
              </a:rPr>
              <a:t>(per 10,000 inhabitants)</a:t>
            </a:r>
          </a:p>
        </p:txBody>
      </p:sp>
      <p:sp>
        <p:nvSpPr>
          <p:cNvPr id="4" name="New shape"/>
          <p:cNvSpPr/>
          <p:nvPr/>
        </p:nvSpPr>
        <p:spPr>
          <a:xfrm>
            <a:off x="429510" y="6137031"/>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Africa; April 4, 2020; 15 years and older</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OECD; </a:t>
            </a:r>
            <a:r>
              <a:rPr sz="700" dirty="0">
                <a:solidFill>
                  <a:srgbClr val="808080"/>
                </a:solidFill>
                <a:latin typeface="Arial"/>
                <a:hlinkClick r:id="rId4">
                  <a:extLst>
                    <a:ext uri="{A12FA001-AC4F-418D-AE19-62706E023703}">
                      <ahyp:hlinkClr xmlns:ahyp="http://schemas.microsoft.com/office/drawing/2018/hyperlinkcolor" val="tx"/>
                    </a:ext>
                  </a:extLst>
                </a:hlinkClick>
              </a:rPr>
              <a:t>ID 1122671</a:t>
            </a:r>
          </a:p>
        </p:txBody>
      </p:sp>
      <p:graphicFrame>
        <p:nvGraphicFramePr>
          <p:cNvPr id="5" name="ChartObject"/>
          <p:cNvGraphicFramePr/>
          <p:nvPr>
            <p:extLst>
              <p:ext uri="{D42A27DB-BD31-4B8C-83A1-F6EECF244321}">
                <p14:modId xmlns:p14="http://schemas.microsoft.com/office/powerpoint/2010/main" val="576930727"/>
              </p:ext>
            </p:extLst>
          </p:nvPr>
        </p:nvGraphicFramePr>
        <p:xfrm>
          <a:off x="982980" y="1211579"/>
          <a:ext cx="10481310" cy="4925451"/>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world&#10;&#10;Description automatically generated">
            <a:extLst>
              <a:ext uri="{FF2B5EF4-FFF2-40B4-BE49-F238E27FC236}">
                <a16:creationId xmlns:a16="http://schemas.microsoft.com/office/drawing/2014/main" id="{BC5B4D1F-D267-D5EC-2DEA-9352D6E187A8}"/>
              </a:ext>
            </a:extLst>
          </p:cNvPr>
          <p:cNvPicPr>
            <a:picLocks noChangeAspect="1"/>
          </p:cNvPicPr>
          <p:nvPr/>
        </p:nvPicPr>
        <p:blipFill>
          <a:blip r:embed="rId2"/>
          <a:stretch>
            <a:fillRect/>
          </a:stretch>
        </p:blipFill>
        <p:spPr>
          <a:xfrm>
            <a:off x="3051810" y="116503"/>
            <a:ext cx="8722912" cy="6741497"/>
          </a:xfrm>
          <a:prstGeom prst="rect">
            <a:avLst/>
          </a:prstGeom>
        </p:spPr>
      </p:pic>
      <p:sp>
        <p:nvSpPr>
          <p:cNvPr id="3" name="TextBox 2">
            <a:extLst>
              <a:ext uri="{FF2B5EF4-FFF2-40B4-BE49-F238E27FC236}">
                <a16:creationId xmlns:a16="http://schemas.microsoft.com/office/drawing/2014/main" id="{217969EC-35B8-D3FF-EF1F-6E57F61EA828}"/>
              </a:ext>
            </a:extLst>
          </p:cNvPr>
          <p:cNvSpPr txBox="1"/>
          <p:nvPr/>
        </p:nvSpPr>
        <p:spPr>
          <a:xfrm>
            <a:off x="308610" y="1874520"/>
            <a:ext cx="2633798" cy="830997"/>
          </a:xfrm>
          <a:prstGeom prst="rect">
            <a:avLst/>
          </a:prstGeom>
          <a:noFill/>
        </p:spPr>
        <p:txBody>
          <a:bodyPr wrap="none" rtlCol="0">
            <a:spAutoFit/>
          </a:bodyPr>
          <a:lstStyle/>
          <a:p>
            <a:r>
              <a:rPr lang="en-US" sz="2400" dirty="0"/>
              <a:t>Doctors per 10,000 </a:t>
            </a:r>
          </a:p>
          <a:p>
            <a:r>
              <a:rPr lang="en-US" sz="2400" dirty="0"/>
              <a:t>inhabitants</a:t>
            </a:r>
          </a:p>
        </p:txBody>
      </p:sp>
    </p:spTree>
    <p:extLst>
      <p:ext uri="{BB962C8B-B14F-4D97-AF65-F5344CB8AC3E}">
        <p14:creationId xmlns:p14="http://schemas.microsoft.com/office/powerpoint/2010/main" val="2021364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 with different colored countries/regions&#10;&#10;Description automatically generated">
            <a:extLst>
              <a:ext uri="{FF2B5EF4-FFF2-40B4-BE49-F238E27FC236}">
                <a16:creationId xmlns:a16="http://schemas.microsoft.com/office/drawing/2014/main" id="{22270AA6-0D1C-81F3-B451-B334D7704F68}"/>
              </a:ext>
            </a:extLst>
          </p:cNvPr>
          <p:cNvPicPr>
            <a:picLocks noChangeAspect="1"/>
          </p:cNvPicPr>
          <p:nvPr/>
        </p:nvPicPr>
        <p:blipFill>
          <a:blip r:embed="rId2"/>
          <a:stretch>
            <a:fillRect/>
          </a:stretch>
        </p:blipFill>
        <p:spPr>
          <a:xfrm>
            <a:off x="48059" y="0"/>
            <a:ext cx="12029641" cy="6389370"/>
          </a:xfrm>
          <a:prstGeom prst="rect">
            <a:avLst/>
          </a:prstGeom>
        </p:spPr>
      </p:pic>
      <p:sp>
        <p:nvSpPr>
          <p:cNvPr id="6" name="TextBox 5">
            <a:extLst>
              <a:ext uri="{FF2B5EF4-FFF2-40B4-BE49-F238E27FC236}">
                <a16:creationId xmlns:a16="http://schemas.microsoft.com/office/drawing/2014/main" id="{2E5675B5-CD4F-C9A4-7D51-259D8D69F411}"/>
              </a:ext>
            </a:extLst>
          </p:cNvPr>
          <p:cNvSpPr txBox="1"/>
          <p:nvPr/>
        </p:nvSpPr>
        <p:spPr>
          <a:xfrm>
            <a:off x="2091689" y="6286500"/>
            <a:ext cx="8180445" cy="369332"/>
          </a:xfrm>
          <a:prstGeom prst="rect">
            <a:avLst/>
          </a:prstGeom>
          <a:noFill/>
        </p:spPr>
        <p:txBody>
          <a:bodyPr wrap="none" rtlCol="0">
            <a:spAutoFit/>
          </a:bodyPr>
          <a:lstStyle/>
          <a:p>
            <a:r>
              <a:rPr lang="en-US" dirty="0"/>
              <a:t>Source:  https://</a:t>
            </a:r>
            <a:r>
              <a:rPr lang="en-US" dirty="0" err="1"/>
              <a:t>www.saluteinternazionale.info</a:t>
            </a:r>
            <a:r>
              <a:rPr lang="en-US" dirty="0"/>
              <a:t>/2019/03/community-health-workers/</a:t>
            </a:r>
          </a:p>
        </p:txBody>
      </p:sp>
    </p:spTree>
    <p:extLst>
      <p:ext uri="{BB962C8B-B14F-4D97-AF65-F5344CB8AC3E}">
        <p14:creationId xmlns:p14="http://schemas.microsoft.com/office/powerpoint/2010/main" val="1336440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DF04D-54D4-72A7-E04E-0850FE00AE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3E4F19-AC31-1EC4-F2A5-39F8993745DD}"/>
              </a:ext>
            </a:extLst>
          </p:cNvPr>
          <p:cNvSpPr>
            <a:spLocks noGrp="1"/>
          </p:cNvSpPr>
          <p:nvPr>
            <p:ph type="title"/>
          </p:nvPr>
        </p:nvSpPr>
        <p:spPr>
          <a:xfrm>
            <a:off x="838200" y="18255"/>
            <a:ext cx="5985510" cy="850425"/>
          </a:xfrm>
        </p:spPr>
        <p:txBody>
          <a:bodyPr>
            <a:normAutofit/>
          </a:bodyPr>
          <a:lstStyle/>
          <a:p>
            <a:pPr algn="ctr"/>
            <a:r>
              <a:rPr lang="en-US" sz="3600" dirty="0"/>
              <a:t>Responsibilities?</a:t>
            </a:r>
          </a:p>
        </p:txBody>
      </p:sp>
      <p:sp>
        <p:nvSpPr>
          <p:cNvPr id="5" name="Content Placeholder 4">
            <a:extLst>
              <a:ext uri="{FF2B5EF4-FFF2-40B4-BE49-F238E27FC236}">
                <a16:creationId xmlns:a16="http://schemas.microsoft.com/office/drawing/2014/main" id="{AEDECC7D-BD40-424F-8F86-A5DCFD4CCDA5}"/>
              </a:ext>
            </a:extLst>
          </p:cNvPr>
          <p:cNvSpPr>
            <a:spLocks noGrp="1"/>
          </p:cNvSpPr>
          <p:nvPr>
            <p:ph sz="half" idx="1"/>
          </p:nvPr>
        </p:nvSpPr>
        <p:spPr>
          <a:xfrm>
            <a:off x="297180" y="982980"/>
            <a:ext cx="2891790" cy="5036820"/>
          </a:xfrm>
        </p:spPr>
        <p:txBody>
          <a:bodyPr>
            <a:normAutofit fontScale="92500" lnSpcReduction="20000"/>
          </a:bodyPr>
          <a:lstStyle/>
          <a:p>
            <a:pPr marL="0" indent="0">
              <a:buNone/>
            </a:pPr>
            <a:r>
              <a:rPr lang="en-US" dirty="0"/>
              <a:t>Actors:</a:t>
            </a:r>
          </a:p>
          <a:p>
            <a:pPr marL="514350" indent="-514350">
              <a:buFont typeface="+mj-lt"/>
              <a:buAutoNum type="arabicParenR"/>
            </a:pPr>
            <a:r>
              <a:rPr lang="en-US" dirty="0"/>
              <a:t>Global Health Organizations</a:t>
            </a:r>
          </a:p>
          <a:p>
            <a:pPr marL="514350" indent="-514350">
              <a:buFont typeface="+mj-lt"/>
              <a:buAutoNum type="arabicParenR"/>
            </a:pPr>
            <a:r>
              <a:rPr lang="en-US" dirty="0"/>
              <a:t>National Governments</a:t>
            </a:r>
          </a:p>
          <a:p>
            <a:pPr marL="514350" indent="-514350">
              <a:buFont typeface="+mj-lt"/>
              <a:buAutoNum type="arabicParenR"/>
            </a:pPr>
            <a:r>
              <a:rPr lang="en-US" dirty="0"/>
              <a:t>Pharmaceutical Firms</a:t>
            </a:r>
          </a:p>
          <a:p>
            <a:pPr marL="514350" indent="-514350">
              <a:buFont typeface="+mj-lt"/>
              <a:buAutoNum type="arabicParenR"/>
            </a:pPr>
            <a:r>
              <a:rPr lang="en-US" dirty="0"/>
              <a:t>Individual Physicians</a:t>
            </a:r>
          </a:p>
          <a:p>
            <a:pPr marL="514350" indent="-514350">
              <a:buFont typeface="+mj-lt"/>
              <a:buAutoNum type="arabicParenR"/>
            </a:pPr>
            <a:r>
              <a:rPr lang="en-US" dirty="0"/>
              <a:t>Community Health Workers</a:t>
            </a:r>
          </a:p>
          <a:p>
            <a:pPr marL="514350" indent="-514350">
              <a:buFont typeface="+mj-lt"/>
              <a:buAutoNum type="arabicParenR"/>
            </a:pPr>
            <a:r>
              <a:rPr lang="en-US" dirty="0"/>
              <a:t>Pharmacists</a:t>
            </a:r>
          </a:p>
          <a:p>
            <a:pPr marL="514350" indent="-514350">
              <a:buFont typeface="+mj-lt"/>
              <a:buAutoNum type="arabicParenR"/>
            </a:pPr>
            <a:r>
              <a:rPr lang="en-US" dirty="0"/>
              <a:t>Online advisors</a:t>
            </a:r>
          </a:p>
          <a:p>
            <a:endParaRPr lang="en-US" dirty="0"/>
          </a:p>
        </p:txBody>
      </p:sp>
      <p:sp>
        <p:nvSpPr>
          <p:cNvPr id="2" name="TextBox 1">
            <a:extLst>
              <a:ext uri="{FF2B5EF4-FFF2-40B4-BE49-F238E27FC236}">
                <a16:creationId xmlns:a16="http://schemas.microsoft.com/office/drawing/2014/main" id="{3E3361B2-2F68-5154-4071-457BA0F9D47A}"/>
              </a:ext>
            </a:extLst>
          </p:cNvPr>
          <p:cNvSpPr txBox="1"/>
          <p:nvPr/>
        </p:nvSpPr>
        <p:spPr>
          <a:xfrm>
            <a:off x="3810000" y="914400"/>
            <a:ext cx="8031479" cy="637097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400" dirty="0">
                <a:solidFill>
                  <a:srgbClr val="333333"/>
                </a:solidFill>
                <a:latin typeface="Times New Roman" panose="02020603050405020304" pitchFamily="18" charset="0"/>
                <a:cs typeface="Times New Roman" panose="02020603050405020304" pitchFamily="18" charset="0"/>
              </a:rPr>
              <a:t>[T]</a:t>
            </a:r>
            <a:r>
              <a:rPr lang="en-US" sz="2400" b="0" i="0" u="none" strike="noStrike" dirty="0">
                <a:solidFill>
                  <a:srgbClr val="333333"/>
                </a:solidFill>
                <a:effectLst/>
                <a:latin typeface="Times New Roman" panose="02020603050405020304" pitchFamily="18" charset="0"/>
                <a:cs typeface="Times New Roman" panose="02020603050405020304" pitchFamily="18" charset="0"/>
              </a:rPr>
              <a:t>he well-read LLM chatbots could take doctor-AI collaboration—and even diagnosis—to a new level. In a study posted on the preprint server </a:t>
            </a:r>
            <a:r>
              <a:rPr lang="en-US" sz="2400" b="0" i="0" u="none" strike="noStrike" dirty="0" err="1">
                <a:solidFill>
                  <a:srgbClr val="333333"/>
                </a:solidFill>
                <a:effectLst/>
                <a:latin typeface="Times New Roman" panose="02020603050405020304" pitchFamily="18" charset="0"/>
                <a:cs typeface="Times New Roman" panose="02020603050405020304" pitchFamily="18" charset="0"/>
              </a:rPr>
              <a:t>medRxiv</a:t>
            </a:r>
            <a:r>
              <a:rPr lang="en-US" sz="2400" b="0" i="0" u="none" strike="noStrike" dirty="0">
                <a:solidFill>
                  <a:srgbClr val="333333"/>
                </a:solidFill>
                <a:effectLst/>
                <a:latin typeface="Times New Roman" panose="02020603050405020304" pitchFamily="18" charset="0"/>
                <a:cs typeface="Times New Roman" panose="02020603050405020304" pitchFamily="18" charset="0"/>
              </a:rPr>
              <a:t> in February that has not yet been peer-reviewed, epidemiologist Andrew Beam of Harvard University and his colleagues wrote 48 prompts phrased as descriptions of patients’ symptoms. When they </a:t>
            </a:r>
            <a:r>
              <a:rPr lang="en-US" sz="2400" b="0" i="0" dirty="0">
                <a:effectLst/>
                <a:latin typeface="Times New Roman" panose="02020603050405020304" pitchFamily="18" charset="0"/>
                <a:cs typeface="Times New Roman" panose="02020603050405020304" pitchFamily="18" charset="0"/>
                <a:hlinkClick r:id="rId2"/>
              </a:rPr>
              <a:t>fed these to Open AI’s GPT-3</a:t>
            </a:r>
            <a:r>
              <a:rPr lang="en-US" sz="2400" b="0" i="0" u="none" strike="noStrike" dirty="0">
                <a:solidFill>
                  <a:srgbClr val="333333"/>
                </a:solidFill>
                <a:effectLst/>
                <a:latin typeface="Times New Roman" panose="02020603050405020304" pitchFamily="18" charset="0"/>
                <a:cs typeface="Times New Roman" panose="02020603050405020304" pitchFamily="18" charset="0"/>
              </a:rPr>
              <a:t>—the version of the algorithm that powered </a:t>
            </a:r>
            <a:r>
              <a:rPr lang="en-US" sz="2400" b="0" i="0" u="none" strike="noStrike" dirty="0" err="1">
                <a:solidFill>
                  <a:srgbClr val="333333"/>
                </a:solidFill>
                <a:effectLst/>
                <a:latin typeface="Times New Roman" panose="02020603050405020304" pitchFamily="18" charset="0"/>
                <a:cs typeface="Times New Roman" panose="02020603050405020304" pitchFamily="18" charset="0"/>
              </a:rPr>
              <a:t>ChatGPT</a:t>
            </a:r>
            <a:r>
              <a:rPr lang="en-US" sz="2400" b="0" i="0" u="none" strike="noStrike" dirty="0">
                <a:solidFill>
                  <a:srgbClr val="333333"/>
                </a:solidFill>
                <a:effectLst/>
                <a:latin typeface="Times New Roman" panose="02020603050405020304" pitchFamily="18" charset="0"/>
                <a:cs typeface="Times New Roman" panose="02020603050405020304" pitchFamily="18" charset="0"/>
              </a:rPr>
              <a:t> at the time—the LLM’s top three potential diagnoses for each case included the correct one 88 percent of the time. Physicians, by comparison, could do this 96 percent of the time when given the same prompts, while people without medical training could do so 54 percent of the time</a:t>
            </a:r>
            <a:r>
              <a:rPr lang="en-US" sz="2400" dirty="0">
                <a:effectLst/>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Sara Reardon, “</a:t>
            </a:r>
            <a:r>
              <a:rPr lang="en-US" sz="2400" i="0" u="none" strike="noStrike" dirty="0">
                <a:solidFill>
                  <a:srgbClr val="333333"/>
                </a:solidFill>
                <a:effectLst/>
                <a:latin typeface="Times New Roman" panose="02020603050405020304" pitchFamily="18" charset="0"/>
                <a:cs typeface="Times New Roman" panose="02020603050405020304" pitchFamily="18" charset="0"/>
              </a:rPr>
              <a:t>AI Chatbots Can Diagnose Medical Conditions at Home. How Good Are They?,” Scientific American, March 31, 2023</a:t>
            </a:r>
            <a:endParaRPr lang="en-US" sz="2400" dirty="0">
              <a:effectLst/>
              <a:latin typeface="Times New Roman" panose="02020603050405020304" pitchFamily="18" charset="0"/>
              <a:cs typeface="Times New Roman" panose="02020603050405020304" pitchFamily="18" charset="0"/>
            </a:endParaRPr>
          </a:p>
          <a:p>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173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41887-467E-DFDC-42AC-D1A318F867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7E8C89-5256-55DC-A23D-99A78F930468}"/>
              </a:ext>
            </a:extLst>
          </p:cNvPr>
          <p:cNvSpPr>
            <a:spLocks noGrp="1"/>
          </p:cNvSpPr>
          <p:nvPr>
            <p:ph type="title"/>
          </p:nvPr>
        </p:nvSpPr>
        <p:spPr>
          <a:xfrm>
            <a:off x="838200" y="18255"/>
            <a:ext cx="5985510" cy="850425"/>
          </a:xfrm>
        </p:spPr>
        <p:txBody>
          <a:bodyPr>
            <a:normAutofit/>
          </a:bodyPr>
          <a:lstStyle/>
          <a:p>
            <a:pPr algn="ctr"/>
            <a:r>
              <a:rPr lang="en-US" sz="3600" dirty="0"/>
              <a:t>Responsibilities?</a:t>
            </a:r>
          </a:p>
        </p:txBody>
      </p:sp>
      <p:sp>
        <p:nvSpPr>
          <p:cNvPr id="5" name="Content Placeholder 4">
            <a:extLst>
              <a:ext uri="{FF2B5EF4-FFF2-40B4-BE49-F238E27FC236}">
                <a16:creationId xmlns:a16="http://schemas.microsoft.com/office/drawing/2014/main" id="{F1FC5B3F-E3AF-246C-B7B2-9272511D6D7D}"/>
              </a:ext>
            </a:extLst>
          </p:cNvPr>
          <p:cNvSpPr>
            <a:spLocks noGrp="1"/>
          </p:cNvSpPr>
          <p:nvPr>
            <p:ph sz="half" idx="1"/>
          </p:nvPr>
        </p:nvSpPr>
        <p:spPr>
          <a:xfrm>
            <a:off x="297180" y="982980"/>
            <a:ext cx="2891790" cy="5036820"/>
          </a:xfrm>
        </p:spPr>
        <p:txBody>
          <a:bodyPr>
            <a:normAutofit fontScale="92500" lnSpcReduction="20000"/>
          </a:bodyPr>
          <a:lstStyle/>
          <a:p>
            <a:pPr marL="0" indent="0">
              <a:buNone/>
            </a:pPr>
            <a:r>
              <a:rPr lang="en-US" dirty="0"/>
              <a:t>Actors:</a:t>
            </a:r>
          </a:p>
          <a:p>
            <a:pPr marL="514350" indent="-514350">
              <a:buFont typeface="+mj-lt"/>
              <a:buAutoNum type="arabicParenR"/>
            </a:pPr>
            <a:r>
              <a:rPr lang="en-US" dirty="0"/>
              <a:t>Global Health Organizations</a:t>
            </a:r>
          </a:p>
          <a:p>
            <a:pPr marL="514350" indent="-514350">
              <a:buFont typeface="+mj-lt"/>
              <a:buAutoNum type="arabicParenR"/>
            </a:pPr>
            <a:r>
              <a:rPr lang="en-US" dirty="0"/>
              <a:t>National Governments</a:t>
            </a:r>
          </a:p>
          <a:p>
            <a:pPr marL="514350" indent="-514350">
              <a:buFont typeface="+mj-lt"/>
              <a:buAutoNum type="arabicParenR"/>
            </a:pPr>
            <a:r>
              <a:rPr lang="en-US" dirty="0"/>
              <a:t>Pharmaceutical Firms</a:t>
            </a:r>
          </a:p>
          <a:p>
            <a:pPr marL="514350" indent="-514350">
              <a:buFont typeface="+mj-lt"/>
              <a:buAutoNum type="arabicParenR"/>
            </a:pPr>
            <a:r>
              <a:rPr lang="en-US" dirty="0"/>
              <a:t>Individual Physicians</a:t>
            </a:r>
          </a:p>
          <a:p>
            <a:pPr marL="514350" indent="-514350">
              <a:buFont typeface="+mj-lt"/>
              <a:buAutoNum type="arabicParenR"/>
            </a:pPr>
            <a:r>
              <a:rPr lang="en-US" dirty="0"/>
              <a:t>Community Health Workers</a:t>
            </a:r>
          </a:p>
          <a:p>
            <a:pPr marL="514350" indent="-514350">
              <a:buFont typeface="+mj-lt"/>
              <a:buAutoNum type="arabicParenR"/>
            </a:pPr>
            <a:r>
              <a:rPr lang="en-US" dirty="0"/>
              <a:t>Pharmacists</a:t>
            </a:r>
          </a:p>
          <a:p>
            <a:pPr marL="514350" indent="-514350">
              <a:buFont typeface="+mj-lt"/>
              <a:buAutoNum type="arabicParenR"/>
            </a:pPr>
            <a:r>
              <a:rPr lang="en-US" dirty="0"/>
              <a:t>Online advisors</a:t>
            </a:r>
          </a:p>
          <a:p>
            <a:endParaRPr lang="en-US" dirty="0"/>
          </a:p>
        </p:txBody>
      </p:sp>
      <p:sp>
        <p:nvSpPr>
          <p:cNvPr id="2" name="TextBox 1">
            <a:extLst>
              <a:ext uri="{FF2B5EF4-FFF2-40B4-BE49-F238E27FC236}">
                <a16:creationId xmlns:a16="http://schemas.microsoft.com/office/drawing/2014/main" id="{85A2C30D-EB82-D69E-B6E0-4DCBF62A588E}"/>
              </a:ext>
            </a:extLst>
          </p:cNvPr>
          <p:cNvSpPr txBox="1"/>
          <p:nvPr/>
        </p:nvSpPr>
        <p:spPr>
          <a:xfrm>
            <a:off x="3810000" y="914400"/>
            <a:ext cx="8084819" cy="637097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cs typeface="Times New Roman" panose="02020603050405020304" pitchFamily="18" charset="0"/>
              </a:rPr>
              <a:t>Google is taking a different approach with its LLM chatbot Med-</a:t>
            </a:r>
            <a:r>
              <a:rPr lang="en-US" sz="2400" dirty="0" err="1">
                <a:effectLst/>
                <a:latin typeface="Times New Roman" panose="02020603050405020304" pitchFamily="18" charset="0"/>
                <a:cs typeface="Times New Roman" panose="02020603050405020304" pitchFamily="18" charset="0"/>
              </a:rPr>
              <a:t>PaLM</a:t>
            </a:r>
            <a:r>
              <a:rPr lang="en-US" sz="2400" dirty="0">
                <a:effectLst/>
                <a:latin typeface="Times New Roman" panose="02020603050405020304" pitchFamily="18" charset="0"/>
                <a:cs typeface="Times New Roman" panose="02020603050405020304" pitchFamily="18" charset="0"/>
              </a:rPr>
              <a:t>, which pulls from a massive data set of real questions and answers from patients and providers, as well as medical licensing exams, stored in various databases. When researchers at Google tested Med-</a:t>
            </a:r>
            <a:r>
              <a:rPr lang="en-US" sz="2400" dirty="0" err="1">
                <a:effectLst/>
                <a:latin typeface="Times New Roman" panose="02020603050405020304" pitchFamily="18" charset="0"/>
                <a:cs typeface="Times New Roman" panose="02020603050405020304" pitchFamily="18" charset="0"/>
              </a:rPr>
              <a:t>PaLM’s</a:t>
            </a:r>
            <a:r>
              <a:rPr lang="en-US" sz="2400" dirty="0">
                <a:effectLst/>
                <a:latin typeface="Times New Roman" panose="02020603050405020304" pitchFamily="18" charset="0"/>
                <a:cs typeface="Times New Roman" panose="02020603050405020304" pitchFamily="18" charset="0"/>
              </a:rPr>
              <a:t> performance on different “axes,” including alignment with medical consensus, completeness and possibility of harm, in a preprint study, </a:t>
            </a:r>
            <a:r>
              <a:rPr lang="en-US" sz="2400" dirty="0">
                <a:effectLst/>
                <a:latin typeface="Times New Roman" panose="02020603050405020304" pitchFamily="18" charset="0"/>
                <a:cs typeface="Times New Roman" panose="02020603050405020304" pitchFamily="18" charset="0"/>
                <a:hlinkClick r:id="rId2"/>
              </a:rPr>
              <a:t>its answers aligned with medical and scientific consensus 92.6 percent of the time</a:t>
            </a:r>
            <a:r>
              <a:rPr lang="en-US" sz="2400" dirty="0">
                <a:effectLst/>
                <a:latin typeface="Times New Roman" panose="02020603050405020304" pitchFamily="18" charset="0"/>
                <a:cs typeface="Times New Roman" panose="02020603050405020304" pitchFamily="18" charset="0"/>
              </a:rPr>
              <a:t>. Human clinicians scored 92.9 percent overall. Chatbot answers were more likely to have missing content than human answers were, but the answers were slightly less likely to harm users’ physical or mental health.”</a:t>
            </a:r>
          </a:p>
          <a:p>
            <a:r>
              <a:rPr lang="en-US" sz="2400" dirty="0">
                <a:latin typeface="Times New Roman" panose="02020603050405020304" pitchFamily="18" charset="0"/>
                <a:cs typeface="Times New Roman" panose="02020603050405020304" pitchFamily="18" charset="0"/>
              </a:rPr>
              <a:t>Sara Reardon, “</a:t>
            </a:r>
            <a:r>
              <a:rPr lang="en-US" sz="2400" i="0" u="none" strike="noStrike" dirty="0">
                <a:solidFill>
                  <a:srgbClr val="333333"/>
                </a:solidFill>
                <a:effectLst/>
                <a:latin typeface="Times New Roman" panose="02020603050405020304" pitchFamily="18" charset="0"/>
                <a:cs typeface="Times New Roman" panose="02020603050405020304" pitchFamily="18" charset="0"/>
              </a:rPr>
              <a:t>AI Chatbots Can Diagnose Medical Conditions at Home. How Good Are They?,” Scientific American, March 31, 2023</a:t>
            </a:r>
            <a:endParaRPr lang="en-US" sz="2400" dirty="0">
              <a:effectLst/>
              <a:latin typeface="Times New Roman" panose="02020603050405020304" pitchFamily="18" charset="0"/>
              <a:cs typeface="Times New Roman" panose="02020603050405020304" pitchFamily="18" charset="0"/>
            </a:endParaRPr>
          </a:p>
          <a:p>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9448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86BCB0-80B1-5243-A4D7-719A1554E643}"/>
              </a:ext>
            </a:extLst>
          </p:cNvPr>
          <p:cNvPicPr>
            <a:picLocks noChangeAspect="1"/>
          </p:cNvPicPr>
          <p:nvPr/>
        </p:nvPicPr>
        <p:blipFill>
          <a:blip r:embed="rId2"/>
          <a:stretch>
            <a:fillRect/>
          </a:stretch>
        </p:blipFill>
        <p:spPr>
          <a:xfrm>
            <a:off x="1238250" y="0"/>
            <a:ext cx="9715500" cy="6858000"/>
          </a:xfrm>
          <a:prstGeom prst="rect">
            <a:avLst/>
          </a:prstGeom>
        </p:spPr>
      </p:pic>
    </p:spTree>
    <p:extLst>
      <p:ext uri="{BB962C8B-B14F-4D97-AF65-F5344CB8AC3E}">
        <p14:creationId xmlns:p14="http://schemas.microsoft.com/office/powerpoint/2010/main" val="3860026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ield" id="{EAAFB829-7FDA-E14A-91FE-8DF1122D26FD}" vid="{AAF369E0-D4B1-C14F-9831-127C2E3C35A5}"/>
    </a:ext>
  </a:extLst>
</a:theme>
</file>

<file path=docProps/app.xml><?xml version="1.0" encoding="utf-8"?>
<Properties xmlns="http://schemas.openxmlformats.org/officeDocument/2006/extended-properties" xmlns:vt="http://schemas.openxmlformats.org/officeDocument/2006/docPropsVTypes">
  <Template>Office Theme</Template>
  <TotalTime>7019</TotalTime>
  <Words>1804</Words>
  <Application>Microsoft Macintosh PowerPoint</Application>
  <PresentationFormat>Widescreen</PresentationFormat>
  <Paragraphs>139</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Graphik Web</vt:lpstr>
      <vt:lpstr>Times New Roman</vt:lpstr>
      <vt:lpstr>Office Theme</vt:lpstr>
      <vt:lpstr>Responsibilities of Public-Health Actors </vt:lpstr>
      <vt:lpstr>Responsibilities?</vt:lpstr>
      <vt:lpstr>PowerPoint Presentation</vt:lpstr>
      <vt:lpstr>PowerPoint Presentation</vt:lpstr>
      <vt:lpstr>PowerPoint Presentation</vt:lpstr>
      <vt:lpstr>PowerPoint Presentation</vt:lpstr>
      <vt:lpstr>Responsibilities?</vt:lpstr>
      <vt:lpstr>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Intra-country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Corrective Justice?</vt:lpstr>
      <vt:lpstr>Corrective Justice?</vt:lpstr>
      <vt:lpstr>PowerPoint Presentation</vt:lpstr>
      <vt:lpstr>PowerPoint Presentation</vt:lpstr>
      <vt:lpstr>PowerPoint Presentation</vt:lpstr>
      <vt:lpstr>PowerPoint Presentation</vt:lpstr>
      <vt:lpstr>Hippocratic Oath (translation of original)</vt:lpstr>
      <vt:lpstr>Hippocratic Oath (Lasagna version, 1964)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dc:title>
  <dc:creator>Terry Fisher</dc:creator>
  <cp:lastModifiedBy>Terry Fisher</cp:lastModifiedBy>
  <cp:revision>38</cp:revision>
  <dcterms:created xsi:type="dcterms:W3CDTF">2023-03-13T17:03:29Z</dcterms:created>
  <dcterms:modified xsi:type="dcterms:W3CDTF">2024-02-02T01:41:43Z</dcterms:modified>
</cp:coreProperties>
</file>