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805" r:id="rId6"/>
    <p:sldId id="806" r:id="rId7"/>
    <p:sldId id="807" r:id="rId8"/>
    <p:sldId id="755" r:id="rId9"/>
    <p:sldId id="797" r:id="rId10"/>
    <p:sldId id="757" r:id="rId11"/>
    <p:sldId id="803" r:id="rId12"/>
    <p:sldId id="798" r:id="rId13"/>
    <p:sldId id="769" r:id="rId14"/>
    <p:sldId id="799" r:id="rId15"/>
    <p:sldId id="800" r:id="rId16"/>
    <p:sldId id="804" r:id="rId17"/>
    <p:sldId id="783" r:id="rId18"/>
    <p:sldId id="808" r:id="rId19"/>
    <p:sldId id="809" r:id="rId20"/>
    <p:sldId id="781" r:id="rId21"/>
    <p:sldId id="780" r:id="rId22"/>
    <p:sldId id="784" r:id="rId23"/>
    <p:sldId id="8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18"/>
    <p:restoredTop sz="95846" autoAdjust="0"/>
  </p:normalViewPr>
  <p:slideViewPr>
    <p:cSldViewPr snapToGrid="0" snapToObjects="1" showGuides="1">
      <p:cViewPr varScale="1">
        <p:scale>
          <a:sx n="112" d="100"/>
          <a:sy n="112" d="100"/>
        </p:scale>
        <p:origin x="5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074CF-8919-BE47-BB00-B5EC39B6FCCA}"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3B73A-70EB-E945-B416-A3D17A4EE826}" type="slidenum">
              <a:rPr lang="en-US" smtClean="0"/>
              <a:t>‹#›</a:t>
            </a:fld>
            <a:endParaRPr lang="en-US"/>
          </a:p>
        </p:txBody>
      </p:sp>
    </p:spTree>
    <p:extLst>
      <p:ext uri="{BB962C8B-B14F-4D97-AF65-F5344CB8AC3E}">
        <p14:creationId xmlns:p14="http://schemas.microsoft.com/office/powerpoint/2010/main" val="315142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7629-3E78-284D-92FC-F2A38E765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5AF56F-683A-F048-A8E0-5A68084BE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03B9B-E97D-BA49-85D1-556DB52F0CF5}"/>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1218AAFB-5E90-144A-8610-F6F85FAA7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ED9C-ACC7-4A4B-889C-17381A6EC07A}"/>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13207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82CC-1466-C74E-81D4-6C8FA3B2F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AD5DA5-6364-A54E-A4E9-5749CD2E6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20AC8-3029-534C-8561-02846213E614}"/>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9EF6C19C-7F31-E545-AD5E-6443529DF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08B29-C980-134F-8827-D4EA7E638D38}"/>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243337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FC0CD-9C60-164A-8478-CA28800C37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9BDAC-6508-3849-9874-5B28C96A2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A021A-CE51-2A4D-8596-69C724B7D98E}"/>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0F4FEE8E-D87A-0F4F-A33C-5BB900ED3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55EB5-6BA6-D448-84E8-D46E4ACD30E4}"/>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70083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3DE2-0058-C74F-8D7C-DA50750E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E8975-F458-BD4B-97EA-295DDFCBA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C9AEA-DE39-C147-81C3-729AC69530C4}"/>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BF332A29-6B87-DC4C-B905-880534982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B8B2B-2080-984D-B0E7-F6E8FA1535C5}"/>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90115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4782-5B31-1949-B087-DCDFD5BC5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1CD81-9F13-7242-B07F-A2B96FA1F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17C67-61A6-4D4A-884F-95DCE5353001}"/>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EEA2768D-5FFD-6041-A5B4-D26AF5341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18BA7-DB42-A241-AE1A-9938179C5A9C}"/>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84216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6A48-C2B0-DC44-A717-025FB0441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AA97C-4458-5244-B373-E8357B2E7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873A6-9491-D34B-B4B8-6358BC8907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E04ED-E48F-B246-A4FA-1A1849EAA8FC}"/>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6" name="Footer Placeholder 5">
            <a:extLst>
              <a:ext uri="{FF2B5EF4-FFF2-40B4-BE49-F238E27FC236}">
                <a16:creationId xmlns:a16="http://schemas.microsoft.com/office/drawing/2014/main" id="{1CAB6B5D-95C8-404D-8EDF-CC8EC9F24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D85DC-C14B-A247-AA46-000C3F5174BA}"/>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319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09CF-7E0D-0649-8673-BF58B0B4F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734D3-B2B6-894F-9D18-18CB9BA75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E7DEC-8777-FD46-8EF2-C098A12BC1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D0F6A-66B9-6C44-A428-08526D4CEB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44C29-3323-0442-BC13-17A09E6C7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BE9F8-ACF6-AA4A-B296-820A81076813}"/>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8" name="Footer Placeholder 7">
            <a:extLst>
              <a:ext uri="{FF2B5EF4-FFF2-40B4-BE49-F238E27FC236}">
                <a16:creationId xmlns:a16="http://schemas.microsoft.com/office/drawing/2014/main" id="{92147482-9D95-4D40-B9A5-095E4A9BE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B8934-3EEA-DE4B-9287-445FAAD9183A}"/>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155200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7B46-DE4C-9845-A196-72D9EB0E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979F5-1519-8344-A2B8-98EBBF821502}"/>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4" name="Footer Placeholder 3">
            <a:extLst>
              <a:ext uri="{FF2B5EF4-FFF2-40B4-BE49-F238E27FC236}">
                <a16:creationId xmlns:a16="http://schemas.microsoft.com/office/drawing/2014/main" id="{D31FC62D-622E-0746-9B59-E7B19FBC6A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4EC0B-9BC8-364C-8CC6-8F7788CE6A83}"/>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8309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D7A72-CDA6-0A41-98BC-8A73B63989DB}"/>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3" name="Footer Placeholder 2">
            <a:extLst>
              <a:ext uri="{FF2B5EF4-FFF2-40B4-BE49-F238E27FC236}">
                <a16:creationId xmlns:a16="http://schemas.microsoft.com/office/drawing/2014/main" id="{F96146C7-685F-EB46-A3C3-CDF683F3D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C224F9-34D8-454A-AFB7-108824BEA537}"/>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175887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F3D4-390C-AD41-9FB6-EC67F88B4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9A4081-055C-164B-8FA8-D5513B135E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DD7D0-531F-C940-B7D6-050F731C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2849B-3000-EA44-9263-D02F70DB5463}"/>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6" name="Footer Placeholder 5">
            <a:extLst>
              <a:ext uri="{FF2B5EF4-FFF2-40B4-BE49-F238E27FC236}">
                <a16:creationId xmlns:a16="http://schemas.microsoft.com/office/drawing/2014/main" id="{E199A0C2-E9D2-F742-B7D2-A3E0DB2D7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C6836-0ADE-1B4E-9506-E206102627F9}"/>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4979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0185-160E-A34D-A7A9-E365296A8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4DADF1-A0B5-0341-8D0F-25A6410BA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A64D2-3FBC-FC4F-BC77-07DD7950E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E0DB0-2843-1C44-B775-EBD47B3465B5}"/>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6" name="Footer Placeholder 5">
            <a:extLst>
              <a:ext uri="{FF2B5EF4-FFF2-40B4-BE49-F238E27FC236}">
                <a16:creationId xmlns:a16="http://schemas.microsoft.com/office/drawing/2014/main" id="{927AD523-2E86-5640-A711-2BF072E81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865FD-7F8F-8F40-B1D7-F5B60A83DA96}"/>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251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CC00B-4561-4749-ADBD-323EFA643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B2A322-AAA2-4F43-ACF0-61CB95010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95BD6-04E5-6546-83E5-FE25FA483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0A2BED7F-6531-9249-8BB6-0A3A521D9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EE7264-0C95-E44F-B5AD-7A0334543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FD98A-5ACB-0743-ACF4-FD4EB751DDFE}" type="slidenum">
              <a:rPr lang="en-US" smtClean="0"/>
              <a:t>‹#›</a:t>
            </a:fld>
            <a:endParaRPr lang="en-US"/>
          </a:p>
        </p:txBody>
      </p:sp>
      <p:pic>
        <p:nvPicPr>
          <p:cNvPr id="7" name="Picture 6">
            <a:extLst>
              <a:ext uri="{FF2B5EF4-FFF2-40B4-BE49-F238E27FC236}">
                <a16:creationId xmlns:a16="http://schemas.microsoft.com/office/drawing/2014/main" id="{D26E5386-64BA-9E40-86F5-677B35030676}"/>
              </a:ext>
            </a:extLst>
          </p:cNvPr>
          <p:cNvPicPr>
            <a:picLocks noChangeAspect="1"/>
          </p:cNvPicPr>
          <p:nvPr userDrawn="1"/>
        </p:nvPicPr>
        <p:blipFill>
          <a:blip r:embed="rId13"/>
          <a:stretch>
            <a:fillRect/>
          </a:stretch>
        </p:blipFill>
        <p:spPr>
          <a:xfrm>
            <a:off x="173874" y="126206"/>
            <a:ext cx="407152" cy="477838"/>
          </a:xfrm>
          <a:prstGeom prst="rect">
            <a:avLst/>
          </a:prstGeom>
        </p:spPr>
      </p:pic>
    </p:spTree>
    <p:extLst>
      <p:ext uri="{BB962C8B-B14F-4D97-AF65-F5344CB8AC3E}">
        <p14:creationId xmlns:p14="http://schemas.microsoft.com/office/powerpoint/2010/main" val="237718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F2E-165C-4C4B-93ED-B7FFE3A9A5DD}"/>
              </a:ext>
            </a:extLst>
          </p:cNvPr>
          <p:cNvSpPr>
            <a:spLocks noGrp="1"/>
          </p:cNvSpPr>
          <p:nvPr>
            <p:ph type="ctrTitle"/>
          </p:nvPr>
        </p:nvSpPr>
        <p:spPr/>
        <p:txBody>
          <a:bodyPr>
            <a:normAutofit/>
          </a:bodyPr>
          <a:lstStyle/>
          <a:p>
            <a:r>
              <a:rPr lang="en-US" sz="4400" dirty="0"/>
              <a:t>Legal Treatment of the Fruits of Research Funded by Governments</a:t>
            </a:r>
            <a:br>
              <a:rPr lang="en-US" sz="4400" dirty="0"/>
            </a:br>
            <a:endParaRPr lang="en-US" sz="4400" dirty="0"/>
          </a:p>
        </p:txBody>
      </p:sp>
      <p:sp>
        <p:nvSpPr>
          <p:cNvPr id="3" name="Subtitle 2">
            <a:extLst>
              <a:ext uri="{FF2B5EF4-FFF2-40B4-BE49-F238E27FC236}">
                <a16:creationId xmlns:a16="http://schemas.microsoft.com/office/drawing/2014/main" id="{ACE910CF-FD71-734A-854D-50DC7CDB365E}"/>
              </a:ext>
            </a:extLst>
          </p:cNvPr>
          <p:cNvSpPr>
            <a:spLocks noGrp="1"/>
          </p:cNvSpPr>
          <p:nvPr>
            <p:ph type="subTitle" idx="1"/>
          </p:nvPr>
        </p:nvSpPr>
        <p:spPr/>
        <p:txBody>
          <a:bodyPr>
            <a:normAutofit/>
          </a:bodyPr>
          <a:lstStyle/>
          <a:p>
            <a:r>
              <a:rPr lang="en-US" dirty="0"/>
              <a:t>PX090</a:t>
            </a:r>
          </a:p>
          <a:p>
            <a:r>
              <a:rPr lang="en-US" dirty="0"/>
              <a:t>William Fisher</a:t>
            </a:r>
          </a:p>
          <a:p>
            <a:r>
              <a:rPr lang="en-US" dirty="0"/>
              <a:t>January 2024</a:t>
            </a:r>
          </a:p>
          <a:p>
            <a:endParaRPr lang="en-US" dirty="0"/>
          </a:p>
        </p:txBody>
      </p:sp>
    </p:spTree>
    <p:extLst>
      <p:ext uri="{BB962C8B-B14F-4D97-AF65-F5344CB8AC3E}">
        <p14:creationId xmlns:p14="http://schemas.microsoft.com/office/powerpoint/2010/main" val="153449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B442-97B8-0445-8C90-B2DBCF9FED61}"/>
              </a:ext>
            </a:extLst>
          </p:cNvPr>
          <p:cNvSpPr>
            <a:spLocks noGrp="1"/>
          </p:cNvSpPr>
          <p:nvPr>
            <p:ph type="title"/>
          </p:nvPr>
        </p:nvSpPr>
        <p:spPr>
          <a:xfrm>
            <a:off x="838200" y="84813"/>
            <a:ext cx="10515600" cy="1017905"/>
          </a:xfrm>
        </p:spPr>
        <p:txBody>
          <a:bodyPr>
            <a:normAutofit/>
          </a:bodyPr>
          <a:lstStyle/>
          <a:p>
            <a:pPr algn="ctr"/>
            <a:r>
              <a:rPr lang="en-US" sz="3600" dirty="0"/>
              <a:t>In US, these issues are governed by Bayh-Dole Act</a:t>
            </a:r>
          </a:p>
        </p:txBody>
      </p:sp>
      <p:sp>
        <p:nvSpPr>
          <p:cNvPr id="4" name="Content Placeholder 3">
            <a:extLst>
              <a:ext uri="{FF2B5EF4-FFF2-40B4-BE49-F238E27FC236}">
                <a16:creationId xmlns:a16="http://schemas.microsoft.com/office/drawing/2014/main" id="{F0206E32-3F1A-F448-BE5C-92BBEFB50B9E}"/>
              </a:ext>
            </a:extLst>
          </p:cNvPr>
          <p:cNvSpPr>
            <a:spLocks noGrp="1"/>
          </p:cNvSpPr>
          <p:nvPr>
            <p:ph sz="half" idx="2"/>
          </p:nvPr>
        </p:nvSpPr>
        <p:spPr>
          <a:xfrm>
            <a:off x="468630" y="1234440"/>
            <a:ext cx="10885170" cy="5166359"/>
          </a:xfrm>
        </p:spPr>
        <p:txBody>
          <a:bodyPr>
            <a:normAutofit/>
          </a:bodyPr>
          <a:lstStyle/>
          <a:p>
            <a:pPr marL="514350" indent="-514350">
              <a:buFont typeface="+mj-lt"/>
              <a:buAutoNum type="arabicParenR"/>
            </a:pPr>
            <a:r>
              <a:rPr lang="en-US" dirty="0"/>
              <a:t>Recipients of federal funds may obtain patents on inventions supported by those funds</a:t>
            </a:r>
          </a:p>
          <a:p>
            <a:pPr marL="514350" indent="-514350">
              <a:buFont typeface="+mj-lt"/>
              <a:buAutoNum type="arabicParenR"/>
            </a:pPr>
            <a:r>
              <a:rPr lang="en-US" dirty="0"/>
              <a:t>Federal Government retains the following rights:</a:t>
            </a:r>
          </a:p>
          <a:p>
            <a:pPr marL="914400" lvl="1" indent="-457200">
              <a:buFont typeface="+mj-lt"/>
              <a:buAutoNum type="alphaLcParenR"/>
            </a:pPr>
            <a:r>
              <a:rPr lang="en-US" dirty="0"/>
              <a:t>“a nonexclusive, </a:t>
            </a:r>
            <a:r>
              <a:rPr lang="en-US" dirty="0" err="1"/>
              <a:t>nontransferrable</a:t>
            </a:r>
            <a:r>
              <a:rPr lang="en-US" dirty="0"/>
              <a:t>, irrevocable, paid-up license to practice . . . [the] subject invention.”</a:t>
            </a:r>
          </a:p>
          <a:p>
            <a:pPr marL="914400" lvl="1" indent="-457200">
              <a:buFont typeface="+mj-lt"/>
              <a:buAutoNum type="alphaLcParenR"/>
            </a:pPr>
            <a:r>
              <a:rPr lang="en-US" dirty="0"/>
              <a:t>“March-in rights”: which permit the agency to grant a license to a responsible third party under certain circumstances, such as when the contractor fails to take “effective steps to achieve practical application” of the invention. §203.</a:t>
            </a:r>
          </a:p>
          <a:p>
            <a:pPr lvl="1"/>
            <a:endParaRPr lang="en-US" dirty="0"/>
          </a:p>
          <a:p>
            <a:pPr lvl="1"/>
            <a:endParaRPr lang="en-US" dirty="0"/>
          </a:p>
        </p:txBody>
      </p:sp>
    </p:spTree>
    <p:extLst>
      <p:ext uri="{BB962C8B-B14F-4D97-AF65-F5344CB8AC3E}">
        <p14:creationId xmlns:p14="http://schemas.microsoft.com/office/powerpoint/2010/main" val="199948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D291-C936-C0E7-438D-9D16A1943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A4AD9-FC50-85A3-B52D-BFECF1A445D4}"/>
              </a:ext>
            </a:extLst>
          </p:cNvPr>
          <p:cNvSpPr>
            <a:spLocks noGrp="1"/>
          </p:cNvSpPr>
          <p:nvPr>
            <p:ph type="title"/>
          </p:nvPr>
        </p:nvSpPr>
        <p:spPr>
          <a:xfrm>
            <a:off x="838200" y="84813"/>
            <a:ext cx="10515600" cy="1017905"/>
          </a:xfrm>
        </p:spPr>
        <p:txBody>
          <a:bodyPr>
            <a:normAutofit/>
          </a:bodyPr>
          <a:lstStyle/>
          <a:p>
            <a:pPr algn="ctr"/>
            <a:r>
              <a:rPr lang="en-US" sz="3600" dirty="0"/>
              <a:t>Japan has an even more expansive version of Bayh-Dole</a:t>
            </a:r>
          </a:p>
        </p:txBody>
      </p:sp>
      <p:sp>
        <p:nvSpPr>
          <p:cNvPr id="4" name="Content Placeholder 3">
            <a:extLst>
              <a:ext uri="{FF2B5EF4-FFF2-40B4-BE49-F238E27FC236}">
                <a16:creationId xmlns:a16="http://schemas.microsoft.com/office/drawing/2014/main" id="{31A2183A-9EAF-1F26-1C12-553A92D3B3EE}"/>
              </a:ext>
            </a:extLst>
          </p:cNvPr>
          <p:cNvSpPr>
            <a:spLocks noGrp="1"/>
          </p:cNvSpPr>
          <p:nvPr>
            <p:ph sz="half" idx="2"/>
          </p:nvPr>
        </p:nvSpPr>
        <p:spPr>
          <a:xfrm>
            <a:off x="1291590" y="1234440"/>
            <a:ext cx="9498330" cy="5166359"/>
          </a:xfrm>
        </p:spPr>
        <p:txBody>
          <a:bodyPr>
            <a:normAutofit/>
          </a:bodyPr>
          <a:lstStyle/>
          <a:p>
            <a:pPr marL="514350" indent="-514350">
              <a:buFont typeface="+mj-lt"/>
              <a:buAutoNum type="arabicParenR"/>
            </a:pPr>
            <a:r>
              <a:rPr lang="en-US" dirty="0"/>
              <a:t>Applies to patents, utility models, design registrations, copyrights on software, semiconductor chip rights, plant variety rights</a:t>
            </a:r>
          </a:p>
          <a:p>
            <a:pPr marL="514350" indent="-514350">
              <a:buFont typeface="+mj-lt"/>
              <a:buAutoNum type="arabicParenR"/>
            </a:pPr>
            <a:r>
              <a:rPr lang="en-US" dirty="0"/>
              <a:t>As in US, the government retains a shop right and march-in rights</a:t>
            </a:r>
          </a:p>
          <a:p>
            <a:pPr marL="914400" lvl="1" indent="-457200">
              <a:buFont typeface="+mj-lt"/>
              <a:buAutoNum type="arabicParenR"/>
            </a:pPr>
            <a:endParaRPr lang="en-US" dirty="0"/>
          </a:p>
          <a:p>
            <a:pPr marL="914400" lvl="1" indent="-457200">
              <a:buFont typeface="+mj-lt"/>
              <a:buAutoNum type="arabicParenR"/>
            </a:pPr>
            <a:endParaRPr lang="en-US" dirty="0"/>
          </a:p>
        </p:txBody>
      </p:sp>
    </p:spTree>
    <p:extLst>
      <p:ext uri="{BB962C8B-B14F-4D97-AF65-F5344CB8AC3E}">
        <p14:creationId xmlns:p14="http://schemas.microsoft.com/office/powerpoint/2010/main" val="123381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0587-22EE-E83C-2311-2231D2B21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2EDF0-6131-2A6A-9AD6-6AB26105B878}"/>
              </a:ext>
            </a:extLst>
          </p:cNvPr>
          <p:cNvSpPr>
            <a:spLocks noGrp="1"/>
          </p:cNvSpPr>
          <p:nvPr>
            <p:ph type="title"/>
          </p:nvPr>
        </p:nvSpPr>
        <p:spPr>
          <a:xfrm>
            <a:off x="838200" y="84813"/>
            <a:ext cx="10515600" cy="1017905"/>
          </a:xfrm>
        </p:spPr>
        <p:txBody>
          <a:bodyPr>
            <a:normAutofit/>
          </a:bodyPr>
          <a:lstStyle/>
          <a:p>
            <a:pPr algn="ctr"/>
            <a:r>
              <a:rPr lang="en-US" sz="3600" dirty="0"/>
              <a:t>Europe</a:t>
            </a:r>
          </a:p>
        </p:txBody>
      </p:sp>
      <p:sp>
        <p:nvSpPr>
          <p:cNvPr id="4" name="Content Placeholder 3">
            <a:extLst>
              <a:ext uri="{FF2B5EF4-FFF2-40B4-BE49-F238E27FC236}">
                <a16:creationId xmlns:a16="http://schemas.microsoft.com/office/drawing/2014/main" id="{878213F8-58D2-9155-E4C9-660E7C517806}"/>
              </a:ext>
            </a:extLst>
          </p:cNvPr>
          <p:cNvSpPr>
            <a:spLocks noGrp="1"/>
          </p:cNvSpPr>
          <p:nvPr>
            <p:ph sz="half" idx="2"/>
          </p:nvPr>
        </p:nvSpPr>
        <p:spPr>
          <a:xfrm>
            <a:off x="1291590" y="1234440"/>
            <a:ext cx="9498330" cy="5166359"/>
          </a:xfrm>
        </p:spPr>
        <p:txBody>
          <a:bodyPr>
            <a:normAutofit fontScale="92500" lnSpcReduction="10000"/>
          </a:bodyPr>
          <a:lstStyle/>
          <a:p>
            <a:pPr marL="514350" indent="-514350">
              <a:buFont typeface="+mj-lt"/>
              <a:buAutoNum type="arabicParenR"/>
            </a:pPr>
            <a:r>
              <a:rPr lang="en-US" dirty="0"/>
              <a:t>Many countries have statutory provisions similar to Bayh-Dole, permitting grantees to patent fruits of funded research</a:t>
            </a:r>
          </a:p>
          <a:p>
            <a:pPr marL="971550" lvl="1" indent="-514350">
              <a:buFont typeface="+mj-lt"/>
              <a:buAutoNum type="alphaLcParenR"/>
            </a:pPr>
            <a:r>
              <a:rPr lang="en-US" dirty="0"/>
              <a:t>Originally motivated by a desire to offset cuts in governmental funding for universities (provoked by financial doldrums in Europe during 1980s) and in some countries to curtail the traditional “professor’s privilege” </a:t>
            </a:r>
          </a:p>
          <a:p>
            <a:pPr marL="514350" indent="-514350">
              <a:buFont typeface="+mj-lt"/>
              <a:buAutoNum type="arabicParenR"/>
            </a:pPr>
            <a:r>
              <a:rPr lang="en-US" dirty="0"/>
              <a:t>In none of those countries does the government retain march-in rights</a:t>
            </a:r>
          </a:p>
          <a:p>
            <a:pPr marL="971550" lvl="1" indent="-514350">
              <a:buFont typeface="+mj-lt"/>
              <a:buAutoNum type="arabicParenR"/>
            </a:pPr>
            <a:r>
              <a:rPr lang="en-US" dirty="0"/>
              <a:t>In some of the countries, the governments have general power to use compulsory licenses to force grantees to exercise their rights in socially beneficial ways.  However, those procedures are more cumbersome and expensive</a:t>
            </a:r>
          </a:p>
          <a:p>
            <a:pPr marL="914400" lvl="1" indent="-457200">
              <a:buFont typeface="+mj-lt"/>
              <a:buAutoNum type="arabicParenR"/>
            </a:pPr>
            <a:endParaRPr lang="en-US" dirty="0"/>
          </a:p>
          <a:p>
            <a:pPr marL="914400" lvl="1" indent="-457200">
              <a:buFont typeface="+mj-lt"/>
              <a:buAutoNum type="arabicParenR"/>
            </a:pPr>
            <a:endParaRPr lang="en-US" dirty="0"/>
          </a:p>
          <a:p>
            <a:pPr marL="914400" lvl="1" indent="-457200">
              <a:buFont typeface="+mj-lt"/>
              <a:buAutoNum type="arabicParenR"/>
            </a:pPr>
            <a:endParaRPr lang="en-US" dirty="0"/>
          </a:p>
          <a:p>
            <a:pPr marL="0" indent="0">
              <a:buNone/>
            </a:pPr>
            <a:r>
              <a:rPr lang="en-US" sz="2400" dirty="0"/>
              <a:t>Source:  Prof. Sven </a:t>
            </a:r>
            <a:r>
              <a:rPr lang="en-US" sz="2400" dirty="0" err="1"/>
              <a:t>Bostyn</a:t>
            </a:r>
            <a:r>
              <a:rPr lang="en-US" sz="2400" dirty="0"/>
              <a:t>, Draft Research Paper (2024)</a:t>
            </a:r>
          </a:p>
        </p:txBody>
      </p:sp>
    </p:spTree>
    <p:extLst>
      <p:ext uri="{BB962C8B-B14F-4D97-AF65-F5344CB8AC3E}">
        <p14:creationId xmlns:p14="http://schemas.microsoft.com/office/powerpoint/2010/main" val="2652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351E1-2A37-83CD-6193-9A897BD02C72}"/>
              </a:ext>
            </a:extLst>
          </p:cNvPr>
          <p:cNvSpPr>
            <a:spLocks noGrp="1"/>
          </p:cNvSpPr>
          <p:nvPr>
            <p:ph type="title"/>
          </p:nvPr>
        </p:nvSpPr>
        <p:spPr>
          <a:xfrm>
            <a:off x="838200" y="147955"/>
            <a:ext cx="10515600" cy="937895"/>
          </a:xfrm>
        </p:spPr>
        <p:txBody>
          <a:bodyPr>
            <a:normAutofit/>
          </a:bodyPr>
          <a:lstStyle/>
          <a:p>
            <a:pPr algn="ctr"/>
            <a:r>
              <a:rPr lang="en-US" sz="3600" dirty="0"/>
              <a:t>Patents Granted to Universities in European Countries</a:t>
            </a:r>
          </a:p>
        </p:txBody>
      </p:sp>
      <p:pic>
        <p:nvPicPr>
          <p:cNvPr id="7" name="Picture 6" descr="A table of numbers and a number&#10;&#10;Description automatically generated with medium confidence">
            <a:extLst>
              <a:ext uri="{FF2B5EF4-FFF2-40B4-BE49-F238E27FC236}">
                <a16:creationId xmlns:a16="http://schemas.microsoft.com/office/drawing/2014/main" id="{548330C4-9B45-6176-D581-1F8969A886C6}"/>
              </a:ext>
            </a:extLst>
          </p:cNvPr>
          <p:cNvPicPr>
            <a:picLocks noChangeAspect="1"/>
          </p:cNvPicPr>
          <p:nvPr/>
        </p:nvPicPr>
        <p:blipFill>
          <a:blip r:embed="rId2"/>
          <a:stretch>
            <a:fillRect/>
          </a:stretch>
        </p:blipFill>
        <p:spPr>
          <a:xfrm>
            <a:off x="1490281" y="1462317"/>
            <a:ext cx="9211438" cy="5247728"/>
          </a:xfrm>
          <a:prstGeom prst="rect">
            <a:avLst/>
          </a:prstGeom>
        </p:spPr>
      </p:pic>
      <p:sp>
        <p:nvSpPr>
          <p:cNvPr id="8" name="TextBox 7">
            <a:extLst>
              <a:ext uri="{FF2B5EF4-FFF2-40B4-BE49-F238E27FC236}">
                <a16:creationId xmlns:a16="http://schemas.microsoft.com/office/drawing/2014/main" id="{2066CB00-FEFE-1A3D-75AB-9C472B727EF7}"/>
              </a:ext>
            </a:extLst>
          </p:cNvPr>
          <p:cNvSpPr txBox="1"/>
          <p:nvPr/>
        </p:nvSpPr>
        <p:spPr>
          <a:xfrm>
            <a:off x="6502400" y="1085850"/>
            <a:ext cx="4272323" cy="369332"/>
          </a:xfrm>
          <a:prstGeom prst="rect">
            <a:avLst/>
          </a:prstGeom>
          <a:noFill/>
        </p:spPr>
        <p:txBody>
          <a:bodyPr wrap="none" rtlCol="0">
            <a:spAutoFit/>
          </a:bodyPr>
          <a:lstStyle/>
          <a:p>
            <a:r>
              <a:rPr lang="en-US" dirty="0"/>
              <a:t>2004-2006.         2001-2003.         1998-2000</a:t>
            </a:r>
          </a:p>
        </p:txBody>
      </p:sp>
      <p:sp>
        <p:nvSpPr>
          <p:cNvPr id="9" name="TextBox 8">
            <a:extLst>
              <a:ext uri="{FF2B5EF4-FFF2-40B4-BE49-F238E27FC236}">
                <a16:creationId xmlns:a16="http://schemas.microsoft.com/office/drawing/2014/main" id="{A09644B2-3CB2-0951-8739-0BC9795A6968}"/>
              </a:ext>
            </a:extLst>
          </p:cNvPr>
          <p:cNvSpPr txBox="1"/>
          <p:nvPr/>
        </p:nvSpPr>
        <p:spPr>
          <a:xfrm>
            <a:off x="123009" y="616902"/>
            <a:ext cx="1015663" cy="5754845"/>
          </a:xfrm>
          <a:prstGeom prst="rect">
            <a:avLst/>
          </a:prstGeom>
          <a:noFill/>
        </p:spPr>
        <p:txBody>
          <a:bodyPr vert="vert270" wrap="none" rtlCol="0">
            <a:spAutoFit/>
          </a:bodyPr>
          <a:lstStyle/>
          <a:p>
            <a:r>
              <a:rPr lang="en-US" dirty="0"/>
              <a:t>Source:  </a:t>
            </a:r>
            <a:r>
              <a:rPr lang="en-US" dirty="0" err="1"/>
              <a:t>Guena</a:t>
            </a:r>
            <a:r>
              <a:rPr lang="en-US" dirty="0"/>
              <a:t> et al., “</a:t>
            </a:r>
            <a:r>
              <a:rPr lang="en-US" sz="1800" dirty="0">
                <a:effectLst/>
                <a:latin typeface="GulliverRM"/>
              </a:rPr>
              <a:t>Changes to university IPR regulations </a:t>
            </a:r>
          </a:p>
          <a:p>
            <a:r>
              <a:rPr lang="en-US" sz="1800" dirty="0">
                <a:effectLst/>
                <a:latin typeface="GulliverRM"/>
              </a:rPr>
              <a:t>in Europe and the impact on academic patenting” (2011) </a:t>
            </a:r>
            <a:endParaRPr lang="en-US" dirty="0"/>
          </a:p>
          <a:p>
            <a:endParaRPr lang="en-US" dirty="0"/>
          </a:p>
        </p:txBody>
      </p:sp>
    </p:spTree>
    <p:extLst>
      <p:ext uri="{BB962C8B-B14F-4D97-AF65-F5344CB8AC3E}">
        <p14:creationId xmlns:p14="http://schemas.microsoft.com/office/powerpoint/2010/main" val="393122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27A8BE21-A16C-C544-8EF0-C385290623A0}"/>
              </a:ext>
            </a:extLst>
          </p:cNvPr>
          <p:cNvPicPr>
            <a:picLocks noChangeAspect="1"/>
          </p:cNvPicPr>
          <p:nvPr/>
        </p:nvPicPr>
        <p:blipFill>
          <a:blip r:embed="rId2"/>
          <a:stretch>
            <a:fillRect/>
          </a:stretch>
        </p:blipFill>
        <p:spPr>
          <a:xfrm>
            <a:off x="2063750" y="804718"/>
            <a:ext cx="8064500" cy="4749800"/>
          </a:xfrm>
          <a:prstGeom prst="rect">
            <a:avLst/>
          </a:prstGeom>
        </p:spPr>
      </p:pic>
      <p:sp>
        <p:nvSpPr>
          <p:cNvPr id="7" name="TextBox 6">
            <a:extLst>
              <a:ext uri="{FF2B5EF4-FFF2-40B4-BE49-F238E27FC236}">
                <a16:creationId xmlns:a16="http://schemas.microsoft.com/office/drawing/2014/main" id="{12F7B37E-82A5-A149-8962-28C49AB08204}"/>
              </a:ext>
            </a:extLst>
          </p:cNvPr>
          <p:cNvSpPr txBox="1"/>
          <p:nvPr/>
        </p:nvSpPr>
        <p:spPr>
          <a:xfrm>
            <a:off x="2188648" y="6053282"/>
            <a:ext cx="7814703" cy="369332"/>
          </a:xfrm>
          <a:prstGeom prst="rect">
            <a:avLst/>
          </a:prstGeom>
          <a:noFill/>
        </p:spPr>
        <p:txBody>
          <a:bodyPr wrap="none" rtlCol="0">
            <a:spAutoFit/>
          </a:bodyPr>
          <a:lstStyle/>
          <a:p>
            <a:r>
              <a:rPr lang="en-US" dirty="0"/>
              <a:t>Source: https://</a:t>
            </a:r>
            <a:r>
              <a:rPr lang="en-US" dirty="0" err="1"/>
              <a:t>autm.net</a:t>
            </a:r>
            <a:r>
              <a:rPr lang="en-US" dirty="0"/>
              <a:t>/about-tech-transfer/advocacy/legislation/</a:t>
            </a:r>
            <a:r>
              <a:rPr lang="en-US" dirty="0" err="1"/>
              <a:t>bayh</a:t>
            </a:r>
            <a:r>
              <a:rPr lang="en-US" dirty="0"/>
              <a:t>-dole-act</a:t>
            </a:r>
          </a:p>
        </p:txBody>
      </p:sp>
    </p:spTree>
    <p:extLst>
      <p:ext uri="{BB962C8B-B14F-4D97-AF65-F5344CB8AC3E}">
        <p14:creationId xmlns:p14="http://schemas.microsoft.com/office/powerpoint/2010/main" val="269662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F3138-5630-E8AD-725C-BAE1D4FF8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94C5C-F7F0-866C-FF01-F768F5E598F4}"/>
              </a:ext>
            </a:extLst>
          </p:cNvPr>
          <p:cNvSpPr>
            <a:spLocks noGrp="1"/>
          </p:cNvSpPr>
          <p:nvPr>
            <p:ph type="title"/>
          </p:nvPr>
        </p:nvSpPr>
        <p:spPr>
          <a:xfrm>
            <a:off x="986790" y="2103437"/>
            <a:ext cx="10515600" cy="1325563"/>
          </a:xfrm>
        </p:spPr>
        <p:txBody>
          <a:bodyPr/>
          <a:lstStyle/>
          <a:p>
            <a:pPr algn="ctr"/>
            <a:r>
              <a:rPr lang="en-US" dirty="0"/>
              <a:t>Policy</a:t>
            </a:r>
          </a:p>
        </p:txBody>
      </p:sp>
    </p:spTree>
    <p:extLst>
      <p:ext uri="{BB962C8B-B14F-4D97-AF65-F5344CB8AC3E}">
        <p14:creationId xmlns:p14="http://schemas.microsoft.com/office/powerpoint/2010/main" val="231986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AB19D-497C-3D2B-3503-40DA40D6A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1D97E-BAB3-5DF1-5EED-D7E33D4D604D}"/>
              </a:ext>
            </a:extLst>
          </p:cNvPr>
          <p:cNvSpPr>
            <a:spLocks noGrp="1"/>
          </p:cNvSpPr>
          <p:nvPr>
            <p:ph type="title"/>
          </p:nvPr>
        </p:nvSpPr>
        <p:spPr>
          <a:xfrm>
            <a:off x="914400" y="5555"/>
            <a:ext cx="10515600" cy="823913"/>
          </a:xfrm>
        </p:spPr>
        <p:txBody>
          <a:bodyPr>
            <a:normAutofit/>
          </a:bodyPr>
          <a:lstStyle/>
          <a:p>
            <a:pPr algn="ctr"/>
            <a:r>
              <a:rPr lang="en-US" sz="3600" dirty="0"/>
              <a:t>The Debate Over Bayh-Dole</a:t>
            </a:r>
          </a:p>
        </p:txBody>
      </p:sp>
      <p:sp>
        <p:nvSpPr>
          <p:cNvPr id="5" name="Text Placeholder 4">
            <a:extLst>
              <a:ext uri="{FF2B5EF4-FFF2-40B4-BE49-F238E27FC236}">
                <a16:creationId xmlns:a16="http://schemas.microsoft.com/office/drawing/2014/main" id="{9E0D6BE7-58ED-2D06-0A77-A20D42A506D7}"/>
              </a:ext>
            </a:extLst>
          </p:cNvPr>
          <p:cNvSpPr>
            <a:spLocks noGrp="1"/>
          </p:cNvSpPr>
          <p:nvPr>
            <p:ph type="body" idx="1"/>
          </p:nvPr>
        </p:nvSpPr>
        <p:spPr>
          <a:xfrm>
            <a:off x="634792" y="417512"/>
            <a:ext cx="5157787" cy="823912"/>
          </a:xfrm>
        </p:spPr>
        <p:txBody>
          <a:bodyPr/>
          <a:lstStyle/>
          <a:p>
            <a:r>
              <a:rPr lang="en-US" dirty="0"/>
              <a:t>Justifications</a:t>
            </a:r>
          </a:p>
        </p:txBody>
      </p:sp>
      <p:sp>
        <p:nvSpPr>
          <p:cNvPr id="3" name="Content Placeholder 2">
            <a:extLst>
              <a:ext uri="{FF2B5EF4-FFF2-40B4-BE49-F238E27FC236}">
                <a16:creationId xmlns:a16="http://schemas.microsoft.com/office/drawing/2014/main" id="{4CDB8083-2E2A-C627-BA94-244DEB9D1864}"/>
              </a:ext>
            </a:extLst>
          </p:cNvPr>
          <p:cNvSpPr>
            <a:spLocks noGrp="1"/>
          </p:cNvSpPr>
          <p:nvPr>
            <p:ph sz="half" idx="2"/>
          </p:nvPr>
        </p:nvSpPr>
        <p:spPr>
          <a:xfrm>
            <a:off x="634791" y="1241423"/>
            <a:ext cx="3667385" cy="4916791"/>
          </a:xfrm>
        </p:spPr>
        <p:txBody>
          <a:bodyPr>
            <a:normAutofit fontScale="77500" lnSpcReduction="20000"/>
          </a:bodyPr>
          <a:lstStyle/>
          <a:p>
            <a:r>
              <a:rPr lang="en-US" dirty="0"/>
              <a:t>Optimize use of funded discoveries (see, e.g., Breyer ¶56; Lander)</a:t>
            </a:r>
          </a:p>
          <a:p>
            <a:pPr marL="0" indent="0">
              <a:buNone/>
            </a:pPr>
            <a:endParaRPr lang="en-US" dirty="0"/>
          </a:p>
          <a:p>
            <a:endParaRPr lang="en-US" dirty="0"/>
          </a:p>
          <a:p>
            <a:r>
              <a:rPr lang="en-US" dirty="0"/>
              <a:t>Incentivize additional research by university scientists</a:t>
            </a:r>
          </a:p>
          <a:p>
            <a:endParaRPr lang="en-US" dirty="0"/>
          </a:p>
          <a:p>
            <a:endParaRPr lang="en-US" dirty="0"/>
          </a:p>
          <a:p>
            <a:r>
              <a:rPr lang="en-US" dirty="0"/>
              <a:t>Internalization theory (</a:t>
            </a:r>
            <a:r>
              <a:rPr lang="en-US" dirty="0" err="1"/>
              <a:t>Hemel</a:t>
            </a:r>
            <a:r>
              <a:rPr lang="en-US" dirty="0"/>
              <a:t> &amp; Ouellette 2017)</a:t>
            </a:r>
          </a:p>
          <a:p>
            <a:endParaRPr lang="en-US" dirty="0"/>
          </a:p>
          <a:p>
            <a:r>
              <a:rPr lang="en-US" dirty="0"/>
              <a:t>Increase revenues of universities</a:t>
            </a:r>
          </a:p>
        </p:txBody>
      </p:sp>
      <p:sp>
        <p:nvSpPr>
          <p:cNvPr id="6" name="Text Placeholder 5">
            <a:extLst>
              <a:ext uri="{FF2B5EF4-FFF2-40B4-BE49-F238E27FC236}">
                <a16:creationId xmlns:a16="http://schemas.microsoft.com/office/drawing/2014/main" id="{E37806E9-73EC-8ECF-D63C-53472A03C550}"/>
              </a:ext>
            </a:extLst>
          </p:cNvPr>
          <p:cNvSpPr>
            <a:spLocks noGrp="1"/>
          </p:cNvSpPr>
          <p:nvPr>
            <p:ph type="body" sz="quarter" idx="3"/>
          </p:nvPr>
        </p:nvSpPr>
        <p:spPr>
          <a:xfrm>
            <a:off x="6666536" y="448013"/>
            <a:ext cx="5183188" cy="823912"/>
          </a:xfrm>
        </p:spPr>
        <p:txBody>
          <a:bodyPr/>
          <a:lstStyle/>
          <a:p>
            <a:r>
              <a:rPr lang="en-US" dirty="0"/>
              <a:t>Criticisms</a:t>
            </a:r>
          </a:p>
        </p:txBody>
      </p:sp>
      <p:sp>
        <p:nvSpPr>
          <p:cNvPr id="4" name="Content Placeholder 3">
            <a:extLst>
              <a:ext uri="{FF2B5EF4-FFF2-40B4-BE49-F238E27FC236}">
                <a16:creationId xmlns:a16="http://schemas.microsoft.com/office/drawing/2014/main" id="{474DC050-DD5D-0288-EA27-2473EF989363}"/>
              </a:ext>
            </a:extLst>
          </p:cNvPr>
          <p:cNvSpPr>
            <a:spLocks noGrp="1"/>
          </p:cNvSpPr>
          <p:nvPr>
            <p:ph sz="quarter" idx="4"/>
          </p:nvPr>
        </p:nvSpPr>
        <p:spPr>
          <a:xfrm>
            <a:off x="6591924" y="1271925"/>
            <a:ext cx="5183188" cy="5111152"/>
          </a:xfrm>
        </p:spPr>
        <p:txBody>
          <a:bodyPr>
            <a:normAutofit fontScale="77500" lnSpcReduction="20000"/>
          </a:bodyPr>
          <a:lstStyle/>
          <a:p>
            <a:r>
              <a:rPr lang="en-US" dirty="0"/>
              <a:t>Forces the public to “pay twice” (e.g., Breyer ¶54)</a:t>
            </a:r>
          </a:p>
          <a:p>
            <a:r>
              <a:rPr lang="en-US" dirty="0"/>
              <a:t>Strategic behavior by university TTOs undermines, not advances, goal of optimizing use of funded discoveries</a:t>
            </a:r>
          </a:p>
          <a:p>
            <a:r>
              <a:rPr lang="en-US" dirty="0"/>
              <a:t>60% of the licenses granted by universities to firms are non-exclusive (</a:t>
            </a:r>
            <a:r>
              <a:rPr lang="en-US" dirty="0" err="1"/>
              <a:t>Hemel</a:t>
            </a:r>
            <a:r>
              <a:rPr lang="en-US" dirty="0"/>
              <a:t>)</a:t>
            </a:r>
          </a:p>
          <a:p>
            <a:r>
              <a:rPr lang="en-US" dirty="0"/>
              <a:t>Ouellette &amp; Tutt (2020) find no correlation between university royalty sharing policies and inventive activity by faculty – or faculty mobility</a:t>
            </a:r>
          </a:p>
          <a:p>
            <a:r>
              <a:rPr lang="en-US" dirty="0"/>
              <a:t>Deflects academic science from proper job:  basic science</a:t>
            </a:r>
          </a:p>
          <a:p>
            <a:r>
              <a:rPr lang="en-US" dirty="0"/>
              <a:t>At most, justifies patenting in other countries, not in US</a:t>
            </a:r>
          </a:p>
          <a:p>
            <a:r>
              <a:rPr lang="en-US" dirty="0"/>
              <a:t>Causes most universities to waste resources on TTOs</a:t>
            </a:r>
          </a:p>
          <a:p>
            <a:endParaRPr lang="en-US" dirty="0"/>
          </a:p>
          <a:p>
            <a:endParaRPr lang="en-US" dirty="0"/>
          </a:p>
        </p:txBody>
      </p:sp>
      <p:cxnSp>
        <p:nvCxnSpPr>
          <p:cNvPr id="8" name="Straight Arrow Connector 7">
            <a:extLst>
              <a:ext uri="{FF2B5EF4-FFF2-40B4-BE49-F238E27FC236}">
                <a16:creationId xmlns:a16="http://schemas.microsoft.com/office/drawing/2014/main" id="{CF30AAA9-219A-CA6B-B054-D4E2101090FF}"/>
              </a:ext>
            </a:extLst>
          </p:cNvPr>
          <p:cNvCxnSpPr>
            <a:cxnSpLocks/>
          </p:cNvCxnSpPr>
          <p:nvPr/>
        </p:nvCxnSpPr>
        <p:spPr>
          <a:xfrm flipH="1">
            <a:off x="4422098" y="1459231"/>
            <a:ext cx="2244439" cy="0"/>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981C4F-67D6-B455-0FE8-B944D2E9408A}"/>
              </a:ext>
            </a:extLst>
          </p:cNvPr>
          <p:cNvCxnSpPr>
            <a:cxnSpLocks/>
          </p:cNvCxnSpPr>
          <p:nvPr/>
        </p:nvCxnSpPr>
        <p:spPr>
          <a:xfrm>
            <a:off x="3657599" y="3043468"/>
            <a:ext cx="3008937" cy="765895"/>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3E55D9-10F2-8AD2-07B6-7D647766D41E}"/>
              </a:ext>
            </a:extLst>
          </p:cNvPr>
          <p:cNvCxnSpPr>
            <a:cxnSpLocks/>
          </p:cNvCxnSpPr>
          <p:nvPr/>
        </p:nvCxnSpPr>
        <p:spPr>
          <a:xfrm>
            <a:off x="4422098" y="1677039"/>
            <a:ext cx="2146154" cy="1096724"/>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AE2CD1-5B9D-52DD-F03D-5DB5D2CAEECE}"/>
              </a:ext>
            </a:extLst>
          </p:cNvPr>
          <p:cNvCxnSpPr>
            <a:cxnSpLocks/>
          </p:cNvCxnSpPr>
          <p:nvPr/>
        </p:nvCxnSpPr>
        <p:spPr>
          <a:xfrm>
            <a:off x="3657599" y="3171434"/>
            <a:ext cx="2961013" cy="1575652"/>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3AC7F-6D8E-6024-3E86-21D21DCAC6B0}"/>
              </a:ext>
            </a:extLst>
          </p:cNvPr>
          <p:cNvCxnSpPr>
            <a:cxnSpLocks/>
          </p:cNvCxnSpPr>
          <p:nvPr/>
        </p:nvCxnSpPr>
        <p:spPr>
          <a:xfrm>
            <a:off x="4422098" y="1564166"/>
            <a:ext cx="2196514" cy="451374"/>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66221A3-43F3-ADA3-7075-FA6A2005B7C0}"/>
              </a:ext>
            </a:extLst>
          </p:cNvPr>
          <p:cNvCxnSpPr>
            <a:cxnSpLocks/>
          </p:cNvCxnSpPr>
          <p:nvPr/>
        </p:nvCxnSpPr>
        <p:spPr>
          <a:xfrm>
            <a:off x="3957402" y="4747086"/>
            <a:ext cx="2663776" cy="497427"/>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36B9D82-16ED-593A-7BFA-DB353E95E27A}"/>
              </a:ext>
            </a:extLst>
          </p:cNvPr>
          <p:cNvCxnSpPr>
            <a:cxnSpLocks/>
          </p:cNvCxnSpPr>
          <p:nvPr/>
        </p:nvCxnSpPr>
        <p:spPr>
          <a:xfrm>
            <a:off x="3493433" y="5436095"/>
            <a:ext cx="3125179" cy="473406"/>
          </a:xfrm>
          <a:prstGeom prst="straightConnector1">
            <a:avLst/>
          </a:prstGeom>
          <a:ln w="12700">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90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31E2BB-EE1A-D34D-BAA2-303A3B79F93E}"/>
              </a:ext>
            </a:extLst>
          </p:cNvPr>
          <p:cNvSpPr>
            <a:spLocks noGrp="1"/>
          </p:cNvSpPr>
          <p:nvPr>
            <p:ph type="title"/>
          </p:nvPr>
        </p:nvSpPr>
        <p:spPr>
          <a:xfrm>
            <a:off x="838200" y="240145"/>
            <a:ext cx="10515600" cy="881784"/>
          </a:xfrm>
        </p:spPr>
        <p:txBody>
          <a:bodyPr>
            <a:normAutofit/>
          </a:bodyPr>
          <a:lstStyle/>
          <a:p>
            <a:pPr algn="ctr"/>
            <a:r>
              <a:rPr lang="en-US" sz="3600" dirty="0"/>
              <a:t>Harvard IP Policy</a:t>
            </a:r>
          </a:p>
        </p:txBody>
      </p:sp>
      <p:sp>
        <p:nvSpPr>
          <p:cNvPr id="6" name="Content Placeholder 5">
            <a:extLst>
              <a:ext uri="{FF2B5EF4-FFF2-40B4-BE49-F238E27FC236}">
                <a16:creationId xmlns:a16="http://schemas.microsoft.com/office/drawing/2014/main" id="{0DF352D7-6005-164C-913E-5F9DE896FAFE}"/>
              </a:ext>
            </a:extLst>
          </p:cNvPr>
          <p:cNvSpPr>
            <a:spLocks noGrp="1"/>
          </p:cNvSpPr>
          <p:nvPr>
            <p:ph idx="1"/>
          </p:nvPr>
        </p:nvSpPr>
        <p:spPr>
          <a:xfrm>
            <a:off x="755073" y="1253331"/>
            <a:ext cx="10515600" cy="5230596"/>
          </a:xfrm>
        </p:spPr>
        <p:txBody>
          <a:bodyPr>
            <a:normAutofit fontScale="85000" lnSpcReduction="10000"/>
          </a:bodyPr>
          <a:lstStyle/>
          <a:p>
            <a:r>
              <a:rPr lang="en-US" i="1" dirty="0"/>
              <a:t>Supported Invention</a:t>
            </a:r>
            <a:r>
              <a:rPr lang="en-US" dirty="0"/>
              <a:t>. Shall mean an </a:t>
            </a:r>
            <a:r>
              <a:rPr lang="en-US" i="1" dirty="0"/>
              <a:t>Invention</a:t>
            </a:r>
            <a:r>
              <a:rPr lang="en-US" dirty="0"/>
              <a:t> conceived or reduced to practice by a person covered by this policy (whether alone or together with others) if conceived or reduced to practice in whole or in part:</a:t>
            </a:r>
          </a:p>
          <a:p>
            <a:pPr lvl="1"/>
            <a:r>
              <a:rPr lang="en-US" dirty="0"/>
              <a:t>Under or subject to an agreement between Harvard and a third party; or</a:t>
            </a:r>
          </a:p>
          <a:p>
            <a:pPr lvl="1"/>
            <a:r>
              <a:rPr lang="en-US" dirty="0"/>
              <a:t>With use of direct or indirect financial support from Harvard, including support or funding from any outside source awarded to or administered by Harvard; or</a:t>
            </a:r>
          </a:p>
          <a:p>
            <a:pPr lvl="1"/>
            <a:r>
              <a:rPr lang="en-US" dirty="0"/>
              <a:t>With use (other than incidental use) of space, facilities, materials or other resources provided by or through the University.</a:t>
            </a:r>
          </a:p>
          <a:p>
            <a:r>
              <a:rPr lang="en-US" i="1" dirty="0"/>
              <a:t>Incidental Invention</a:t>
            </a:r>
            <a:r>
              <a:rPr lang="en-US" dirty="0"/>
              <a:t>. Shall mean an Invention (other than a </a:t>
            </a:r>
            <a:r>
              <a:rPr lang="en-US" i="1" dirty="0"/>
              <a:t>Supported Invention</a:t>
            </a:r>
            <a:r>
              <a:rPr lang="en-US" dirty="0"/>
              <a:t>) that is conceived or reduced to practice by a person covered by this policy making an incidental use of space, facilities, materials or other resources related to the conception or reduction to practice of such Invention….</a:t>
            </a:r>
          </a:p>
          <a:p>
            <a:r>
              <a:rPr lang="en-US" i="1" dirty="0"/>
              <a:t>… </a:t>
            </a:r>
            <a:r>
              <a:rPr lang="en-US" dirty="0"/>
              <a:t>Harvard shall have the right to own and each </a:t>
            </a:r>
            <a:r>
              <a:rPr lang="en-US" i="1" dirty="0"/>
              <a:t>Inventor</a:t>
            </a:r>
            <a:r>
              <a:rPr lang="en-US" dirty="0"/>
              <a:t>, at Harvard’s request, shall assign to Harvard all of his/her right, title and interest in a </a:t>
            </a:r>
            <a:r>
              <a:rPr lang="en-US" i="1" dirty="0"/>
              <a:t>Supported Invention</a:t>
            </a:r>
            <a:r>
              <a:rPr lang="en-US" dirty="0"/>
              <a:t>. Ownership of an </a:t>
            </a:r>
            <a:r>
              <a:rPr lang="en-US" i="1" dirty="0"/>
              <a:t>Incidental Invention</a:t>
            </a:r>
            <a:r>
              <a:rPr lang="en-US" dirty="0"/>
              <a:t> shall remain with its </a:t>
            </a:r>
            <a:r>
              <a:rPr lang="en-US" i="1" dirty="0"/>
              <a:t>Inventor(s)</a:t>
            </a:r>
            <a:r>
              <a:rPr lang="en-US" dirty="0"/>
              <a:t>, subject to any rights that may be granted to Harvard as required by this policy.</a:t>
            </a:r>
          </a:p>
          <a:p>
            <a:endParaRPr lang="en-US" dirty="0"/>
          </a:p>
        </p:txBody>
      </p:sp>
    </p:spTree>
    <p:extLst>
      <p:ext uri="{BB962C8B-B14F-4D97-AF65-F5344CB8AC3E}">
        <p14:creationId xmlns:p14="http://schemas.microsoft.com/office/powerpoint/2010/main" val="348597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31E2BB-EE1A-D34D-BAA2-303A3B79F93E}"/>
              </a:ext>
            </a:extLst>
          </p:cNvPr>
          <p:cNvSpPr>
            <a:spLocks noGrp="1"/>
          </p:cNvSpPr>
          <p:nvPr>
            <p:ph type="title"/>
          </p:nvPr>
        </p:nvSpPr>
        <p:spPr>
          <a:xfrm>
            <a:off x="838200" y="240145"/>
            <a:ext cx="10515600" cy="881784"/>
          </a:xfrm>
        </p:spPr>
        <p:txBody>
          <a:bodyPr>
            <a:normAutofit/>
          </a:bodyPr>
          <a:lstStyle/>
          <a:p>
            <a:pPr algn="ctr"/>
            <a:r>
              <a:rPr lang="en-US" sz="3600" dirty="0"/>
              <a:t>Harvard IP Policy</a:t>
            </a:r>
          </a:p>
        </p:txBody>
      </p:sp>
      <p:sp>
        <p:nvSpPr>
          <p:cNvPr id="6" name="Content Placeholder 5">
            <a:extLst>
              <a:ext uri="{FF2B5EF4-FFF2-40B4-BE49-F238E27FC236}">
                <a16:creationId xmlns:a16="http://schemas.microsoft.com/office/drawing/2014/main" id="{0DF352D7-6005-164C-913E-5F9DE896FAFE}"/>
              </a:ext>
            </a:extLst>
          </p:cNvPr>
          <p:cNvSpPr>
            <a:spLocks noGrp="1"/>
          </p:cNvSpPr>
          <p:nvPr>
            <p:ph idx="1"/>
          </p:nvPr>
        </p:nvSpPr>
        <p:spPr>
          <a:xfrm>
            <a:off x="755073" y="1253331"/>
            <a:ext cx="10515600" cy="4351338"/>
          </a:xfrm>
        </p:spPr>
        <p:txBody>
          <a:bodyPr>
            <a:normAutofit lnSpcReduction="10000"/>
          </a:bodyPr>
          <a:lstStyle/>
          <a:p>
            <a:pPr marL="0" indent="0">
              <a:buNone/>
            </a:pPr>
            <a:r>
              <a:rPr lang="en-US" dirty="0"/>
              <a:t>Royalty Sharing:  With respect to </a:t>
            </a:r>
            <a:r>
              <a:rPr lang="en-US" i="1" dirty="0"/>
              <a:t>Net Royalties</a:t>
            </a:r>
            <a:r>
              <a:rPr lang="en-US" dirty="0"/>
              <a:t> received on </a:t>
            </a:r>
            <a:r>
              <a:rPr lang="en-US" i="1" dirty="0"/>
              <a:t>Creations </a:t>
            </a:r>
            <a:r>
              <a:rPr lang="en-US" dirty="0"/>
              <a:t>reported to OTD on or after October 4, 2011:</a:t>
            </a:r>
          </a:p>
          <a:p>
            <a:r>
              <a:rPr lang="en-US" dirty="0"/>
              <a:t>Administrative fee – 15%</a:t>
            </a:r>
          </a:p>
          <a:p>
            <a:r>
              <a:rPr lang="en-US" dirty="0"/>
              <a:t>Of the remainder:</a:t>
            </a:r>
          </a:p>
          <a:p>
            <a:pPr lvl="1"/>
            <a:r>
              <a:rPr lang="en-US" i="1" dirty="0"/>
              <a:t>Creator </a:t>
            </a:r>
            <a:r>
              <a:rPr lang="en-US" dirty="0"/>
              <a:t>personal share – 35%</a:t>
            </a:r>
          </a:p>
          <a:p>
            <a:pPr lvl="1"/>
            <a:r>
              <a:rPr lang="en-US" i="1" dirty="0"/>
              <a:t>Creator </a:t>
            </a:r>
            <a:r>
              <a:rPr lang="en-US" dirty="0"/>
              <a:t>research share – 15%</a:t>
            </a:r>
          </a:p>
          <a:p>
            <a:pPr lvl="1"/>
            <a:r>
              <a:rPr lang="en-US" i="1" dirty="0"/>
              <a:t>Creator </a:t>
            </a:r>
            <a:r>
              <a:rPr lang="en-US" dirty="0"/>
              <a:t>Department/Center share (except that if within FAS, or if no Department or Center, to be allocated by Dean of the </a:t>
            </a:r>
            <a:r>
              <a:rPr lang="en-US" i="1" dirty="0"/>
              <a:t>Creator's</a:t>
            </a:r>
            <a:r>
              <a:rPr lang="en-US" dirty="0"/>
              <a:t> School for research purposes) – 15%</a:t>
            </a:r>
          </a:p>
          <a:p>
            <a:pPr lvl="1"/>
            <a:r>
              <a:rPr lang="en-US" i="1" dirty="0"/>
              <a:t>Creator </a:t>
            </a:r>
            <a:r>
              <a:rPr lang="en-US" dirty="0"/>
              <a:t>School share – 20%</a:t>
            </a:r>
          </a:p>
          <a:p>
            <a:pPr lvl="1"/>
            <a:r>
              <a:rPr lang="en-US" dirty="0"/>
              <a:t>President’s share – 15%</a:t>
            </a:r>
          </a:p>
          <a:p>
            <a:endParaRPr lang="en-US" dirty="0"/>
          </a:p>
        </p:txBody>
      </p:sp>
    </p:spTree>
    <p:extLst>
      <p:ext uri="{BB962C8B-B14F-4D97-AF65-F5344CB8AC3E}">
        <p14:creationId xmlns:p14="http://schemas.microsoft.com/office/powerpoint/2010/main" val="278014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CE816-5795-2E48-804F-21490DF24866}"/>
              </a:ext>
            </a:extLst>
          </p:cNvPr>
          <p:cNvSpPr>
            <a:spLocks noGrp="1"/>
          </p:cNvSpPr>
          <p:nvPr>
            <p:ph type="title"/>
          </p:nvPr>
        </p:nvSpPr>
        <p:spPr>
          <a:xfrm>
            <a:off x="838200" y="163245"/>
            <a:ext cx="10515600" cy="798657"/>
          </a:xfrm>
        </p:spPr>
        <p:txBody>
          <a:bodyPr>
            <a:normAutofit/>
          </a:bodyPr>
          <a:lstStyle/>
          <a:p>
            <a:pPr algn="ctr"/>
            <a:r>
              <a:rPr lang="en-US" sz="3600" dirty="0" err="1"/>
              <a:t>Hemel</a:t>
            </a:r>
            <a:r>
              <a:rPr lang="en-US" sz="3600" dirty="0"/>
              <a:t> &amp; </a:t>
            </a:r>
            <a:r>
              <a:rPr lang="en-US" sz="3600" dirty="0" err="1"/>
              <a:t>Oulette</a:t>
            </a:r>
            <a:r>
              <a:rPr lang="en-US" sz="3600" dirty="0"/>
              <a:t> 2017</a:t>
            </a:r>
          </a:p>
        </p:txBody>
      </p:sp>
      <p:sp>
        <p:nvSpPr>
          <p:cNvPr id="8" name="Content Placeholder 7">
            <a:extLst>
              <a:ext uri="{FF2B5EF4-FFF2-40B4-BE49-F238E27FC236}">
                <a16:creationId xmlns:a16="http://schemas.microsoft.com/office/drawing/2014/main" id="{4ACBF5E5-E377-6245-B5F1-5A06948B39EC}"/>
              </a:ext>
            </a:extLst>
          </p:cNvPr>
          <p:cNvSpPr>
            <a:spLocks noGrp="1"/>
          </p:cNvSpPr>
          <p:nvPr>
            <p:ph idx="1"/>
          </p:nvPr>
        </p:nvSpPr>
        <p:spPr>
          <a:xfrm>
            <a:off x="838200" y="1068779"/>
            <a:ext cx="10515600" cy="5108184"/>
          </a:xfrm>
        </p:spPr>
        <p:txBody>
          <a:bodyPr>
            <a:normAutofit fontScale="77500" lnSpcReduction="20000"/>
          </a:bodyPr>
          <a:lstStyle/>
          <a:p>
            <a:pPr>
              <a:lnSpc>
                <a:spcPct val="120000"/>
              </a:lnSpc>
            </a:pPr>
            <a:r>
              <a:rPr lang="en-US" dirty="0"/>
              <a:t>“Bayh–Dole allows federal government grantees to obtain patents not only in the United States, but also in foreign jurisdictions. In this way, Bayh–Dole patents allow the United States to internalize some of the benefits that its own direct public spending on innovation brings to consumers overseas. Foreign consumers benefit from the inventions generated by federally funded research at US universities. And when foreign consumers pay </a:t>
            </a:r>
            <a:r>
              <a:rPr lang="en-US" dirty="0" err="1"/>
              <a:t>supracompetitive</a:t>
            </a:r>
            <a:r>
              <a:rPr lang="en-US" dirty="0"/>
              <a:t> prices on these patented inventions, much of this patent ‘shadow tax’ flows back to the United States. Some of this benefit goes to government labs and public universities; some goes to non-profit research universities and foundations that the federal government has chosen to support through tax exemptions; and some goes to US manufacturers like Myriad Genetics (and then to the US government through taxation of these profits).”</a:t>
            </a:r>
          </a:p>
          <a:p>
            <a:pPr>
              <a:lnSpc>
                <a:spcPct val="120000"/>
              </a:lnSpc>
            </a:pPr>
            <a:r>
              <a:rPr lang="en-US" dirty="0"/>
              <a:t>This effect, in turn, promotes Distributive Justice</a:t>
            </a:r>
          </a:p>
          <a:p>
            <a:pPr>
              <a:lnSpc>
                <a:spcPct val="120000"/>
              </a:lnSpc>
            </a:pPr>
            <a:r>
              <a:rPr lang="en-US" dirty="0"/>
              <a:t>Will tend to bring investment by US government in basic science closer to globally socially optimal level</a:t>
            </a:r>
          </a:p>
          <a:p>
            <a:pPr>
              <a:lnSpc>
                <a:spcPct val="120000"/>
              </a:lnSpc>
            </a:pPr>
            <a:endParaRPr lang="en-US" dirty="0"/>
          </a:p>
        </p:txBody>
      </p:sp>
    </p:spTree>
    <p:extLst>
      <p:ext uri="{BB962C8B-B14F-4D97-AF65-F5344CB8AC3E}">
        <p14:creationId xmlns:p14="http://schemas.microsoft.com/office/powerpoint/2010/main" val="160733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D904-C634-6D10-E55A-E86ABE0FEFEF}"/>
              </a:ext>
            </a:extLst>
          </p:cNvPr>
          <p:cNvSpPr>
            <a:spLocks noGrp="1"/>
          </p:cNvSpPr>
          <p:nvPr>
            <p:ph type="title"/>
          </p:nvPr>
        </p:nvSpPr>
        <p:spPr>
          <a:xfrm>
            <a:off x="986790" y="2103437"/>
            <a:ext cx="10515600" cy="1325563"/>
          </a:xfrm>
        </p:spPr>
        <p:txBody>
          <a:bodyPr/>
          <a:lstStyle/>
          <a:p>
            <a:pPr algn="ctr"/>
            <a:r>
              <a:rPr lang="en-US" dirty="0"/>
              <a:t>Background</a:t>
            </a:r>
          </a:p>
        </p:txBody>
      </p:sp>
    </p:spTree>
    <p:extLst>
      <p:ext uri="{BB962C8B-B14F-4D97-AF65-F5344CB8AC3E}">
        <p14:creationId xmlns:p14="http://schemas.microsoft.com/office/powerpoint/2010/main" val="3885706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BB1595-EF2E-DE16-6B3F-A636868F0584}"/>
              </a:ext>
            </a:extLst>
          </p:cNvPr>
          <p:cNvSpPr>
            <a:spLocks noGrp="1"/>
          </p:cNvSpPr>
          <p:nvPr>
            <p:ph type="title"/>
          </p:nvPr>
        </p:nvSpPr>
        <p:spPr>
          <a:xfrm>
            <a:off x="838200" y="1"/>
            <a:ext cx="10515600" cy="925830"/>
          </a:xfrm>
        </p:spPr>
        <p:txBody>
          <a:bodyPr>
            <a:normAutofit/>
          </a:bodyPr>
          <a:lstStyle/>
          <a:p>
            <a:pPr algn="ctr"/>
            <a:r>
              <a:rPr lang="en-US" sz="3600" dirty="0"/>
              <a:t>Potential Conditions</a:t>
            </a:r>
          </a:p>
        </p:txBody>
      </p:sp>
      <p:sp>
        <p:nvSpPr>
          <p:cNvPr id="8" name="Content Placeholder 7">
            <a:extLst>
              <a:ext uri="{FF2B5EF4-FFF2-40B4-BE49-F238E27FC236}">
                <a16:creationId xmlns:a16="http://schemas.microsoft.com/office/drawing/2014/main" id="{4010A434-1CB3-211D-E70E-C11A813760B5}"/>
              </a:ext>
            </a:extLst>
          </p:cNvPr>
          <p:cNvSpPr>
            <a:spLocks noGrp="1"/>
          </p:cNvSpPr>
          <p:nvPr>
            <p:ph idx="1"/>
          </p:nvPr>
        </p:nvSpPr>
        <p:spPr>
          <a:xfrm>
            <a:off x="228600" y="811530"/>
            <a:ext cx="11681460" cy="5852160"/>
          </a:xfrm>
        </p:spPr>
        <p:txBody>
          <a:bodyPr>
            <a:normAutofit/>
          </a:bodyPr>
          <a:lstStyle/>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duty to make public any data generated by the funded project (e.g., the fruits of clinical trials; records of failed initiatives as well as successful ones);</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Suspension by the grantee of intellectual-property rights sufficient to facilitate follow-on research by other firms or institutions;</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Relinquishment by the grantee of all intellectual-property rights in discoveries attributable to the funding;</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“viral” relinquishment of intellectual-property rights, binding on downstream innovators as well as the grantee (analogous to the viral free-software and creative-commons licenses);</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commitment to make any products generated by the funding available at affordable prices in low and middle-income countries [LMICs];</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commitment to make any products generated by the funding available at affordable prices to poor residents of upper-income countries [differential pricing];</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commitment to make any products generated by the funding available at affordable prices to everyone;</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commitment to transfer proprietary technology generated by the funding to licensees in LMICs;</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commitment to transfer proprietary technology generated by the funding to the public at large;</a:t>
            </a:r>
          </a:p>
          <a:p>
            <a:pPr marL="742950" marR="0" lvl="1" indent="-285750">
              <a:spcBef>
                <a:spcPts val="60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A “</a:t>
            </a:r>
            <a:r>
              <a:rPr lang="en-US" sz="2000" dirty="0" err="1">
                <a:effectLst/>
                <a:latin typeface="Times New Roman" panose="02020603050405020304" pitchFamily="18" charset="0"/>
                <a:ea typeface="Times New Roman" panose="02020603050405020304" pitchFamily="18" charset="0"/>
              </a:rPr>
              <a:t>clawback</a:t>
            </a:r>
            <a:r>
              <a:rPr lang="en-US" sz="2000" dirty="0">
                <a:effectLst/>
                <a:latin typeface="Times New Roman" panose="02020603050405020304" pitchFamily="18" charset="0"/>
                <a:ea typeface="Times New Roman" panose="02020603050405020304" pitchFamily="18" charset="0"/>
              </a:rPr>
              <a:t>” provision, enabling the grantor to recover funds if the grantee fails to deploy products attributable to the funding.</a:t>
            </a:r>
          </a:p>
          <a:p>
            <a:pPr marL="457200" marR="0" lvl="1" indent="0">
              <a:spcBef>
                <a:spcPts val="600"/>
              </a:spcBef>
              <a:spcAft>
                <a:spcPts val="0"/>
              </a:spcAft>
              <a:buNone/>
            </a:pPr>
            <a:r>
              <a:rPr lang="en-US" sz="2000" dirty="0">
                <a:effectLst/>
                <a:latin typeface="Times New Roman" panose="02020603050405020304" pitchFamily="18" charset="0"/>
                <a:ea typeface="Times New Roman" panose="02020603050405020304" pitchFamily="18" charset="0"/>
              </a:rPr>
              <a:t>Subsets of these options represent clusters of increasingly onerous (and socially beneficial) commitments (e.g., b-c-d; e-f-g).  Others are independent of one another and thus could be combined.</a:t>
            </a:r>
            <a:r>
              <a:rPr lang="en-US" sz="2000" dirty="0">
                <a:effectLst/>
              </a:rPr>
              <a:t> </a:t>
            </a:r>
            <a:endParaRPr lang="en-US" sz="2000" dirty="0">
              <a:effectLst/>
              <a:latin typeface="Times New Roman" panose="02020603050405020304" pitchFamily="18" charset="0"/>
              <a:ea typeface="Times New Roman" panose="02020603050405020304" pitchFamily="18" charset="0"/>
            </a:endParaRPr>
          </a:p>
          <a:p>
            <a:pPr>
              <a:spcBef>
                <a:spcPts val="600"/>
              </a:spcBef>
            </a:pPr>
            <a:endParaRPr lang="en-US" sz="2000" dirty="0"/>
          </a:p>
        </p:txBody>
      </p:sp>
    </p:spTree>
    <p:extLst>
      <p:ext uri="{BB962C8B-B14F-4D97-AF65-F5344CB8AC3E}">
        <p14:creationId xmlns:p14="http://schemas.microsoft.com/office/powerpoint/2010/main" val="186735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graph showing the growth of funds&#10;&#10;Description automatically generated with medium confidence">
            <a:extLst>
              <a:ext uri="{FF2B5EF4-FFF2-40B4-BE49-F238E27FC236}">
                <a16:creationId xmlns:a16="http://schemas.microsoft.com/office/drawing/2014/main" id="{B9319591-8A05-0C92-D5C7-B48527BD4EF8}"/>
              </a:ext>
            </a:extLst>
          </p:cNvPr>
          <p:cNvPicPr>
            <a:picLocks noChangeAspect="1"/>
          </p:cNvPicPr>
          <p:nvPr/>
        </p:nvPicPr>
        <p:blipFill>
          <a:blip r:embed="rId2"/>
          <a:stretch>
            <a:fillRect/>
          </a:stretch>
        </p:blipFill>
        <p:spPr>
          <a:xfrm>
            <a:off x="1165778" y="0"/>
            <a:ext cx="9669861" cy="6484901"/>
          </a:xfrm>
          <a:prstGeom prst="rect">
            <a:avLst/>
          </a:prstGeom>
        </p:spPr>
      </p:pic>
      <p:sp>
        <p:nvSpPr>
          <p:cNvPr id="8" name="TextBox 7">
            <a:extLst>
              <a:ext uri="{FF2B5EF4-FFF2-40B4-BE49-F238E27FC236}">
                <a16:creationId xmlns:a16="http://schemas.microsoft.com/office/drawing/2014/main" id="{21A781A0-0255-6628-02A0-58C6EF8D3B5E}"/>
              </a:ext>
            </a:extLst>
          </p:cNvPr>
          <p:cNvSpPr txBox="1"/>
          <p:nvPr/>
        </p:nvSpPr>
        <p:spPr>
          <a:xfrm>
            <a:off x="617545" y="6472702"/>
            <a:ext cx="10956910" cy="385298"/>
          </a:xfrm>
          <a:prstGeom prst="rect">
            <a:avLst/>
          </a:prstGeom>
          <a:noFill/>
        </p:spPr>
        <p:txBody>
          <a:bodyPr wrap="none" rtlCol="0">
            <a:spAutoFit/>
          </a:bodyPr>
          <a:lstStyle/>
          <a:p>
            <a:pPr>
              <a:lnSpc>
                <a:spcPct val="115000"/>
              </a:lnSpc>
              <a:spcAft>
                <a:spcPts val="1100"/>
              </a:spcAft>
            </a:pPr>
            <a:r>
              <a:rPr lang="en-US"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ea typeface="DengXian" panose="02010600030101010101" pitchFamily="2" charset="-122"/>
                <a:cs typeface="Times New Roman" panose="02020603050405020304" pitchFamily="18" charset="0"/>
              </a:rPr>
              <a:t>Lisa Larrimore Ouellette,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IP and public research in health emergencies: U.S. law and best practices” (2024)</a:t>
            </a:r>
          </a:p>
        </p:txBody>
      </p:sp>
    </p:spTree>
    <p:extLst>
      <p:ext uri="{BB962C8B-B14F-4D97-AF65-F5344CB8AC3E}">
        <p14:creationId xmlns:p14="http://schemas.microsoft.com/office/powerpoint/2010/main" val="24600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F213E-A261-58FF-B82F-905BFB2BF6A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7BD1A53-165E-197B-3C73-0577B14AE222}"/>
              </a:ext>
            </a:extLst>
          </p:cNvPr>
          <p:cNvSpPr txBox="1"/>
          <p:nvPr/>
        </p:nvSpPr>
        <p:spPr>
          <a:xfrm>
            <a:off x="617545" y="6472702"/>
            <a:ext cx="10956910" cy="385298"/>
          </a:xfrm>
          <a:prstGeom prst="rect">
            <a:avLst/>
          </a:prstGeom>
          <a:noFill/>
        </p:spPr>
        <p:txBody>
          <a:bodyPr wrap="none" rtlCol="0">
            <a:spAutoFit/>
          </a:bodyPr>
          <a:lstStyle/>
          <a:p>
            <a:pPr>
              <a:lnSpc>
                <a:spcPct val="115000"/>
              </a:lnSpc>
              <a:spcAft>
                <a:spcPts val="1100"/>
              </a:spcAft>
            </a:pPr>
            <a:r>
              <a:rPr lang="en-US"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ea typeface="DengXian" panose="02010600030101010101" pitchFamily="2" charset="-122"/>
                <a:cs typeface="Times New Roman" panose="02020603050405020304" pitchFamily="18" charset="0"/>
              </a:rPr>
              <a:t>Lisa Larrimore Ouellette,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IP and public research in health emergencies: U.S. law and best practices” (2024)</a:t>
            </a:r>
          </a:p>
        </p:txBody>
      </p:sp>
      <p:pic>
        <p:nvPicPr>
          <p:cNvPr id="3" name="Picture 2" descr="A graph of the growth of funds&#10;&#10;Description automatically generated with medium confidence">
            <a:extLst>
              <a:ext uri="{FF2B5EF4-FFF2-40B4-BE49-F238E27FC236}">
                <a16:creationId xmlns:a16="http://schemas.microsoft.com/office/drawing/2014/main" id="{AB458212-8205-D3D3-D2B0-AF574A717BB8}"/>
              </a:ext>
            </a:extLst>
          </p:cNvPr>
          <p:cNvPicPr>
            <a:picLocks noChangeAspect="1"/>
          </p:cNvPicPr>
          <p:nvPr/>
        </p:nvPicPr>
        <p:blipFill>
          <a:blip r:embed="rId2"/>
          <a:stretch>
            <a:fillRect/>
          </a:stretch>
        </p:blipFill>
        <p:spPr>
          <a:xfrm>
            <a:off x="976904" y="0"/>
            <a:ext cx="9790155" cy="6557886"/>
          </a:xfrm>
          <a:prstGeom prst="rect">
            <a:avLst/>
          </a:prstGeom>
        </p:spPr>
      </p:pic>
    </p:spTree>
    <p:extLst>
      <p:ext uri="{BB962C8B-B14F-4D97-AF65-F5344CB8AC3E}">
        <p14:creationId xmlns:p14="http://schemas.microsoft.com/office/powerpoint/2010/main" val="16359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a line graph&#10;&#10;Description automatically generated">
            <a:extLst>
              <a:ext uri="{FF2B5EF4-FFF2-40B4-BE49-F238E27FC236}">
                <a16:creationId xmlns:a16="http://schemas.microsoft.com/office/drawing/2014/main" id="{B3F8F3D9-A283-E752-5BA3-49A2803D3307}"/>
              </a:ext>
            </a:extLst>
          </p:cNvPr>
          <p:cNvPicPr>
            <a:picLocks noChangeAspect="1"/>
          </p:cNvPicPr>
          <p:nvPr/>
        </p:nvPicPr>
        <p:blipFill>
          <a:blip r:embed="rId2"/>
          <a:stretch>
            <a:fillRect/>
          </a:stretch>
        </p:blipFill>
        <p:spPr>
          <a:xfrm>
            <a:off x="0" y="0"/>
            <a:ext cx="12233954" cy="6103620"/>
          </a:xfrm>
          <a:prstGeom prst="rect">
            <a:avLst/>
          </a:prstGeom>
        </p:spPr>
      </p:pic>
      <p:sp>
        <p:nvSpPr>
          <p:cNvPr id="5" name="TextBox 4">
            <a:extLst>
              <a:ext uri="{FF2B5EF4-FFF2-40B4-BE49-F238E27FC236}">
                <a16:creationId xmlns:a16="http://schemas.microsoft.com/office/drawing/2014/main" id="{FEE38757-48A8-A3D2-9146-AAF57B891612}"/>
              </a:ext>
            </a:extLst>
          </p:cNvPr>
          <p:cNvSpPr txBox="1"/>
          <p:nvPr/>
        </p:nvSpPr>
        <p:spPr>
          <a:xfrm>
            <a:off x="2708910" y="6377940"/>
            <a:ext cx="6499472" cy="369332"/>
          </a:xfrm>
          <a:prstGeom prst="rect">
            <a:avLst/>
          </a:prstGeom>
          <a:noFill/>
        </p:spPr>
        <p:txBody>
          <a:bodyPr wrap="none" rtlCol="0">
            <a:spAutoFit/>
          </a:bodyPr>
          <a:lstStyle/>
          <a:p>
            <a:r>
              <a:rPr lang="en-US" dirty="0"/>
              <a:t>Source:  https://</a:t>
            </a:r>
            <a:r>
              <a:rPr lang="en-US" dirty="0" err="1"/>
              <a:t>crsreports.congress.gov</a:t>
            </a:r>
            <a:r>
              <a:rPr lang="en-US" dirty="0"/>
              <a:t>/product/pdf/R/R43341/45</a:t>
            </a:r>
          </a:p>
        </p:txBody>
      </p:sp>
    </p:spTree>
    <p:extLst>
      <p:ext uri="{BB962C8B-B14F-4D97-AF65-F5344CB8AC3E}">
        <p14:creationId xmlns:p14="http://schemas.microsoft.com/office/powerpoint/2010/main" val="55846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8265E-C850-0856-3409-DB9ED00C7575}"/>
            </a:ext>
          </a:extLst>
        </p:cNvPr>
        <p:cNvGrpSpPr/>
        <p:nvPr/>
      </p:nvGrpSpPr>
      <p:grpSpPr>
        <a:xfrm>
          <a:off x="0" y="0"/>
          <a:ext cx="0" cy="0"/>
          <a:chOff x="0" y="0"/>
          <a:chExt cx="0" cy="0"/>
        </a:xfrm>
      </p:grpSpPr>
      <p:pic>
        <p:nvPicPr>
          <p:cNvPr id="4" name="Picture 3" descr="A graph with a line graph&#10;&#10;Description automatically generated">
            <a:extLst>
              <a:ext uri="{FF2B5EF4-FFF2-40B4-BE49-F238E27FC236}">
                <a16:creationId xmlns:a16="http://schemas.microsoft.com/office/drawing/2014/main" id="{D564F14F-0A34-4167-578B-9AB5D9722EFA}"/>
              </a:ext>
            </a:extLst>
          </p:cNvPr>
          <p:cNvPicPr>
            <a:picLocks noChangeAspect="1"/>
          </p:cNvPicPr>
          <p:nvPr/>
        </p:nvPicPr>
        <p:blipFill>
          <a:blip r:embed="rId2"/>
          <a:stretch>
            <a:fillRect/>
          </a:stretch>
        </p:blipFill>
        <p:spPr>
          <a:xfrm>
            <a:off x="0" y="0"/>
            <a:ext cx="12233954" cy="6103620"/>
          </a:xfrm>
          <a:prstGeom prst="rect">
            <a:avLst/>
          </a:prstGeom>
        </p:spPr>
      </p:pic>
      <p:sp>
        <p:nvSpPr>
          <p:cNvPr id="5" name="TextBox 4">
            <a:extLst>
              <a:ext uri="{FF2B5EF4-FFF2-40B4-BE49-F238E27FC236}">
                <a16:creationId xmlns:a16="http://schemas.microsoft.com/office/drawing/2014/main" id="{EFCE37B3-CBE9-1369-9913-DC57F80540A8}"/>
              </a:ext>
            </a:extLst>
          </p:cNvPr>
          <p:cNvSpPr txBox="1"/>
          <p:nvPr/>
        </p:nvSpPr>
        <p:spPr>
          <a:xfrm>
            <a:off x="2708910" y="6377940"/>
            <a:ext cx="6499472" cy="369332"/>
          </a:xfrm>
          <a:prstGeom prst="rect">
            <a:avLst/>
          </a:prstGeom>
          <a:noFill/>
        </p:spPr>
        <p:txBody>
          <a:bodyPr wrap="none" rtlCol="0">
            <a:spAutoFit/>
          </a:bodyPr>
          <a:lstStyle/>
          <a:p>
            <a:r>
              <a:rPr lang="en-US" dirty="0"/>
              <a:t>Source:  https://</a:t>
            </a:r>
            <a:r>
              <a:rPr lang="en-US" dirty="0" err="1"/>
              <a:t>crsreports.congress.gov</a:t>
            </a:r>
            <a:r>
              <a:rPr lang="en-US" dirty="0"/>
              <a:t>/product/pdf/R/R43341/45</a:t>
            </a:r>
          </a:p>
        </p:txBody>
      </p:sp>
      <p:pic>
        <p:nvPicPr>
          <p:cNvPr id="3" name="Picture 2" descr="A graph with a line and a line graph&#10;&#10;Description automatically generated with medium confidence">
            <a:extLst>
              <a:ext uri="{FF2B5EF4-FFF2-40B4-BE49-F238E27FC236}">
                <a16:creationId xmlns:a16="http://schemas.microsoft.com/office/drawing/2014/main" id="{0AD4FA8E-4AC0-A2CD-2257-6A9C7C1B4D8E}"/>
              </a:ext>
            </a:extLst>
          </p:cNvPr>
          <p:cNvPicPr>
            <a:picLocks noChangeAspect="1"/>
          </p:cNvPicPr>
          <p:nvPr/>
        </p:nvPicPr>
        <p:blipFill>
          <a:blip r:embed="rId3"/>
          <a:stretch>
            <a:fillRect/>
          </a:stretch>
        </p:blipFill>
        <p:spPr>
          <a:xfrm>
            <a:off x="0" y="853440"/>
            <a:ext cx="12233954" cy="5501262"/>
          </a:xfrm>
          <a:prstGeom prst="rect">
            <a:avLst/>
          </a:prstGeom>
        </p:spPr>
      </p:pic>
    </p:spTree>
    <p:extLst>
      <p:ext uri="{BB962C8B-B14F-4D97-AF65-F5344CB8AC3E}">
        <p14:creationId xmlns:p14="http://schemas.microsoft.com/office/powerpoint/2010/main" val="55118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with text and numbers&#10;&#10;Description automatically generated">
            <a:extLst>
              <a:ext uri="{FF2B5EF4-FFF2-40B4-BE49-F238E27FC236}">
                <a16:creationId xmlns:a16="http://schemas.microsoft.com/office/drawing/2014/main" id="{83F12F63-A4D5-74AD-3AC5-5B555E73FC83}"/>
              </a:ext>
            </a:extLst>
          </p:cNvPr>
          <p:cNvPicPr>
            <a:picLocks noChangeAspect="1"/>
          </p:cNvPicPr>
          <p:nvPr/>
        </p:nvPicPr>
        <p:blipFill>
          <a:blip r:embed="rId2"/>
          <a:stretch>
            <a:fillRect/>
          </a:stretch>
        </p:blipFill>
        <p:spPr>
          <a:xfrm>
            <a:off x="2100469" y="0"/>
            <a:ext cx="7772400" cy="6670343"/>
          </a:xfrm>
          <a:prstGeom prst="rect">
            <a:avLst/>
          </a:prstGeom>
        </p:spPr>
      </p:pic>
    </p:spTree>
    <p:extLst>
      <p:ext uri="{BB962C8B-B14F-4D97-AF65-F5344CB8AC3E}">
        <p14:creationId xmlns:p14="http://schemas.microsoft.com/office/powerpoint/2010/main" val="413502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5901-245A-E548-7A06-3E9387051B8A}"/>
            </a:ext>
          </a:extLst>
        </p:cNvPr>
        <p:cNvGrpSpPr/>
        <p:nvPr/>
      </p:nvGrpSpPr>
      <p:grpSpPr>
        <a:xfrm>
          <a:off x="0" y="0"/>
          <a:ext cx="0" cy="0"/>
          <a:chOff x="0" y="0"/>
          <a:chExt cx="0" cy="0"/>
        </a:xfrm>
      </p:grpSpPr>
      <p:pic>
        <p:nvPicPr>
          <p:cNvPr id="6" name="Picture 5" descr="A table with text and numbers&#10;&#10;Description automatically generated">
            <a:extLst>
              <a:ext uri="{FF2B5EF4-FFF2-40B4-BE49-F238E27FC236}">
                <a16:creationId xmlns:a16="http://schemas.microsoft.com/office/drawing/2014/main" id="{84899CD1-548B-E329-4E04-820EE16E98A3}"/>
              </a:ext>
            </a:extLst>
          </p:cNvPr>
          <p:cNvPicPr>
            <a:picLocks noChangeAspect="1"/>
          </p:cNvPicPr>
          <p:nvPr/>
        </p:nvPicPr>
        <p:blipFill>
          <a:blip r:embed="rId2"/>
          <a:stretch>
            <a:fillRect/>
          </a:stretch>
        </p:blipFill>
        <p:spPr>
          <a:xfrm>
            <a:off x="2100469" y="0"/>
            <a:ext cx="7772400" cy="6670343"/>
          </a:xfrm>
          <a:prstGeom prst="rect">
            <a:avLst/>
          </a:prstGeom>
        </p:spPr>
      </p:pic>
      <p:pic>
        <p:nvPicPr>
          <p:cNvPr id="3" name="Picture 2" descr="A table with text on it&#10;&#10;Description automatically generated">
            <a:extLst>
              <a:ext uri="{FF2B5EF4-FFF2-40B4-BE49-F238E27FC236}">
                <a16:creationId xmlns:a16="http://schemas.microsoft.com/office/drawing/2014/main" id="{F585E93B-8FC1-9F7D-B610-250E85C9CEC2}"/>
              </a:ext>
            </a:extLst>
          </p:cNvPr>
          <p:cNvPicPr>
            <a:picLocks noChangeAspect="1"/>
          </p:cNvPicPr>
          <p:nvPr/>
        </p:nvPicPr>
        <p:blipFill>
          <a:blip r:embed="rId3"/>
          <a:stretch>
            <a:fillRect/>
          </a:stretch>
        </p:blipFill>
        <p:spPr>
          <a:xfrm>
            <a:off x="2193401" y="361887"/>
            <a:ext cx="7679468" cy="6496113"/>
          </a:xfrm>
          <a:prstGeom prst="rect">
            <a:avLst/>
          </a:prstGeom>
        </p:spPr>
      </p:pic>
    </p:spTree>
    <p:extLst>
      <p:ext uri="{BB962C8B-B14F-4D97-AF65-F5344CB8AC3E}">
        <p14:creationId xmlns:p14="http://schemas.microsoft.com/office/powerpoint/2010/main" val="80618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C82C-366A-1DBA-842A-A784F75B7A78}"/>
              </a:ext>
            </a:extLst>
          </p:cNvPr>
          <p:cNvSpPr>
            <a:spLocks noGrp="1"/>
          </p:cNvSpPr>
          <p:nvPr>
            <p:ph type="title"/>
          </p:nvPr>
        </p:nvSpPr>
        <p:spPr/>
        <p:txBody>
          <a:bodyPr>
            <a:normAutofit/>
          </a:bodyPr>
          <a:lstStyle/>
          <a:p>
            <a:pPr algn="ctr"/>
            <a:r>
              <a:rPr lang="en-US" sz="3600" dirty="0"/>
              <a:t>Issues</a:t>
            </a:r>
          </a:p>
        </p:txBody>
      </p:sp>
      <p:sp>
        <p:nvSpPr>
          <p:cNvPr id="3" name="Content Placeholder 2">
            <a:extLst>
              <a:ext uri="{FF2B5EF4-FFF2-40B4-BE49-F238E27FC236}">
                <a16:creationId xmlns:a16="http://schemas.microsoft.com/office/drawing/2014/main" id="{811F6160-4246-46BD-C0CF-4F3A6E27678E}"/>
              </a:ext>
            </a:extLst>
          </p:cNvPr>
          <p:cNvSpPr>
            <a:spLocks noGrp="1"/>
          </p:cNvSpPr>
          <p:nvPr>
            <p:ph idx="1"/>
          </p:nvPr>
        </p:nvSpPr>
        <p:spPr/>
        <p:txBody>
          <a:bodyPr/>
          <a:lstStyle/>
          <a:p>
            <a:pPr marL="514350" indent="-514350">
              <a:buFont typeface="+mj-lt"/>
              <a:buAutoNum type="arabicParenR"/>
            </a:pPr>
            <a:r>
              <a:rPr lang="en-US" dirty="0"/>
              <a:t>May a grantee obtain patents on inventions that grow out of a project funded by the government?</a:t>
            </a:r>
          </a:p>
          <a:p>
            <a:pPr marL="514350" indent="-514350">
              <a:buFont typeface="+mj-lt"/>
              <a:buAutoNum type="arabicParenR"/>
            </a:pPr>
            <a:r>
              <a:rPr lang="en-US" dirty="0"/>
              <a:t>If so, does the government retain any rights concerning the manner in which the grantee uses the rights conferred by such patents?</a:t>
            </a:r>
          </a:p>
        </p:txBody>
      </p:sp>
    </p:spTree>
    <p:extLst>
      <p:ext uri="{BB962C8B-B14F-4D97-AF65-F5344CB8AC3E}">
        <p14:creationId xmlns:p14="http://schemas.microsoft.com/office/powerpoint/2010/main" val="339551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5273F3247B7D49B9E0E9B97DC68F40" ma:contentTypeVersion="14" ma:contentTypeDescription="Create a new document." ma:contentTypeScope="" ma:versionID="4769ac873fbc9c7f602d10ce5737712e">
  <xsd:schema xmlns:xsd="http://www.w3.org/2001/XMLSchema" xmlns:xs="http://www.w3.org/2001/XMLSchema" xmlns:p="http://schemas.microsoft.com/office/2006/metadata/properties" xmlns:ns2="0f07c61b-069b-453e-8e74-4887da1cd4de" xmlns:ns3="4b8791a3-d532-4f65-8402-8cb3440b4394" targetNamespace="http://schemas.microsoft.com/office/2006/metadata/properties" ma:root="true" ma:fieldsID="774b9330c6c3e6ead22e9fd383ad0822" ns2:_="" ns3:_="">
    <xsd:import namespace="0f07c61b-069b-453e-8e74-4887da1cd4de"/>
    <xsd:import namespace="4b8791a3-d532-4f65-8402-8cb3440b43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7c61b-069b-453e-8e74-4887da1cd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791a3-d532-4f65-8402-8cb3440b439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AEC770-A9ED-4E1E-95A9-2B5E1AD22F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3643CC-9725-446C-918F-441AEF5C7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7c61b-069b-453e-8e74-4887da1cd4de"/>
    <ds:schemaRef ds:uri="4b8791a3-d532-4f65-8402-8cb3440b4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E0E284-F0E1-4C7A-B9EC-8F776D07D8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26822</TotalTime>
  <Words>1341</Words>
  <Application>Microsoft Macintosh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GulliverRM</vt:lpstr>
      <vt:lpstr>Times New Roman</vt:lpstr>
      <vt:lpstr>Office Theme</vt:lpstr>
      <vt:lpstr>Legal Treatment of the Fruits of Research Funded by Governments </vt:lpstr>
      <vt:lpstr>Background</vt:lpstr>
      <vt:lpstr>PowerPoint Presentation</vt:lpstr>
      <vt:lpstr>PowerPoint Presentation</vt:lpstr>
      <vt:lpstr>PowerPoint Presentation</vt:lpstr>
      <vt:lpstr>PowerPoint Presentation</vt:lpstr>
      <vt:lpstr>PowerPoint Presentation</vt:lpstr>
      <vt:lpstr>PowerPoint Presentation</vt:lpstr>
      <vt:lpstr>Issues</vt:lpstr>
      <vt:lpstr>In US, these issues are governed by Bayh-Dole Act</vt:lpstr>
      <vt:lpstr>Japan has an even more expansive version of Bayh-Dole</vt:lpstr>
      <vt:lpstr>Europe</vt:lpstr>
      <vt:lpstr>Patents Granted to Universities in European Countries</vt:lpstr>
      <vt:lpstr>PowerPoint Presentation</vt:lpstr>
      <vt:lpstr>Policy</vt:lpstr>
      <vt:lpstr>The Debate Over Bayh-Dole</vt:lpstr>
      <vt:lpstr>Harvard IP Policy</vt:lpstr>
      <vt:lpstr>Harvard IP Policy</vt:lpstr>
      <vt:lpstr>Hemel &amp; Oulette 2017</vt:lpstr>
      <vt:lpstr>Potential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Employees, and Funders </dc:title>
  <dc:creator>Terry Fisher</dc:creator>
  <cp:lastModifiedBy>Terry Fisher</cp:lastModifiedBy>
  <cp:revision>104</cp:revision>
  <dcterms:created xsi:type="dcterms:W3CDTF">2021-08-27T16:48:09Z</dcterms:created>
  <dcterms:modified xsi:type="dcterms:W3CDTF">2024-01-25T17:59:05Z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0x010100DC5273F3247B7D49B9E0E9B97DC68F40</vt:lpwstr>
  </property>
</Properties>
</file>