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982" r:id="rId3"/>
    <p:sldId id="983" r:id="rId4"/>
    <p:sldId id="990" r:id="rId5"/>
    <p:sldId id="975" r:id="rId6"/>
    <p:sldId id="980" r:id="rId7"/>
    <p:sldId id="986" r:id="rId8"/>
    <p:sldId id="987" r:id="rId9"/>
    <p:sldId id="988" r:id="rId10"/>
    <p:sldId id="878" r:id="rId11"/>
    <p:sldId id="972" r:id="rId12"/>
    <p:sldId id="876" r:id="rId13"/>
    <p:sldId id="984" r:id="rId14"/>
    <p:sldId id="985" r:id="rId15"/>
    <p:sldId id="976" r:id="rId16"/>
    <p:sldId id="991" r:id="rId17"/>
    <p:sldId id="312" r:id="rId18"/>
    <p:sldId id="302" r:id="rId19"/>
    <p:sldId id="308" r:id="rId20"/>
    <p:sldId id="310" r:id="rId21"/>
    <p:sldId id="267" r:id="rId22"/>
    <p:sldId id="314" r:id="rId23"/>
    <p:sldId id="306" r:id="rId24"/>
    <p:sldId id="260" r:id="rId25"/>
    <p:sldId id="992" r:id="rId26"/>
    <p:sldId id="993" r:id="rId27"/>
    <p:sldId id="26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1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33"/>
    <p:restoredTop sz="96327"/>
  </p:normalViewPr>
  <p:slideViewPr>
    <p:cSldViewPr snapToGrid="0" snapToObjects="1" showGuides="1">
      <p:cViewPr varScale="1">
        <p:scale>
          <a:sx n="192" d="100"/>
          <a:sy n="192" d="100"/>
        </p:scale>
        <p:origin x="176" y="640"/>
      </p:cViewPr>
      <p:guideLst>
        <p:guide orient="horz" pos="2160"/>
        <p:guide pos="21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4814-CD48-A8B2-9463629478AF}"/>
                </c:ext>
              </c:extLst>
            </c:dLbl>
            <c:dLbl>
              <c:idx val="1"/>
              <c:numFmt formatCode="#,##0.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4814-CD48-A8B2-9463629478AF}"/>
                </c:ext>
              </c:extLst>
            </c:dLbl>
            <c:dLbl>
              <c:idx val="2"/>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4814-CD48-A8B2-9463629478AF}"/>
                </c:ext>
              </c:extLst>
            </c:dLbl>
            <c:dLbl>
              <c:idx val="3"/>
              <c:numFmt formatCode="#,##0.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4814-CD48-A8B2-9463629478AF}"/>
                </c:ext>
              </c:extLst>
            </c:dLbl>
            <c:dLbl>
              <c:idx val="4"/>
              <c:numFmt formatCode="#,##0.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4814-CD48-A8B2-9463629478AF}"/>
                </c:ext>
              </c:extLst>
            </c:dLbl>
            <c:dLbl>
              <c:idx val="5"/>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4814-CD48-A8B2-9463629478AF}"/>
                </c:ext>
              </c:extLst>
            </c:dLbl>
            <c:dLbl>
              <c:idx val="6"/>
              <c:numFmt formatCode="#,##0.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4814-CD48-A8B2-9463629478AF}"/>
                </c:ext>
              </c:extLst>
            </c:dLbl>
            <c:dLbl>
              <c:idx val="7"/>
              <c:numFmt formatCode="#,##0.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4814-CD48-A8B2-9463629478AF}"/>
                </c:ext>
              </c:extLst>
            </c:dLbl>
            <c:dLbl>
              <c:idx val="8"/>
              <c:numFmt formatCode="#,##0.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4814-CD48-A8B2-9463629478AF}"/>
                </c:ext>
              </c:extLst>
            </c:dLbl>
            <c:dLbl>
              <c:idx val="9"/>
              <c:numFmt formatCode="#,##0.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4814-CD48-A8B2-9463629478AF}"/>
                </c:ext>
              </c:extLst>
            </c:dLbl>
            <c:dLbl>
              <c:idx val="10"/>
              <c:numFmt formatCode="#,##0.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4814-CD48-A8B2-9463629478AF}"/>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numRef>
              <c:f>Sheet1!$A$2:$A$12</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Sheet1!$B$2:$B$12</c:f>
              <c:numCache>
                <c:formatCode>General</c:formatCode>
                <c:ptCount val="11"/>
                <c:pt idx="0">
                  <c:v>234.73</c:v>
                </c:pt>
                <c:pt idx="1">
                  <c:v>447.99</c:v>
                </c:pt>
                <c:pt idx="2">
                  <c:v>828.9</c:v>
                </c:pt>
                <c:pt idx="3">
                  <c:v>1479.79</c:v>
                </c:pt>
                <c:pt idx="4">
                  <c:v>2500.69</c:v>
                </c:pt>
                <c:pt idx="5">
                  <c:v>3336.6</c:v>
                </c:pt>
                <c:pt idx="6">
                  <c:v>4743.97</c:v>
                </c:pt>
                <c:pt idx="7">
                  <c:v>6105.96</c:v>
                </c:pt>
                <c:pt idx="8">
                  <c:v>7311.83</c:v>
                </c:pt>
                <c:pt idx="9">
                  <c:v>8349.39</c:v>
                </c:pt>
                <c:pt idx="10">
                  <c:v>9245.25</c:v>
                </c:pt>
              </c:numCache>
            </c:numRef>
          </c:val>
          <c:extLst>
            <c:ext xmlns:c16="http://schemas.microsoft.com/office/drawing/2014/chart" uri="{C3380CC4-5D6E-409C-BE32-E72D297353CC}">
              <c16:uniqueId val="{0000000B-4814-CD48-A8B2-9463629478AF}"/>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Revenue in billion U.S. dollars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Venture capital</c:v>
                </c:pt>
              </c:strCache>
            </c:strRef>
          </c:tx>
          <c:spPr>
            <a:solidFill>
              <a:srgbClr val="2875DD"/>
            </a:solidFill>
            <a:ln>
              <a:solidFill>
                <a:srgbClr val="2875DD"/>
              </a:solidFill>
            </a:ln>
          </c:spPr>
          <c:invertIfNegative val="0"/>
          <c:cat>
            <c:strRef>
              <c:f>Sheet1!$A$2:$A$21</c:f>
              <c:strCache>
                <c:ptCount val="20"/>
                <c:pt idx="0">
                  <c:v>Q1 2018</c:v>
                </c:pt>
                <c:pt idx="1">
                  <c:v>Q2 2018</c:v>
                </c:pt>
                <c:pt idx="2">
                  <c:v>Q3 2018</c:v>
                </c:pt>
                <c:pt idx="3">
                  <c:v>Q4 2018</c:v>
                </c:pt>
                <c:pt idx="4">
                  <c:v>Q1 2019</c:v>
                </c:pt>
                <c:pt idx="5">
                  <c:v>Q2 2019</c:v>
                </c:pt>
                <c:pt idx="6">
                  <c:v>Q3 2019</c:v>
                </c:pt>
                <c:pt idx="7">
                  <c:v>Q4 2019</c:v>
                </c:pt>
                <c:pt idx="8">
                  <c:v>Q1 2020</c:v>
                </c:pt>
                <c:pt idx="9">
                  <c:v>Q2 2020</c:v>
                </c:pt>
                <c:pt idx="10">
                  <c:v>Q3 2020</c:v>
                </c:pt>
                <c:pt idx="11">
                  <c:v>Q4 2020</c:v>
                </c:pt>
                <c:pt idx="12">
                  <c:v>Q1 2021</c:v>
                </c:pt>
                <c:pt idx="13">
                  <c:v>Q2 2021</c:v>
                </c:pt>
                <c:pt idx="14">
                  <c:v>Q3 2021</c:v>
                </c:pt>
                <c:pt idx="15">
                  <c:v>Q4 2021</c:v>
                </c:pt>
                <c:pt idx="16">
                  <c:v>Q1 2022</c:v>
                </c:pt>
                <c:pt idx="17">
                  <c:v>Q2 2022</c:v>
                </c:pt>
                <c:pt idx="18">
                  <c:v>Q3 2022</c:v>
                </c:pt>
                <c:pt idx="19">
                  <c:v>Q4 2022</c:v>
                </c:pt>
              </c:strCache>
            </c:strRef>
          </c:cat>
          <c:val>
            <c:numRef>
              <c:f>Sheet1!$B$2:$B$21</c:f>
              <c:numCache>
                <c:formatCode>General</c:formatCode>
                <c:ptCount val="20"/>
                <c:pt idx="0">
                  <c:v>0.32</c:v>
                </c:pt>
                <c:pt idx="1">
                  <c:v>0.31</c:v>
                </c:pt>
                <c:pt idx="2">
                  <c:v>0.31</c:v>
                </c:pt>
                <c:pt idx="3">
                  <c:v>0.31</c:v>
                </c:pt>
                <c:pt idx="4">
                  <c:v>0.28999999999999998</c:v>
                </c:pt>
                <c:pt idx="5">
                  <c:v>0.32</c:v>
                </c:pt>
                <c:pt idx="6">
                  <c:v>0.32</c:v>
                </c:pt>
                <c:pt idx="7">
                  <c:v>0.32</c:v>
                </c:pt>
                <c:pt idx="8">
                  <c:v>0.3</c:v>
                </c:pt>
                <c:pt idx="9">
                  <c:v>0.32</c:v>
                </c:pt>
                <c:pt idx="10">
                  <c:v>0.31</c:v>
                </c:pt>
                <c:pt idx="11">
                  <c:v>0.31</c:v>
                </c:pt>
                <c:pt idx="12">
                  <c:v>0.31</c:v>
                </c:pt>
                <c:pt idx="13">
                  <c:v>0.31</c:v>
                </c:pt>
                <c:pt idx="14">
                  <c:v>0.28999999999999998</c:v>
                </c:pt>
                <c:pt idx="15">
                  <c:v>0.28999999999999998</c:v>
                </c:pt>
                <c:pt idx="16">
                  <c:v>0.27</c:v>
                </c:pt>
                <c:pt idx="17">
                  <c:v>0.28999999999999998</c:v>
                </c:pt>
                <c:pt idx="18">
                  <c:v>0.28000000000000003</c:v>
                </c:pt>
                <c:pt idx="19">
                  <c:v>0.28000000000000003</c:v>
                </c:pt>
              </c:numCache>
            </c:numRef>
          </c:val>
          <c:extLst>
            <c:ext xmlns:c16="http://schemas.microsoft.com/office/drawing/2014/chart" uri="{C3380CC4-5D6E-409C-BE32-E72D297353CC}">
              <c16:uniqueId val="{00000014-135D-9D4F-B922-7704EC12A7A1}"/>
            </c:ext>
          </c:extLst>
        </c:ser>
        <c:ser>
          <c:idx val="1"/>
          <c:order val="1"/>
          <c:tx>
            <c:strRef>
              <c:f>Sheet1!$C$1</c:f>
              <c:strCache>
                <c:ptCount val="1"/>
                <c:pt idx="0">
                  <c:v>Angel</c:v>
                </c:pt>
              </c:strCache>
            </c:strRef>
          </c:tx>
          <c:spPr>
            <a:solidFill>
              <a:srgbClr val="0F283E"/>
            </a:solidFill>
            <a:ln>
              <a:solidFill>
                <a:srgbClr val="0F283E"/>
              </a:solidFill>
            </a:ln>
          </c:spPr>
          <c:invertIfNegative val="0"/>
          <c:cat>
            <c:strRef>
              <c:f>Sheet1!$A$2:$A$21</c:f>
              <c:strCache>
                <c:ptCount val="20"/>
                <c:pt idx="0">
                  <c:v>Q1 2018</c:v>
                </c:pt>
                <c:pt idx="1">
                  <c:v>Q2 2018</c:v>
                </c:pt>
                <c:pt idx="2">
                  <c:v>Q3 2018</c:v>
                </c:pt>
                <c:pt idx="3">
                  <c:v>Q4 2018</c:v>
                </c:pt>
                <c:pt idx="4">
                  <c:v>Q1 2019</c:v>
                </c:pt>
                <c:pt idx="5">
                  <c:v>Q2 2019</c:v>
                </c:pt>
                <c:pt idx="6">
                  <c:v>Q3 2019</c:v>
                </c:pt>
                <c:pt idx="7">
                  <c:v>Q4 2019</c:v>
                </c:pt>
                <c:pt idx="8">
                  <c:v>Q1 2020</c:v>
                </c:pt>
                <c:pt idx="9">
                  <c:v>Q2 2020</c:v>
                </c:pt>
                <c:pt idx="10">
                  <c:v>Q3 2020</c:v>
                </c:pt>
                <c:pt idx="11">
                  <c:v>Q4 2020</c:v>
                </c:pt>
                <c:pt idx="12">
                  <c:v>Q1 2021</c:v>
                </c:pt>
                <c:pt idx="13">
                  <c:v>Q2 2021</c:v>
                </c:pt>
                <c:pt idx="14">
                  <c:v>Q3 2021</c:v>
                </c:pt>
                <c:pt idx="15">
                  <c:v>Q4 2021</c:v>
                </c:pt>
                <c:pt idx="16">
                  <c:v>Q1 2022</c:v>
                </c:pt>
                <c:pt idx="17">
                  <c:v>Q2 2022</c:v>
                </c:pt>
                <c:pt idx="18">
                  <c:v>Q3 2022</c:v>
                </c:pt>
                <c:pt idx="19">
                  <c:v>Q4 2022</c:v>
                </c:pt>
              </c:strCache>
            </c:strRef>
          </c:cat>
          <c:val>
            <c:numRef>
              <c:f>Sheet1!$C$2:$C$21</c:f>
              <c:numCache>
                <c:formatCode>General</c:formatCode>
                <c:ptCount val="20"/>
                <c:pt idx="0">
                  <c:v>0.1</c:v>
                </c:pt>
                <c:pt idx="1">
                  <c:v>0.1</c:v>
                </c:pt>
                <c:pt idx="2">
                  <c:v>0.08</c:v>
                </c:pt>
                <c:pt idx="3">
                  <c:v>0.09</c:v>
                </c:pt>
                <c:pt idx="4">
                  <c:v>0.1</c:v>
                </c:pt>
                <c:pt idx="5">
                  <c:v>0.09</c:v>
                </c:pt>
                <c:pt idx="6">
                  <c:v>0.08</c:v>
                </c:pt>
                <c:pt idx="7">
                  <c:v>0.1</c:v>
                </c:pt>
                <c:pt idx="8">
                  <c:v>0.09</c:v>
                </c:pt>
                <c:pt idx="9">
                  <c:v>0.11</c:v>
                </c:pt>
                <c:pt idx="10">
                  <c:v>0.11</c:v>
                </c:pt>
                <c:pt idx="11">
                  <c:v>0.11</c:v>
                </c:pt>
                <c:pt idx="12">
                  <c:v>0.12</c:v>
                </c:pt>
                <c:pt idx="13">
                  <c:v>0.13</c:v>
                </c:pt>
                <c:pt idx="14">
                  <c:v>0.13</c:v>
                </c:pt>
                <c:pt idx="15">
                  <c:v>0.13</c:v>
                </c:pt>
                <c:pt idx="16">
                  <c:v>0.13</c:v>
                </c:pt>
                <c:pt idx="17">
                  <c:v>0.15</c:v>
                </c:pt>
                <c:pt idx="18">
                  <c:v>0.12</c:v>
                </c:pt>
                <c:pt idx="19">
                  <c:v>0.13</c:v>
                </c:pt>
              </c:numCache>
            </c:numRef>
          </c:val>
          <c:extLst>
            <c:ext xmlns:c16="http://schemas.microsoft.com/office/drawing/2014/chart" uri="{C3380CC4-5D6E-409C-BE32-E72D297353CC}">
              <c16:uniqueId val="{00000029-135D-9D4F-B922-7704EC12A7A1}"/>
            </c:ext>
          </c:extLst>
        </c:ser>
        <c:ser>
          <c:idx val="2"/>
          <c:order val="2"/>
          <c:tx>
            <c:strRef>
              <c:f>Sheet1!$D$1</c:f>
              <c:strCache>
                <c:ptCount val="1"/>
                <c:pt idx="0">
                  <c:v>Corp</c:v>
                </c:pt>
              </c:strCache>
            </c:strRef>
          </c:tx>
          <c:spPr>
            <a:solidFill>
              <a:srgbClr val="BABABA"/>
            </a:solidFill>
            <a:ln>
              <a:solidFill>
                <a:srgbClr val="BABABA"/>
              </a:solidFill>
            </a:ln>
          </c:spPr>
          <c:invertIfNegative val="0"/>
          <c:cat>
            <c:strRef>
              <c:f>Sheet1!$A$2:$A$21</c:f>
              <c:strCache>
                <c:ptCount val="20"/>
                <c:pt idx="0">
                  <c:v>Q1 2018</c:v>
                </c:pt>
                <c:pt idx="1">
                  <c:v>Q2 2018</c:v>
                </c:pt>
                <c:pt idx="2">
                  <c:v>Q3 2018</c:v>
                </c:pt>
                <c:pt idx="3">
                  <c:v>Q4 2018</c:v>
                </c:pt>
                <c:pt idx="4">
                  <c:v>Q1 2019</c:v>
                </c:pt>
                <c:pt idx="5">
                  <c:v>Q2 2019</c:v>
                </c:pt>
                <c:pt idx="6">
                  <c:v>Q3 2019</c:v>
                </c:pt>
                <c:pt idx="7">
                  <c:v>Q4 2019</c:v>
                </c:pt>
                <c:pt idx="8">
                  <c:v>Q1 2020</c:v>
                </c:pt>
                <c:pt idx="9">
                  <c:v>Q2 2020</c:v>
                </c:pt>
                <c:pt idx="10">
                  <c:v>Q3 2020</c:v>
                </c:pt>
                <c:pt idx="11">
                  <c:v>Q4 2020</c:v>
                </c:pt>
                <c:pt idx="12">
                  <c:v>Q1 2021</c:v>
                </c:pt>
                <c:pt idx="13">
                  <c:v>Q2 2021</c:v>
                </c:pt>
                <c:pt idx="14">
                  <c:v>Q3 2021</c:v>
                </c:pt>
                <c:pt idx="15">
                  <c:v>Q4 2021</c:v>
                </c:pt>
                <c:pt idx="16">
                  <c:v>Q1 2022</c:v>
                </c:pt>
                <c:pt idx="17">
                  <c:v>Q2 2022</c:v>
                </c:pt>
                <c:pt idx="18">
                  <c:v>Q3 2022</c:v>
                </c:pt>
                <c:pt idx="19">
                  <c:v>Q4 2022</c:v>
                </c:pt>
              </c:strCache>
            </c:strRef>
          </c:cat>
          <c:val>
            <c:numRef>
              <c:f>Sheet1!$D$2:$D$21</c:f>
              <c:numCache>
                <c:formatCode>General</c:formatCode>
                <c:ptCount val="20"/>
                <c:pt idx="0">
                  <c:v>0.1</c:v>
                </c:pt>
                <c:pt idx="1">
                  <c:v>0.11</c:v>
                </c:pt>
                <c:pt idx="2">
                  <c:v>0.1</c:v>
                </c:pt>
                <c:pt idx="3">
                  <c:v>0.1</c:v>
                </c:pt>
                <c:pt idx="4">
                  <c:v>0.1</c:v>
                </c:pt>
                <c:pt idx="5">
                  <c:v>0.09</c:v>
                </c:pt>
                <c:pt idx="6">
                  <c:v>0.11</c:v>
                </c:pt>
                <c:pt idx="7">
                  <c:v>0.1</c:v>
                </c:pt>
                <c:pt idx="8">
                  <c:v>0.09</c:v>
                </c:pt>
                <c:pt idx="9">
                  <c:v>0.1</c:v>
                </c:pt>
                <c:pt idx="10">
                  <c:v>0.09</c:v>
                </c:pt>
                <c:pt idx="11">
                  <c:v>0.09</c:v>
                </c:pt>
                <c:pt idx="12">
                  <c:v>0.09</c:v>
                </c:pt>
                <c:pt idx="13">
                  <c:v>0.1</c:v>
                </c:pt>
                <c:pt idx="14">
                  <c:v>0.1</c:v>
                </c:pt>
                <c:pt idx="15">
                  <c:v>0.11</c:v>
                </c:pt>
                <c:pt idx="16">
                  <c:v>0.1</c:v>
                </c:pt>
                <c:pt idx="17">
                  <c:v>0.1</c:v>
                </c:pt>
                <c:pt idx="18">
                  <c:v>0.09</c:v>
                </c:pt>
                <c:pt idx="19">
                  <c:v>0.11</c:v>
                </c:pt>
              </c:numCache>
            </c:numRef>
          </c:val>
          <c:extLst>
            <c:ext xmlns:c16="http://schemas.microsoft.com/office/drawing/2014/chart" uri="{C3380CC4-5D6E-409C-BE32-E72D297353CC}">
              <c16:uniqueId val="{0000003E-135D-9D4F-B922-7704EC12A7A1}"/>
            </c:ext>
          </c:extLst>
        </c:ser>
        <c:ser>
          <c:idx val="3"/>
          <c:order val="3"/>
          <c:tx>
            <c:strRef>
              <c:f>Sheet1!$E$1</c:f>
              <c:strCache>
                <c:ptCount val="1"/>
                <c:pt idx="0">
                  <c:v>Asset/investment management</c:v>
                </c:pt>
              </c:strCache>
            </c:strRef>
          </c:tx>
          <c:spPr>
            <a:solidFill>
              <a:srgbClr val="A60B0B"/>
            </a:solidFill>
            <a:ln>
              <a:solidFill>
                <a:srgbClr val="A60B0B"/>
              </a:solidFill>
            </a:ln>
          </c:spPr>
          <c:invertIfNegative val="0"/>
          <c:cat>
            <c:strRef>
              <c:f>Sheet1!$A$2:$A$21</c:f>
              <c:strCache>
                <c:ptCount val="20"/>
                <c:pt idx="0">
                  <c:v>Q1 2018</c:v>
                </c:pt>
                <c:pt idx="1">
                  <c:v>Q2 2018</c:v>
                </c:pt>
                <c:pt idx="2">
                  <c:v>Q3 2018</c:v>
                </c:pt>
                <c:pt idx="3">
                  <c:v>Q4 2018</c:v>
                </c:pt>
                <c:pt idx="4">
                  <c:v>Q1 2019</c:v>
                </c:pt>
                <c:pt idx="5">
                  <c:v>Q2 2019</c:v>
                </c:pt>
                <c:pt idx="6">
                  <c:v>Q3 2019</c:v>
                </c:pt>
                <c:pt idx="7">
                  <c:v>Q4 2019</c:v>
                </c:pt>
                <c:pt idx="8">
                  <c:v>Q1 2020</c:v>
                </c:pt>
                <c:pt idx="9">
                  <c:v>Q2 2020</c:v>
                </c:pt>
                <c:pt idx="10">
                  <c:v>Q3 2020</c:v>
                </c:pt>
                <c:pt idx="11">
                  <c:v>Q4 2020</c:v>
                </c:pt>
                <c:pt idx="12">
                  <c:v>Q1 2021</c:v>
                </c:pt>
                <c:pt idx="13">
                  <c:v>Q2 2021</c:v>
                </c:pt>
                <c:pt idx="14">
                  <c:v>Q3 2021</c:v>
                </c:pt>
                <c:pt idx="15">
                  <c:v>Q4 2021</c:v>
                </c:pt>
                <c:pt idx="16">
                  <c:v>Q1 2022</c:v>
                </c:pt>
                <c:pt idx="17">
                  <c:v>Q2 2022</c:v>
                </c:pt>
                <c:pt idx="18">
                  <c:v>Q3 2022</c:v>
                </c:pt>
                <c:pt idx="19">
                  <c:v>Q4 2022</c:v>
                </c:pt>
              </c:strCache>
            </c:strRef>
          </c:cat>
          <c:val>
            <c:numRef>
              <c:f>Sheet1!$E$2:$E$21</c:f>
              <c:numCache>
                <c:formatCode>General</c:formatCode>
                <c:ptCount val="20"/>
                <c:pt idx="0">
                  <c:v>7.0000000000000007E-2</c:v>
                </c:pt>
                <c:pt idx="1">
                  <c:v>7.0000000000000007E-2</c:v>
                </c:pt>
                <c:pt idx="2">
                  <c:v>0.08</c:v>
                </c:pt>
                <c:pt idx="3">
                  <c:v>7.0000000000000007E-2</c:v>
                </c:pt>
                <c:pt idx="4">
                  <c:v>7.0000000000000007E-2</c:v>
                </c:pt>
                <c:pt idx="5">
                  <c:v>0.08</c:v>
                </c:pt>
                <c:pt idx="6">
                  <c:v>7.0000000000000007E-2</c:v>
                </c:pt>
                <c:pt idx="7">
                  <c:v>0.09</c:v>
                </c:pt>
                <c:pt idx="8">
                  <c:v>7.0000000000000007E-2</c:v>
                </c:pt>
                <c:pt idx="9">
                  <c:v>0.08</c:v>
                </c:pt>
                <c:pt idx="10">
                  <c:v>0.09</c:v>
                </c:pt>
                <c:pt idx="11">
                  <c:v>0.08</c:v>
                </c:pt>
                <c:pt idx="12">
                  <c:v>0.1</c:v>
                </c:pt>
                <c:pt idx="13">
                  <c:v>0.12</c:v>
                </c:pt>
                <c:pt idx="14">
                  <c:v>0.12</c:v>
                </c:pt>
                <c:pt idx="15">
                  <c:v>0.13</c:v>
                </c:pt>
                <c:pt idx="16">
                  <c:v>0.12</c:v>
                </c:pt>
                <c:pt idx="17">
                  <c:v>0.11</c:v>
                </c:pt>
                <c:pt idx="18">
                  <c:v>0.11</c:v>
                </c:pt>
                <c:pt idx="19">
                  <c:v>0.1</c:v>
                </c:pt>
              </c:numCache>
            </c:numRef>
          </c:val>
          <c:extLst>
            <c:ext xmlns:c16="http://schemas.microsoft.com/office/drawing/2014/chart" uri="{C3380CC4-5D6E-409C-BE32-E72D297353CC}">
              <c16:uniqueId val="{00000053-135D-9D4F-B922-7704EC12A7A1}"/>
            </c:ext>
          </c:extLst>
        </c:ser>
        <c:ser>
          <c:idx val="4"/>
          <c:order val="4"/>
          <c:tx>
            <c:strRef>
              <c:f>Sheet1!$F$1</c:f>
              <c:strCache>
                <c:ptCount val="1"/>
                <c:pt idx="0">
                  <c:v>Corporate venture capital</c:v>
                </c:pt>
              </c:strCache>
            </c:strRef>
          </c:tx>
          <c:spPr>
            <a:solidFill>
              <a:srgbClr val="87BC24"/>
            </a:solidFill>
            <a:ln>
              <a:solidFill>
                <a:srgbClr val="87BC24"/>
              </a:solidFill>
            </a:ln>
          </c:spPr>
          <c:invertIfNegative val="0"/>
          <c:cat>
            <c:strRef>
              <c:f>Sheet1!$A$2:$A$21</c:f>
              <c:strCache>
                <c:ptCount val="20"/>
                <c:pt idx="0">
                  <c:v>Q1 2018</c:v>
                </c:pt>
                <c:pt idx="1">
                  <c:v>Q2 2018</c:v>
                </c:pt>
                <c:pt idx="2">
                  <c:v>Q3 2018</c:v>
                </c:pt>
                <c:pt idx="3">
                  <c:v>Q4 2018</c:v>
                </c:pt>
                <c:pt idx="4">
                  <c:v>Q1 2019</c:v>
                </c:pt>
                <c:pt idx="5">
                  <c:v>Q2 2019</c:v>
                </c:pt>
                <c:pt idx="6">
                  <c:v>Q3 2019</c:v>
                </c:pt>
                <c:pt idx="7">
                  <c:v>Q4 2019</c:v>
                </c:pt>
                <c:pt idx="8">
                  <c:v>Q1 2020</c:v>
                </c:pt>
                <c:pt idx="9">
                  <c:v>Q2 2020</c:v>
                </c:pt>
                <c:pt idx="10">
                  <c:v>Q3 2020</c:v>
                </c:pt>
                <c:pt idx="11">
                  <c:v>Q4 2020</c:v>
                </c:pt>
                <c:pt idx="12">
                  <c:v>Q1 2021</c:v>
                </c:pt>
                <c:pt idx="13">
                  <c:v>Q2 2021</c:v>
                </c:pt>
                <c:pt idx="14">
                  <c:v>Q3 2021</c:v>
                </c:pt>
                <c:pt idx="15">
                  <c:v>Q4 2021</c:v>
                </c:pt>
                <c:pt idx="16">
                  <c:v>Q1 2022</c:v>
                </c:pt>
                <c:pt idx="17">
                  <c:v>Q2 2022</c:v>
                </c:pt>
                <c:pt idx="18">
                  <c:v>Q3 2022</c:v>
                </c:pt>
                <c:pt idx="19">
                  <c:v>Q4 2022</c:v>
                </c:pt>
              </c:strCache>
            </c:strRef>
          </c:cat>
          <c:val>
            <c:numRef>
              <c:f>Sheet1!$F$2:$F$21</c:f>
              <c:numCache>
                <c:formatCode>General</c:formatCode>
                <c:ptCount val="20"/>
                <c:pt idx="0">
                  <c:v>7.0000000000000007E-2</c:v>
                </c:pt>
                <c:pt idx="1">
                  <c:v>0.08</c:v>
                </c:pt>
                <c:pt idx="2">
                  <c:v>0.08</c:v>
                </c:pt>
                <c:pt idx="3">
                  <c:v>0.1</c:v>
                </c:pt>
                <c:pt idx="4">
                  <c:v>0.1</c:v>
                </c:pt>
                <c:pt idx="5">
                  <c:v>0.09</c:v>
                </c:pt>
                <c:pt idx="6">
                  <c:v>0.09</c:v>
                </c:pt>
                <c:pt idx="7">
                  <c:v>0.09</c:v>
                </c:pt>
                <c:pt idx="8">
                  <c:v>0.09</c:v>
                </c:pt>
                <c:pt idx="9">
                  <c:v>0.09</c:v>
                </c:pt>
                <c:pt idx="10">
                  <c:v>7.0000000000000007E-2</c:v>
                </c:pt>
                <c:pt idx="11">
                  <c:v>7.0000000000000007E-2</c:v>
                </c:pt>
                <c:pt idx="12">
                  <c:v>0.08</c:v>
                </c:pt>
                <c:pt idx="13">
                  <c:v>0.08</c:v>
                </c:pt>
                <c:pt idx="14">
                  <c:v>0.08</c:v>
                </c:pt>
                <c:pt idx="15">
                  <c:v>7.0000000000000007E-2</c:v>
                </c:pt>
                <c:pt idx="16">
                  <c:v>0.08</c:v>
                </c:pt>
                <c:pt idx="17">
                  <c:v>0.08</c:v>
                </c:pt>
                <c:pt idx="18">
                  <c:v>0.08</c:v>
                </c:pt>
                <c:pt idx="19">
                  <c:v>0.08</c:v>
                </c:pt>
              </c:numCache>
            </c:numRef>
          </c:val>
          <c:extLst>
            <c:ext xmlns:c16="http://schemas.microsoft.com/office/drawing/2014/chart" uri="{C3380CC4-5D6E-409C-BE32-E72D297353CC}">
              <c16:uniqueId val="{00000068-135D-9D4F-B922-7704EC12A7A1}"/>
            </c:ext>
          </c:extLst>
        </c:ser>
        <c:ser>
          <c:idx val="5"/>
          <c:order val="5"/>
          <c:tx>
            <c:strRef>
              <c:f>Sheet1!$G$1</c:f>
              <c:strCache>
                <c:ptCount val="1"/>
                <c:pt idx="0">
                  <c:v>Incubator/accelerator</c:v>
                </c:pt>
              </c:strCache>
            </c:strRef>
          </c:tx>
          <c:spPr>
            <a:solidFill>
              <a:srgbClr val="EBB523"/>
            </a:solidFill>
            <a:ln>
              <a:solidFill>
                <a:srgbClr val="EBB523"/>
              </a:solidFill>
            </a:ln>
          </c:spPr>
          <c:invertIfNegative val="0"/>
          <c:cat>
            <c:strRef>
              <c:f>Sheet1!$A$2:$A$21</c:f>
              <c:strCache>
                <c:ptCount val="20"/>
                <c:pt idx="0">
                  <c:v>Q1 2018</c:v>
                </c:pt>
                <c:pt idx="1">
                  <c:v>Q2 2018</c:v>
                </c:pt>
                <c:pt idx="2">
                  <c:v>Q3 2018</c:v>
                </c:pt>
                <c:pt idx="3">
                  <c:v>Q4 2018</c:v>
                </c:pt>
                <c:pt idx="4">
                  <c:v>Q1 2019</c:v>
                </c:pt>
                <c:pt idx="5">
                  <c:v>Q2 2019</c:v>
                </c:pt>
                <c:pt idx="6">
                  <c:v>Q3 2019</c:v>
                </c:pt>
                <c:pt idx="7">
                  <c:v>Q4 2019</c:v>
                </c:pt>
                <c:pt idx="8">
                  <c:v>Q1 2020</c:v>
                </c:pt>
                <c:pt idx="9">
                  <c:v>Q2 2020</c:v>
                </c:pt>
                <c:pt idx="10">
                  <c:v>Q3 2020</c:v>
                </c:pt>
                <c:pt idx="11">
                  <c:v>Q4 2020</c:v>
                </c:pt>
                <c:pt idx="12">
                  <c:v>Q1 2021</c:v>
                </c:pt>
                <c:pt idx="13">
                  <c:v>Q2 2021</c:v>
                </c:pt>
                <c:pt idx="14">
                  <c:v>Q3 2021</c:v>
                </c:pt>
                <c:pt idx="15">
                  <c:v>Q4 2021</c:v>
                </c:pt>
                <c:pt idx="16">
                  <c:v>Q1 2022</c:v>
                </c:pt>
                <c:pt idx="17">
                  <c:v>Q2 2022</c:v>
                </c:pt>
                <c:pt idx="18">
                  <c:v>Q3 2022</c:v>
                </c:pt>
                <c:pt idx="19">
                  <c:v>Q4 2022</c:v>
                </c:pt>
              </c:strCache>
            </c:strRef>
          </c:cat>
          <c:val>
            <c:numRef>
              <c:f>Sheet1!$G$2:$G$21</c:f>
              <c:numCache>
                <c:formatCode>General</c:formatCode>
                <c:ptCount val="20"/>
                <c:pt idx="0">
                  <c:v>0.1</c:v>
                </c:pt>
                <c:pt idx="1">
                  <c:v>7.0000000000000007E-2</c:v>
                </c:pt>
                <c:pt idx="2">
                  <c:v>7.0000000000000007E-2</c:v>
                </c:pt>
                <c:pt idx="3">
                  <c:v>0.06</c:v>
                </c:pt>
                <c:pt idx="4">
                  <c:v>0.11</c:v>
                </c:pt>
                <c:pt idx="5">
                  <c:v>7.0000000000000007E-2</c:v>
                </c:pt>
                <c:pt idx="6">
                  <c:v>0.09</c:v>
                </c:pt>
                <c:pt idx="7">
                  <c:v>0.05</c:v>
                </c:pt>
                <c:pt idx="8">
                  <c:v>0.11</c:v>
                </c:pt>
                <c:pt idx="9">
                  <c:v>0.03</c:v>
                </c:pt>
                <c:pt idx="10">
                  <c:v>0.08</c:v>
                </c:pt>
                <c:pt idx="11">
                  <c:v>7.0000000000000007E-2</c:v>
                </c:pt>
                <c:pt idx="12">
                  <c:v>0.08</c:v>
                </c:pt>
                <c:pt idx="13">
                  <c:v>0.06</c:v>
                </c:pt>
                <c:pt idx="14">
                  <c:v>0.08</c:v>
                </c:pt>
                <c:pt idx="15">
                  <c:v>0.05</c:v>
                </c:pt>
                <c:pt idx="16">
                  <c:v>0.09</c:v>
                </c:pt>
                <c:pt idx="17">
                  <c:v>0.06</c:v>
                </c:pt>
                <c:pt idx="18">
                  <c:v>0.09</c:v>
                </c:pt>
                <c:pt idx="19">
                  <c:v>0.06</c:v>
                </c:pt>
              </c:numCache>
            </c:numRef>
          </c:val>
          <c:extLst>
            <c:ext xmlns:c16="http://schemas.microsoft.com/office/drawing/2014/chart" uri="{C3380CC4-5D6E-409C-BE32-E72D297353CC}">
              <c16:uniqueId val="{0000007D-135D-9D4F-B922-7704EC12A7A1}"/>
            </c:ext>
          </c:extLst>
        </c:ser>
        <c:ser>
          <c:idx val="6"/>
          <c:order val="6"/>
          <c:tx>
            <c:strRef>
              <c:f>Sheet1!$H$1</c:f>
              <c:strCache>
                <c:ptCount val="1"/>
                <c:pt idx="0">
                  <c:v>Private equity</c:v>
                </c:pt>
              </c:strCache>
            </c:strRef>
          </c:tx>
          <c:spPr>
            <a:solidFill>
              <a:srgbClr val="5D2B76"/>
            </a:solidFill>
            <a:ln>
              <a:solidFill>
                <a:srgbClr val="5D2B76"/>
              </a:solidFill>
            </a:ln>
          </c:spPr>
          <c:invertIfNegative val="0"/>
          <c:cat>
            <c:strRef>
              <c:f>Sheet1!$A$2:$A$21</c:f>
              <c:strCache>
                <c:ptCount val="20"/>
                <c:pt idx="0">
                  <c:v>Q1 2018</c:v>
                </c:pt>
                <c:pt idx="1">
                  <c:v>Q2 2018</c:v>
                </c:pt>
                <c:pt idx="2">
                  <c:v>Q3 2018</c:v>
                </c:pt>
                <c:pt idx="3">
                  <c:v>Q4 2018</c:v>
                </c:pt>
                <c:pt idx="4">
                  <c:v>Q1 2019</c:v>
                </c:pt>
                <c:pt idx="5">
                  <c:v>Q2 2019</c:v>
                </c:pt>
                <c:pt idx="6">
                  <c:v>Q3 2019</c:v>
                </c:pt>
                <c:pt idx="7">
                  <c:v>Q4 2019</c:v>
                </c:pt>
                <c:pt idx="8">
                  <c:v>Q1 2020</c:v>
                </c:pt>
                <c:pt idx="9">
                  <c:v>Q2 2020</c:v>
                </c:pt>
                <c:pt idx="10">
                  <c:v>Q3 2020</c:v>
                </c:pt>
                <c:pt idx="11">
                  <c:v>Q4 2020</c:v>
                </c:pt>
                <c:pt idx="12">
                  <c:v>Q1 2021</c:v>
                </c:pt>
                <c:pt idx="13">
                  <c:v>Q2 2021</c:v>
                </c:pt>
                <c:pt idx="14">
                  <c:v>Q3 2021</c:v>
                </c:pt>
                <c:pt idx="15">
                  <c:v>Q4 2021</c:v>
                </c:pt>
                <c:pt idx="16">
                  <c:v>Q1 2022</c:v>
                </c:pt>
                <c:pt idx="17">
                  <c:v>Q2 2022</c:v>
                </c:pt>
                <c:pt idx="18">
                  <c:v>Q3 2022</c:v>
                </c:pt>
                <c:pt idx="19">
                  <c:v>Q4 2022</c:v>
                </c:pt>
              </c:strCache>
            </c:strRef>
          </c:cat>
          <c:val>
            <c:numRef>
              <c:f>Sheet1!$H$2:$H$21</c:f>
              <c:numCache>
                <c:formatCode>General</c:formatCode>
                <c:ptCount val="20"/>
                <c:pt idx="0">
                  <c:v>0.04</c:v>
                </c:pt>
                <c:pt idx="1">
                  <c:v>0.05</c:v>
                </c:pt>
                <c:pt idx="2">
                  <c:v>0.05</c:v>
                </c:pt>
                <c:pt idx="3">
                  <c:v>0.05</c:v>
                </c:pt>
                <c:pt idx="4">
                  <c:v>0.05</c:v>
                </c:pt>
                <c:pt idx="5">
                  <c:v>0.05</c:v>
                </c:pt>
                <c:pt idx="6">
                  <c:v>0.05</c:v>
                </c:pt>
                <c:pt idx="7">
                  <c:v>0.05</c:v>
                </c:pt>
                <c:pt idx="8">
                  <c:v>0.05</c:v>
                </c:pt>
                <c:pt idx="9">
                  <c:v>7.0000000000000007E-2</c:v>
                </c:pt>
                <c:pt idx="10">
                  <c:v>7.0000000000000007E-2</c:v>
                </c:pt>
                <c:pt idx="11">
                  <c:v>7.0000000000000007E-2</c:v>
                </c:pt>
                <c:pt idx="12">
                  <c:v>0.05</c:v>
                </c:pt>
                <c:pt idx="13">
                  <c:v>0.06</c:v>
                </c:pt>
                <c:pt idx="14">
                  <c:v>0.06</c:v>
                </c:pt>
                <c:pt idx="15">
                  <c:v>0.04</c:v>
                </c:pt>
                <c:pt idx="16">
                  <c:v>0.05</c:v>
                </c:pt>
                <c:pt idx="17">
                  <c:v>0.04</c:v>
                </c:pt>
                <c:pt idx="18">
                  <c:v>0.06</c:v>
                </c:pt>
                <c:pt idx="19">
                  <c:v>0.05</c:v>
                </c:pt>
              </c:numCache>
            </c:numRef>
          </c:val>
          <c:extLst>
            <c:ext xmlns:c16="http://schemas.microsoft.com/office/drawing/2014/chart" uri="{C3380CC4-5D6E-409C-BE32-E72D297353CC}">
              <c16:uniqueId val="{00000092-135D-9D4F-B922-7704EC12A7A1}"/>
            </c:ext>
          </c:extLst>
        </c:ser>
        <c:ser>
          <c:idx val="7"/>
          <c:order val="7"/>
          <c:tx>
            <c:strRef>
              <c:f>Sheet1!$I$1</c:f>
              <c:strCache>
                <c:ptCount val="1"/>
                <c:pt idx="0">
                  <c:v>Other</c:v>
                </c:pt>
              </c:strCache>
            </c:strRef>
          </c:tx>
          <c:spPr>
            <a:solidFill>
              <a:srgbClr val="C271DA"/>
            </a:solidFill>
            <a:ln>
              <a:solidFill>
                <a:srgbClr val="C271DA"/>
              </a:solidFill>
            </a:ln>
          </c:spPr>
          <c:invertIfNegative val="0"/>
          <c:cat>
            <c:strRef>
              <c:f>Sheet1!$A$2:$A$21</c:f>
              <c:strCache>
                <c:ptCount val="20"/>
                <c:pt idx="0">
                  <c:v>Q1 2018</c:v>
                </c:pt>
                <c:pt idx="1">
                  <c:v>Q2 2018</c:v>
                </c:pt>
                <c:pt idx="2">
                  <c:v>Q3 2018</c:v>
                </c:pt>
                <c:pt idx="3">
                  <c:v>Q4 2018</c:v>
                </c:pt>
                <c:pt idx="4">
                  <c:v>Q1 2019</c:v>
                </c:pt>
                <c:pt idx="5">
                  <c:v>Q2 2019</c:v>
                </c:pt>
                <c:pt idx="6">
                  <c:v>Q3 2019</c:v>
                </c:pt>
                <c:pt idx="7">
                  <c:v>Q4 2019</c:v>
                </c:pt>
                <c:pt idx="8">
                  <c:v>Q1 2020</c:v>
                </c:pt>
                <c:pt idx="9">
                  <c:v>Q2 2020</c:v>
                </c:pt>
                <c:pt idx="10">
                  <c:v>Q3 2020</c:v>
                </c:pt>
                <c:pt idx="11">
                  <c:v>Q4 2020</c:v>
                </c:pt>
                <c:pt idx="12">
                  <c:v>Q1 2021</c:v>
                </c:pt>
                <c:pt idx="13">
                  <c:v>Q2 2021</c:v>
                </c:pt>
                <c:pt idx="14">
                  <c:v>Q3 2021</c:v>
                </c:pt>
                <c:pt idx="15">
                  <c:v>Q4 2021</c:v>
                </c:pt>
                <c:pt idx="16">
                  <c:v>Q1 2022</c:v>
                </c:pt>
                <c:pt idx="17">
                  <c:v>Q2 2022</c:v>
                </c:pt>
                <c:pt idx="18">
                  <c:v>Q3 2022</c:v>
                </c:pt>
                <c:pt idx="19">
                  <c:v>Q4 2022</c:v>
                </c:pt>
              </c:strCache>
            </c:strRef>
          </c:cat>
          <c:val>
            <c:numRef>
              <c:f>Sheet1!$I$2:$I$21</c:f>
              <c:numCache>
                <c:formatCode>General</c:formatCode>
                <c:ptCount val="20"/>
                <c:pt idx="0">
                  <c:v>0.2</c:v>
                </c:pt>
                <c:pt idx="1">
                  <c:v>0.21</c:v>
                </c:pt>
                <c:pt idx="2">
                  <c:v>0.22</c:v>
                </c:pt>
                <c:pt idx="3">
                  <c:v>0.22</c:v>
                </c:pt>
                <c:pt idx="4">
                  <c:v>0.18</c:v>
                </c:pt>
                <c:pt idx="5">
                  <c:v>0.2</c:v>
                </c:pt>
                <c:pt idx="6">
                  <c:v>0.19</c:v>
                </c:pt>
                <c:pt idx="7">
                  <c:v>0.2</c:v>
                </c:pt>
                <c:pt idx="8">
                  <c:v>0.2</c:v>
                </c:pt>
                <c:pt idx="9">
                  <c:v>0.2</c:v>
                </c:pt>
                <c:pt idx="10">
                  <c:v>0.18</c:v>
                </c:pt>
                <c:pt idx="11">
                  <c:v>0.2</c:v>
                </c:pt>
                <c:pt idx="12">
                  <c:v>0.17</c:v>
                </c:pt>
                <c:pt idx="13">
                  <c:v>0.16</c:v>
                </c:pt>
                <c:pt idx="14">
                  <c:v>0.15</c:v>
                </c:pt>
                <c:pt idx="15">
                  <c:v>0.18</c:v>
                </c:pt>
                <c:pt idx="16">
                  <c:v>0.15</c:v>
                </c:pt>
                <c:pt idx="17">
                  <c:v>0.17</c:v>
                </c:pt>
                <c:pt idx="18">
                  <c:v>0.17</c:v>
                </c:pt>
                <c:pt idx="19">
                  <c:v>0.19</c:v>
                </c:pt>
              </c:numCache>
            </c:numRef>
          </c:val>
          <c:extLst>
            <c:ext xmlns:c16="http://schemas.microsoft.com/office/drawing/2014/chart" uri="{C3380CC4-5D6E-409C-BE32-E72D297353CC}">
              <c16:uniqueId val="{000000A7-135D-9D4F-B922-7704EC12A7A1}"/>
            </c:ext>
          </c:extLst>
        </c:ser>
        <c:dLbls>
          <c:showLegendKey val="0"/>
          <c:showVal val="0"/>
          <c:showCatName val="0"/>
          <c:showSerName val="0"/>
          <c:showPercent val="0"/>
          <c:showBubbleSize val="0"/>
        </c:dLbls>
        <c:gapWidth val="80"/>
        <c:overlap val="10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Share of investment deals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legend>
      <c:legendPos val="t"/>
      <c:overlay val="0"/>
      <c:txPr>
        <a:bodyPr/>
        <a:lstStyle/>
        <a:p>
          <a:pPr>
            <a:defRPr sz="1600" smtId="4294967295">
              <a:solidFill>
                <a:srgbClr val="0F2741"/>
              </a:solidFill>
              <a:latin typeface="Open Sans"/>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DFE9-BC48-AFFA-3F5860A78EE7}"/>
                </c:ext>
              </c:extLst>
            </c:dLbl>
            <c:dLbl>
              <c:idx val="1"/>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DFE9-BC48-AFFA-3F5860A78EE7}"/>
                </c:ext>
              </c:extLst>
            </c:dLbl>
            <c:dLbl>
              <c:idx val="2"/>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DFE9-BC48-AFFA-3F5860A78EE7}"/>
                </c:ext>
              </c:extLst>
            </c:dLbl>
            <c:dLbl>
              <c:idx val="3"/>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DFE9-BC48-AFFA-3F5860A78EE7}"/>
                </c:ext>
              </c:extLst>
            </c:dLbl>
            <c:dLbl>
              <c:idx val="4"/>
              <c:numFmt formatCode="#,##0.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DFE9-BC48-AFFA-3F5860A78EE7}"/>
                </c:ext>
              </c:extLst>
            </c:dLbl>
            <c:dLbl>
              <c:idx val="5"/>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DFE9-BC48-AFFA-3F5860A78EE7}"/>
                </c:ext>
              </c:extLst>
            </c:dLbl>
            <c:dLbl>
              <c:idx val="6"/>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DFE9-BC48-AFFA-3F5860A78EE7}"/>
                </c:ext>
              </c:extLst>
            </c:dLbl>
            <c:dLbl>
              <c:idx val="7"/>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DFE9-BC48-AFFA-3F5860A78EE7}"/>
                </c:ext>
              </c:extLst>
            </c:dLbl>
            <c:dLbl>
              <c:idx val="8"/>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DFE9-BC48-AFFA-3F5860A78EE7}"/>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numRef>
              <c:f>Sheet1!$A$2:$A$10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Sheet1!$B$2:$B$10</c:f>
              <c:numCache>
                <c:formatCode>General</c:formatCode>
                <c:ptCount val="9"/>
                <c:pt idx="0">
                  <c:v>8</c:v>
                </c:pt>
                <c:pt idx="1">
                  <c:v>17.3</c:v>
                </c:pt>
                <c:pt idx="2">
                  <c:v>20.399999999999999</c:v>
                </c:pt>
                <c:pt idx="3">
                  <c:v>23.4</c:v>
                </c:pt>
                <c:pt idx="4">
                  <c:v>48.33</c:v>
                </c:pt>
                <c:pt idx="5">
                  <c:v>45.6</c:v>
                </c:pt>
                <c:pt idx="6">
                  <c:v>47.1</c:v>
                </c:pt>
                <c:pt idx="7">
                  <c:v>122.9</c:v>
                </c:pt>
                <c:pt idx="8">
                  <c:v>80.5</c:v>
                </c:pt>
              </c:numCache>
            </c:numRef>
          </c:val>
          <c:extLst>
            <c:ext xmlns:c16="http://schemas.microsoft.com/office/drawing/2014/chart" uri="{C3380CC4-5D6E-409C-BE32-E72D297353CC}">
              <c16:uniqueId val="{00000009-DFE9-BC48-AFFA-3F5860A78EE7}"/>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numFmt formatCode="#,##0" sourceLinked="0"/>
        <c:majorTickMark val="none"/>
        <c:minorTickMark val="none"/>
        <c:tickLblPos val="low"/>
        <c:spPr>
          <a:ln>
            <a:noFill/>
          </a:ln>
        </c:spPr>
        <c:txPr>
          <a:bodyPr/>
          <a:lstStyle/>
          <a:p>
            <a:pPr>
              <a:defRPr sz="14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E2-DF43-AC65-FC8C51B5BB83}"/>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E2-DF43-AC65-FC8C51B5BB83}"/>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E2-DF43-AC65-FC8C51B5BB83}"/>
                </c:ext>
              </c:extLst>
            </c:dLbl>
            <c:dLbl>
              <c:idx val="3"/>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E2-DF43-AC65-FC8C51B5BB83}"/>
                </c:ext>
              </c:extLst>
            </c:dLbl>
            <c:dLbl>
              <c:idx val="4"/>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E2-DF43-AC65-FC8C51B5BB83}"/>
                </c:ext>
              </c:extLst>
            </c:dLbl>
            <c:dLbl>
              <c:idx val="5"/>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E2-DF43-AC65-FC8C51B5BB83}"/>
                </c:ext>
              </c:extLst>
            </c:dLbl>
            <c:dLbl>
              <c:idx val="6"/>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DE2-DF43-AC65-FC8C51B5BB83}"/>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Sheet1!$A$2:$A$8</c:f>
              <c:strCache>
                <c:ptCount val="7"/>
                <c:pt idx="0">
                  <c:v>2017</c:v>
                </c:pt>
                <c:pt idx="1">
                  <c:v>2018</c:v>
                </c:pt>
                <c:pt idx="2">
                  <c:v>2019</c:v>
                </c:pt>
                <c:pt idx="3">
                  <c:v>2020</c:v>
                </c:pt>
                <c:pt idx="4">
                  <c:v>2021</c:v>
                </c:pt>
                <c:pt idx="5">
                  <c:v>2022</c:v>
                </c:pt>
                <c:pt idx="6">
                  <c:v>H1 2023</c:v>
                </c:pt>
              </c:strCache>
            </c:strRef>
          </c:cat>
          <c:val>
            <c:numRef>
              <c:f>Sheet1!$B$2:$B$8</c:f>
              <c:numCache>
                <c:formatCode>General</c:formatCode>
                <c:ptCount val="7"/>
                <c:pt idx="0">
                  <c:v>2348</c:v>
                </c:pt>
                <c:pt idx="1">
                  <c:v>2944</c:v>
                </c:pt>
                <c:pt idx="2">
                  <c:v>3650</c:v>
                </c:pt>
                <c:pt idx="3">
                  <c:v>3995</c:v>
                </c:pt>
                <c:pt idx="4">
                  <c:v>6623</c:v>
                </c:pt>
                <c:pt idx="5">
                  <c:v>6128</c:v>
                </c:pt>
                <c:pt idx="6">
                  <c:v>1818</c:v>
                </c:pt>
              </c:numCache>
            </c:numRef>
          </c:val>
          <c:extLst>
            <c:ext xmlns:c16="http://schemas.microsoft.com/office/drawing/2014/chart" uri="{C3380CC4-5D6E-409C-BE32-E72D297353CC}">
              <c16:uniqueId val="{00000007-FDE2-DF43-AC65-FC8C51B5BB83}"/>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numFmt formatCode="#,##0" sourceLinked="0"/>
        <c:majorTickMark val="none"/>
        <c:minorTickMark val="none"/>
        <c:tickLblPos val="low"/>
        <c:spPr>
          <a:ln>
            <a:noFill/>
          </a:ln>
        </c:spPr>
        <c:txPr>
          <a:bodyPr/>
          <a:lstStyle/>
          <a:p>
            <a:pPr>
              <a:defRPr sz="14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8D71-4647-A281-413AE5450A33}"/>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8D71-4647-A281-413AE5450A33}"/>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8D71-4647-A281-413AE5450A33}"/>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Americas</c:v>
                </c:pt>
                <c:pt idx="1">
                  <c:v>Europe, Middle East, Africa</c:v>
                </c:pt>
                <c:pt idx="2">
                  <c:v>Asia Pacific</c:v>
                </c:pt>
              </c:strCache>
            </c:strRef>
          </c:cat>
          <c:val>
            <c:numRef>
              <c:f>Sheet1!$B$2:$B$4</c:f>
              <c:numCache>
                <c:formatCode>General</c:formatCode>
                <c:ptCount val="3"/>
                <c:pt idx="0">
                  <c:v>2409</c:v>
                </c:pt>
                <c:pt idx="1">
                  <c:v>1621</c:v>
                </c:pt>
                <c:pt idx="2">
                  <c:v>1093</c:v>
                </c:pt>
              </c:numCache>
            </c:numRef>
          </c:val>
          <c:extLst>
            <c:ext xmlns:c16="http://schemas.microsoft.com/office/drawing/2014/chart" uri="{C3380CC4-5D6E-409C-BE32-E72D297353CC}">
              <c16:uniqueId val="{00000003-8D71-4647-A281-413AE5450A33}"/>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Number of deals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2015</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66CE-F242-9FC7-FD0F5C678806}"/>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66CE-F242-9FC7-FD0F5C678806}"/>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66CE-F242-9FC7-FD0F5C678806}"/>
                </c:ext>
              </c:extLst>
            </c:dLbl>
            <c:dLbl>
              <c:idx val="3"/>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66CE-F242-9FC7-FD0F5C678806}"/>
                </c:ext>
              </c:extLst>
            </c:dLbl>
            <c:dLbl>
              <c:idx val="4"/>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66CE-F242-9FC7-FD0F5C678806}"/>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Sheet1!$A$2:$A$6</c:f>
              <c:strCache>
                <c:ptCount val="5"/>
                <c:pt idx="0">
                  <c:v>Money transfer and payments</c:v>
                </c:pt>
                <c:pt idx="1">
                  <c:v>Savings and investments</c:v>
                </c:pt>
                <c:pt idx="2">
                  <c:v>Budgeting and financial planning</c:v>
                </c:pt>
                <c:pt idx="3">
                  <c:v>Insurance</c:v>
                </c:pt>
                <c:pt idx="4">
                  <c:v>Borrowing</c:v>
                </c:pt>
              </c:strCache>
            </c:strRef>
          </c:cat>
          <c:val>
            <c:numRef>
              <c:f>Sheet1!$B$2:$B$6</c:f>
              <c:numCache>
                <c:formatCode>General</c:formatCode>
                <c:ptCount val="5"/>
                <c:pt idx="0">
                  <c:v>0.18</c:v>
                </c:pt>
                <c:pt idx="1">
                  <c:v>0.17</c:v>
                </c:pt>
                <c:pt idx="2">
                  <c:v>0.08</c:v>
                </c:pt>
                <c:pt idx="3">
                  <c:v>0.08</c:v>
                </c:pt>
                <c:pt idx="4">
                  <c:v>0.06</c:v>
                </c:pt>
              </c:numCache>
            </c:numRef>
          </c:val>
          <c:extLst>
            <c:ext xmlns:c16="http://schemas.microsoft.com/office/drawing/2014/chart" uri="{C3380CC4-5D6E-409C-BE32-E72D297353CC}">
              <c16:uniqueId val="{00000005-66CE-F242-9FC7-FD0F5C678806}"/>
            </c:ext>
          </c:extLst>
        </c:ser>
        <c:ser>
          <c:idx val="1"/>
          <c:order val="1"/>
          <c:tx>
            <c:strRef>
              <c:f>Sheet1!$C$1</c:f>
              <c:strCache>
                <c:ptCount val="1"/>
                <c:pt idx="0">
                  <c:v>2017</c:v>
                </c:pt>
              </c:strCache>
            </c:strRef>
          </c:tx>
          <c:spPr>
            <a:solidFill>
              <a:srgbClr val="0F283E"/>
            </a:solidFill>
            <a:ln>
              <a:solidFill>
                <a:srgbClr val="0F283E"/>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66CE-F242-9FC7-FD0F5C678806}"/>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66CE-F242-9FC7-FD0F5C678806}"/>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66CE-F242-9FC7-FD0F5C678806}"/>
                </c:ext>
              </c:extLst>
            </c:dLbl>
            <c:dLbl>
              <c:idx val="3"/>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66CE-F242-9FC7-FD0F5C678806}"/>
                </c:ext>
              </c:extLst>
            </c:dLbl>
            <c:dLbl>
              <c:idx val="4"/>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66CE-F242-9FC7-FD0F5C678806}"/>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Sheet1!$A$2:$A$6</c:f>
              <c:strCache>
                <c:ptCount val="5"/>
                <c:pt idx="0">
                  <c:v>Money transfer and payments</c:v>
                </c:pt>
                <c:pt idx="1">
                  <c:v>Savings and investments</c:v>
                </c:pt>
                <c:pt idx="2">
                  <c:v>Budgeting and financial planning</c:v>
                </c:pt>
                <c:pt idx="3">
                  <c:v>Insurance</c:v>
                </c:pt>
                <c:pt idx="4">
                  <c:v>Borrowing</c:v>
                </c:pt>
              </c:strCache>
            </c:strRef>
          </c:cat>
          <c:val>
            <c:numRef>
              <c:f>Sheet1!$C$2:$C$6</c:f>
              <c:numCache>
                <c:formatCode>General</c:formatCode>
                <c:ptCount val="5"/>
                <c:pt idx="0">
                  <c:v>0.5</c:v>
                </c:pt>
                <c:pt idx="1">
                  <c:v>0.2</c:v>
                </c:pt>
                <c:pt idx="2">
                  <c:v>0.1</c:v>
                </c:pt>
                <c:pt idx="3">
                  <c:v>0.24</c:v>
                </c:pt>
                <c:pt idx="4">
                  <c:v>0.1</c:v>
                </c:pt>
              </c:numCache>
            </c:numRef>
          </c:val>
          <c:extLst>
            <c:ext xmlns:c16="http://schemas.microsoft.com/office/drawing/2014/chart" uri="{C3380CC4-5D6E-409C-BE32-E72D297353CC}">
              <c16:uniqueId val="{0000000B-66CE-F242-9FC7-FD0F5C678806}"/>
            </c:ext>
          </c:extLst>
        </c:ser>
        <c:ser>
          <c:idx val="2"/>
          <c:order val="2"/>
          <c:tx>
            <c:strRef>
              <c:f>Sheet1!$D$1</c:f>
              <c:strCache>
                <c:ptCount val="1"/>
                <c:pt idx="0">
                  <c:v>2019</c:v>
                </c:pt>
              </c:strCache>
            </c:strRef>
          </c:tx>
          <c:spPr>
            <a:solidFill>
              <a:srgbClr val="BABABA"/>
            </a:solidFill>
            <a:ln>
              <a:solidFill>
                <a:srgbClr val="BABABA"/>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66CE-F242-9FC7-FD0F5C678806}"/>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66CE-F242-9FC7-FD0F5C678806}"/>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E-66CE-F242-9FC7-FD0F5C678806}"/>
                </c:ext>
              </c:extLst>
            </c:dLbl>
            <c:dLbl>
              <c:idx val="3"/>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F-66CE-F242-9FC7-FD0F5C678806}"/>
                </c:ext>
              </c:extLst>
            </c:dLbl>
            <c:dLbl>
              <c:idx val="4"/>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0-66CE-F242-9FC7-FD0F5C678806}"/>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Sheet1!$A$2:$A$6</c:f>
              <c:strCache>
                <c:ptCount val="5"/>
                <c:pt idx="0">
                  <c:v>Money transfer and payments</c:v>
                </c:pt>
                <c:pt idx="1">
                  <c:v>Savings and investments</c:v>
                </c:pt>
                <c:pt idx="2">
                  <c:v>Budgeting and financial planning</c:v>
                </c:pt>
                <c:pt idx="3">
                  <c:v>Insurance</c:v>
                </c:pt>
                <c:pt idx="4">
                  <c:v>Borrowing</c:v>
                </c:pt>
              </c:strCache>
            </c:strRef>
          </c:cat>
          <c:val>
            <c:numRef>
              <c:f>Sheet1!$D$2:$D$6</c:f>
              <c:numCache>
                <c:formatCode>General</c:formatCode>
                <c:ptCount val="5"/>
                <c:pt idx="0">
                  <c:v>0.75</c:v>
                </c:pt>
                <c:pt idx="1">
                  <c:v>0.34</c:v>
                </c:pt>
                <c:pt idx="2">
                  <c:v>0.28999999999999998</c:v>
                </c:pt>
                <c:pt idx="3">
                  <c:v>0.48</c:v>
                </c:pt>
                <c:pt idx="4">
                  <c:v>0.27</c:v>
                </c:pt>
              </c:numCache>
            </c:numRef>
          </c:val>
          <c:extLst>
            <c:ext xmlns:c16="http://schemas.microsoft.com/office/drawing/2014/chart" uri="{C3380CC4-5D6E-409C-BE32-E72D297353CC}">
              <c16:uniqueId val="{00000011-66CE-F242-9FC7-FD0F5C678806}"/>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Adoption rate</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D332-3A41-A7A8-B83603703EB5}"/>
                </c:ext>
              </c:extLst>
            </c:dLbl>
            <c:dLbl>
              <c:idx val="1"/>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D332-3A41-A7A8-B83603703EB5}"/>
                </c:ext>
              </c:extLst>
            </c:dLbl>
            <c:dLbl>
              <c:idx val="2"/>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D332-3A41-A7A8-B83603703EB5}"/>
                </c:ext>
              </c:extLst>
            </c:dLbl>
            <c:dLbl>
              <c:idx val="3"/>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D332-3A41-A7A8-B83603703EB5}"/>
                </c:ext>
              </c:extLst>
            </c:dLbl>
            <c:dLbl>
              <c:idx val="4"/>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D332-3A41-A7A8-B83603703EB5}"/>
                </c:ext>
              </c:extLst>
            </c:dLbl>
            <c:dLbl>
              <c:idx val="5"/>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D332-3A41-A7A8-B83603703EB5}"/>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Sheet1!$A$2:$A$7</c:f>
              <c:strCache>
                <c:ptCount val="6"/>
                <c:pt idx="0">
                  <c:v>Payments</c:v>
                </c:pt>
                <c:pt idx="1">
                  <c:v>Banking</c:v>
                </c:pt>
                <c:pt idx="2">
                  <c:v>Digital lending</c:v>
                </c:pt>
                <c:pt idx="3">
                  <c:v>Insurance</c:v>
                </c:pt>
                <c:pt idx="4">
                  <c:v>Wealth management</c:v>
                </c:pt>
                <c:pt idx="5">
                  <c:v>Capital markets</c:v>
                </c:pt>
              </c:strCache>
            </c:strRef>
          </c:cat>
          <c:val>
            <c:numRef>
              <c:f>Sheet1!$B$2:$B$7</c:f>
              <c:numCache>
                <c:formatCode>General</c:formatCode>
                <c:ptCount val="6"/>
                <c:pt idx="0">
                  <c:v>20.8</c:v>
                </c:pt>
                <c:pt idx="1">
                  <c:v>9.4</c:v>
                </c:pt>
                <c:pt idx="2">
                  <c:v>11.5</c:v>
                </c:pt>
                <c:pt idx="3">
                  <c:v>8.4</c:v>
                </c:pt>
                <c:pt idx="4">
                  <c:v>8.8000000000000007</c:v>
                </c:pt>
                <c:pt idx="5">
                  <c:v>2.2999999999999998</c:v>
                </c:pt>
              </c:numCache>
            </c:numRef>
          </c:val>
          <c:extLst>
            <c:ext xmlns:c16="http://schemas.microsoft.com/office/drawing/2014/chart" uri="{C3380CC4-5D6E-409C-BE32-E72D297353CC}">
              <c16:uniqueId val="{00000006-D332-3A41-A7A8-B83603703EB5}"/>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6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Payments</c:v>
                </c:pt>
              </c:strCache>
            </c:strRef>
          </c:tx>
          <c:spPr>
            <a:ln>
              <a:solidFill>
                <a:srgbClr val="2876DD"/>
              </a:solidFill>
            </a:ln>
          </c:spPr>
          <c:marker>
            <c:symbol val="circle"/>
            <c:size val="5"/>
            <c:spPr>
              <a:solidFill>
                <a:srgbClr val="2876DD"/>
              </a:solidFill>
              <a:ln>
                <a:solidFill>
                  <a:srgbClr val="2876DD"/>
                </a:solidFill>
              </a:ln>
            </c:spPr>
          </c:marke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Sheet1!$B$2:$B$11</c:f>
              <c:numCache>
                <c:formatCode>General</c:formatCode>
                <c:ptCount val="10"/>
                <c:pt idx="0">
                  <c:v>15.8</c:v>
                </c:pt>
                <c:pt idx="1">
                  <c:v>12.5</c:v>
                </c:pt>
                <c:pt idx="2">
                  <c:v>10.9</c:v>
                </c:pt>
                <c:pt idx="3">
                  <c:v>17.7</c:v>
                </c:pt>
                <c:pt idx="4">
                  <c:v>50.1</c:v>
                </c:pt>
                <c:pt idx="5">
                  <c:v>107.8</c:v>
                </c:pt>
                <c:pt idx="6">
                  <c:v>27.8</c:v>
                </c:pt>
                <c:pt idx="7">
                  <c:v>58.4</c:v>
                </c:pt>
                <c:pt idx="8">
                  <c:v>57.9</c:v>
                </c:pt>
                <c:pt idx="9">
                  <c:v>20.7</c:v>
                </c:pt>
              </c:numCache>
            </c:numRef>
          </c:val>
          <c:smooth val="0"/>
          <c:extLst>
            <c:ext xmlns:c16="http://schemas.microsoft.com/office/drawing/2014/chart" uri="{C3380CC4-5D6E-409C-BE32-E72D297353CC}">
              <c16:uniqueId val="{0000000A-15F6-E845-B02C-5EFB46532106}"/>
            </c:ext>
          </c:extLst>
        </c:ser>
        <c:ser>
          <c:idx val="1"/>
          <c:order val="1"/>
          <c:tx>
            <c:strRef>
              <c:f>Sheet1!$C$1</c:f>
              <c:strCache>
                <c:ptCount val="1"/>
                <c:pt idx="0">
                  <c:v>Insurtech</c:v>
                </c:pt>
              </c:strCache>
            </c:strRef>
          </c:tx>
          <c:spPr>
            <a:ln>
              <a:solidFill>
                <a:srgbClr val="0F283E"/>
              </a:solidFill>
            </a:ln>
          </c:spPr>
          <c:marker>
            <c:symbol val="circle"/>
            <c:size val="5"/>
            <c:spPr>
              <a:solidFill>
                <a:srgbClr val="0F283E"/>
              </a:solidFill>
              <a:ln>
                <a:solidFill>
                  <a:srgbClr val="0F283E"/>
                </a:solidFill>
              </a:ln>
            </c:spPr>
          </c:marke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Sheet1!$C$2:$C$11</c:f>
              <c:numCache>
                <c:formatCode>General</c:formatCode>
                <c:ptCount val="10"/>
                <c:pt idx="0">
                  <c:v>3.3</c:v>
                </c:pt>
                <c:pt idx="1">
                  <c:v>2.9</c:v>
                </c:pt>
                <c:pt idx="2">
                  <c:v>11.8</c:v>
                </c:pt>
                <c:pt idx="3">
                  <c:v>11.2</c:v>
                </c:pt>
                <c:pt idx="4">
                  <c:v>27.9</c:v>
                </c:pt>
                <c:pt idx="5">
                  <c:v>12.9</c:v>
                </c:pt>
                <c:pt idx="6">
                  <c:v>15.1</c:v>
                </c:pt>
                <c:pt idx="7">
                  <c:v>11.9</c:v>
                </c:pt>
                <c:pt idx="8">
                  <c:v>5.9</c:v>
                </c:pt>
                <c:pt idx="9">
                  <c:v>8.1</c:v>
                </c:pt>
              </c:numCache>
            </c:numRef>
          </c:val>
          <c:smooth val="0"/>
          <c:extLst>
            <c:ext xmlns:c16="http://schemas.microsoft.com/office/drawing/2014/chart" uri="{C3380CC4-5D6E-409C-BE32-E72D297353CC}">
              <c16:uniqueId val="{00000015-15F6-E845-B02C-5EFB46532106}"/>
            </c:ext>
          </c:extLst>
        </c:ser>
        <c:ser>
          <c:idx val="2"/>
          <c:order val="2"/>
          <c:tx>
            <c:strRef>
              <c:f>Sheet1!$D$1</c:f>
              <c:strCache>
                <c:ptCount val="1"/>
                <c:pt idx="0">
                  <c:v>Regtech</c:v>
                </c:pt>
              </c:strCache>
            </c:strRef>
          </c:tx>
          <c:spPr>
            <a:ln>
              <a:solidFill>
                <a:srgbClr val="BABABA"/>
              </a:solidFill>
            </a:ln>
          </c:spPr>
          <c:marker>
            <c:symbol val="circle"/>
            <c:size val="5"/>
            <c:spPr>
              <a:solidFill>
                <a:srgbClr val="BABABA"/>
              </a:solidFill>
              <a:ln>
                <a:solidFill>
                  <a:srgbClr val="BABABA"/>
                </a:solidFill>
              </a:ln>
            </c:spPr>
          </c:marke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Sheet1!$D$2:$D$11</c:f>
              <c:numCache>
                <c:formatCode>General</c:formatCode>
                <c:ptCount val="10"/>
                <c:pt idx="0">
                  <c:v>3.9</c:v>
                </c:pt>
                <c:pt idx="1">
                  <c:v>1.3</c:v>
                </c:pt>
                <c:pt idx="2">
                  <c:v>3.7</c:v>
                </c:pt>
                <c:pt idx="3">
                  <c:v>1.5</c:v>
                </c:pt>
                <c:pt idx="4">
                  <c:v>8.1</c:v>
                </c:pt>
                <c:pt idx="5">
                  <c:v>3.7</c:v>
                </c:pt>
                <c:pt idx="6">
                  <c:v>11.1</c:v>
                </c:pt>
                <c:pt idx="7">
                  <c:v>12.7</c:v>
                </c:pt>
                <c:pt idx="8">
                  <c:v>21</c:v>
                </c:pt>
                <c:pt idx="9">
                  <c:v>2.6</c:v>
                </c:pt>
              </c:numCache>
            </c:numRef>
          </c:val>
          <c:smooth val="0"/>
          <c:extLst>
            <c:ext xmlns:c16="http://schemas.microsoft.com/office/drawing/2014/chart" uri="{C3380CC4-5D6E-409C-BE32-E72D297353CC}">
              <c16:uniqueId val="{00000020-15F6-E845-B02C-5EFB46532106}"/>
            </c:ext>
          </c:extLst>
        </c:ser>
        <c:ser>
          <c:idx val="3"/>
          <c:order val="3"/>
          <c:tx>
            <c:strRef>
              <c:f>Sheet1!$E$1</c:f>
              <c:strCache>
                <c:ptCount val="1"/>
                <c:pt idx="0">
                  <c:v>Cybersecurity</c:v>
                </c:pt>
              </c:strCache>
            </c:strRef>
          </c:tx>
          <c:spPr>
            <a:ln>
              <a:solidFill>
                <a:srgbClr val="A60B0B"/>
              </a:solidFill>
            </a:ln>
          </c:spPr>
          <c:marker>
            <c:symbol val="circle"/>
            <c:size val="5"/>
            <c:spPr>
              <a:solidFill>
                <a:srgbClr val="A60B0B"/>
              </a:solidFill>
              <a:ln>
                <a:solidFill>
                  <a:srgbClr val="A60B0B"/>
                </a:solidFill>
              </a:ln>
            </c:spPr>
          </c:marke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Sheet1!$E$2:$E$11</c:f>
              <c:numCache>
                <c:formatCode>General</c:formatCode>
                <c:ptCount val="10"/>
                <c:pt idx="0">
                  <c:v>0.06</c:v>
                </c:pt>
                <c:pt idx="1">
                  <c:v>0.08</c:v>
                </c:pt>
                <c:pt idx="2">
                  <c:v>0.28000000000000003</c:v>
                </c:pt>
                <c:pt idx="3">
                  <c:v>0.1</c:v>
                </c:pt>
                <c:pt idx="4">
                  <c:v>0.5</c:v>
                </c:pt>
                <c:pt idx="5">
                  <c:v>1.1000000000000001</c:v>
                </c:pt>
                <c:pt idx="6">
                  <c:v>1.1000000000000001</c:v>
                </c:pt>
                <c:pt idx="7">
                  <c:v>4.4000000000000004</c:v>
                </c:pt>
                <c:pt idx="8">
                  <c:v>1.7</c:v>
                </c:pt>
                <c:pt idx="9">
                  <c:v>1.3</c:v>
                </c:pt>
              </c:numCache>
            </c:numRef>
          </c:val>
          <c:smooth val="0"/>
          <c:extLst>
            <c:ext xmlns:c16="http://schemas.microsoft.com/office/drawing/2014/chart" uri="{C3380CC4-5D6E-409C-BE32-E72D297353CC}">
              <c16:uniqueId val="{0000002B-15F6-E845-B02C-5EFB46532106}"/>
            </c:ext>
          </c:extLst>
        </c:ser>
        <c:ser>
          <c:idx val="4"/>
          <c:order val="4"/>
          <c:tx>
            <c:strRef>
              <c:f>Sheet1!$F$1</c:f>
              <c:strCache>
                <c:ptCount val="1"/>
                <c:pt idx="0">
                  <c:v>Wealthtech</c:v>
                </c:pt>
              </c:strCache>
            </c:strRef>
          </c:tx>
          <c:spPr>
            <a:ln>
              <a:solidFill>
                <a:srgbClr val="87BC24"/>
              </a:solidFill>
            </a:ln>
          </c:spPr>
          <c:marker>
            <c:symbol val="circle"/>
            <c:size val="5"/>
            <c:spPr>
              <a:solidFill>
                <a:srgbClr val="87BC24"/>
              </a:solidFill>
              <a:ln>
                <a:solidFill>
                  <a:srgbClr val="87BC24"/>
                </a:solidFill>
              </a:ln>
            </c:spPr>
          </c:marke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Sheet1!$F$2:$F$11</c:f>
              <c:numCache>
                <c:formatCode>General</c:formatCode>
                <c:ptCount val="10"/>
                <c:pt idx="0">
                  <c:v>0.62</c:v>
                </c:pt>
                <c:pt idx="1">
                  <c:v>0.87</c:v>
                </c:pt>
                <c:pt idx="2">
                  <c:v>0.24</c:v>
                </c:pt>
                <c:pt idx="3">
                  <c:v>0.2</c:v>
                </c:pt>
                <c:pt idx="4">
                  <c:v>0.7</c:v>
                </c:pt>
                <c:pt idx="5">
                  <c:v>0.4</c:v>
                </c:pt>
                <c:pt idx="6">
                  <c:v>0.2</c:v>
                </c:pt>
                <c:pt idx="7">
                  <c:v>0.9</c:v>
                </c:pt>
                <c:pt idx="8">
                  <c:v>0.8</c:v>
                </c:pt>
                <c:pt idx="9">
                  <c:v>0.2</c:v>
                </c:pt>
              </c:numCache>
            </c:numRef>
          </c:val>
          <c:smooth val="0"/>
          <c:extLst>
            <c:ext xmlns:c16="http://schemas.microsoft.com/office/drawing/2014/chart" uri="{C3380CC4-5D6E-409C-BE32-E72D297353CC}">
              <c16:uniqueId val="{00000036-15F6-E845-B02C-5EFB46532106}"/>
            </c:ext>
          </c:extLst>
        </c:ser>
        <c:ser>
          <c:idx val="5"/>
          <c:order val="5"/>
          <c:tx>
            <c:strRef>
              <c:f>Sheet1!$G$1</c:f>
              <c:strCache>
                <c:ptCount val="1"/>
                <c:pt idx="0">
                  <c:v>Blockchain/cryptocurrency</c:v>
                </c:pt>
              </c:strCache>
            </c:strRef>
          </c:tx>
          <c:spPr>
            <a:ln>
              <a:solidFill>
                <a:srgbClr val="EBB523"/>
              </a:solidFill>
            </a:ln>
          </c:spPr>
          <c:marker>
            <c:symbol val="circle"/>
            <c:size val="5"/>
            <c:spPr>
              <a:solidFill>
                <a:srgbClr val="EBB523"/>
              </a:solidFill>
              <a:ln>
                <a:solidFill>
                  <a:srgbClr val="EBB523"/>
                </a:solidFill>
              </a:ln>
            </c:spPr>
          </c:marke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Sheet1!$G$2:$G$11</c:f>
              <c:numCache>
                <c:formatCode>General</c:formatCode>
                <c:ptCount val="10"/>
                <c:pt idx="0">
                  <c:v>0.7</c:v>
                </c:pt>
                <c:pt idx="1">
                  <c:v>0.6</c:v>
                </c:pt>
                <c:pt idx="2">
                  <c:v>0.8</c:v>
                </c:pt>
                <c:pt idx="3">
                  <c:v>5.2</c:v>
                </c:pt>
                <c:pt idx="4">
                  <c:v>8.1999999999999993</c:v>
                </c:pt>
                <c:pt idx="5">
                  <c:v>5.3</c:v>
                </c:pt>
                <c:pt idx="6">
                  <c:v>6.2</c:v>
                </c:pt>
                <c:pt idx="7">
                  <c:v>29.9</c:v>
                </c:pt>
                <c:pt idx="8">
                  <c:v>24.3</c:v>
                </c:pt>
                <c:pt idx="9">
                  <c:v>7.5</c:v>
                </c:pt>
              </c:numCache>
            </c:numRef>
          </c:val>
          <c:smooth val="0"/>
          <c:extLst>
            <c:ext xmlns:c16="http://schemas.microsoft.com/office/drawing/2014/chart" uri="{C3380CC4-5D6E-409C-BE32-E72D297353CC}">
              <c16:uniqueId val="{00000041-15F6-E845-B02C-5EFB46532106}"/>
            </c:ext>
          </c:extLst>
        </c:ser>
        <c:ser>
          <c:idx val="6"/>
          <c:order val="6"/>
          <c:tx>
            <c:strRef>
              <c:f>Sheet1!$H$1</c:f>
              <c:strCache>
                <c:ptCount val="1"/>
                <c:pt idx="0">
                  <c:v>ESG/greentech</c:v>
                </c:pt>
              </c:strCache>
            </c:strRef>
          </c:tx>
          <c:spPr>
            <a:ln>
              <a:solidFill>
                <a:srgbClr val="5D2B76"/>
              </a:solidFill>
            </a:ln>
          </c:spPr>
          <c:marker>
            <c:symbol val="circle"/>
            <c:size val="5"/>
            <c:spPr>
              <a:solidFill>
                <a:srgbClr val="5D2B76"/>
              </a:solidFill>
              <a:ln>
                <a:solidFill>
                  <a:srgbClr val="5D2B76"/>
                </a:solidFill>
              </a:ln>
            </c:spPr>
          </c:marker>
          <c:dPt>
            <c:idx val="0"/>
            <c:marker>
              <c:spPr>
                <a:noFill/>
                <a:ln>
                  <a:noFill/>
                </a:ln>
              </c:spPr>
            </c:marker>
            <c:bubble3D val="0"/>
            <c:spPr>
              <a:ln>
                <a:noFill/>
              </a:ln>
            </c:spPr>
            <c:extLst>
              <c:ext xmlns:c16="http://schemas.microsoft.com/office/drawing/2014/chart" uri="{C3380CC4-5D6E-409C-BE32-E72D297353CC}">
                <c16:uniqueId val="{00000043-15F6-E845-B02C-5EFB46532106}"/>
              </c:ext>
            </c:extLst>
          </c:dPt>
          <c:dPt>
            <c:idx val="1"/>
            <c:marker>
              <c:spPr>
                <a:noFill/>
                <a:ln>
                  <a:noFill/>
                </a:ln>
              </c:spPr>
            </c:marker>
            <c:bubble3D val="0"/>
            <c:spPr>
              <a:ln>
                <a:noFill/>
              </a:ln>
            </c:spPr>
            <c:extLst>
              <c:ext xmlns:c16="http://schemas.microsoft.com/office/drawing/2014/chart" uri="{C3380CC4-5D6E-409C-BE32-E72D297353CC}">
                <c16:uniqueId val="{00000045-15F6-E845-B02C-5EFB46532106}"/>
              </c:ext>
            </c:extLst>
          </c:dPt>
          <c:dPt>
            <c:idx val="2"/>
            <c:marker>
              <c:spPr>
                <a:noFill/>
                <a:ln>
                  <a:noFill/>
                </a:ln>
              </c:spPr>
            </c:marker>
            <c:bubble3D val="0"/>
            <c:spPr>
              <a:ln>
                <a:noFill/>
              </a:ln>
            </c:spPr>
            <c:extLst>
              <c:ext xmlns:c16="http://schemas.microsoft.com/office/drawing/2014/chart" uri="{C3380CC4-5D6E-409C-BE32-E72D297353CC}">
                <c16:uniqueId val="{00000047-15F6-E845-B02C-5EFB46532106}"/>
              </c:ext>
            </c:extLst>
          </c:dPt>
          <c:dPt>
            <c:idx val="3"/>
            <c:marker>
              <c:spPr>
                <a:noFill/>
                <a:ln>
                  <a:noFill/>
                </a:ln>
              </c:spPr>
            </c:marker>
            <c:bubble3D val="0"/>
            <c:spPr>
              <a:ln>
                <a:noFill/>
              </a:ln>
            </c:spPr>
            <c:extLst>
              <c:ext xmlns:c16="http://schemas.microsoft.com/office/drawing/2014/chart" uri="{C3380CC4-5D6E-409C-BE32-E72D297353CC}">
                <c16:uniqueId val="{00000049-15F6-E845-B02C-5EFB46532106}"/>
              </c:ext>
            </c:extLst>
          </c:dPt>
          <c:dPt>
            <c:idx val="4"/>
            <c:marker>
              <c:spPr>
                <a:noFill/>
                <a:ln>
                  <a:noFill/>
                </a:ln>
              </c:spPr>
            </c:marker>
            <c:bubble3D val="0"/>
            <c:spPr>
              <a:ln>
                <a:noFill/>
              </a:ln>
            </c:spPr>
            <c:extLst>
              <c:ext xmlns:c16="http://schemas.microsoft.com/office/drawing/2014/chart" uri="{C3380CC4-5D6E-409C-BE32-E72D297353CC}">
                <c16:uniqueId val="{0000004B-15F6-E845-B02C-5EFB46532106}"/>
              </c:ext>
            </c:extLst>
          </c:dPt>
          <c:dPt>
            <c:idx val="5"/>
            <c:marker>
              <c:spPr>
                <a:noFill/>
                <a:ln>
                  <a:noFill/>
                </a:ln>
              </c:spPr>
            </c:marker>
            <c:bubble3D val="0"/>
            <c:spPr>
              <a:ln>
                <a:noFill/>
              </a:ln>
            </c:spPr>
            <c:extLst>
              <c:ext xmlns:c16="http://schemas.microsoft.com/office/drawing/2014/chart" uri="{C3380CC4-5D6E-409C-BE32-E72D297353CC}">
                <c16:uniqueId val="{0000004D-15F6-E845-B02C-5EFB46532106}"/>
              </c:ext>
            </c:extLst>
          </c:dPt>
          <c:dPt>
            <c:idx val="6"/>
            <c:bubble3D val="0"/>
            <c:spPr>
              <a:ln>
                <a:noFill/>
              </a:ln>
            </c:spPr>
            <c:extLst>
              <c:ext xmlns:c16="http://schemas.microsoft.com/office/drawing/2014/chart" uri="{C3380CC4-5D6E-409C-BE32-E72D297353CC}">
                <c16:uniqueId val="{0000004F-15F6-E845-B02C-5EFB46532106}"/>
              </c:ext>
            </c:extLst>
          </c:dPt>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Sheet1!$H$2:$H$11</c:f>
              <c:numCache>
                <c:formatCode>General</c:formatCode>
                <c:ptCount val="10"/>
                <c:pt idx="6">
                  <c:v>1.5</c:v>
                </c:pt>
                <c:pt idx="7">
                  <c:v>3.7</c:v>
                </c:pt>
                <c:pt idx="8">
                  <c:v>1.2</c:v>
                </c:pt>
                <c:pt idx="9">
                  <c:v>2.2999999999999998</c:v>
                </c:pt>
              </c:numCache>
            </c:numRef>
          </c:val>
          <c:smooth val="0"/>
          <c:extLst>
            <c:ext xmlns:c16="http://schemas.microsoft.com/office/drawing/2014/chart" uri="{C3380CC4-5D6E-409C-BE32-E72D297353CC}">
              <c16:uniqueId val="{00000053-15F6-E845-B02C-5EFB46532106}"/>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000" b="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numFmt formatCode="#,##0" sourceLinked="0"/>
        <c:majorTickMark val="none"/>
        <c:minorTickMark val="none"/>
        <c:tickLblPos val="low"/>
        <c:spPr>
          <a:ln>
            <a:noFill/>
          </a:ln>
        </c:spPr>
        <c:txPr>
          <a:bodyPr/>
          <a:lstStyle/>
          <a:p>
            <a:pPr>
              <a:defRPr sz="1600" b="0" smtId="4294967295">
                <a:solidFill>
                  <a:srgbClr val="000000"/>
                </a:solidFill>
                <a:latin typeface="Calibri"/>
              </a:defRPr>
            </a:pPr>
            <a:endParaRPr lang="en-US"/>
          </a:p>
        </c:txPr>
        <c:crossAx val="67451136"/>
        <c:crosses val="autoZero"/>
        <c:crossBetween val="between"/>
      </c:valAx>
    </c:plotArea>
    <c:legend>
      <c:legendPos val="t"/>
      <c:layout>
        <c:manualLayout>
          <c:xMode val="edge"/>
          <c:yMode val="edge"/>
          <c:x val="2.628981113835141E-2"/>
          <c:y val="1.6288956685911293E-2"/>
          <c:w val="0.94969728492330463"/>
          <c:h val="0.14116411743781976"/>
        </c:manualLayout>
      </c:layout>
      <c:overlay val="0"/>
      <c:txPr>
        <a:bodyPr/>
        <a:lstStyle/>
        <a:p>
          <a:pPr>
            <a:defRPr sz="1600" smtId="4294967295">
              <a:solidFill>
                <a:srgbClr val="000000"/>
              </a:solidFill>
              <a:latin typeface="Calibri"/>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Payments</c:v>
                </c:pt>
              </c:strCache>
            </c:strRef>
          </c:tx>
          <c:spPr>
            <a:ln>
              <a:solidFill>
                <a:srgbClr val="2876DD"/>
              </a:solidFill>
            </a:ln>
          </c:spPr>
          <c:marker>
            <c:symbol val="circle"/>
            <c:size val="5"/>
            <c:spPr>
              <a:solidFill>
                <a:srgbClr val="2876DD"/>
              </a:solidFill>
              <a:ln>
                <a:solidFill>
                  <a:srgbClr val="2876DD"/>
                </a:solidFill>
              </a:ln>
            </c:spPr>
          </c:marke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Sheet1!$B$2:$B$11</c:f>
              <c:numCache>
                <c:formatCode>General</c:formatCode>
                <c:ptCount val="10"/>
                <c:pt idx="0">
                  <c:v>15.8</c:v>
                </c:pt>
                <c:pt idx="1">
                  <c:v>12.5</c:v>
                </c:pt>
                <c:pt idx="2">
                  <c:v>10.9</c:v>
                </c:pt>
                <c:pt idx="3">
                  <c:v>17.7</c:v>
                </c:pt>
                <c:pt idx="4">
                  <c:v>50.1</c:v>
                </c:pt>
                <c:pt idx="5">
                  <c:v>107.8</c:v>
                </c:pt>
                <c:pt idx="6">
                  <c:v>27.8</c:v>
                </c:pt>
                <c:pt idx="7">
                  <c:v>58.4</c:v>
                </c:pt>
                <c:pt idx="8">
                  <c:v>57.9</c:v>
                </c:pt>
                <c:pt idx="9">
                  <c:v>20.7</c:v>
                </c:pt>
              </c:numCache>
            </c:numRef>
          </c:val>
          <c:smooth val="0"/>
          <c:extLst>
            <c:ext xmlns:c16="http://schemas.microsoft.com/office/drawing/2014/chart" uri="{C3380CC4-5D6E-409C-BE32-E72D297353CC}">
              <c16:uniqueId val="{0000000A-15F6-E845-B02C-5EFB46532106}"/>
            </c:ext>
          </c:extLst>
        </c:ser>
        <c:ser>
          <c:idx val="1"/>
          <c:order val="1"/>
          <c:tx>
            <c:strRef>
              <c:f>Sheet1!$C$1</c:f>
              <c:strCache>
                <c:ptCount val="1"/>
                <c:pt idx="0">
                  <c:v>Insurtech</c:v>
                </c:pt>
              </c:strCache>
            </c:strRef>
          </c:tx>
          <c:spPr>
            <a:ln>
              <a:solidFill>
                <a:srgbClr val="0F283E"/>
              </a:solidFill>
            </a:ln>
          </c:spPr>
          <c:marker>
            <c:symbol val="circle"/>
            <c:size val="5"/>
            <c:spPr>
              <a:solidFill>
                <a:srgbClr val="0F283E"/>
              </a:solidFill>
              <a:ln>
                <a:solidFill>
                  <a:srgbClr val="0F283E"/>
                </a:solidFill>
              </a:ln>
            </c:spPr>
          </c:marke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Sheet1!$C$2:$C$11</c:f>
              <c:numCache>
                <c:formatCode>General</c:formatCode>
                <c:ptCount val="10"/>
                <c:pt idx="0">
                  <c:v>3.3</c:v>
                </c:pt>
                <c:pt idx="1">
                  <c:v>2.9</c:v>
                </c:pt>
                <c:pt idx="2">
                  <c:v>11.8</c:v>
                </c:pt>
                <c:pt idx="3">
                  <c:v>11.2</c:v>
                </c:pt>
                <c:pt idx="4">
                  <c:v>27.9</c:v>
                </c:pt>
                <c:pt idx="5">
                  <c:v>12.9</c:v>
                </c:pt>
                <c:pt idx="6">
                  <c:v>15.1</c:v>
                </c:pt>
                <c:pt idx="7">
                  <c:v>11.9</c:v>
                </c:pt>
                <c:pt idx="8">
                  <c:v>5.9</c:v>
                </c:pt>
                <c:pt idx="9">
                  <c:v>8.1</c:v>
                </c:pt>
              </c:numCache>
            </c:numRef>
          </c:val>
          <c:smooth val="0"/>
          <c:extLst>
            <c:ext xmlns:c16="http://schemas.microsoft.com/office/drawing/2014/chart" uri="{C3380CC4-5D6E-409C-BE32-E72D297353CC}">
              <c16:uniqueId val="{00000015-15F6-E845-B02C-5EFB46532106}"/>
            </c:ext>
          </c:extLst>
        </c:ser>
        <c:ser>
          <c:idx val="2"/>
          <c:order val="2"/>
          <c:tx>
            <c:strRef>
              <c:f>Sheet1!$D$1</c:f>
              <c:strCache>
                <c:ptCount val="1"/>
                <c:pt idx="0">
                  <c:v>Regtech</c:v>
                </c:pt>
              </c:strCache>
            </c:strRef>
          </c:tx>
          <c:spPr>
            <a:ln>
              <a:solidFill>
                <a:srgbClr val="BABABA"/>
              </a:solidFill>
            </a:ln>
          </c:spPr>
          <c:marker>
            <c:symbol val="circle"/>
            <c:size val="5"/>
            <c:spPr>
              <a:solidFill>
                <a:srgbClr val="BABABA"/>
              </a:solidFill>
              <a:ln>
                <a:solidFill>
                  <a:srgbClr val="BABABA"/>
                </a:solidFill>
              </a:ln>
            </c:spPr>
          </c:marke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Sheet1!$D$2:$D$11</c:f>
              <c:numCache>
                <c:formatCode>General</c:formatCode>
                <c:ptCount val="10"/>
                <c:pt idx="0">
                  <c:v>3.9</c:v>
                </c:pt>
                <c:pt idx="1">
                  <c:v>1.3</c:v>
                </c:pt>
                <c:pt idx="2">
                  <c:v>3.7</c:v>
                </c:pt>
                <c:pt idx="3">
                  <c:v>1.5</c:v>
                </c:pt>
                <c:pt idx="4">
                  <c:v>8.1</c:v>
                </c:pt>
                <c:pt idx="5">
                  <c:v>3.7</c:v>
                </c:pt>
                <c:pt idx="6">
                  <c:v>11.1</c:v>
                </c:pt>
                <c:pt idx="7">
                  <c:v>12.7</c:v>
                </c:pt>
                <c:pt idx="8">
                  <c:v>21</c:v>
                </c:pt>
                <c:pt idx="9">
                  <c:v>2.6</c:v>
                </c:pt>
              </c:numCache>
            </c:numRef>
          </c:val>
          <c:smooth val="0"/>
          <c:extLst>
            <c:ext xmlns:c16="http://schemas.microsoft.com/office/drawing/2014/chart" uri="{C3380CC4-5D6E-409C-BE32-E72D297353CC}">
              <c16:uniqueId val="{00000020-15F6-E845-B02C-5EFB46532106}"/>
            </c:ext>
          </c:extLst>
        </c:ser>
        <c:ser>
          <c:idx val="3"/>
          <c:order val="3"/>
          <c:tx>
            <c:strRef>
              <c:f>Sheet1!$E$1</c:f>
              <c:strCache>
                <c:ptCount val="1"/>
                <c:pt idx="0">
                  <c:v>Cybersecurity</c:v>
                </c:pt>
              </c:strCache>
            </c:strRef>
          </c:tx>
          <c:spPr>
            <a:ln>
              <a:solidFill>
                <a:srgbClr val="A60B0B"/>
              </a:solidFill>
            </a:ln>
          </c:spPr>
          <c:marker>
            <c:symbol val="circle"/>
            <c:size val="5"/>
            <c:spPr>
              <a:solidFill>
                <a:srgbClr val="A60B0B"/>
              </a:solidFill>
              <a:ln>
                <a:solidFill>
                  <a:srgbClr val="A60B0B"/>
                </a:solidFill>
              </a:ln>
            </c:spPr>
          </c:marke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Sheet1!$E$2:$E$11</c:f>
              <c:numCache>
                <c:formatCode>General</c:formatCode>
                <c:ptCount val="10"/>
                <c:pt idx="0">
                  <c:v>0.06</c:v>
                </c:pt>
                <c:pt idx="1">
                  <c:v>0.08</c:v>
                </c:pt>
                <c:pt idx="2">
                  <c:v>0.28000000000000003</c:v>
                </c:pt>
                <c:pt idx="3">
                  <c:v>0.1</c:v>
                </c:pt>
                <c:pt idx="4">
                  <c:v>0.5</c:v>
                </c:pt>
                <c:pt idx="5">
                  <c:v>1.1000000000000001</c:v>
                </c:pt>
                <c:pt idx="6">
                  <c:v>1.1000000000000001</c:v>
                </c:pt>
                <c:pt idx="7">
                  <c:v>4.4000000000000004</c:v>
                </c:pt>
                <c:pt idx="8">
                  <c:v>1.7</c:v>
                </c:pt>
                <c:pt idx="9">
                  <c:v>1.3</c:v>
                </c:pt>
              </c:numCache>
            </c:numRef>
          </c:val>
          <c:smooth val="0"/>
          <c:extLst>
            <c:ext xmlns:c16="http://schemas.microsoft.com/office/drawing/2014/chart" uri="{C3380CC4-5D6E-409C-BE32-E72D297353CC}">
              <c16:uniqueId val="{0000002B-15F6-E845-B02C-5EFB46532106}"/>
            </c:ext>
          </c:extLst>
        </c:ser>
        <c:ser>
          <c:idx val="4"/>
          <c:order val="4"/>
          <c:tx>
            <c:strRef>
              <c:f>Sheet1!$F$1</c:f>
              <c:strCache>
                <c:ptCount val="1"/>
                <c:pt idx="0">
                  <c:v>Wealthtech</c:v>
                </c:pt>
              </c:strCache>
            </c:strRef>
          </c:tx>
          <c:spPr>
            <a:ln>
              <a:solidFill>
                <a:srgbClr val="87BC24"/>
              </a:solidFill>
            </a:ln>
          </c:spPr>
          <c:marker>
            <c:symbol val="circle"/>
            <c:size val="5"/>
            <c:spPr>
              <a:solidFill>
                <a:srgbClr val="87BC24"/>
              </a:solidFill>
              <a:ln>
                <a:solidFill>
                  <a:srgbClr val="87BC24"/>
                </a:solidFill>
              </a:ln>
            </c:spPr>
          </c:marke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Sheet1!$F$2:$F$11</c:f>
              <c:numCache>
                <c:formatCode>General</c:formatCode>
                <c:ptCount val="10"/>
                <c:pt idx="0">
                  <c:v>0.62</c:v>
                </c:pt>
                <c:pt idx="1">
                  <c:v>0.87</c:v>
                </c:pt>
                <c:pt idx="2">
                  <c:v>0.24</c:v>
                </c:pt>
                <c:pt idx="3">
                  <c:v>0.2</c:v>
                </c:pt>
                <c:pt idx="4">
                  <c:v>0.7</c:v>
                </c:pt>
                <c:pt idx="5">
                  <c:v>0.4</c:v>
                </c:pt>
                <c:pt idx="6">
                  <c:v>0.2</c:v>
                </c:pt>
                <c:pt idx="7">
                  <c:v>0.9</c:v>
                </c:pt>
                <c:pt idx="8">
                  <c:v>0.8</c:v>
                </c:pt>
                <c:pt idx="9">
                  <c:v>0.2</c:v>
                </c:pt>
              </c:numCache>
            </c:numRef>
          </c:val>
          <c:smooth val="0"/>
          <c:extLst>
            <c:ext xmlns:c16="http://schemas.microsoft.com/office/drawing/2014/chart" uri="{C3380CC4-5D6E-409C-BE32-E72D297353CC}">
              <c16:uniqueId val="{00000036-15F6-E845-B02C-5EFB46532106}"/>
            </c:ext>
          </c:extLst>
        </c:ser>
        <c:ser>
          <c:idx val="5"/>
          <c:order val="5"/>
          <c:tx>
            <c:strRef>
              <c:f>Sheet1!$G$1</c:f>
              <c:strCache>
                <c:ptCount val="1"/>
                <c:pt idx="0">
                  <c:v>Blockchain/cryptocurrency</c:v>
                </c:pt>
              </c:strCache>
            </c:strRef>
          </c:tx>
          <c:spPr>
            <a:ln w="50800">
              <a:solidFill>
                <a:schemeClr val="accent2"/>
              </a:solidFill>
            </a:ln>
          </c:spPr>
          <c:marker>
            <c:symbol val="circle"/>
            <c:size val="5"/>
            <c:spPr>
              <a:solidFill>
                <a:srgbClr val="EBB523"/>
              </a:solidFill>
              <a:ln>
                <a:solidFill>
                  <a:srgbClr val="EBB523"/>
                </a:solidFill>
              </a:ln>
            </c:spPr>
          </c:marke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Sheet1!$G$2:$G$11</c:f>
              <c:numCache>
                <c:formatCode>General</c:formatCode>
                <c:ptCount val="10"/>
                <c:pt idx="0">
                  <c:v>0.7</c:v>
                </c:pt>
                <c:pt idx="1">
                  <c:v>0.6</c:v>
                </c:pt>
                <c:pt idx="2">
                  <c:v>0.8</c:v>
                </c:pt>
                <c:pt idx="3">
                  <c:v>5.2</c:v>
                </c:pt>
                <c:pt idx="4">
                  <c:v>8.1999999999999993</c:v>
                </c:pt>
                <c:pt idx="5">
                  <c:v>5.3</c:v>
                </c:pt>
                <c:pt idx="6">
                  <c:v>6.2</c:v>
                </c:pt>
                <c:pt idx="7">
                  <c:v>29.9</c:v>
                </c:pt>
                <c:pt idx="8">
                  <c:v>24.3</c:v>
                </c:pt>
                <c:pt idx="9">
                  <c:v>7.5</c:v>
                </c:pt>
              </c:numCache>
            </c:numRef>
          </c:val>
          <c:smooth val="0"/>
          <c:extLst>
            <c:ext xmlns:c16="http://schemas.microsoft.com/office/drawing/2014/chart" uri="{C3380CC4-5D6E-409C-BE32-E72D297353CC}">
              <c16:uniqueId val="{00000041-15F6-E845-B02C-5EFB46532106}"/>
            </c:ext>
          </c:extLst>
        </c:ser>
        <c:ser>
          <c:idx val="6"/>
          <c:order val="6"/>
          <c:tx>
            <c:strRef>
              <c:f>Sheet1!$H$1</c:f>
              <c:strCache>
                <c:ptCount val="1"/>
                <c:pt idx="0">
                  <c:v>ESG/greentech</c:v>
                </c:pt>
              </c:strCache>
            </c:strRef>
          </c:tx>
          <c:spPr>
            <a:ln>
              <a:solidFill>
                <a:srgbClr val="5D2B76"/>
              </a:solidFill>
            </a:ln>
          </c:spPr>
          <c:marker>
            <c:symbol val="circle"/>
            <c:size val="5"/>
            <c:spPr>
              <a:solidFill>
                <a:srgbClr val="5D2B76"/>
              </a:solidFill>
              <a:ln>
                <a:solidFill>
                  <a:srgbClr val="5D2B76"/>
                </a:solidFill>
              </a:ln>
            </c:spPr>
          </c:marker>
          <c:dPt>
            <c:idx val="0"/>
            <c:marker>
              <c:spPr>
                <a:noFill/>
                <a:ln>
                  <a:noFill/>
                </a:ln>
              </c:spPr>
            </c:marker>
            <c:bubble3D val="0"/>
            <c:spPr>
              <a:ln>
                <a:noFill/>
              </a:ln>
            </c:spPr>
            <c:extLst>
              <c:ext xmlns:c16="http://schemas.microsoft.com/office/drawing/2014/chart" uri="{C3380CC4-5D6E-409C-BE32-E72D297353CC}">
                <c16:uniqueId val="{00000043-15F6-E845-B02C-5EFB46532106}"/>
              </c:ext>
            </c:extLst>
          </c:dPt>
          <c:dPt>
            <c:idx val="1"/>
            <c:marker>
              <c:spPr>
                <a:noFill/>
                <a:ln>
                  <a:noFill/>
                </a:ln>
              </c:spPr>
            </c:marker>
            <c:bubble3D val="0"/>
            <c:spPr>
              <a:ln>
                <a:noFill/>
              </a:ln>
            </c:spPr>
            <c:extLst>
              <c:ext xmlns:c16="http://schemas.microsoft.com/office/drawing/2014/chart" uri="{C3380CC4-5D6E-409C-BE32-E72D297353CC}">
                <c16:uniqueId val="{00000045-15F6-E845-B02C-5EFB46532106}"/>
              </c:ext>
            </c:extLst>
          </c:dPt>
          <c:dPt>
            <c:idx val="2"/>
            <c:marker>
              <c:spPr>
                <a:noFill/>
                <a:ln>
                  <a:noFill/>
                </a:ln>
              </c:spPr>
            </c:marker>
            <c:bubble3D val="0"/>
            <c:spPr>
              <a:ln>
                <a:noFill/>
              </a:ln>
            </c:spPr>
            <c:extLst>
              <c:ext xmlns:c16="http://schemas.microsoft.com/office/drawing/2014/chart" uri="{C3380CC4-5D6E-409C-BE32-E72D297353CC}">
                <c16:uniqueId val="{00000047-15F6-E845-B02C-5EFB46532106}"/>
              </c:ext>
            </c:extLst>
          </c:dPt>
          <c:dPt>
            <c:idx val="3"/>
            <c:marker>
              <c:spPr>
                <a:noFill/>
                <a:ln>
                  <a:noFill/>
                </a:ln>
              </c:spPr>
            </c:marker>
            <c:bubble3D val="0"/>
            <c:spPr>
              <a:ln>
                <a:noFill/>
              </a:ln>
            </c:spPr>
            <c:extLst>
              <c:ext xmlns:c16="http://schemas.microsoft.com/office/drawing/2014/chart" uri="{C3380CC4-5D6E-409C-BE32-E72D297353CC}">
                <c16:uniqueId val="{00000049-15F6-E845-B02C-5EFB46532106}"/>
              </c:ext>
            </c:extLst>
          </c:dPt>
          <c:dPt>
            <c:idx val="4"/>
            <c:marker>
              <c:spPr>
                <a:noFill/>
                <a:ln>
                  <a:noFill/>
                </a:ln>
              </c:spPr>
            </c:marker>
            <c:bubble3D val="0"/>
            <c:spPr>
              <a:ln>
                <a:noFill/>
              </a:ln>
            </c:spPr>
            <c:extLst>
              <c:ext xmlns:c16="http://schemas.microsoft.com/office/drawing/2014/chart" uri="{C3380CC4-5D6E-409C-BE32-E72D297353CC}">
                <c16:uniqueId val="{0000004B-15F6-E845-B02C-5EFB46532106}"/>
              </c:ext>
            </c:extLst>
          </c:dPt>
          <c:dPt>
            <c:idx val="5"/>
            <c:marker>
              <c:spPr>
                <a:noFill/>
                <a:ln>
                  <a:noFill/>
                </a:ln>
              </c:spPr>
            </c:marker>
            <c:bubble3D val="0"/>
            <c:spPr>
              <a:ln>
                <a:noFill/>
              </a:ln>
            </c:spPr>
            <c:extLst>
              <c:ext xmlns:c16="http://schemas.microsoft.com/office/drawing/2014/chart" uri="{C3380CC4-5D6E-409C-BE32-E72D297353CC}">
                <c16:uniqueId val="{0000004D-15F6-E845-B02C-5EFB46532106}"/>
              </c:ext>
            </c:extLst>
          </c:dPt>
          <c:dPt>
            <c:idx val="6"/>
            <c:bubble3D val="0"/>
            <c:spPr>
              <a:ln>
                <a:noFill/>
              </a:ln>
            </c:spPr>
            <c:extLst>
              <c:ext xmlns:c16="http://schemas.microsoft.com/office/drawing/2014/chart" uri="{C3380CC4-5D6E-409C-BE32-E72D297353CC}">
                <c16:uniqueId val="{0000004F-15F6-E845-B02C-5EFB46532106}"/>
              </c:ext>
            </c:extLst>
          </c:dPt>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Sheet1!$H$2:$H$11</c:f>
              <c:numCache>
                <c:formatCode>General</c:formatCode>
                <c:ptCount val="10"/>
                <c:pt idx="6">
                  <c:v>1.5</c:v>
                </c:pt>
                <c:pt idx="7">
                  <c:v>3.7</c:v>
                </c:pt>
                <c:pt idx="8">
                  <c:v>1.2</c:v>
                </c:pt>
                <c:pt idx="9">
                  <c:v>2.2999999999999998</c:v>
                </c:pt>
              </c:numCache>
            </c:numRef>
          </c:val>
          <c:smooth val="0"/>
          <c:extLst>
            <c:ext xmlns:c16="http://schemas.microsoft.com/office/drawing/2014/chart" uri="{C3380CC4-5D6E-409C-BE32-E72D297353CC}">
              <c16:uniqueId val="{00000053-15F6-E845-B02C-5EFB46532106}"/>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000" b="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numFmt formatCode="#,##0" sourceLinked="0"/>
        <c:majorTickMark val="none"/>
        <c:minorTickMark val="none"/>
        <c:tickLblPos val="low"/>
        <c:spPr>
          <a:ln>
            <a:noFill/>
          </a:ln>
        </c:spPr>
        <c:txPr>
          <a:bodyPr/>
          <a:lstStyle/>
          <a:p>
            <a:pPr>
              <a:defRPr sz="1600" b="0" smtId="4294967295">
                <a:solidFill>
                  <a:srgbClr val="000000"/>
                </a:solidFill>
                <a:latin typeface="Calibri"/>
              </a:defRPr>
            </a:pPr>
            <a:endParaRPr lang="en-US"/>
          </a:p>
        </c:txPr>
        <c:crossAx val="67451136"/>
        <c:crosses val="autoZero"/>
        <c:crossBetween val="between"/>
      </c:valAx>
    </c:plotArea>
    <c:legend>
      <c:legendPos val="t"/>
      <c:layout>
        <c:manualLayout>
          <c:xMode val="edge"/>
          <c:yMode val="edge"/>
          <c:x val="2.628981113835141E-2"/>
          <c:y val="1.6288956685911293E-2"/>
          <c:w val="0.94969728492330463"/>
          <c:h val="0.14116411743781976"/>
        </c:manualLayout>
      </c:layout>
      <c:overlay val="0"/>
      <c:txPr>
        <a:bodyPr/>
        <a:lstStyle/>
        <a:p>
          <a:pPr>
            <a:defRPr sz="1600" smtId="4294967295">
              <a:solidFill>
                <a:srgbClr val="000000"/>
              </a:solidFill>
              <a:latin typeface="Calibri"/>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Payments</c:v>
                </c:pt>
              </c:strCache>
            </c:strRef>
          </c:tx>
          <c:spPr>
            <a:ln>
              <a:solidFill>
                <a:srgbClr val="2876DD"/>
              </a:solidFill>
            </a:ln>
          </c:spPr>
          <c:marker>
            <c:symbol val="circle"/>
            <c:size val="5"/>
            <c:spPr>
              <a:solidFill>
                <a:srgbClr val="2876DD"/>
              </a:solidFill>
              <a:ln>
                <a:solidFill>
                  <a:srgbClr val="2876DD"/>
                </a:solidFill>
              </a:ln>
            </c:spPr>
          </c:marke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Sheet1!$B$2:$B$11</c:f>
              <c:numCache>
                <c:formatCode>General</c:formatCode>
                <c:ptCount val="10"/>
                <c:pt idx="0">
                  <c:v>15.8</c:v>
                </c:pt>
                <c:pt idx="1">
                  <c:v>12.5</c:v>
                </c:pt>
                <c:pt idx="2">
                  <c:v>10.9</c:v>
                </c:pt>
                <c:pt idx="3">
                  <c:v>17.7</c:v>
                </c:pt>
                <c:pt idx="4">
                  <c:v>50.1</c:v>
                </c:pt>
                <c:pt idx="5">
                  <c:v>107.8</c:v>
                </c:pt>
                <c:pt idx="6">
                  <c:v>27.8</c:v>
                </c:pt>
                <c:pt idx="7">
                  <c:v>58.4</c:v>
                </c:pt>
                <c:pt idx="8">
                  <c:v>57.9</c:v>
                </c:pt>
                <c:pt idx="9">
                  <c:v>20.7</c:v>
                </c:pt>
              </c:numCache>
            </c:numRef>
          </c:val>
          <c:smooth val="0"/>
          <c:extLst>
            <c:ext xmlns:c16="http://schemas.microsoft.com/office/drawing/2014/chart" uri="{C3380CC4-5D6E-409C-BE32-E72D297353CC}">
              <c16:uniqueId val="{0000000A-15F6-E845-B02C-5EFB46532106}"/>
            </c:ext>
          </c:extLst>
        </c:ser>
        <c:ser>
          <c:idx val="1"/>
          <c:order val="1"/>
          <c:tx>
            <c:strRef>
              <c:f>Sheet1!$C$1</c:f>
              <c:strCache>
                <c:ptCount val="1"/>
                <c:pt idx="0">
                  <c:v>Insurtech</c:v>
                </c:pt>
              </c:strCache>
            </c:strRef>
          </c:tx>
          <c:spPr>
            <a:ln>
              <a:solidFill>
                <a:srgbClr val="0F283E"/>
              </a:solidFill>
            </a:ln>
          </c:spPr>
          <c:marker>
            <c:symbol val="circle"/>
            <c:size val="5"/>
            <c:spPr>
              <a:solidFill>
                <a:srgbClr val="0F283E"/>
              </a:solidFill>
              <a:ln>
                <a:solidFill>
                  <a:srgbClr val="0F283E"/>
                </a:solidFill>
              </a:ln>
            </c:spPr>
          </c:marke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Sheet1!$C$2:$C$11</c:f>
              <c:numCache>
                <c:formatCode>General</c:formatCode>
                <c:ptCount val="10"/>
                <c:pt idx="0">
                  <c:v>3.3</c:v>
                </c:pt>
                <c:pt idx="1">
                  <c:v>2.9</c:v>
                </c:pt>
                <c:pt idx="2">
                  <c:v>11.8</c:v>
                </c:pt>
                <c:pt idx="3">
                  <c:v>11.2</c:v>
                </c:pt>
                <c:pt idx="4">
                  <c:v>27.9</c:v>
                </c:pt>
                <c:pt idx="5">
                  <c:v>12.9</c:v>
                </c:pt>
                <c:pt idx="6">
                  <c:v>15.1</c:v>
                </c:pt>
                <c:pt idx="7">
                  <c:v>11.9</c:v>
                </c:pt>
                <c:pt idx="8">
                  <c:v>5.9</c:v>
                </c:pt>
                <c:pt idx="9">
                  <c:v>8.1</c:v>
                </c:pt>
              </c:numCache>
            </c:numRef>
          </c:val>
          <c:smooth val="0"/>
          <c:extLst>
            <c:ext xmlns:c16="http://schemas.microsoft.com/office/drawing/2014/chart" uri="{C3380CC4-5D6E-409C-BE32-E72D297353CC}">
              <c16:uniqueId val="{00000015-15F6-E845-B02C-5EFB46532106}"/>
            </c:ext>
          </c:extLst>
        </c:ser>
        <c:ser>
          <c:idx val="2"/>
          <c:order val="2"/>
          <c:tx>
            <c:strRef>
              <c:f>Sheet1!$D$1</c:f>
              <c:strCache>
                <c:ptCount val="1"/>
                <c:pt idx="0">
                  <c:v>Regtech</c:v>
                </c:pt>
              </c:strCache>
            </c:strRef>
          </c:tx>
          <c:spPr>
            <a:ln>
              <a:solidFill>
                <a:srgbClr val="BABABA"/>
              </a:solidFill>
            </a:ln>
          </c:spPr>
          <c:marker>
            <c:symbol val="circle"/>
            <c:size val="5"/>
            <c:spPr>
              <a:solidFill>
                <a:srgbClr val="BABABA"/>
              </a:solidFill>
              <a:ln>
                <a:solidFill>
                  <a:srgbClr val="BABABA"/>
                </a:solidFill>
              </a:ln>
            </c:spPr>
          </c:marke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Sheet1!$D$2:$D$11</c:f>
              <c:numCache>
                <c:formatCode>General</c:formatCode>
                <c:ptCount val="10"/>
                <c:pt idx="0">
                  <c:v>3.9</c:v>
                </c:pt>
                <c:pt idx="1">
                  <c:v>1.3</c:v>
                </c:pt>
                <c:pt idx="2">
                  <c:v>3.7</c:v>
                </c:pt>
                <c:pt idx="3">
                  <c:v>1.5</c:v>
                </c:pt>
                <c:pt idx="4">
                  <c:v>8.1</c:v>
                </c:pt>
                <c:pt idx="5">
                  <c:v>3.7</c:v>
                </c:pt>
                <c:pt idx="6">
                  <c:v>11.1</c:v>
                </c:pt>
                <c:pt idx="7">
                  <c:v>12.7</c:v>
                </c:pt>
                <c:pt idx="8">
                  <c:v>21</c:v>
                </c:pt>
                <c:pt idx="9">
                  <c:v>2.6</c:v>
                </c:pt>
              </c:numCache>
            </c:numRef>
          </c:val>
          <c:smooth val="0"/>
          <c:extLst>
            <c:ext xmlns:c16="http://schemas.microsoft.com/office/drawing/2014/chart" uri="{C3380CC4-5D6E-409C-BE32-E72D297353CC}">
              <c16:uniqueId val="{00000020-15F6-E845-B02C-5EFB46532106}"/>
            </c:ext>
          </c:extLst>
        </c:ser>
        <c:ser>
          <c:idx val="3"/>
          <c:order val="3"/>
          <c:tx>
            <c:strRef>
              <c:f>Sheet1!$E$1</c:f>
              <c:strCache>
                <c:ptCount val="1"/>
                <c:pt idx="0">
                  <c:v>Cybersecurity</c:v>
                </c:pt>
              </c:strCache>
            </c:strRef>
          </c:tx>
          <c:spPr>
            <a:ln>
              <a:solidFill>
                <a:srgbClr val="A60B0B"/>
              </a:solidFill>
            </a:ln>
          </c:spPr>
          <c:marker>
            <c:symbol val="circle"/>
            <c:size val="5"/>
            <c:spPr>
              <a:solidFill>
                <a:srgbClr val="A60B0B"/>
              </a:solidFill>
              <a:ln>
                <a:solidFill>
                  <a:srgbClr val="A60B0B"/>
                </a:solidFill>
              </a:ln>
            </c:spPr>
          </c:marke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Sheet1!$E$2:$E$11</c:f>
              <c:numCache>
                <c:formatCode>General</c:formatCode>
                <c:ptCount val="10"/>
                <c:pt idx="0">
                  <c:v>0.06</c:v>
                </c:pt>
                <c:pt idx="1">
                  <c:v>0.08</c:v>
                </c:pt>
                <c:pt idx="2">
                  <c:v>0.28000000000000003</c:v>
                </c:pt>
                <c:pt idx="3">
                  <c:v>0.1</c:v>
                </c:pt>
                <c:pt idx="4">
                  <c:v>0.5</c:v>
                </c:pt>
                <c:pt idx="5">
                  <c:v>1.1000000000000001</c:v>
                </c:pt>
                <c:pt idx="6">
                  <c:v>1.1000000000000001</c:v>
                </c:pt>
                <c:pt idx="7">
                  <c:v>4.4000000000000004</c:v>
                </c:pt>
                <c:pt idx="8">
                  <c:v>1.7</c:v>
                </c:pt>
                <c:pt idx="9">
                  <c:v>1.3</c:v>
                </c:pt>
              </c:numCache>
            </c:numRef>
          </c:val>
          <c:smooth val="0"/>
          <c:extLst>
            <c:ext xmlns:c16="http://schemas.microsoft.com/office/drawing/2014/chart" uri="{C3380CC4-5D6E-409C-BE32-E72D297353CC}">
              <c16:uniqueId val="{0000002B-15F6-E845-B02C-5EFB46532106}"/>
            </c:ext>
          </c:extLst>
        </c:ser>
        <c:ser>
          <c:idx val="4"/>
          <c:order val="4"/>
          <c:tx>
            <c:strRef>
              <c:f>Sheet1!$F$1</c:f>
              <c:strCache>
                <c:ptCount val="1"/>
                <c:pt idx="0">
                  <c:v>Wealthtech</c:v>
                </c:pt>
              </c:strCache>
            </c:strRef>
          </c:tx>
          <c:spPr>
            <a:ln>
              <a:solidFill>
                <a:srgbClr val="87BC24"/>
              </a:solidFill>
            </a:ln>
          </c:spPr>
          <c:marker>
            <c:symbol val="circle"/>
            <c:size val="5"/>
            <c:spPr>
              <a:solidFill>
                <a:srgbClr val="87BC24"/>
              </a:solidFill>
              <a:ln>
                <a:solidFill>
                  <a:srgbClr val="87BC24"/>
                </a:solidFill>
              </a:ln>
            </c:spPr>
          </c:marke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Sheet1!$F$2:$F$11</c:f>
              <c:numCache>
                <c:formatCode>General</c:formatCode>
                <c:ptCount val="10"/>
                <c:pt idx="0">
                  <c:v>0.62</c:v>
                </c:pt>
                <c:pt idx="1">
                  <c:v>0.87</c:v>
                </c:pt>
                <c:pt idx="2">
                  <c:v>0.24</c:v>
                </c:pt>
                <c:pt idx="3">
                  <c:v>0.2</c:v>
                </c:pt>
                <c:pt idx="4">
                  <c:v>0.7</c:v>
                </c:pt>
                <c:pt idx="5">
                  <c:v>0.4</c:v>
                </c:pt>
                <c:pt idx="6">
                  <c:v>0.2</c:v>
                </c:pt>
                <c:pt idx="7">
                  <c:v>0.9</c:v>
                </c:pt>
                <c:pt idx="8">
                  <c:v>0.8</c:v>
                </c:pt>
                <c:pt idx="9">
                  <c:v>0.2</c:v>
                </c:pt>
              </c:numCache>
            </c:numRef>
          </c:val>
          <c:smooth val="0"/>
          <c:extLst>
            <c:ext xmlns:c16="http://schemas.microsoft.com/office/drawing/2014/chart" uri="{C3380CC4-5D6E-409C-BE32-E72D297353CC}">
              <c16:uniqueId val="{00000036-15F6-E845-B02C-5EFB46532106}"/>
            </c:ext>
          </c:extLst>
        </c:ser>
        <c:ser>
          <c:idx val="5"/>
          <c:order val="5"/>
          <c:tx>
            <c:strRef>
              <c:f>Sheet1!$G$1</c:f>
              <c:strCache>
                <c:ptCount val="1"/>
                <c:pt idx="0">
                  <c:v>Blockchain/cryptocurrency</c:v>
                </c:pt>
              </c:strCache>
            </c:strRef>
          </c:tx>
          <c:spPr>
            <a:ln w="50800">
              <a:solidFill>
                <a:schemeClr val="accent2"/>
              </a:solidFill>
            </a:ln>
          </c:spPr>
          <c:marker>
            <c:symbol val="circle"/>
            <c:size val="5"/>
            <c:spPr>
              <a:solidFill>
                <a:srgbClr val="EBB523"/>
              </a:solidFill>
              <a:ln>
                <a:solidFill>
                  <a:srgbClr val="EBB523"/>
                </a:solidFill>
              </a:ln>
            </c:spPr>
          </c:marker>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Sheet1!$G$2:$G$11</c:f>
              <c:numCache>
                <c:formatCode>General</c:formatCode>
                <c:ptCount val="10"/>
                <c:pt idx="0">
                  <c:v>0.7</c:v>
                </c:pt>
                <c:pt idx="1">
                  <c:v>0.6</c:v>
                </c:pt>
                <c:pt idx="2">
                  <c:v>0.8</c:v>
                </c:pt>
                <c:pt idx="3">
                  <c:v>5.2</c:v>
                </c:pt>
                <c:pt idx="4">
                  <c:v>8.1999999999999993</c:v>
                </c:pt>
                <c:pt idx="5">
                  <c:v>5.3</c:v>
                </c:pt>
                <c:pt idx="6">
                  <c:v>6.2</c:v>
                </c:pt>
                <c:pt idx="7">
                  <c:v>29.9</c:v>
                </c:pt>
                <c:pt idx="8">
                  <c:v>24.3</c:v>
                </c:pt>
                <c:pt idx="9">
                  <c:v>7.5</c:v>
                </c:pt>
              </c:numCache>
            </c:numRef>
          </c:val>
          <c:smooth val="0"/>
          <c:extLst>
            <c:ext xmlns:c16="http://schemas.microsoft.com/office/drawing/2014/chart" uri="{C3380CC4-5D6E-409C-BE32-E72D297353CC}">
              <c16:uniqueId val="{00000041-15F6-E845-B02C-5EFB46532106}"/>
            </c:ext>
          </c:extLst>
        </c:ser>
        <c:ser>
          <c:idx val="6"/>
          <c:order val="6"/>
          <c:tx>
            <c:strRef>
              <c:f>Sheet1!$H$1</c:f>
              <c:strCache>
                <c:ptCount val="1"/>
                <c:pt idx="0">
                  <c:v>ESG/greentech</c:v>
                </c:pt>
              </c:strCache>
            </c:strRef>
          </c:tx>
          <c:spPr>
            <a:ln>
              <a:solidFill>
                <a:srgbClr val="5D2B76"/>
              </a:solidFill>
            </a:ln>
          </c:spPr>
          <c:marker>
            <c:symbol val="circle"/>
            <c:size val="5"/>
            <c:spPr>
              <a:solidFill>
                <a:srgbClr val="5D2B76"/>
              </a:solidFill>
              <a:ln>
                <a:solidFill>
                  <a:srgbClr val="5D2B76"/>
                </a:solidFill>
              </a:ln>
            </c:spPr>
          </c:marker>
          <c:dPt>
            <c:idx val="0"/>
            <c:marker>
              <c:spPr>
                <a:noFill/>
                <a:ln>
                  <a:noFill/>
                </a:ln>
              </c:spPr>
            </c:marker>
            <c:bubble3D val="0"/>
            <c:spPr>
              <a:ln>
                <a:noFill/>
              </a:ln>
            </c:spPr>
            <c:extLst>
              <c:ext xmlns:c16="http://schemas.microsoft.com/office/drawing/2014/chart" uri="{C3380CC4-5D6E-409C-BE32-E72D297353CC}">
                <c16:uniqueId val="{00000043-15F6-E845-B02C-5EFB46532106}"/>
              </c:ext>
            </c:extLst>
          </c:dPt>
          <c:dPt>
            <c:idx val="1"/>
            <c:marker>
              <c:spPr>
                <a:noFill/>
                <a:ln>
                  <a:noFill/>
                </a:ln>
              </c:spPr>
            </c:marker>
            <c:bubble3D val="0"/>
            <c:spPr>
              <a:ln>
                <a:noFill/>
              </a:ln>
            </c:spPr>
            <c:extLst>
              <c:ext xmlns:c16="http://schemas.microsoft.com/office/drawing/2014/chart" uri="{C3380CC4-5D6E-409C-BE32-E72D297353CC}">
                <c16:uniqueId val="{00000045-15F6-E845-B02C-5EFB46532106}"/>
              </c:ext>
            </c:extLst>
          </c:dPt>
          <c:dPt>
            <c:idx val="2"/>
            <c:marker>
              <c:spPr>
                <a:noFill/>
                <a:ln>
                  <a:noFill/>
                </a:ln>
              </c:spPr>
            </c:marker>
            <c:bubble3D val="0"/>
            <c:spPr>
              <a:ln>
                <a:noFill/>
              </a:ln>
            </c:spPr>
            <c:extLst>
              <c:ext xmlns:c16="http://schemas.microsoft.com/office/drawing/2014/chart" uri="{C3380CC4-5D6E-409C-BE32-E72D297353CC}">
                <c16:uniqueId val="{00000047-15F6-E845-B02C-5EFB46532106}"/>
              </c:ext>
            </c:extLst>
          </c:dPt>
          <c:dPt>
            <c:idx val="3"/>
            <c:marker>
              <c:spPr>
                <a:noFill/>
                <a:ln>
                  <a:noFill/>
                </a:ln>
              </c:spPr>
            </c:marker>
            <c:bubble3D val="0"/>
            <c:spPr>
              <a:ln>
                <a:noFill/>
              </a:ln>
            </c:spPr>
            <c:extLst>
              <c:ext xmlns:c16="http://schemas.microsoft.com/office/drawing/2014/chart" uri="{C3380CC4-5D6E-409C-BE32-E72D297353CC}">
                <c16:uniqueId val="{00000049-15F6-E845-B02C-5EFB46532106}"/>
              </c:ext>
            </c:extLst>
          </c:dPt>
          <c:dPt>
            <c:idx val="4"/>
            <c:marker>
              <c:spPr>
                <a:noFill/>
                <a:ln>
                  <a:noFill/>
                </a:ln>
              </c:spPr>
            </c:marker>
            <c:bubble3D val="0"/>
            <c:spPr>
              <a:ln>
                <a:noFill/>
              </a:ln>
            </c:spPr>
            <c:extLst>
              <c:ext xmlns:c16="http://schemas.microsoft.com/office/drawing/2014/chart" uri="{C3380CC4-5D6E-409C-BE32-E72D297353CC}">
                <c16:uniqueId val="{0000004B-15F6-E845-B02C-5EFB46532106}"/>
              </c:ext>
            </c:extLst>
          </c:dPt>
          <c:dPt>
            <c:idx val="5"/>
            <c:marker>
              <c:spPr>
                <a:noFill/>
                <a:ln>
                  <a:noFill/>
                </a:ln>
              </c:spPr>
            </c:marker>
            <c:bubble3D val="0"/>
            <c:spPr>
              <a:ln>
                <a:noFill/>
              </a:ln>
            </c:spPr>
            <c:extLst>
              <c:ext xmlns:c16="http://schemas.microsoft.com/office/drawing/2014/chart" uri="{C3380CC4-5D6E-409C-BE32-E72D297353CC}">
                <c16:uniqueId val="{0000004D-15F6-E845-B02C-5EFB46532106}"/>
              </c:ext>
            </c:extLst>
          </c:dPt>
          <c:dPt>
            <c:idx val="6"/>
            <c:bubble3D val="0"/>
            <c:spPr>
              <a:ln>
                <a:noFill/>
              </a:ln>
            </c:spPr>
            <c:extLst>
              <c:ext xmlns:c16="http://schemas.microsoft.com/office/drawing/2014/chart" uri="{C3380CC4-5D6E-409C-BE32-E72D297353CC}">
                <c16:uniqueId val="{0000004F-15F6-E845-B02C-5EFB46532106}"/>
              </c:ext>
            </c:extLst>
          </c:dPt>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Sheet1!$H$2:$H$11</c:f>
              <c:numCache>
                <c:formatCode>General</c:formatCode>
                <c:ptCount val="10"/>
                <c:pt idx="6">
                  <c:v>1.5</c:v>
                </c:pt>
                <c:pt idx="7">
                  <c:v>3.7</c:v>
                </c:pt>
                <c:pt idx="8">
                  <c:v>1.2</c:v>
                </c:pt>
                <c:pt idx="9">
                  <c:v>2.2999999999999998</c:v>
                </c:pt>
              </c:numCache>
            </c:numRef>
          </c:val>
          <c:smooth val="0"/>
          <c:extLst>
            <c:ext xmlns:c16="http://schemas.microsoft.com/office/drawing/2014/chart" uri="{C3380CC4-5D6E-409C-BE32-E72D297353CC}">
              <c16:uniqueId val="{00000053-15F6-E845-B02C-5EFB46532106}"/>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000" b="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numFmt formatCode="#,##0" sourceLinked="0"/>
        <c:majorTickMark val="none"/>
        <c:minorTickMark val="none"/>
        <c:tickLblPos val="low"/>
        <c:spPr>
          <a:ln>
            <a:noFill/>
          </a:ln>
        </c:spPr>
        <c:txPr>
          <a:bodyPr/>
          <a:lstStyle/>
          <a:p>
            <a:pPr>
              <a:defRPr sz="1600" b="0" smtId="4294967295">
                <a:solidFill>
                  <a:srgbClr val="000000"/>
                </a:solidFill>
                <a:latin typeface="Calibri"/>
              </a:defRPr>
            </a:pPr>
            <a:endParaRPr lang="en-US"/>
          </a:p>
        </c:txPr>
        <c:crossAx val="67451136"/>
        <c:crosses val="autoZero"/>
        <c:crossBetween val="between"/>
      </c:valAx>
    </c:plotArea>
    <c:legend>
      <c:legendPos val="t"/>
      <c:layout>
        <c:manualLayout>
          <c:xMode val="edge"/>
          <c:yMode val="edge"/>
          <c:x val="2.628981113835141E-2"/>
          <c:y val="1.6288956685911293E-2"/>
          <c:w val="0.94969728492330463"/>
          <c:h val="0.14116411743781976"/>
        </c:manualLayout>
      </c:layout>
      <c:overlay val="0"/>
      <c:txPr>
        <a:bodyPr/>
        <a:lstStyle/>
        <a:p>
          <a:pPr>
            <a:defRPr sz="1600" smtId="4294967295">
              <a:solidFill>
                <a:srgbClr val="000000"/>
              </a:solidFill>
              <a:latin typeface="Calibri"/>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EC9C-974F-ADD5-8FB6D80B877E}"/>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EC9C-974F-ADD5-8FB6D80B877E}"/>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EC9C-974F-ADD5-8FB6D80B877E}"/>
                </c:ext>
              </c:extLst>
            </c:dLbl>
            <c:dLbl>
              <c:idx val="3"/>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EC9C-974F-ADD5-8FB6D80B877E}"/>
                </c:ext>
              </c:extLst>
            </c:dLbl>
            <c:dLbl>
              <c:idx val="4"/>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EC9C-974F-ADD5-8FB6D80B877E}"/>
                </c:ext>
              </c:extLst>
            </c:dLbl>
            <c:dLbl>
              <c:idx val="5"/>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EC9C-974F-ADD5-8FB6D80B877E}"/>
                </c:ext>
              </c:extLst>
            </c:dLbl>
            <c:dLbl>
              <c:idx val="6"/>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EC9C-974F-ADD5-8FB6D80B877E}"/>
                </c:ext>
              </c:extLst>
            </c:dLbl>
            <c:dLbl>
              <c:idx val="7"/>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EC9C-974F-ADD5-8FB6D80B877E}"/>
                </c:ext>
              </c:extLst>
            </c:dLbl>
            <c:dLbl>
              <c:idx val="8"/>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EC9C-974F-ADD5-8FB6D80B877E}"/>
                </c:ext>
              </c:extLst>
            </c:dLbl>
            <c:dLbl>
              <c:idx val="9"/>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EC9C-974F-ADD5-8FB6D80B877E}"/>
                </c:ext>
              </c:extLst>
            </c:dLbl>
            <c:dLbl>
              <c:idx val="10"/>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EC9C-974F-ADD5-8FB6D80B877E}"/>
                </c:ext>
              </c:extLst>
            </c:dLbl>
            <c:dLbl>
              <c:idx val="11"/>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EC9C-974F-ADD5-8FB6D80B877E}"/>
                </c:ext>
              </c:extLst>
            </c:dLbl>
            <c:dLbl>
              <c:idx val="12"/>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EC9C-974F-ADD5-8FB6D80B877E}"/>
                </c:ext>
              </c:extLst>
            </c:dLbl>
            <c:dLbl>
              <c:idx val="13"/>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EC9C-974F-ADD5-8FB6D80B877E}"/>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Sheet1!$A$2:$A$15</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H1 2023</c:v>
                </c:pt>
              </c:strCache>
            </c:strRef>
          </c:cat>
          <c:val>
            <c:numRef>
              <c:f>Sheet1!$B$2:$B$15</c:f>
              <c:numCache>
                <c:formatCode>General</c:formatCode>
                <c:ptCount val="14"/>
                <c:pt idx="0">
                  <c:v>9</c:v>
                </c:pt>
                <c:pt idx="1">
                  <c:v>6</c:v>
                </c:pt>
                <c:pt idx="2">
                  <c:v>4</c:v>
                </c:pt>
                <c:pt idx="3">
                  <c:v>18.899999999999999</c:v>
                </c:pt>
                <c:pt idx="4">
                  <c:v>45.4</c:v>
                </c:pt>
                <c:pt idx="5">
                  <c:v>67.099999999999994</c:v>
                </c:pt>
                <c:pt idx="6">
                  <c:v>63.4</c:v>
                </c:pt>
                <c:pt idx="7">
                  <c:v>59.2</c:v>
                </c:pt>
                <c:pt idx="8">
                  <c:v>148.6</c:v>
                </c:pt>
                <c:pt idx="9">
                  <c:v>216.8</c:v>
                </c:pt>
                <c:pt idx="10">
                  <c:v>138.80000000000001</c:v>
                </c:pt>
                <c:pt idx="11">
                  <c:v>247.2</c:v>
                </c:pt>
                <c:pt idx="12">
                  <c:v>209.3</c:v>
                </c:pt>
                <c:pt idx="13">
                  <c:v>52.4</c:v>
                </c:pt>
              </c:numCache>
            </c:numRef>
          </c:val>
          <c:extLst>
            <c:ext xmlns:c16="http://schemas.microsoft.com/office/drawing/2014/chart" uri="{C3380CC4-5D6E-409C-BE32-E72D297353CC}">
              <c16:uniqueId val="{0000000E-EC9C-974F-ADD5-8FB6D80B877E}"/>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numFmt formatCode="#,##0" sourceLinked="0"/>
        <c:majorTickMark val="none"/>
        <c:minorTickMark val="none"/>
        <c:tickLblPos val="low"/>
        <c:spPr>
          <a:ln>
            <a:noFill/>
          </a:ln>
        </c:spPr>
        <c:txPr>
          <a:bodyPr/>
          <a:lstStyle/>
          <a:p>
            <a:pPr>
              <a:defRPr sz="18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Inflation rate</c:v>
                </c:pt>
              </c:strCache>
            </c:strRef>
          </c:tx>
          <c:spPr>
            <a:ln>
              <a:solidFill>
                <a:srgbClr val="2876DD"/>
              </a:solidFill>
            </a:ln>
          </c:spPr>
          <c:marker>
            <c:symbol val="circle"/>
            <c:size val="5"/>
            <c:spPr>
              <a:solidFill>
                <a:srgbClr val="2876DD"/>
              </a:solidFill>
              <a:ln>
                <a:solidFill>
                  <a:srgbClr val="2876DD"/>
                </a:solidFill>
              </a:ln>
            </c:spPr>
          </c:marker>
          <c:cat>
            <c:strRef>
              <c:f>Sheet1!$A$2:$A$58</c:f>
              <c:strCache>
                <c:ptCount val="57"/>
                <c:pt idx="0">
                  <c:v>Jan 2018</c:v>
                </c:pt>
                <c:pt idx="1">
                  <c:v>Feb 2018</c:v>
                </c:pt>
                <c:pt idx="2">
                  <c:v>Mar 2018</c:v>
                </c:pt>
                <c:pt idx="3">
                  <c:v>Apr 2018</c:v>
                </c:pt>
                <c:pt idx="4">
                  <c:v>May 2018</c:v>
                </c:pt>
                <c:pt idx="5">
                  <c:v>Jun 2018</c:v>
                </c:pt>
                <c:pt idx="6">
                  <c:v>Jul 2018</c:v>
                </c:pt>
                <c:pt idx="7">
                  <c:v>Aug 2018</c:v>
                </c:pt>
                <c:pt idx="8">
                  <c:v>Sep 2018</c:v>
                </c:pt>
                <c:pt idx="9">
                  <c:v>Oct 2018</c:v>
                </c:pt>
                <c:pt idx="10">
                  <c:v>Nov 2018</c:v>
                </c:pt>
                <c:pt idx="11">
                  <c:v>Dec 2018</c:v>
                </c:pt>
                <c:pt idx="12">
                  <c:v>Jan 2019</c:v>
                </c:pt>
                <c:pt idx="13">
                  <c:v>Feb 2019</c:v>
                </c:pt>
                <c:pt idx="14">
                  <c:v>Mar 2019</c:v>
                </c:pt>
                <c:pt idx="15">
                  <c:v>Apr 2019</c:v>
                </c:pt>
                <c:pt idx="16">
                  <c:v>May 2019</c:v>
                </c:pt>
                <c:pt idx="17">
                  <c:v>Jun 2019</c:v>
                </c:pt>
                <c:pt idx="18">
                  <c:v>Jul 2019</c:v>
                </c:pt>
                <c:pt idx="19">
                  <c:v>Aug 2019</c:v>
                </c:pt>
                <c:pt idx="20">
                  <c:v>Sep 2019</c:v>
                </c:pt>
                <c:pt idx="21">
                  <c:v>Oct 2019</c:v>
                </c:pt>
                <c:pt idx="22">
                  <c:v>Nov 2019</c:v>
                </c:pt>
                <c:pt idx="23">
                  <c:v>Dec 2019</c:v>
                </c:pt>
                <c:pt idx="24">
                  <c:v>Jan 2020</c:v>
                </c:pt>
                <c:pt idx="25">
                  <c:v>Feb 2020</c:v>
                </c:pt>
                <c:pt idx="26">
                  <c:v>Mar 2020</c:v>
                </c:pt>
                <c:pt idx="27">
                  <c:v>Apr 2020</c:v>
                </c:pt>
                <c:pt idx="28">
                  <c:v>May 2020</c:v>
                </c:pt>
                <c:pt idx="29">
                  <c:v>Jun 2020</c:v>
                </c:pt>
                <c:pt idx="30">
                  <c:v>Jul 2020</c:v>
                </c:pt>
                <c:pt idx="31">
                  <c:v>Aug 2020</c:v>
                </c:pt>
                <c:pt idx="32">
                  <c:v>Sep 2020</c:v>
                </c:pt>
                <c:pt idx="33">
                  <c:v>Oct 2020</c:v>
                </c:pt>
                <c:pt idx="34">
                  <c:v>Nov 2020</c:v>
                </c:pt>
                <c:pt idx="35">
                  <c:v>Dec 2020</c:v>
                </c:pt>
                <c:pt idx="36">
                  <c:v>Jan 2021</c:v>
                </c:pt>
                <c:pt idx="37">
                  <c:v>Feb 2021</c:v>
                </c:pt>
                <c:pt idx="38">
                  <c:v>Mar 2021</c:v>
                </c:pt>
                <c:pt idx="39">
                  <c:v>Apr 2021</c:v>
                </c:pt>
                <c:pt idx="40">
                  <c:v>May 2021</c:v>
                </c:pt>
                <c:pt idx="41">
                  <c:v>Jun 2021</c:v>
                </c:pt>
                <c:pt idx="42">
                  <c:v>Jul 2021</c:v>
                </c:pt>
                <c:pt idx="43">
                  <c:v>Aug 2021</c:v>
                </c:pt>
                <c:pt idx="44">
                  <c:v>Sep 2021</c:v>
                </c:pt>
                <c:pt idx="45">
                  <c:v>Oct 2021</c:v>
                </c:pt>
                <c:pt idx="46">
                  <c:v>Nov 2021</c:v>
                </c:pt>
                <c:pt idx="47">
                  <c:v>Dec 2021</c:v>
                </c:pt>
                <c:pt idx="48">
                  <c:v>Jan 2022</c:v>
                </c:pt>
                <c:pt idx="49">
                  <c:v>Feb 2022</c:v>
                </c:pt>
                <c:pt idx="50">
                  <c:v>Mar 2022</c:v>
                </c:pt>
                <c:pt idx="51">
                  <c:v>Apr 2022</c:v>
                </c:pt>
                <c:pt idx="52">
                  <c:v>May 2022</c:v>
                </c:pt>
                <c:pt idx="53">
                  <c:v>Jun 2022</c:v>
                </c:pt>
                <c:pt idx="54">
                  <c:v>Jul 2022</c:v>
                </c:pt>
                <c:pt idx="55">
                  <c:v>Aug 2022</c:v>
                </c:pt>
                <c:pt idx="56">
                  <c:v>Sep 2022</c:v>
                </c:pt>
              </c:strCache>
            </c:strRef>
          </c:cat>
          <c:val>
            <c:numRef>
              <c:f>Sheet1!$B$2:$B$58</c:f>
              <c:numCache>
                <c:formatCode>General</c:formatCode>
                <c:ptCount val="57"/>
                <c:pt idx="0">
                  <c:v>2.1000000000000001E-2</c:v>
                </c:pt>
                <c:pt idx="1">
                  <c:v>2.1999999999999999E-2</c:v>
                </c:pt>
                <c:pt idx="2">
                  <c:v>2.3E-2</c:v>
                </c:pt>
                <c:pt idx="3">
                  <c:v>2.4E-2</c:v>
                </c:pt>
                <c:pt idx="4">
                  <c:v>2.8000000000000001E-2</c:v>
                </c:pt>
                <c:pt idx="5">
                  <c:v>2.8000000000000001E-2</c:v>
                </c:pt>
                <c:pt idx="6">
                  <c:v>2.9000000000000001E-2</c:v>
                </c:pt>
                <c:pt idx="7">
                  <c:v>2.7E-2</c:v>
                </c:pt>
                <c:pt idx="8">
                  <c:v>2.4E-2</c:v>
                </c:pt>
                <c:pt idx="9">
                  <c:v>2.5000000000000001E-2</c:v>
                </c:pt>
                <c:pt idx="10">
                  <c:v>2.1999999999999999E-2</c:v>
                </c:pt>
                <c:pt idx="11">
                  <c:v>1.9E-2</c:v>
                </c:pt>
                <c:pt idx="12">
                  <c:v>1.4999999999999999E-2</c:v>
                </c:pt>
                <c:pt idx="13">
                  <c:v>1.4999999999999999E-2</c:v>
                </c:pt>
                <c:pt idx="14">
                  <c:v>1.9E-2</c:v>
                </c:pt>
                <c:pt idx="15">
                  <c:v>0.02</c:v>
                </c:pt>
                <c:pt idx="16">
                  <c:v>1.7999999999999999E-2</c:v>
                </c:pt>
                <c:pt idx="17">
                  <c:v>1.7000000000000001E-2</c:v>
                </c:pt>
                <c:pt idx="18">
                  <c:v>1.7999999999999999E-2</c:v>
                </c:pt>
                <c:pt idx="19">
                  <c:v>1.7999999999999999E-2</c:v>
                </c:pt>
                <c:pt idx="20">
                  <c:v>1.7000000000000001E-2</c:v>
                </c:pt>
                <c:pt idx="21">
                  <c:v>1.7999999999999999E-2</c:v>
                </c:pt>
                <c:pt idx="22">
                  <c:v>0.02</c:v>
                </c:pt>
                <c:pt idx="23">
                  <c:v>2.3E-2</c:v>
                </c:pt>
                <c:pt idx="24">
                  <c:v>2.5000000000000001E-2</c:v>
                </c:pt>
                <c:pt idx="25">
                  <c:v>2.3E-2</c:v>
                </c:pt>
                <c:pt idx="26">
                  <c:v>1.4999999999999999E-2</c:v>
                </c:pt>
                <c:pt idx="27">
                  <c:v>4.0000000000000001E-3</c:v>
                </c:pt>
                <c:pt idx="28">
                  <c:v>2E-3</c:v>
                </c:pt>
                <c:pt idx="29">
                  <c:v>7.0000000000000001E-3</c:v>
                </c:pt>
                <c:pt idx="30">
                  <c:v>0.01</c:v>
                </c:pt>
                <c:pt idx="31">
                  <c:v>1.2999999999999999E-2</c:v>
                </c:pt>
                <c:pt idx="32">
                  <c:v>1.4E-2</c:v>
                </c:pt>
                <c:pt idx="33">
                  <c:v>1.2E-2</c:v>
                </c:pt>
                <c:pt idx="34">
                  <c:v>1.0999999999999999E-2</c:v>
                </c:pt>
                <c:pt idx="35">
                  <c:v>1.2999999999999999E-2</c:v>
                </c:pt>
                <c:pt idx="36">
                  <c:v>1.4E-2</c:v>
                </c:pt>
                <c:pt idx="37">
                  <c:v>1.7000000000000001E-2</c:v>
                </c:pt>
                <c:pt idx="38">
                  <c:v>2.7E-2</c:v>
                </c:pt>
                <c:pt idx="39">
                  <c:v>4.2000000000000003E-2</c:v>
                </c:pt>
                <c:pt idx="40">
                  <c:v>4.9000000000000002E-2</c:v>
                </c:pt>
                <c:pt idx="41">
                  <c:v>5.2999999999999999E-2</c:v>
                </c:pt>
                <c:pt idx="42">
                  <c:v>5.2999999999999999E-2</c:v>
                </c:pt>
                <c:pt idx="43">
                  <c:v>5.1999999999999998E-2</c:v>
                </c:pt>
                <c:pt idx="44">
                  <c:v>5.3999999999999999E-2</c:v>
                </c:pt>
                <c:pt idx="45">
                  <c:v>6.2E-2</c:v>
                </c:pt>
                <c:pt idx="46">
                  <c:v>6.8000000000000005E-2</c:v>
                </c:pt>
                <c:pt idx="47">
                  <c:v>7.0999999999999994E-2</c:v>
                </c:pt>
                <c:pt idx="48">
                  <c:v>7.4999999999999997E-2</c:v>
                </c:pt>
                <c:pt idx="49">
                  <c:v>7.9000000000000001E-2</c:v>
                </c:pt>
                <c:pt idx="50">
                  <c:v>8.5999999999999993E-2</c:v>
                </c:pt>
                <c:pt idx="51">
                  <c:v>8.2000000000000003E-2</c:v>
                </c:pt>
                <c:pt idx="52">
                  <c:v>8.5999999999999993E-2</c:v>
                </c:pt>
                <c:pt idx="53">
                  <c:v>9.0999999999999998E-2</c:v>
                </c:pt>
                <c:pt idx="54">
                  <c:v>8.5000000000000006E-2</c:v>
                </c:pt>
                <c:pt idx="55">
                  <c:v>0.08</c:v>
                </c:pt>
                <c:pt idx="56">
                  <c:v>8.2000000000000003E-2</c:v>
                </c:pt>
              </c:numCache>
            </c:numRef>
          </c:val>
          <c:smooth val="0"/>
          <c:extLst>
            <c:ext xmlns:c16="http://schemas.microsoft.com/office/drawing/2014/chart" uri="{C3380CC4-5D6E-409C-BE32-E72D297353CC}">
              <c16:uniqueId val="{00000039-9860-D547-9B2D-686D4EFB31DB}"/>
            </c:ext>
          </c:extLst>
        </c:ser>
        <c:ser>
          <c:idx val="1"/>
          <c:order val="1"/>
          <c:tx>
            <c:strRef>
              <c:f>Sheet1!$C$1</c:f>
              <c:strCache>
                <c:ptCount val="1"/>
                <c:pt idx="0">
                  <c:v>Federal Reserve interest rate</c:v>
                </c:pt>
              </c:strCache>
            </c:strRef>
          </c:tx>
          <c:spPr>
            <a:ln>
              <a:solidFill>
                <a:srgbClr val="0F283E"/>
              </a:solidFill>
            </a:ln>
          </c:spPr>
          <c:marker>
            <c:symbol val="circle"/>
            <c:size val="5"/>
            <c:spPr>
              <a:solidFill>
                <a:srgbClr val="0F283E"/>
              </a:solidFill>
              <a:ln>
                <a:solidFill>
                  <a:srgbClr val="0F283E"/>
                </a:solidFill>
              </a:ln>
            </c:spPr>
          </c:marker>
          <c:cat>
            <c:strRef>
              <c:f>Sheet1!$A$2:$A$58</c:f>
              <c:strCache>
                <c:ptCount val="57"/>
                <c:pt idx="0">
                  <c:v>Jan 2018</c:v>
                </c:pt>
                <c:pt idx="1">
                  <c:v>Feb 2018</c:v>
                </c:pt>
                <c:pt idx="2">
                  <c:v>Mar 2018</c:v>
                </c:pt>
                <c:pt idx="3">
                  <c:v>Apr 2018</c:v>
                </c:pt>
                <c:pt idx="4">
                  <c:v>May 2018</c:v>
                </c:pt>
                <c:pt idx="5">
                  <c:v>Jun 2018</c:v>
                </c:pt>
                <c:pt idx="6">
                  <c:v>Jul 2018</c:v>
                </c:pt>
                <c:pt idx="7">
                  <c:v>Aug 2018</c:v>
                </c:pt>
                <c:pt idx="8">
                  <c:v>Sep 2018</c:v>
                </c:pt>
                <c:pt idx="9">
                  <c:v>Oct 2018</c:v>
                </c:pt>
                <c:pt idx="10">
                  <c:v>Nov 2018</c:v>
                </c:pt>
                <c:pt idx="11">
                  <c:v>Dec 2018</c:v>
                </c:pt>
                <c:pt idx="12">
                  <c:v>Jan 2019</c:v>
                </c:pt>
                <c:pt idx="13">
                  <c:v>Feb 2019</c:v>
                </c:pt>
                <c:pt idx="14">
                  <c:v>Mar 2019</c:v>
                </c:pt>
                <c:pt idx="15">
                  <c:v>Apr 2019</c:v>
                </c:pt>
                <c:pt idx="16">
                  <c:v>May 2019</c:v>
                </c:pt>
                <c:pt idx="17">
                  <c:v>Jun 2019</c:v>
                </c:pt>
                <c:pt idx="18">
                  <c:v>Jul 2019</c:v>
                </c:pt>
                <c:pt idx="19">
                  <c:v>Aug 2019</c:v>
                </c:pt>
                <c:pt idx="20">
                  <c:v>Sep 2019</c:v>
                </c:pt>
                <c:pt idx="21">
                  <c:v>Oct 2019</c:v>
                </c:pt>
                <c:pt idx="22">
                  <c:v>Nov 2019</c:v>
                </c:pt>
                <c:pt idx="23">
                  <c:v>Dec 2019</c:v>
                </c:pt>
                <c:pt idx="24">
                  <c:v>Jan 2020</c:v>
                </c:pt>
                <c:pt idx="25">
                  <c:v>Feb 2020</c:v>
                </c:pt>
                <c:pt idx="26">
                  <c:v>Mar 2020</c:v>
                </c:pt>
                <c:pt idx="27">
                  <c:v>Apr 2020</c:v>
                </c:pt>
                <c:pt idx="28">
                  <c:v>May 2020</c:v>
                </c:pt>
                <c:pt idx="29">
                  <c:v>Jun 2020</c:v>
                </c:pt>
                <c:pt idx="30">
                  <c:v>Jul 2020</c:v>
                </c:pt>
                <c:pt idx="31">
                  <c:v>Aug 2020</c:v>
                </c:pt>
                <c:pt idx="32">
                  <c:v>Sep 2020</c:v>
                </c:pt>
                <c:pt idx="33">
                  <c:v>Oct 2020</c:v>
                </c:pt>
                <c:pt idx="34">
                  <c:v>Nov 2020</c:v>
                </c:pt>
                <c:pt idx="35">
                  <c:v>Dec 2020</c:v>
                </c:pt>
                <c:pt idx="36">
                  <c:v>Jan 2021</c:v>
                </c:pt>
                <c:pt idx="37">
                  <c:v>Feb 2021</c:v>
                </c:pt>
                <c:pt idx="38">
                  <c:v>Mar 2021</c:v>
                </c:pt>
                <c:pt idx="39">
                  <c:v>Apr 2021</c:v>
                </c:pt>
                <c:pt idx="40">
                  <c:v>May 2021</c:v>
                </c:pt>
                <c:pt idx="41">
                  <c:v>Jun 2021</c:v>
                </c:pt>
                <c:pt idx="42">
                  <c:v>Jul 2021</c:v>
                </c:pt>
                <c:pt idx="43">
                  <c:v>Aug 2021</c:v>
                </c:pt>
                <c:pt idx="44">
                  <c:v>Sep 2021</c:v>
                </c:pt>
                <c:pt idx="45">
                  <c:v>Oct 2021</c:v>
                </c:pt>
                <c:pt idx="46">
                  <c:v>Nov 2021</c:v>
                </c:pt>
                <c:pt idx="47">
                  <c:v>Dec 2021</c:v>
                </c:pt>
                <c:pt idx="48">
                  <c:v>Jan 2022</c:v>
                </c:pt>
                <c:pt idx="49">
                  <c:v>Feb 2022</c:v>
                </c:pt>
                <c:pt idx="50">
                  <c:v>Mar 2022</c:v>
                </c:pt>
                <c:pt idx="51">
                  <c:v>Apr 2022</c:v>
                </c:pt>
                <c:pt idx="52">
                  <c:v>May 2022</c:v>
                </c:pt>
                <c:pt idx="53">
                  <c:v>Jun 2022</c:v>
                </c:pt>
                <c:pt idx="54">
                  <c:v>Jul 2022</c:v>
                </c:pt>
                <c:pt idx="55">
                  <c:v>Aug 2022</c:v>
                </c:pt>
                <c:pt idx="56">
                  <c:v>Sep 2022</c:v>
                </c:pt>
              </c:strCache>
            </c:strRef>
          </c:cat>
          <c:val>
            <c:numRef>
              <c:f>Sheet1!$C$2:$C$58</c:f>
              <c:numCache>
                <c:formatCode>General</c:formatCode>
                <c:ptCount val="57"/>
                <c:pt idx="0">
                  <c:v>1.41E-2</c:v>
                </c:pt>
                <c:pt idx="1">
                  <c:v>1.4200000000000001E-2</c:v>
                </c:pt>
                <c:pt idx="2">
                  <c:v>1.5100000000000001E-2</c:v>
                </c:pt>
                <c:pt idx="3">
                  <c:v>1.6899999999999998E-2</c:v>
                </c:pt>
                <c:pt idx="4">
                  <c:v>1.7000000000000001E-2</c:v>
                </c:pt>
                <c:pt idx="5">
                  <c:v>1.8200000000000001E-2</c:v>
                </c:pt>
                <c:pt idx="6">
                  <c:v>1.9099999999999999E-2</c:v>
                </c:pt>
                <c:pt idx="7">
                  <c:v>1.9099999999999999E-2</c:v>
                </c:pt>
                <c:pt idx="8">
                  <c:v>1.95E-2</c:v>
                </c:pt>
                <c:pt idx="9">
                  <c:v>2.1899999999999999E-2</c:v>
                </c:pt>
                <c:pt idx="10">
                  <c:v>2.1999999999999999E-2</c:v>
                </c:pt>
                <c:pt idx="11">
                  <c:v>2.2700000000000001E-2</c:v>
                </c:pt>
                <c:pt idx="12">
                  <c:v>2.4E-2</c:v>
                </c:pt>
                <c:pt idx="13">
                  <c:v>2.4E-2</c:v>
                </c:pt>
                <c:pt idx="14">
                  <c:v>2.41E-2</c:v>
                </c:pt>
                <c:pt idx="15">
                  <c:v>2.4199999999999999E-2</c:v>
                </c:pt>
                <c:pt idx="16">
                  <c:v>2.3900000000000001E-2</c:v>
                </c:pt>
                <c:pt idx="17">
                  <c:v>2.3800000000000002E-2</c:v>
                </c:pt>
                <c:pt idx="18">
                  <c:v>2.4E-2</c:v>
                </c:pt>
                <c:pt idx="19">
                  <c:v>2.1299999999999999E-2</c:v>
                </c:pt>
                <c:pt idx="20">
                  <c:v>2.0400000000000001E-2</c:v>
                </c:pt>
                <c:pt idx="21">
                  <c:v>1.83E-2</c:v>
                </c:pt>
                <c:pt idx="22">
                  <c:v>1.55E-2</c:v>
                </c:pt>
                <c:pt idx="23">
                  <c:v>1.55E-2</c:v>
                </c:pt>
                <c:pt idx="24">
                  <c:v>1.55E-2</c:v>
                </c:pt>
                <c:pt idx="25">
                  <c:v>1.5800000000000002E-2</c:v>
                </c:pt>
                <c:pt idx="26">
                  <c:v>6.4999999999999997E-3</c:v>
                </c:pt>
                <c:pt idx="27">
                  <c:v>5.0000000000000001E-4</c:v>
                </c:pt>
                <c:pt idx="28">
                  <c:v>5.0000000000000001E-4</c:v>
                </c:pt>
                <c:pt idx="29">
                  <c:v>8.0000000000000004E-4</c:v>
                </c:pt>
                <c:pt idx="30">
                  <c:v>8.9999999999999998E-4</c:v>
                </c:pt>
                <c:pt idx="31">
                  <c:v>1E-3</c:v>
                </c:pt>
                <c:pt idx="32">
                  <c:v>8.9999999999999998E-4</c:v>
                </c:pt>
                <c:pt idx="33">
                  <c:v>8.9999999999999998E-4</c:v>
                </c:pt>
                <c:pt idx="34">
                  <c:v>8.9999999999999998E-4</c:v>
                </c:pt>
                <c:pt idx="35">
                  <c:v>8.9999999999999998E-4</c:v>
                </c:pt>
                <c:pt idx="36">
                  <c:v>8.9999999999999998E-4</c:v>
                </c:pt>
                <c:pt idx="37">
                  <c:v>8.0000000000000004E-4</c:v>
                </c:pt>
                <c:pt idx="38">
                  <c:v>6.9999999999999999E-4</c:v>
                </c:pt>
                <c:pt idx="39">
                  <c:v>6.9999999999999999E-4</c:v>
                </c:pt>
                <c:pt idx="40">
                  <c:v>5.9999999999999995E-4</c:v>
                </c:pt>
                <c:pt idx="41">
                  <c:v>8.0000000000000004E-4</c:v>
                </c:pt>
                <c:pt idx="42">
                  <c:v>1E-3</c:v>
                </c:pt>
                <c:pt idx="43">
                  <c:v>8.9999999999999998E-4</c:v>
                </c:pt>
                <c:pt idx="44">
                  <c:v>8.0000000000000004E-4</c:v>
                </c:pt>
                <c:pt idx="45">
                  <c:v>8.0000000000000004E-4</c:v>
                </c:pt>
                <c:pt idx="46">
                  <c:v>8.0000000000000004E-4</c:v>
                </c:pt>
                <c:pt idx="47">
                  <c:v>8.0000000000000004E-4</c:v>
                </c:pt>
                <c:pt idx="48">
                  <c:v>8.0000000000000004E-4</c:v>
                </c:pt>
                <c:pt idx="49">
                  <c:v>8.0000000000000004E-4</c:v>
                </c:pt>
                <c:pt idx="50">
                  <c:v>2E-3</c:v>
                </c:pt>
                <c:pt idx="51">
                  <c:v>3.3E-3</c:v>
                </c:pt>
                <c:pt idx="52">
                  <c:v>7.7000000000000002E-3</c:v>
                </c:pt>
                <c:pt idx="53">
                  <c:v>1.21E-2</c:v>
                </c:pt>
                <c:pt idx="54">
                  <c:v>1.6799999999999999E-2</c:v>
                </c:pt>
                <c:pt idx="55">
                  <c:v>2.3300000000000001E-2</c:v>
                </c:pt>
                <c:pt idx="56">
                  <c:v>2.5600000000000001E-2</c:v>
                </c:pt>
              </c:numCache>
            </c:numRef>
          </c:val>
          <c:smooth val="0"/>
          <c:extLst>
            <c:ext xmlns:c16="http://schemas.microsoft.com/office/drawing/2014/chart" uri="{C3380CC4-5D6E-409C-BE32-E72D297353CC}">
              <c16:uniqueId val="{00000073-9860-D547-9B2D-686D4EFB31DB}"/>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000" b="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numFmt formatCode="#,##0.0%" sourceLinked="0"/>
        <c:majorTickMark val="none"/>
        <c:minorTickMark val="none"/>
        <c:tickLblPos val="low"/>
        <c:spPr>
          <a:ln>
            <a:noFill/>
          </a:ln>
        </c:spPr>
        <c:txPr>
          <a:bodyPr/>
          <a:lstStyle/>
          <a:p>
            <a:pPr>
              <a:defRPr sz="1400" b="0" smtId="4294967295">
                <a:solidFill>
                  <a:srgbClr val="000000"/>
                </a:solidFill>
                <a:latin typeface="Calibri"/>
              </a:defRPr>
            </a:pPr>
            <a:endParaRPr lang="en-US"/>
          </a:p>
        </c:txPr>
        <c:crossAx val="67451136"/>
        <c:crosses val="autoZero"/>
        <c:crossBetween val="between"/>
      </c:valAx>
    </c:plotArea>
    <c:legend>
      <c:legendPos val="t"/>
      <c:overlay val="0"/>
      <c:txPr>
        <a:bodyPr/>
        <a:lstStyle/>
        <a:p>
          <a:pPr>
            <a:defRPr sz="1800" smtId="4294967295">
              <a:solidFill>
                <a:srgbClr val="000000"/>
              </a:solidFill>
              <a:latin typeface="Calibri"/>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cat>
            <c:strRef>
              <c:f>Sheet1!$A$2:$A$39</c:f>
              <c:strCache>
                <c:ptCount val="38"/>
                <c:pt idx="0">
                  <c:v>Q1 2014</c:v>
                </c:pt>
                <c:pt idx="1">
                  <c:v>Q2 2014</c:v>
                </c:pt>
                <c:pt idx="2">
                  <c:v>Q3 2014</c:v>
                </c:pt>
                <c:pt idx="3">
                  <c:v>Q4 2014</c:v>
                </c:pt>
                <c:pt idx="4">
                  <c:v>Q1 2015</c:v>
                </c:pt>
                <c:pt idx="5">
                  <c:v>Q2 2015</c:v>
                </c:pt>
                <c:pt idx="6">
                  <c:v>Q3 2015</c:v>
                </c:pt>
                <c:pt idx="7">
                  <c:v>Q4 2015</c:v>
                </c:pt>
                <c:pt idx="8">
                  <c:v>Q1 2016</c:v>
                </c:pt>
                <c:pt idx="9">
                  <c:v>Q2 2016</c:v>
                </c:pt>
                <c:pt idx="10">
                  <c:v>Q3 2016</c:v>
                </c:pt>
                <c:pt idx="11">
                  <c:v>Q4 2016</c:v>
                </c:pt>
                <c:pt idx="12">
                  <c:v>Q1 2017</c:v>
                </c:pt>
                <c:pt idx="13">
                  <c:v>Q2 2017</c:v>
                </c:pt>
                <c:pt idx="14">
                  <c:v>Q3 2017</c:v>
                </c:pt>
                <c:pt idx="15">
                  <c:v>Q4 2017</c:v>
                </c:pt>
                <c:pt idx="16">
                  <c:v>Q1 2018</c:v>
                </c:pt>
                <c:pt idx="17">
                  <c:v>Q2 2018</c:v>
                </c:pt>
                <c:pt idx="18">
                  <c:v>Q3 2018</c:v>
                </c:pt>
                <c:pt idx="19">
                  <c:v>Q4 2018</c:v>
                </c:pt>
                <c:pt idx="20">
                  <c:v>Q1 2019</c:v>
                </c:pt>
                <c:pt idx="21">
                  <c:v>Q2 2019</c:v>
                </c:pt>
                <c:pt idx="22">
                  <c:v>Q3 2019</c:v>
                </c:pt>
                <c:pt idx="23">
                  <c:v>Q4 2019</c:v>
                </c:pt>
                <c:pt idx="24">
                  <c:v>Q1 2020</c:v>
                </c:pt>
                <c:pt idx="25">
                  <c:v>Q2 2020</c:v>
                </c:pt>
                <c:pt idx="26">
                  <c:v>Q3 2020</c:v>
                </c:pt>
                <c:pt idx="27">
                  <c:v>Q4 2020</c:v>
                </c:pt>
                <c:pt idx="28">
                  <c:v>Q1 2021</c:v>
                </c:pt>
                <c:pt idx="29">
                  <c:v>Q2 2021</c:v>
                </c:pt>
                <c:pt idx="30">
                  <c:v>Q3 2021</c:v>
                </c:pt>
                <c:pt idx="31">
                  <c:v>Q4 2021</c:v>
                </c:pt>
                <c:pt idx="32">
                  <c:v>Q1 2022</c:v>
                </c:pt>
                <c:pt idx="33">
                  <c:v>Q2 2022</c:v>
                </c:pt>
                <c:pt idx="34">
                  <c:v>Q3 2022</c:v>
                </c:pt>
                <c:pt idx="35">
                  <c:v>Q4 2022</c:v>
                </c:pt>
                <c:pt idx="36">
                  <c:v>Q1 2023</c:v>
                </c:pt>
                <c:pt idx="37">
                  <c:v>Q2 2023</c:v>
                </c:pt>
              </c:strCache>
            </c:strRef>
          </c:cat>
          <c:val>
            <c:numRef>
              <c:f>Sheet1!$B$2:$B$39</c:f>
              <c:numCache>
                <c:formatCode>General</c:formatCode>
                <c:ptCount val="38"/>
                <c:pt idx="0">
                  <c:v>15.1</c:v>
                </c:pt>
                <c:pt idx="1">
                  <c:v>8.4</c:v>
                </c:pt>
                <c:pt idx="2">
                  <c:v>12.8</c:v>
                </c:pt>
                <c:pt idx="3">
                  <c:v>15</c:v>
                </c:pt>
                <c:pt idx="4">
                  <c:v>15.5</c:v>
                </c:pt>
                <c:pt idx="5">
                  <c:v>8.8000000000000007</c:v>
                </c:pt>
                <c:pt idx="6">
                  <c:v>16.3</c:v>
                </c:pt>
                <c:pt idx="7">
                  <c:v>24.2</c:v>
                </c:pt>
                <c:pt idx="8">
                  <c:v>19.600000000000001</c:v>
                </c:pt>
                <c:pt idx="9">
                  <c:v>32.4</c:v>
                </c:pt>
                <c:pt idx="10">
                  <c:v>7</c:v>
                </c:pt>
                <c:pt idx="11">
                  <c:v>14.7</c:v>
                </c:pt>
                <c:pt idx="12">
                  <c:v>9.9</c:v>
                </c:pt>
                <c:pt idx="13">
                  <c:v>14.2</c:v>
                </c:pt>
                <c:pt idx="14">
                  <c:v>11.6</c:v>
                </c:pt>
                <c:pt idx="15">
                  <c:v>18.7</c:v>
                </c:pt>
                <c:pt idx="16">
                  <c:v>38.9</c:v>
                </c:pt>
                <c:pt idx="17">
                  <c:v>35.9</c:v>
                </c:pt>
                <c:pt idx="18">
                  <c:v>30.1</c:v>
                </c:pt>
                <c:pt idx="19">
                  <c:v>43.7</c:v>
                </c:pt>
                <c:pt idx="20">
                  <c:v>28.8</c:v>
                </c:pt>
                <c:pt idx="21">
                  <c:v>17.7</c:v>
                </c:pt>
                <c:pt idx="22">
                  <c:v>144.80000000000001</c:v>
                </c:pt>
                <c:pt idx="23">
                  <c:v>25.5</c:v>
                </c:pt>
                <c:pt idx="24">
                  <c:v>22.8</c:v>
                </c:pt>
                <c:pt idx="25">
                  <c:v>25.7</c:v>
                </c:pt>
                <c:pt idx="26">
                  <c:v>29.6</c:v>
                </c:pt>
                <c:pt idx="27">
                  <c:v>60.7</c:v>
                </c:pt>
                <c:pt idx="28">
                  <c:v>61.9</c:v>
                </c:pt>
                <c:pt idx="29">
                  <c:v>70.400000000000006</c:v>
                </c:pt>
                <c:pt idx="30">
                  <c:v>61.9</c:v>
                </c:pt>
                <c:pt idx="31">
                  <c:v>53</c:v>
                </c:pt>
                <c:pt idx="32">
                  <c:v>103.2</c:v>
                </c:pt>
                <c:pt idx="33">
                  <c:v>42.9</c:v>
                </c:pt>
                <c:pt idx="34">
                  <c:v>23.9</c:v>
                </c:pt>
                <c:pt idx="35">
                  <c:v>39.299999999999997</c:v>
                </c:pt>
                <c:pt idx="36">
                  <c:v>34.5</c:v>
                </c:pt>
                <c:pt idx="37">
                  <c:v>17.899999999999999</c:v>
                </c:pt>
              </c:numCache>
            </c:numRef>
          </c:val>
          <c:extLst>
            <c:ext xmlns:c16="http://schemas.microsoft.com/office/drawing/2014/chart" uri="{C3380CC4-5D6E-409C-BE32-E72D297353CC}">
              <c16:uniqueId val="{00000026-02FE-6449-A605-876751717A8B}"/>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Investment value in billion U.S. dollars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cat>
            <c:strRef>
              <c:f>Sheet1!$A$2:$A$39</c:f>
              <c:strCache>
                <c:ptCount val="38"/>
                <c:pt idx="0">
                  <c:v>Q1 2014</c:v>
                </c:pt>
                <c:pt idx="1">
                  <c:v>Q2 2014</c:v>
                </c:pt>
                <c:pt idx="2">
                  <c:v>Q3 2014</c:v>
                </c:pt>
                <c:pt idx="3">
                  <c:v>Q4 2014</c:v>
                </c:pt>
                <c:pt idx="4">
                  <c:v>Q1 2015</c:v>
                </c:pt>
                <c:pt idx="5">
                  <c:v>Q2 2015</c:v>
                </c:pt>
                <c:pt idx="6">
                  <c:v>Q3 2015</c:v>
                </c:pt>
                <c:pt idx="7">
                  <c:v>Q4 2015</c:v>
                </c:pt>
                <c:pt idx="8">
                  <c:v>Q1 2016</c:v>
                </c:pt>
                <c:pt idx="9">
                  <c:v>Q2 2016</c:v>
                </c:pt>
                <c:pt idx="10">
                  <c:v>Q3 2016</c:v>
                </c:pt>
                <c:pt idx="11">
                  <c:v>Q4 2016</c:v>
                </c:pt>
                <c:pt idx="12">
                  <c:v>Q1 2017</c:v>
                </c:pt>
                <c:pt idx="13">
                  <c:v>Q2 2017</c:v>
                </c:pt>
                <c:pt idx="14">
                  <c:v>Q3 2017</c:v>
                </c:pt>
                <c:pt idx="15">
                  <c:v>Q4 2017</c:v>
                </c:pt>
                <c:pt idx="16">
                  <c:v>Q1 2018</c:v>
                </c:pt>
                <c:pt idx="17">
                  <c:v>Q2 2018</c:v>
                </c:pt>
                <c:pt idx="18">
                  <c:v>Q3 2018</c:v>
                </c:pt>
                <c:pt idx="19">
                  <c:v>Q4 2018</c:v>
                </c:pt>
                <c:pt idx="20">
                  <c:v>Q1 2019</c:v>
                </c:pt>
                <c:pt idx="21">
                  <c:v>Q2 2019</c:v>
                </c:pt>
                <c:pt idx="22">
                  <c:v>Q3 2019</c:v>
                </c:pt>
                <c:pt idx="23">
                  <c:v>Q4 2019</c:v>
                </c:pt>
                <c:pt idx="24">
                  <c:v>Q1 2020</c:v>
                </c:pt>
                <c:pt idx="25">
                  <c:v>Q2 2020</c:v>
                </c:pt>
                <c:pt idx="26">
                  <c:v>Q3 2020</c:v>
                </c:pt>
                <c:pt idx="27">
                  <c:v>Q4 2020</c:v>
                </c:pt>
                <c:pt idx="28">
                  <c:v>Q1 2021</c:v>
                </c:pt>
                <c:pt idx="29">
                  <c:v>Q2 2021</c:v>
                </c:pt>
                <c:pt idx="30">
                  <c:v>Q3 2021</c:v>
                </c:pt>
                <c:pt idx="31">
                  <c:v>Q4 2021</c:v>
                </c:pt>
                <c:pt idx="32">
                  <c:v>Q1 2022</c:v>
                </c:pt>
                <c:pt idx="33">
                  <c:v>Q2 2022</c:v>
                </c:pt>
                <c:pt idx="34">
                  <c:v>Q3 2022</c:v>
                </c:pt>
                <c:pt idx="35">
                  <c:v>Q4 2022</c:v>
                </c:pt>
                <c:pt idx="36">
                  <c:v>Q1 2023</c:v>
                </c:pt>
                <c:pt idx="37">
                  <c:v>Q2 2023</c:v>
                </c:pt>
              </c:strCache>
            </c:strRef>
          </c:cat>
          <c:val>
            <c:numRef>
              <c:f>Sheet1!$B$2:$B$39</c:f>
              <c:numCache>
                <c:formatCode>General</c:formatCode>
                <c:ptCount val="38"/>
                <c:pt idx="0">
                  <c:v>15.1</c:v>
                </c:pt>
                <c:pt idx="1">
                  <c:v>8.4</c:v>
                </c:pt>
                <c:pt idx="2">
                  <c:v>12.8</c:v>
                </c:pt>
                <c:pt idx="3">
                  <c:v>15</c:v>
                </c:pt>
                <c:pt idx="4">
                  <c:v>15.5</c:v>
                </c:pt>
                <c:pt idx="5">
                  <c:v>8.8000000000000007</c:v>
                </c:pt>
                <c:pt idx="6">
                  <c:v>16.3</c:v>
                </c:pt>
                <c:pt idx="7">
                  <c:v>24.2</c:v>
                </c:pt>
                <c:pt idx="8">
                  <c:v>19.600000000000001</c:v>
                </c:pt>
                <c:pt idx="9">
                  <c:v>32.4</c:v>
                </c:pt>
                <c:pt idx="10">
                  <c:v>7</c:v>
                </c:pt>
                <c:pt idx="11">
                  <c:v>14.7</c:v>
                </c:pt>
                <c:pt idx="12">
                  <c:v>9.9</c:v>
                </c:pt>
                <c:pt idx="13">
                  <c:v>14.2</c:v>
                </c:pt>
                <c:pt idx="14">
                  <c:v>11.6</c:v>
                </c:pt>
                <c:pt idx="15">
                  <c:v>18.7</c:v>
                </c:pt>
                <c:pt idx="16">
                  <c:v>38.9</c:v>
                </c:pt>
                <c:pt idx="17">
                  <c:v>35.9</c:v>
                </c:pt>
                <c:pt idx="18">
                  <c:v>30.1</c:v>
                </c:pt>
                <c:pt idx="19">
                  <c:v>43.7</c:v>
                </c:pt>
                <c:pt idx="20">
                  <c:v>28.8</c:v>
                </c:pt>
                <c:pt idx="21">
                  <c:v>17.7</c:v>
                </c:pt>
                <c:pt idx="22">
                  <c:v>144.80000000000001</c:v>
                </c:pt>
                <c:pt idx="23">
                  <c:v>25.5</c:v>
                </c:pt>
                <c:pt idx="24">
                  <c:v>22.8</c:v>
                </c:pt>
                <c:pt idx="25">
                  <c:v>25.7</c:v>
                </c:pt>
                <c:pt idx="26">
                  <c:v>29.6</c:v>
                </c:pt>
                <c:pt idx="27">
                  <c:v>60.7</c:v>
                </c:pt>
                <c:pt idx="28">
                  <c:v>61.9</c:v>
                </c:pt>
                <c:pt idx="29">
                  <c:v>70.400000000000006</c:v>
                </c:pt>
                <c:pt idx="30">
                  <c:v>61.9</c:v>
                </c:pt>
                <c:pt idx="31">
                  <c:v>53</c:v>
                </c:pt>
                <c:pt idx="32">
                  <c:v>103.2</c:v>
                </c:pt>
                <c:pt idx="33">
                  <c:v>42.9</c:v>
                </c:pt>
                <c:pt idx="34">
                  <c:v>23.9</c:v>
                </c:pt>
                <c:pt idx="35">
                  <c:v>39.299999999999997</c:v>
                </c:pt>
                <c:pt idx="36">
                  <c:v>34.5</c:v>
                </c:pt>
                <c:pt idx="37">
                  <c:v>17.899999999999999</c:v>
                </c:pt>
              </c:numCache>
            </c:numRef>
          </c:val>
          <c:extLst>
            <c:ext xmlns:c16="http://schemas.microsoft.com/office/drawing/2014/chart" uri="{C3380CC4-5D6E-409C-BE32-E72D297353CC}">
              <c16:uniqueId val="{00000026-02FE-6449-A605-876751717A8B}"/>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Investment value in billion U.S. dollars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cat>
            <c:strRef>
              <c:f>Sheet1!$A$2:$A$39</c:f>
              <c:strCache>
                <c:ptCount val="38"/>
                <c:pt idx="0">
                  <c:v>Q1 2014</c:v>
                </c:pt>
                <c:pt idx="1">
                  <c:v>Q2 2014</c:v>
                </c:pt>
                <c:pt idx="2">
                  <c:v>Q3 2014</c:v>
                </c:pt>
                <c:pt idx="3">
                  <c:v>Q4 2014</c:v>
                </c:pt>
                <c:pt idx="4">
                  <c:v>Q1 2015</c:v>
                </c:pt>
                <c:pt idx="5">
                  <c:v>Q2 2015</c:v>
                </c:pt>
                <c:pt idx="6">
                  <c:v>Q3 2015</c:v>
                </c:pt>
                <c:pt idx="7">
                  <c:v>Q4 2015</c:v>
                </c:pt>
                <c:pt idx="8">
                  <c:v>Q1 2016</c:v>
                </c:pt>
                <c:pt idx="9">
                  <c:v>Q2 2016</c:v>
                </c:pt>
                <c:pt idx="10">
                  <c:v>Q3 2016</c:v>
                </c:pt>
                <c:pt idx="11">
                  <c:v>Q4 2016</c:v>
                </c:pt>
                <c:pt idx="12">
                  <c:v>Q1 2017</c:v>
                </c:pt>
                <c:pt idx="13">
                  <c:v>Q2 2017</c:v>
                </c:pt>
                <c:pt idx="14">
                  <c:v>Q3 2017</c:v>
                </c:pt>
                <c:pt idx="15">
                  <c:v>Q4 2017</c:v>
                </c:pt>
                <c:pt idx="16">
                  <c:v>Q1 2018</c:v>
                </c:pt>
                <c:pt idx="17">
                  <c:v>Q2 2018</c:v>
                </c:pt>
                <c:pt idx="18">
                  <c:v>Q3 2018</c:v>
                </c:pt>
                <c:pt idx="19">
                  <c:v>Q4 2018</c:v>
                </c:pt>
                <c:pt idx="20">
                  <c:v>Q1 2019</c:v>
                </c:pt>
                <c:pt idx="21">
                  <c:v>Q2 2019</c:v>
                </c:pt>
                <c:pt idx="22">
                  <c:v>Q3 2019</c:v>
                </c:pt>
                <c:pt idx="23">
                  <c:v>Q4 2019</c:v>
                </c:pt>
                <c:pt idx="24">
                  <c:v>Q1 2020</c:v>
                </c:pt>
                <c:pt idx="25">
                  <c:v>Q2 2020</c:v>
                </c:pt>
                <c:pt idx="26">
                  <c:v>Q3 2020</c:v>
                </c:pt>
                <c:pt idx="27">
                  <c:v>Q4 2020</c:v>
                </c:pt>
                <c:pt idx="28">
                  <c:v>Q1 2021</c:v>
                </c:pt>
                <c:pt idx="29">
                  <c:v>Q2 2021</c:v>
                </c:pt>
                <c:pt idx="30">
                  <c:v>Q3 2021</c:v>
                </c:pt>
                <c:pt idx="31">
                  <c:v>Q4 2021</c:v>
                </c:pt>
                <c:pt idx="32">
                  <c:v>Q1 2022</c:v>
                </c:pt>
                <c:pt idx="33">
                  <c:v>Q2 2022</c:v>
                </c:pt>
                <c:pt idx="34">
                  <c:v>Q3 2022</c:v>
                </c:pt>
                <c:pt idx="35">
                  <c:v>Q4 2022</c:v>
                </c:pt>
                <c:pt idx="36">
                  <c:v>Q1 2023</c:v>
                </c:pt>
                <c:pt idx="37">
                  <c:v>Q2 2023</c:v>
                </c:pt>
              </c:strCache>
            </c:strRef>
          </c:cat>
          <c:val>
            <c:numRef>
              <c:f>Sheet1!$B$2:$B$39</c:f>
              <c:numCache>
                <c:formatCode>General</c:formatCode>
                <c:ptCount val="38"/>
                <c:pt idx="0">
                  <c:v>15.1</c:v>
                </c:pt>
                <c:pt idx="1">
                  <c:v>8.4</c:v>
                </c:pt>
                <c:pt idx="2">
                  <c:v>12.8</c:v>
                </c:pt>
                <c:pt idx="3">
                  <c:v>15</c:v>
                </c:pt>
                <c:pt idx="4">
                  <c:v>15.5</c:v>
                </c:pt>
                <c:pt idx="5">
                  <c:v>8.8000000000000007</c:v>
                </c:pt>
                <c:pt idx="6">
                  <c:v>16.3</c:v>
                </c:pt>
                <c:pt idx="7">
                  <c:v>24.2</c:v>
                </c:pt>
                <c:pt idx="8">
                  <c:v>19.600000000000001</c:v>
                </c:pt>
                <c:pt idx="9">
                  <c:v>32.4</c:v>
                </c:pt>
                <c:pt idx="10">
                  <c:v>7</c:v>
                </c:pt>
                <c:pt idx="11">
                  <c:v>14.7</c:v>
                </c:pt>
                <c:pt idx="12">
                  <c:v>9.9</c:v>
                </c:pt>
                <c:pt idx="13">
                  <c:v>14.2</c:v>
                </c:pt>
                <c:pt idx="14">
                  <c:v>11.6</c:v>
                </c:pt>
                <c:pt idx="15">
                  <c:v>18.7</c:v>
                </c:pt>
                <c:pt idx="16">
                  <c:v>38.9</c:v>
                </c:pt>
                <c:pt idx="17">
                  <c:v>35.9</c:v>
                </c:pt>
                <c:pt idx="18">
                  <c:v>30.1</c:v>
                </c:pt>
                <c:pt idx="19">
                  <c:v>43.7</c:v>
                </c:pt>
                <c:pt idx="20">
                  <c:v>28.8</c:v>
                </c:pt>
                <c:pt idx="21">
                  <c:v>17.7</c:v>
                </c:pt>
                <c:pt idx="22">
                  <c:v>144.80000000000001</c:v>
                </c:pt>
                <c:pt idx="23">
                  <c:v>25.5</c:v>
                </c:pt>
                <c:pt idx="24">
                  <c:v>22.8</c:v>
                </c:pt>
                <c:pt idx="25">
                  <c:v>25.7</c:v>
                </c:pt>
                <c:pt idx="26">
                  <c:v>29.6</c:v>
                </c:pt>
                <c:pt idx="27">
                  <c:v>60.7</c:v>
                </c:pt>
                <c:pt idx="28">
                  <c:v>61.9</c:v>
                </c:pt>
                <c:pt idx="29">
                  <c:v>70.400000000000006</c:v>
                </c:pt>
                <c:pt idx="30">
                  <c:v>61.9</c:v>
                </c:pt>
                <c:pt idx="31">
                  <c:v>53</c:v>
                </c:pt>
                <c:pt idx="32">
                  <c:v>103.2</c:v>
                </c:pt>
                <c:pt idx="33">
                  <c:v>42.9</c:v>
                </c:pt>
                <c:pt idx="34">
                  <c:v>23.9</c:v>
                </c:pt>
                <c:pt idx="35">
                  <c:v>39.299999999999997</c:v>
                </c:pt>
                <c:pt idx="36">
                  <c:v>34.5</c:v>
                </c:pt>
                <c:pt idx="37">
                  <c:v>17.899999999999999</c:v>
                </c:pt>
              </c:numCache>
            </c:numRef>
          </c:val>
          <c:extLst>
            <c:ext xmlns:c16="http://schemas.microsoft.com/office/drawing/2014/chart" uri="{C3380CC4-5D6E-409C-BE32-E72D297353CC}">
              <c16:uniqueId val="{00000026-02FE-6449-A605-876751717A8B}"/>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Investment value in billion U.S. dollars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cat>
            <c:strRef>
              <c:f>Sheet1!$A$2:$A$39</c:f>
              <c:strCache>
                <c:ptCount val="38"/>
                <c:pt idx="0">
                  <c:v>Q1 2014</c:v>
                </c:pt>
                <c:pt idx="1">
                  <c:v>Q2 2014</c:v>
                </c:pt>
                <c:pt idx="2">
                  <c:v>Q3 2014</c:v>
                </c:pt>
                <c:pt idx="3">
                  <c:v>Q4 2014</c:v>
                </c:pt>
                <c:pt idx="4">
                  <c:v>Q1 2015</c:v>
                </c:pt>
                <c:pt idx="5">
                  <c:v>Q2 2015</c:v>
                </c:pt>
                <c:pt idx="6">
                  <c:v>Q3 2015</c:v>
                </c:pt>
                <c:pt idx="7">
                  <c:v>Q4 2015</c:v>
                </c:pt>
                <c:pt idx="8">
                  <c:v>Q1 2016</c:v>
                </c:pt>
                <c:pt idx="9">
                  <c:v>Q2 2016</c:v>
                </c:pt>
                <c:pt idx="10">
                  <c:v>Q3 2016</c:v>
                </c:pt>
                <c:pt idx="11">
                  <c:v>Q4 2016</c:v>
                </c:pt>
                <c:pt idx="12">
                  <c:v>Q1 2017</c:v>
                </c:pt>
                <c:pt idx="13">
                  <c:v>Q2 2017</c:v>
                </c:pt>
                <c:pt idx="14">
                  <c:v>Q3 2017</c:v>
                </c:pt>
                <c:pt idx="15">
                  <c:v>Q4 2017</c:v>
                </c:pt>
                <c:pt idx="16">
                  <c:v>Q1 2018</c:v>
                </c:pt>
                <c:pt idx="17">
                  <c:v>Q2 2018</c:v>
                </c:pt>
                <c:pt idx="18">
                  <c:v>Q3 2018</c:v>
                </c:pt>
                <c:pt idx="19">
                  <c:v>Q4 2018</c:v>
                </c:pt>
                <c:pt idx="20">
                  <c:v>Q1 2019</c:v>
                </c:pt>
                <c:pt idx="21">
                  <c:v>Q2 2019</c:v>
                </c:pt>
                <c:pt idx="22">
                  <c:v>Q3 2019</c:v>
                </c:pt>
                <c:pt idx="23">
                  <c:v>Q4 2019</c:v>
                </c:pt>
                <c:pt idx="24">
                  <c:v>Q1 2020</c:v>
                </c:pt>
                <c:pt idx="25">
                  <c:v>Q2 2020</c:v>
                </c:pt>
                <c:pt idx="26">
                  <c:v>Q3 2020</c:v>
                </c:pt>
                <c:pt idx="27">
                  <c:v>Q4 2020</c:v>
                </c:pt>
                <c:pt idx="28">
                  <c:v>Q1 2021</c:v>
                </c:pt>
                <c:pt idx="29">
                  <c:v>Q2 2021</c:v>
                </c:pt>
                <c:pt idx="30">
                  <c:v>Q3 2021</c:v>
                </c:pt>
                <c:pt idx="31">
                  <c:v>Q4 2021</c:v>
                </c:pt>
                <c:pt idx="32">
                  <c:v>Q1 2022</c:v>
                </c:pt>
                <c:pt idx="33">
                  <c:v>Q2 2022</c:v>
                </c:pt>
                <c:pt idx="34">
                  <c:v>Q3 2022</c:v>
                </c:pt>
                <c:pt idx="35">
                  <c:v>Q4 2022</c:v>
                </c:pt>
                <c:pt idx="36">
                  <c:v>Q1 2023</c:v>
                </c:pt>
                <c:pt idx="37">
                  <c:v>Q2 2023</c:v>
                </c:pt>
              </c:strCache>
            </c:strRef>
          </c:cat>
          <c:val>
            <c:numRef>
              <c:f>Sheet1!$B$2:$B$39</c:f>
              <c:numCache>
                <c:formatCode>General</c:formatCode>
                <c:ptCount val="38"/>
                <c:pt idx="0">
                  <c:v>15.1</c:v>
                </c:pt>
                <c:pt idx="1">
                  <c:v>8.4</c:v>
                </c:pt>
                <c:pt idx="2">
                  <c:v>12.8</c:v>
                </c:pt>
                <c:pt idx="3">
                  <c:v>15</c:v>
                </c:pt>
                <c:pt idx="4">
                  <c:v>15.5</c:v>
                </c:pt>
                <c:pt idx="5">
                  <c:v>8.8000000000000007</c:v>
                </c:pt>
                <c:pt idx="6">
                  <c:v>16.3</c:v>
                </c:pt>
                <c:pt idx="7">
                  <c:v>24.2</c:v>
                </c:pt>
                <c:pt idx="8">
                  <c:v>19.600000000000001</c:v>
                </c:pt>
                <c:pt idx="9">
                  <c:v>32.4</c:v>
                </c:pt>
                <c:pt idx="10">
                  <c:v>7</c:v>
                </c:pt>
                <c:pt idx="11">
                  <c:v>14.7</c:v>
                </c:pt>
                <c:pt idx="12">
                  <c:v>9.9</c:v>
                </c:pt>
                <c:pt idx="13">
                  <c:v>14.2</c:v>
                </c:pt>
                <c:pt idx="14">
                  <c:v>11.6</c:v>
                </c:pt>
                <c:pt idx="15">
                  <c:v>18.7</c:v>
                </c:pt>
                <c:pt idx="16">
                  <c:v>38.9</c:v>
                </c:pt>
                <c:pt idx="17">
                  <c:v>35.9</c:v>
                </c:pt>
                <c:pt idx="18">
                  <c:v>30.1</c:v>
                </c:pt>
                <c:pt idx="19">
                  <c:v>43.7</c:v>
                </c:pt>
                <c:pt idx="20">
                  <c:v>28.8</c:v>
                </c:pt>
                <c:pt idx="21">
                  <c:v>17.7</c:v>
                </c:pt>
                <c:pt idx="22">
                  <c:v>144.80000000000001</c:v>
                </c:pt>
                <c:pt idx="23">
                  <c:v>25.5</c:v>
                </c:pt>
                <c:pt idx="24">
                  <c:v>22.8</c:v>
                </c:pt>
                <c:pt idx="25">
                  <c:v>25.7</c:v>
                </c:pt>
                <c:pt idx="26">
                  <c:v>29.6</c:v>
                </c:pt>
                <c:pt idx="27">
                  <c:v>60.7</c:v>
                </c:pt>
                <c:pt idx="28">
                  <c:v>61.9</c:v>
                </c:pt>
                <c:pt idx="29">
                  <c:v>70.400000000000006</c:v>
                </c:pt>
                <c:pt idx="30">
                  <c:v>61.9</c:v>
                </c:pt>
                <c:pt idx="31">
                  <c:v>53</c:v>
                </c:pt>
                <c:pt idx="32">
                  <c:v>103.2</c:v>
                </c:pt>
                <c:pt idx="33">
                  <c:v>42.9</c:v>
                </c:pt>
                <c:pt idx="34">
                  <c:v>23.9</c:v>
                </c:pt>
                <c:pt idx="35">
                  <c:v>39.299999999999997</c:v>
                </c:pt>
                <c:pt idx="36">
                  <c:v>34.5</c:v>
                </c:pt>
                <c:pt idx="37">
                  <c:v>17.899999999999999</c:v>
                </c:pt>
              </c:numCache>
            </c:numRef>
          </c:val>
          <c:extLst>
            <c:ext xmlns:c16="http://schemas.microsoft.com/office/drawing/2014/chart" uri="{C3380CC4-5D6E-409C-BE32-E72D297353CC}">
              <c16:uniqueId val="{00000026-02FE-6449-A605-876751717A8B}"/>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Investment value in billion U.S. dollars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cat>
            <c:strRef>
              <c:f>Sheet1!$A$2:$A$39</c:f>
              <c:strCache>
                <c:ptCount val="38"/>
                <c:pt idx="0">
                  <c:v>Q1 2014</c:v>
                </c:pt>
                <c:pt idx="1">
                  <c:v>Q2 2014</c:v>
                </c:pt>
                <c:pt idx="2">
                  <c:v>Q3 2014</c:v>
                </c:pt>
                <c:pt idx="3">
                  <c:v>Q4 2014</c:v>
                </c:pt>
                <c:pt idx="4">
                  <c:v>Q1 2015</c:v>
                </c:pt>
                <c:pt idx="5">
                  <c:v>Q2 2015</c:v>
                </c:pt>
                <c:pt idx="6">
                  <c:v>Q3 2015</c:v>
                </c:pt>
                <c:pt idx="7">
                  <c:v>Q4 2015</c:v>
                </c:pt>
                <c:pt idx="8">
                  <c:v>Q1 2016</c:v>
                </c:pt>
                <c:pt idx="9">
                  <c:v>Q2 2016</c:v>
                </c:pt>
                <c:pt idx="10">
                  <c:v>Q3 2016</c:v>
                </c:pt>
                <c:pt idx="11">
                  <c:v>Q4 2016</c:v>
                </c:pt>
                <c:pt idx="12">
                  <c:v>Q1 2017</c:v>
                </c:pt>
                <c:pt idx="13">
                  <c:v>Q2 2017</c:v>
                </c:pt>
                <c:pt idx="14">
                  <c:v>Q3 2017</c:v>
                </c:pt>
                <c:pt idx="15">
                  <c:v>Q4 2017</c:v>
                </c:pt>
                <c:pt idx="16">
                  <c:v>Q1 2018</c:v>
                </c:pt>
                <c:pt idx="17">
                  <c:v>Q2 2018</c:v>
                </c:pt>
                <c:pt idx="18">
                  <c:v>Q3 2018</c:v>
                </c:pt>
                <c:pt idx="19">
                  <c:v>Q4 2018</c:v>
                </c:pt>
                <c:pt idx="20">
                  <c:v>Q1 2019</c:v>
                </c:pt>
                <c:pt idx="21">
                  <c:v>Q2 2019</c:v>
                </c:pt>
                <c:pt idx="22">
                  <c:v>Q3 2019</c:v>
                </c:pt>
                <c:pt idx="23">
                  <c:v>Q4 2019</c:v>
                </c:pt>
                <c:pt idx="24">
                  <c:v>Q1 2020</c:v>
                </c:pt>
                <c:pt idx="25">
                  <c:v>Q2 2020</c:v>
                </c:pt>
                <c:pt idx="26">
                  <c:v>Q3 2020</c:v>
                </c:pt>
                <c:pt idx="27">
                  <c:v>Q4 2020</c:v>
                </c:pt>
                <c:pt idx="28">
                  <c:v>Q1 2021</c:v>
                </c:pt>
                <c:pt idx="29">
                  <c:v>Q2 2021</c:v>
                </c:pt>
                <c:pt idx="30">
                  <c:v>Q3 2021</c:v>
                </c:pt>
                <c:pt idx="31">
                  <c:v>Q4 2021</c:v>
                </c:pt>
                <c:pt idx="32">
                  <c:v>Q1 2022</c:v>
                </c:pt>
                <c:pt idx="33">
                  <c:v>Q2 2022</c:v>
                </c:pt>
                <c:pt idx="34">
                  <c:v>Q3 2022</c:v>
                </c:pt>
                <c:pt idx="35">
                  <c:v>Q4 2022</c:v>
                </c:pt>
                <c:pt idx="36">
                  <c:v>Q1 2023</c:v>
                </c:pt>
                <c:pt idx="37">
                  <c:v>Q2 2023</c:v>
                </c:pt>
              </c:strCache>
            </c:strRef>
          </c:cat>
          <c:val>
            <c:numRef>
              <c:f>Sheet1!$B$2:$B$39</c:f>
              <c:numCache>
                <c:formatCode>General</c:formatCode>
                <c:ptCount val="38"/>
                <c:pt idx="0">
                  <c:v>15.1</c:v>
                </c:pt>
                <c:pt idx="1">
                  <c:v>8.4</c:v>
                </c:pt>
                <c:pt idx="2">
                  <c:v>12.8</c:v>
                </c:pt>
                <c:pt idx="3">
                  <c:v>15</c:v>
                </c:pt>
                <c:pt idx="4">
                  <c:v>15.5</c:v>
                </c:pt>
                <c:pt idx="5">
                  <c:v>8.8000000000000007</c:v>
                </c:pt>
                <c:pt idx="6">
                  <c:v>16.3</c:v>
                </c:pt>
                <c:pt idx="7">
                  <c:v>24.2</c:v>
                </c:pt>
                <c:pt idx="8">
                  <c:v>19.600000000000001</c:v>
                </c:pt>
                <c:pt idx="9">
                  <c:v>32.4</c:v>
                </c:pt>
                <c:pt idx="10">
                  <c:v>7</c:v>
                </c:pt>
                <c:pt idx="11">
                  <c:v>14.7</c:v>
                </c:pt>
                <c:pt idx="12">
                  <c:v>9.9</c:v>
                </c:pt>
                <c:pt idx="13">
                  <c:v>14.2</c:v>
                </c:pt>
                <c:pt idx="14">
                  <c:v>11.6</c:v>
                </c:pt>
                <c:pt idx="15">
                  <c:v>18.7</c:v>
                </c:pt>
                <c:pt idx="16">
                  <c:v>38.9</c:v>
                </c:pt>
                <c:pt idx="17">
                  <c:v>35.9</c:v>
                </c:pt>
                <c:pt idx="18">
                  <c:v>30.1</c:v>
                </c:pt>
                <c:pt idx="19">
                  <c:v>43.7</c:v>
                </c:pt>
                <c:pt idx="20">
                  <c:v>28.8</c:v>
                </c:pt>
                <c:pt idx="21">
                  <c:v>17.7</c:v>
                </c:pt>
                <c:pt idx="22">
                  <c:v>144.80000000000001</c:v>
                </c:pt>
                <c:pt idx="23">
                  <c:v>25.5</c:v>
                </c:pt>
                <c:pt idx="24">
                  <c:v>22.8</c:v>
                </c:pt>
                <c:pt idx="25">
                  <c:v>25.7</c:v>
                </c:pt>
                <c:pt idx="26">
                  <c:v>29.6</c:v>
                </c:pt>
                <c:pt idx="27">
                  <c:v>60.7</c:v>
                </c:pt>
                <c:pt idx="28">
                  <c:v>61.9</c:v>
                </c:pt>
                <c:pt idx="29">
                  <c:v>70.400000000000006</c:v>
                </c:pt>
                <c:pt idx="30">
                  <c:v>61.9</c:v>
                </c:pt>
                <c:pt idx="31">
                  <c:v>53</c:v>
                </c:pt>
                <c:pt idx="32">
                  <c:v>103.2</c:v>
                </c:pt>
                <c:pt idx="33">
                  <c:v>42.9</c:v>
                </c:pt>
                <c:pt idx="34">
                  <c:v>23.9</c:v>
                </c:pt>
                <c:pt idx="35">
                  <c:v>39.299999999999997</c:v>
                </c:pt>
                <c:pt idx="36">
                  <c:v>34.5</c:v>
                </c:pt>
                <c:pt idx="37">
                  <c:v>17.899999999999999</c:v>
                </c:pt>
              </c:numCache>
            </c:numRef>
          </c:val>
          <c:extLst>
            <c:ext xmlns:c16="http://schemas.microsoft.com/office/drawing/2014/chart" uri="{C3380CC4-5D6E-409C-BE32-E72D297353CC}">
              <c16:uniqueId val="{00000026-02FE-6449-A605-876751717A8B}"/>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Investment value in billion U.S. dollars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EC9C-974F-ADD5-8FB6D80B877E}"/>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EC9C-974F-ADD5-8FB6D80B877E}"/>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EC9C-974F-ADD5-8FB6D80B877E}"/>
                </c:ext>
              </c:extLst>
            </c:dLbl>
            <c:dLbl>
              <c:idx val="3"/>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EC9C-974F-ADD5-8FB6D80B877E}"/>
                </c:ext>
              </c:extLst>
            </c:dLbl>
            <c:dLbl>
              <c:idx val="4"/>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EC9C-974F-ADD5-8FB6D80B877E}"/>
                </c:ext>
              </c:extLst>
            </c:dLbl>
            <c:dLbl>
              <c:idx val="5"/>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EC9C-974F-ADD5-8FB6D80B877E}"/>
                </c:ext>
              </c:extLst>
            </c:dLbl>
            <c:dLbl>
              <c:idx val="6"/>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EC9C-974F-ADD5-8FB6D80B877E}"/>
                </c:ext>
              </c:extLst>
            </c:dLbl>
            <c:dLbl>
              <c:idx val="7"/>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EC9C-974F-ADD5-8FB6D80B877E}"/>
                </c:ext>
              </c:extLst>
            </c:dLbl>
            <c:dLbl>
              <c:idx val="8"/>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EC9C-974F-ADD5-8FB6D80B877E}"/>
                </c:ext>
              </c:extLst>
            </c:dLbl>
            <c:dLbl>
              <c:idx val="9"/>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EC9C-974F-ADD5-8FB6D80B877E}"/>
                </c:ext>
              </c:extLst>
            </c:dLbl>
            <c:dLbl>
              <c:idx val="10"/>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EC9C-974F-ADD5-8FB6D80B877E}"/>
                </c:ext>
              </c:extLst>
            </c:dLbl>
            <c:dLbl>
              <c:idx val="11"/>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EC9C-974F-ADD5-8FB6D80B877E}"/>
                </c:ext>
              </c:extLst>
            </c:dLbl>
            <c:dLbl>
              <c:idx val="12"/>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EC9C-974F-ADD5-8FB6D80B877E}"/>
                </c:ext>
              </c:extLst>
            </c:dLbl>
            <c:dLbl>
              <c:idx val="13"/>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EC9C-974F-ADD5-8FB6D80B877E}"/>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Sheet1!$A$2:$A$15</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H1 2023</c:v>
                </c:pt>
              </c:strCache>
            </c:strRef>
          </c:cat>
          <c:val>
            <c:numRef>
              <c:f>Sheet1!$B$2:$B$15</c:f>
              <c:numCache>
                <c:formatCode>General</c:formatCode>
                <c:ptCount val="14"/>
                <c:pt idx="0">
                  <c:v>9</c:v>
                </c:pt>
                <c:pt idx="1">
                  <c:v>6</c:v>
                </c:pt>
                <c:pt idx="2">
                  <c:v>4</c:v>
                </c:pt>
                <c:pt idx="3">
                  <c:v>18.899999999999999</c:v>
                </c:pt>
                <c:pt idx="4">
                  <c:v>45.4</c:v>
                </c:pt>
                <c:pt idx="5">
                  <c:v>67.099999999999994</c:v>
                </c:pt>
                <c:pt idx="6">
                  <c:v>63.4</c:v>
                </c:pt>
                <c:pt idx="7">
                  <c:v>59.2</c:v>
                </c:pt>
                <c:pt idx="8">
                  <c:v>148.6</c:v>
                </c:pt>
                <c:pt idx="9">
                  <c:v>216.8</c:v>
                </c:pt>
                <c:pt idx="10">
                  <c:v>138.80000000000001</c:v>
                </c:pt>
                <c:pt idx="11">
                  <c:v>247.2</c:v>
                </c:pt>
                <c:pt idx="12">
                  <c:v>209.3</c:v>
                </c:pt>
                <c:pt idx="13">
                  <c:v>52.4</c:v>
                </c:pt>
              </c:numCache>
            </c:numRef>
          </c:val>
          <c:extLst>
            <c:ext xmlns:c16="http://schemas.microsoft.com/office/drawing/2014/chart" uri="{C3380CC4-5D6E-409C-BE32-E72D297353CC}">
              <c16:uniqueId val="{0000000E-EC9C-974F-ADD5-8FB6D80B877E}"/>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numFmt formatCode="#,##0" sourceLinked="0"/>
        <c:majorTickMark val="none"/>
        <c:minorTickMark val="none"/>
        <c:tickLblPos val="low"/>
        <c:spPr>
          <a:ln>
            <a:noFill/>
          </a:ln>
        </c:spPr>
        <c:txPr>
          <a:bodyPr/>
          <a:lstStyle/>
          <a:p>
            <a:pPr>
              <a:defRPr sz="18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61AD9-7B5A-7F42-9493-E44EE43F0A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E714BC-B8E2-E543-A7F6-4BB75714ED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CDD3BD-9778-324F-9CD4-34551EB1989B}"/>
              </a:ext>
            </a:extLst>
          </p:cNvPr>
          <p:cNvSpPr>
            <a:spLocks noGrp="1"/>
          </p:cNvSpPr>
          <p:nvPr>
            <p:ph type="dt" sz="half" idx="10"/>
          </p:nvPr>
        </p:nvSpPr>
        <p:spPr/>
        <p:txBody>
          <a:bodyPr/>
          <a:lstStyle/>
          <a:p>
            <a:fld id="{8461B9B7-8D68-2849-9407-124980CABF70}" type="datetimeFigureOut">
              <a:rPr lang="en-US" smtClean="0"/>
              <a:t>4/17/24</a:t>
            </a:fld>
            <a:endParaRPr lang="en-US"/>
          </a:p>
        </p:txBody>
      </p:sp>
      <p:sp>
        <p:nvSpPr>
          <p:cNvPr id="5" name="Footer Placeholder 4">
            <a:extLst>
              <a:ext uri="{FF2B5EF4-FFF2-40B4-BE49-F238E27FC236}">
                <a16:creationId xmlns:a16="http://schemas.microsoft.com/office/drawing/2014/main" id="{A09C17C9-59BB-CD47-B0E8-09914EB85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D862C-26FB-B946-8C68-B9DD1F316D5B}"/>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404818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25C07-E934-9F4B-96B0-AB9B4598C5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360903-B776-B24E-9066-BD2B9664D1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693FF-7592-B843-9AB4-846CD2CE9E11}"/>
              </a:ext>
            </a:extLst>
          </p:cNvPr>
          <p:cNvSpPr>
            <a:spLocks noGrp="1"/>
          </p:cNvSpPr>
          <p:nvPr>
            <p:ph type="dt" sz="half" idx="10"/>
          </p:nvPr>
        </p:nvSpPr>
        <p:spPr/>
        <p:txBody>
          <a:bodyPr/>
          <a:lstStyle/>
          <a:p>
            <a:fld id="{8461B9B7-8D68-2849-9407-124980CABF70}" type="datetimeFigureOut">
              <a:rPr lang="en-US" smtClean="0"/>
              <a:t>4/17/24</a:t>
            </a:fld>
            <a:endParaRPr lang="en-US"/>
          </a:p>
        </p:txBody>
      </p:sp>
      <p:sp>
        <p:nvSpPr>
          <p:cNvPr id="5" name="Footer Placeholder 4">
            <a:extLst>
              <a:ext uri="{FF2B5EF4-FFF2-40B4-BE49-F238E27FC236}">
                <a16:creationId xmlns:a16="http://schemas.microsoft.com/office/drawing/2014/main" id="{A652214D-36AB-2045-B873-1449A47ED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FDA5DE-BE37-7447-ABF1-9C8E34CB95F7}"/>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7776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FEDF86-5BB3-464B-8C6A-89C68FEC83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308C93-6BDC-1846-A5A8-708B39A430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2699D-0A8C-8A4A-8C3A-0A0E1404DA23}"/>
              </a:ext>
            </a:extLst>
          </p:cNvPr>
          <p:cNvSpPr>
            <a:spLocks noGrp="1"/>
          </p:cNvSpPr>
          <p:nvPr>
            <p:ph type="dt" sz="half" idx="10"/>
          </p:nvPr>
        </p:nvSpPr>
        <p:spPr/>
        <p:txBody>
          <a:bodyPr/>
          <a:lstStyle/>
          <a:p>
            <a:fld id="{8461B9B7-8D68-2849-9407-124980CABF70}" type="datetimeFigureOut">
              <a:rPr lang="en-US" smtClean="0"/>
              <a:t>4/17/24</a:t>
            </a:fld>
            <a:endParaRPr lang="en-US"/>
          </a:p>
        </p:txBody>
      </p:sp>
      <p:sp>
        <p:nvSpPr>
          <p:cNvPr id="5" name="Footer Placeholder 4">
            <a:extLst>
              <a:ext uri="{FF2B5EF4-FFF2-40B4-BE49-F238E27FC236}">
                <a16:creationId xmlns:a16="http://schemas.microsoft.com/office/drawing/2014/main" id="{E1CAF299-53D3-7E4E-A49C-640B7447F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0EB71-8B52-554D-80F9-88DD5BF5CFFC}"/>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26724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1BB46-168C-1248-BBD3-5F80381AC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1AD2DC-E70F-CE46-BCB2-F17BDB71D9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4395B9-4752-2B4D-B4A2-415E5B481BBB}"/>
              </a:ext>
            </a:extLst>
          </p:cNvPr>
          <p:cNvSpPr>
            <a:spLocks noGrp="1"/>
          </p:cNvSpPr>
          <p:nvPr>
            <p:ph type="dt" sz="half" idx="10"/>
          </p:nvPr>
        </p:nvSpPr>
        <p:spPr/>
        <p:txBody>
          <a:bodyPr/>
          <a:lstStyle/>
          <a:p>
            <a:fld id="{8461B9B7-8D68-2849-9407-124980CABF70}" type="datetimeFigureOut">
              <a:rPr lang="en-US" smtClean="0"/>
              <a:t>4/17/24</a:t>
            </a:fld>
            <a:endParaRPr lang="en-US"/>
          </a:p>
        </p:txBody>
      </p:sp>
      <p:sp>
        <p:nvSpPr>
          <p:cNvPr id="5" name="Footer Placeholder 4">
            <a:extLst>
              <a:ext uri="{FF2B5EF4-FFF2-40B4-BE49-F238E27FC236}">
                <a16:creationId xmlns:a16="http://schemas.microsoft.com/office/drawing/2014/main" id="{5849B6AD-9D8A-6F47-B4ED-5C8E55B7D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F0877-4B23-C842-B98C-1A1E00A843B2}"/>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89878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1FA9-4C40-C14E-A876-8BDF994A49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8108EA-45A2-9044-B13B-8A3FF96432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D2414D-30D0-AD48-9A7D-E9CF197D8C82}"/>
              </a:ext>
            </a:extLst>
          </p:cNvPr>
          <p:cNvSpPr>
            <a:spLocks noGrp="1"/>
          </p:cNvSpPr>
          <p:nvPr>
            <p:ph type="dt" sz="half" idx="10"/>
          </p:nvPr>
        </p:nvSpPr>
        <p:spPr/>
        <p:txBody>
          <a:bodyPr/>
          <a:lstStyle/>
          <a:p>
            <a:fld id="{8461B9B7-8D68-2849-9407-124980CABF70}" type="datetimeFigureOut">
              <a:rPr lang="en-US" smtClean="0"/>
              <a:t>4/17/24</a:t>
            </a:fld>
            <a:endParaRPr lang="en-US"/>
          </a:p>
        </p:txBody>
      </p:sp>
      <p:sp>
        <p:nvSpPr>
          <p:cNvPr id="5" name="Footer Placeholder 4">
            <a:extLst>
              <a:ext uri="{FF2B5EF4-FFF2-40B4-BE49-F238E27FC236}">
                <a16:creationId xmlns:a16="http://schemas.microsoft.com/office/drawing/2014/main" id="{A4433800-5D47-484E-BC88-B90B7456B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01F653-5173-D24B-B17C-C06319704075}"/>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213631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B48B1-66E0-9C49-B9FE-569E9D6C80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5A8E95-18E3-E746-9BC7-86892A9017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F1012C-A4DC-F24D-88BE-D48E015279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E290C6-FFBD-1B43-BD50-DB39120DF07E}"/>
              </a:ext>
            </a:extLst>
          </p:cNvPr>
          <p:cNvSpPr>
            <a:spLocks noGrp="1"/>
          </p:cNvSpPr>
          <p:nvPr>
            <p:ph type="dt" sz="half" idx="10"/>
          </p:nvPr>
        </p:nvSpPr>
        <p:spPr/>
        <p:txBody>
          <a:bodyPr/>
          <a:lstStyle/>
          <a:p>
            <a:fld id="{8461B9B7-8D68-2849-9407-124980CABF70}" type="datetimeFigureOut">
              <a:rPr lang="en-US" smtClean="0"/>
              <a:t>4/17/24</a:t>
            </a:fld>
            <a:endParaRPr lang="en-US"/>
          </a:p>
        </p:txBody>
      </p:sp>
      <p:sp>
        <p:nvSpPr>
          <p:cNvPr id="6" name="Footer Placeholder 5">
            <a:extLst>
              <a:ext uri="{FF2B5EF4-FFF2-40B4-BE49-F238E27FC236}">
                <a16:creationId xmlns:a16="http://schemas.microsoft.com/office/drawing/2014/main" id="{13D05371-04E8-3848-9495-D427CE415D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1A1EF-37A8-F246-90F5-3ACC63C993BB}"/>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37454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060B-4FE3-C944-96ED-7473F92808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4D211F-C7CF-0344-8FB8-ECB45C0C0F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585D1E-E95F-314B-BD1C-CBB7E7F46D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B0C63F-2E83-534B-8094-98AD35D6E6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BD4E8F-C3BD-F844-8903-BC7F66F966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C1E4C4-E6C8-1845-89C9-6001A7F8DD84}"/>
              </a:ext>
            </a:extLst>
          </p:cNvPr>
          <p:cNvSpPr>
            <a:spLocks noGrp="1"/>
          </p:cNvSpPr>
          <p:nvPr>
            <p:ph type="dt" sz="half" idx="10"/>
          </p:nvPr>
        </p:nvSpPr>
        <p:spPr/>
        <p:txBody>
          <a:bodyPr/>
          <a:lstStyle/>
          <a:p>
            <a:fld id="{8461B9B7-8D68-2849-9407-124980CABF70}" type="datetimeFigureOut">
              <a:rPr lang="en-US" smtClean="0"/>
              <a:t>4/17/24</a:t>
            </a:fld>
            <a:endParaRPr lang="en-US"/>
          </a:p>
        </p:txBody>
      </p:sp>
      <p:sp>
        <p:nvSpPr>
          <p:cNvPr id="8" name="Footer Placeholder 7">
            <a:extLst>
              <a:ext uri="{FF2B5EF4-FFF2-40B4-BE49-F238E27FC236}">
                <a16:creationId xmlns:a16="http://schemas.microsoft.com/office/drawing/2014/main" id="{C47BB842-23A9-C445-8899-C8DF468A6A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2AB77B-A0C7-BD4E-8C84-1FF8DC0B69FB}"/>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2558404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5C15-6E8E-1843-9026-8822AECE87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E1C88D-0039-EA46-ACDE-3E3A7C3315A2}"/>
              </a:ext>
            </a:extLst>
          </p:cNvPr>
          <p:cNvSpPr>
            <a:spLocks noGrp="1"/>
          </p:cNvSpPr>
          <p:nvPr>
            <p:ph type="dt" sz="half" idx="10"/>
          </p:nvPr>
        </p:nvSpPr>
        <p:spPr/>
        <p:txBody>
          <a:bodyPr/>
          <a:lstStyle/>
          <a:p>
            <a:fld id="{8461B9B7-8D68-2849-9407-124980CABF70}" type="datetimeFigureOut">
              <a:rPr lang="en-US" smtClean="0"/>
              <a:t>4/17/24</a:t>
            </a:fld>
            <a:endParaRPr lang="en-US"/>
          </a:p>
        </p:txBody>
      </p:sp>
      <p:sp>
        <p:nvSpPr>
          <p:cNvPr id="4" name="Footer Placeholder 3">
            <a:extLst>
              <a:ext uri="{FF2B5EF4-FFF2-40B4-BE49-F238E27FC236}">
                <a16:creationId xmlns:a16="http://schemas.microsoft.com/office/drawing/2014/main" id="{9E6A6A55-1820-4044-90BF-56DF205731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1792E2-64AE-304A-8303-5E4F0A08FFFC}"/>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371805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0C0F9B-696F-EE49-9EAE-F1AB9FB1A1BD}"/>
              </a:ext>
            </a:extLst>
          </p:cNvPr>
          <p:cNvSpPr>
            <a:spLocks noGrp="1"/>
          </p:cNvSpPr>
          <p:nvPr>
            <p:ph type="dt" sz="half" idx="10"/>
          </p:nvPr>
        </p:nvSpPr>
        <p:spPr/>
        <p:txBody>
          <a:bodyPr/>
          <a:lstStyle/>
          <a:p>
            <a:fld id="{8461B9B7-8D68-2849-9407-124980CABF70}" type="datetimeFigureOut">
              <a:rPr lang="en-US" smtClean="0"/>
              <a:t>4/17/24</a:t>
            </a:fld>
            <a:endParaRPr lang="en-US"/>
          </a:p>
        </p:txBody>
      </p:sp>
      <p:sp>
        <p:nvSpPr>
          <p:cNvPr id="3" name="Footer Placeholder 2">
            <a:extLst>
              <a:ext uri="{FF2B5EF4-FFF2-40B4-BE49-F238E27FC236}">
                <a16:creationId xmlns:a16="http://schemas.microsoft.com/office/drawing/2014/main" id="{9DB8CF19-B21F-0248-9258-DACCC48A44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DF8CF9-3EC8-1F4C-8ADE-FBB09647DA50}"/>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656331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265C9-A249-7A4C-B5A4-E95314718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3E3F29-5B71-064D-9BD9-0B69C4C2C5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F2194A-AA13-704D-A541-BD12432BC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6B47D1-D2CB-064B-94A4-057C7CF8DE96}"/>
              </a:ext>
            </a:extLst>
          </p:cNvPr>
          <p:cNvSpPr>
            <a:spLocks noGrp="1"/>
          </p:cNvSpPr>
          <p:nvPr>
            <p:ph type="dt" sz="half" idx="10"/>
          </p:nvPr>
        </p:nvSpPr>
        <p:spPr/>
        <p:txBody>
          <a:bodyPr/>
          <a:lstStyle/>
          <a:p>
            <a:fld id="{8461B9B7-8D68-2849-9407-124980CABF70}" type="datetimeFigureOut">
              <a:rPr lang="en-US" smtClean="0"/>
              <a:t>4/17/24</a:t>
            </a:fld>
            <a:endParaRPr lang="en-US"/>
          </a:p>
        </p:txBody>
      </p:sp>
      <p:sp>
        <p:nvSpPr>
          <p:cNvPr id="6" name="Footer Placeholder 5">
            <a:extLst>
              <a:ext uri="{FF2B5EF4-FFF2-40B4-BE49-F238E27FC236}">
                <a16:creationId xmlns:a16="http://schemas.microsoft.com/office/drawing/2014/main" id="{240093AA-4DCD-0F44-ADB5-AAF33517BA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89F3A-6C78-7B4A-A3CA-DF69F258CC2A}"/>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399441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0463-BB13-2847-987B-6AE6193B95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0D94EC-9E0C-D340-A3CC-014B59AB8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4AFD71-E295-7E4B-8D72-12164A6D0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115F9A-8BBD-124A-A8A9-F0E93076EE18}"/>
              </a:ext>
            </a:extLst>
          </p:cNvPr>
          <p:cNvSpPr>
            <a:spLocks noGrp="1"/>
          </p:cNvSpPr>
          <p:nvPr>
            <p:ph type="dt" sz="half" idx="10"/>
          </p:nvPr>
        </p:nvSpPr>
        <p:spPr/>
        <p:txBody>
          <a:bodyPr/>
          <a:lstStyle/>
          <a:p>
            <a:fld id="{8461B9B7-8D68-2849-9407-124980CABF70}" type="datetimeFigureOut">
              <a:rPr lang="en-US" smtClean="0"/>
              <a:t>4/17/24</a:t>
            </a:fld>
            <a:endParaRPr lang="en-US"/>
          </a:p>
        </p:txBody>
      </p:sp>
      <p:sp>
        <p:nvSpPr>
          <p:cNvPr id="6" name="Footer Placeholder 5">
            <a:extLst>
              <a:ext uri="{FF2B5EF4-FFF2-40B4-BE49-F238E27FC236}">
                <a16:creationId xmlns:a16="http://schemas.microsoft.com/office/drawing/2014/main" id="{8A318CD7-FB5D-EF47-B8EF-02417938B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ED5F28-0348-B84C-9894-1B496318A175}"/>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3341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469DF5-A3E3-C040-8322-B58D924642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189B51-9ABD-3942-9E9D-DBE7938F5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22FF2-F1EA-104A-A24E-965031B617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1B9B7-8D68-2849-9407-124980CABF70}" type="datetimeFigureOut">
              <a:rPr lang="en-US" smtClean="0"/>
              <a:t>4/17/24</a:t>
            </a:fld>
            <a:endParaRPr lang="en-US"/>
          </a:p>
        </p:txBody>
      </p:sp>
      <p:sp>
        <p:nvSpPr>
          <p:cNvPr id="5" name="Footer Placeholder 4">
            <a:extLst>
              <a:ext uri="{FF2B5EF4-FFF2-40B4-BE49-F238E27FC236}">
                <a16:creationId xmlns:a16="http://schemas.microsoft.com/office/drawing/2014/main" id="{E81A7716-F34D-3945-9EF5-4585D9EE3E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A44E7-4829-F74B-A376-2E5C1077BD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2F3FF-FDE3-0044-A8C5-8D9393D66326}" type="slidenum">
              <a:rPr lang="en-US" smtClean="0"/>
              <a:t>‹#›</a:t>
            </a:fld>
            <a:endParaRPr lang="en-US"/>
          </a:p>
        </p:txBody>
      </p:sp>
      <p:pic>
        <p:nvPicPr>
          <p:cNvPr id="10" name="Picture 9" descr="Venn diagram&#10;&#10;Description automatically generated">
            <a:extLst>
              <a:ext uri="{FF2B5EF4-FFF2-40B4-BE49-F238E27FC236}">
                <a16:creationId xmlns:a16="http://schemas.microsoft.com/office/drawing/2014/main" id="{0068E1D7-B931-6F49-8113-97B1AA0FD0AC}"/>
              </a:ext>
            </a:extLst>
          </p:cNvPr>
          <p:cNvPicPr>
            <a:picLocks noChangeAspect="1"/>
          </p:cNvPicPr>
          <p:nvPr userDrawn="1"/>
        </p:nvPicPr>
        <p:blipFill>
          <a:blip r:embed="rId13"/>
          <a:stretch>
            <a:fillRect/>
          </a:stretch>
        </p:blipFill>
        <p:spPr>
          <a:xfrm>
            <a:off x="171557" y="126206"/>
            <a:ext cx="407152" cy="477838"/>
          </a:xfrm>
          <a:prstGeom prst="rect">
            <a:avLst/>
          </a:prstGeom>
        </p:spPr>
      </p:pic>
    </p:spTree>
    <p:extLst>
      <p:ext uri="{BB962C8B-B14F-4D97-AF65-F5344CB8AC3E}">
        <p14:creationId xmlns:p14="http://schemas.microsoft.com/office/powerpoint/2010/main" val="1838420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hyperlink" Target="http://www.statista.com/statistics/667710/fintech-investments-quarterly" TargetMode="Externa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hyperlink" Target="http://www.statista.com/statistics/667710/fintech-investments-quarterly" TargetMode="Externa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hyperlink" Target="http://www.statista.com/statistics/719385/investments-into-fintech-companies-globally" TargetMode="Externa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10.xml"/><Relationship Id="rId5" Type="http://schemas.openxmlformats.org/officeDocument/2006/relationships/hyperlink" Target="http://www.statista.com/statistics/1331449/fintech-share-of-investments-by-type" TargetMode="Externa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11.xml"/><Relationship Id="rId5" Type="http://schemas.openxmlformats.org/officeDocument/2006/relationships/hyperlink" Target="http://www.statista.com/statistics/1254781/vc-backed-funding-worldwide-fintech" TargetMode="Externa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hyperlink" Target="http://www.statista.com/statistics/1254800/vc-backed-deals-worldwide-fintech" TargetMode="Externa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hyperlink" Target="http://www.statista.com/statistics/1384016/estimated-revenue-of-global-fintech" TargetMode="Externa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13.xml"/><Relationship Id="rId5" Type="http://schemas.openxmlformats.org/officeDocument/2006/relationships/hyperlink" Target="http://www.statista.com/statistics/1254824/vc-backed-deals-by-region-fintech" TargetMode="External"/><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14.xml"/><Relationship Id="rId5" Type="http://schemas.openxmlformats.org/officeDocument/2006/relationships/hyperlink" Target="http://www.statista.com/statistics/1055356/fintech-adoption-rates-globally-selected-countries-by-category" TargetMode="External"/><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15.xml"/><Relationship Id="rId5" Type="http://schemas.openxmlformats.org/officeDocument/2006/relationships/hyperlink" Target="http://www.statista.com/statistics/1254836/vc-backed-funding-by-sector-fintech" TargetMode="Externa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emf"/><Relationship Id="rId1" Type="http://schemas.openxmlformats.org/officeDocument/2006/relationships/slideLayout" Target="../slideLayouts/slideLayout7.xml"/><Relationship Id="rId5" Type="http://schemas.openxmlformats.org/officeDocument/2006/relationships/chart" Target="../charts/chart16.xml"/><Relationship Id="rId4" Type="http://schemas.openxmlformats.org/officeDocument/2006/relationships/hyperlink" Target="http://www.statista.com/statistics/1447294/investments-into-fintech-companies-globally-by-segment" TargetMode="External"/></Relationships>
</file>

<file path=ppt/slides/_rels/slide2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emf"/><Relationship Id="rId1" Type="http://schemas.openxmlformats.org/officeDocument/2006/relationships/slideLayout" Target="../slideLayouts/slideLayout7.xml"/><Relationship Id="rId5" Type="http://schemas.openxmlformats.org/officeDocument/2006/relationships/chart" Target="../charts/chart17.xml"/><Relationship Id="rId4" Type="http://schemas.openxmlformats.org/officeDocument/2006/relationships/hyperlink" Target="http://www.statista.com/statistics/1447294/investments-into-fintech-companies-globally-by-segment" TargetMode="External"/></Relationships>
</file>

<file path=ppt/slides/_rels/slide2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emf"/><Relationship Id="rId1" Type="http://schemas.openxmlformats.org/officeDocument/2006/relationships/slideLayout" Target="../slideLayouts/slideLayout7.xml"/><Relationship Id="rId5" Type="http://schemas.openxmlformats.org/officeDocument/2006/relationships/chart" Target="../charts/chart18.xml"/><Relationship Id="rId4" Type="http://schemas.openxmlformats.org/officeDocument/2006/relationships/hyperlink" Target="http://www.statista.com/statistics/1447294/investments-into-fintech-companies-globally-by-segmen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hyperlink" Target="http://www.statista.com/statistics/719385/investments-into-fintech-companies-globally" TargetMode="Externa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6.emf"/><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hyperlink" Target="http://www.statista.com/statistics/1312060/us-inflation-rate-federal-reserve-interest-rate-monthl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hyperlink" Target="http://www.statista.com/statistics/667710/fintech-investments-quarterly" TargetMode="Externa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hyperlink" Target="http://www.statista.com/statistics/667710/fintech-investments-quarterly" TargetMode="Externa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hyperlink" Target="http://www.statista.com/statistics/667710/fintech-investments-quarterly" TargetMode="Externa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7FB3D-912B-BF4C-B5AF-BD003D62DE61}"/>
              </a:ext>
            </a:extLst>
          </p:cNvPr>
          <p:cNvSpPr>
            <a:spLocks noGrp="1"/>
          </p:cNvSpPr>
          <p:nvPr>
            <p:ph type="ctrTitle"/>
          </p:nvPr>
        </p:nvSpPr>
        <p:spPr/>
        <p:txBody>
          <a:bodyPr>
            <a:normAutofit/>
          </a:bodyPr>
          <a:lstStyle/>
          <a:p>
            <a:r>
              <a:rPr lang="en-US" sz="3600" dirty="0"/>
              <a:t>Fintech Scale</a:t>
            </a:r>
            <a:br>
              <a:rPr lang="en-US" sz="3600" dirty="0"/>
            </a:br>
            <a:endParaRPr lang="en-US" sz="3600" dirty="0"/>
          </a:p>
        </p:txBody>
      </p:sp>
      <p:sp>
        <p:nvSpPr>
          <p:cNvPr id="3" name="Subtitle 2">
            <a:extLst>
              <a:ext uri="{FF2B5EF4-FFF2-40B4-BE49-F238E27FC236}">
                <a16:creationId xmlns:a16="http://schemas.microsoft.com/office/drawing/2014/main" id="{8710E927-6CDF-EE40-A58F-3FA4914FDE2C}"/>
              </a:ext>
            </a:extLst>
          </p:cNvPr>
          <p:cNvSpPr>
            <a:spLocks noGrp="1"/>
          </p:cNvSpPr>
          <p:nvPr>
            <p:ph type="subTitle" idx="1"/>
          </p:nvPr>
        </p:nvSpPr>
        <p:spPr/>
        <p:txBody>
          <a:bodyPr/>
          <a:lstStyle/>
          <a:p>
            <a:r>
              <a:rPr lang="en-US" dirty="0"/>
              <a:t>William Fisher</a:t>
            </a:r>
          </a:p>
          <a:p>
            <a:r>
              <a:rPr lang="en-US" dirty="0"/>
              <a:t>November 2023</a:t>
            </a:r>
          </a:p>
        </p:txBody>
      </p:sp>
    </p:spTree>
    <p:extLst>
      <p:ext uri="{BB962C8B-B14F-4D97-AF65-F5344CB8AC3E}">
        <p14:creationId xmlns:p14="http://schemas.microsoft.com/office/powerpoint/2010/main" val="426453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9CFC06CA-302A-6A8D-AF85-2C4F1AEF6A22}"/>
              </a:ext>
            </a:extLst>
          </p:cNvPr>
          <p:cNvPicPr>
            <a:picLocks noChangeAspect="1"/>
          </p:cNvPicPr>
          <p:nvPr/>
        </p:nvPicPr>
        <p:blipFill>
          <a:blip r:embed="rId2"/>
          <a:stretch>
            <a:fillRect/>
          </a:stretch>
        </p:blipFill>
        <p:spPr>
          <a:xfrm>
            <a:off x="34316" y="-33691"/>
            <a:ext cx="12123367" cy="6615113"/>
          </a:xfrm>
          <a:prstGeom prst="rect">
            <a:avLst/>
          </a:prstGeom>
        </p:spPr>
      </p:pic>
      <p:sp>
        <p:nvSpPr>
          <p:cNvPr id="4" name="TextBox 3">
            <a:extLst>
              <a:ext uri="{FF2B5EF4-FFF2-40B4-BE49-F238E27FC236}">
                <a16:creationId xmlns:a16="http://schemas.microsoft.com/office/drawing/2014/main" id="{F21A1CF3-4A32-3039-5729-7EB6FF5E9E72}"/>
              </a:ext>
            </a:extLst>
          </p:cNvPr>
          <p:cNvSpPr txBox="1"/>
          <p:nvPr/>
        </p:nvSpPr>
        <p:spPr>
          <a:xfrm>
            <a:off x="203200" y="6581422"/>
            <a:ext cx="6017994" cy="215444"/>
          </a:xfrm>
          <a:prstGeom prst="rect">
            <a:avLst/>
          </a:prstGeom>
          <a:noFill/>
        </p:spPr>
        <p:txBody>
          <a:bodyPr wrap="none" rtlCol="0">
            <a:spAutoFit/>
          </a:bodyPr>
          <a:lstStyle/>
          <a:p>
            <a:r>
              <a:rPr lang="en-US" sz="800" dirty="0"/>
              <a:t>Source: https://</a:t>
            </a:r>
            <a:r>
              <a:rPr lang="en-US" sz="800" dirty="0" err="1"/>
              <a:t>www.npr.org</a:t>
            </a:r>
            <a:r>
              <a:rPr lang="en-US" sz="800" dirty="0"/>
              <a:t>/sections/</a:t>
            </a:r>
            <a:r>
              <a:rPr lang="en-US" sz="800" dirty="0" err="1"/>
              <a:t>goatsandsoda</a:t>
            </a:r>
            <a:r>
              <a:rPr lang="en-US" sz="800" dirty="0"/>
              <a:t>/2020/03/30/822491838/coronavirus-world-map-tracking-the-spread-of-the-outbreak</a:t>
            </a:r>
          </a:p>
        </p:txBody>
      </p:sp>
      <p:sp>
        <p:nvSpPr>
          <p:cNvPr id="5" name="TextBox 4">
            <a:extLst>
              <a:ext uri="{FF2B5EF4-FFF2-40B4-BE49-F238E27FC236}">
                <a16:creationId xmlns:a16="http://schemas.microsoft.com/office/drawing/2014/main" id="{234E554B-5A83-CB89-6909-4BB03EB92F28}"/>
              </a:ext>
            </a:extLst>
          </p:cNvPr>
          <p:cNvSpPr txBox="1"/>
          <p:nvPr/>
        </p:nvSpPr>
        <p:spPr>
          <a:xfrm>
            <a:off x="10233025" y="146242"/>
            <a:ext cx="1711174" cy="646331"/>
          </a:xfrm>
          <a:prstGeom prst="rect">
            <a:avLst/>
          </a:prstGeom>
          <a:noFill/>
        </p:spPr>
        <p:txBody>
          <a:bodyPr wrap="none" rtlCol="0">
            <a:spAutoFit/>
          </a:bodyPr>
          <a:lstStyle/>
          <a:p>
            <a:r>
              <a:rPr lang="en-US" dirty="0"/>
              <a:t>Covid-19: </a:t>
            </a:r>
          </a:p>
          <a:p>
            <a:r>
              <a:rPr lang="en-US" dirty="0"/>
              <a:t>New Daily Cases</a:t>
            </a:r>
          </a:p>
        </p:txBody>
      </p:sp>
    </p:spTree>
    <p:extLst>
      <p:ext uri="{BB962C8B-B14F-4D97-AF65-F5344CB8AC3E}">
        <p14:creationId xmlns:p14="http://schemas.microsoft.com/office/powerpoint/2010/main" val="2758397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9CFC06CA-302A-6A8D-AF85-2C4F1AEF6A22}"/>
              </a:ext>
            </a:extLst>
          </p:cNvPr>
          <p:cNvPicPr>
            <a:picLocks noChangeAspect="1"/>
          </p:cNvPicPr>
          <p:nvPr/>
        </p:nvPicPr>
        <p:blipFill>
          <a:blip r:embed="rId2"/>
          <a:stretch>
            <a:fillRect/>
          </a:stretch>
        </p:blipFill>
        <p:spPr>
          <a:xfrm>
            <a:off x="34316" y="-33691"/>
            <a:ext cx="12123367" cy="6615113"/>
          </a:xfrm>
          <a:prstGeom prst="rect">
            <a:avLst/>
          </a:prstGeom>
        </p:spPr>
      </p:pic>
      <p:sp>
        <p:nvSpPr>
          <p:cNvPr id="4" name="TextBox 3">
            <a:extLst>
              <a:ext uri="{FF2B5EF4-FFF2-40B4-BE49-F238E27FC236}">
                <a16:creationId xmlns:a16="http://schemas.microsoft.com/office/drawing/2014/main" id="{F21A1CF3-4A32-3039-5729-7EB6FF5E9E72}"/>
              </a:ext>
            </a:extLst>
          </p:cNvPr>
          <p:cNvSpPr txBox="1"/>
          <p:nvPr/>
        </p:nvSpPr>
        <p:spPr>
          <a:xfrm>
            <a:off x="203200" y="6581422"/>
            <a:ext cx="6017994" cy="215444"/>
          </a:xfrm>
          <a:prstGeom prst="rect">
            <a:avLst/>
          </a:prstGeom>
          <a:noFill/>
        </p:spPr>
        <p:txBody>
          <a:bodyPr wrap="none" rtlCol="0">
            <a:spAutoFit/>
          </a:bodyPr>
          <a:lstStyle/>
          <a:p>
            <a:r>
              <a:rPr lang="en-US" sz="800" dirty="0"/>
              <a:t>Source: https://</a:t>
            </a:r>
            <a:r>
              <a:rPr lang="en-US" sz="800" dirty="0" err="1"/>
              <a:t>www.npr.org</a:t>
            </a:r>
            <a:r>
              <a:rPr lang="en-US" sz="800" dirty="0"/>
              <a:t>/sections/</a:t>
            </a:r>
            <a:r>
              <a:rPr lang="en-US" sz="800" dirty="0" err="1"/>
              <a:t>goatsandsoda</a:t>
            </a:r>
            <a:r>
              <a:rPr lang="en-US" sz="800" dirty="0"/>
              <a:t>/2020/03/30/822491838/coronavirus-world-map-tracking-the-spread-of-the-outbreak</a:t>
            </a:r>
          </a:p>
        </p:txBody>
      </p:sp>
      <p:sp>
        <p:nvSpPr>
          <p:cNvPr id="5" name="TextBox 4">
            <a:extLst>
              <a:ext uri="{FF2B5EF4-FFF2-40B4-BE49-F238E27FC236}">
                <a16:creationId xmlns:a16="http://schemas.microsoft.com/office/drawing/2014/main" id="{234E554B-5A83-CB89-6909-4BB03EB92F28}"/>
              </a:ext>
            </a:extLst>
          </p:cNvPr>
          <p:cNvSpPr txBox="1"/>
          <p:nvPr/>
        </p:nvSpPr>
        <p:spPr>
          <a:xfrm>
            <a:off x="10233025" y="146242"/>
            <a:ext cx="1711174" cy="646331"/>
          </a:xfrm>
          <a:prstGeom prst="rect">
            <a:avLst/>
          </a:prstGeom>
          <a:noFill/>
        </p:spPr>
        <p:txBody>
          <a:bodyPr wrap="none" rtlCol="0">
            <a:spAutoFit/>
          </a:bodyPr>
          <a:lstStyle/>
          <a:p>
            <a:r>
              <a:rPr lang="en-US" dirty="0"/>
              <a:t>Covid-19: </a:t>
            </a:r>
          </a:p>
          <a:p>
            <a:r>
              <a:rPr lang="en-US" dirty="0"/>
              <a:t>New Daily Cases</a:t>
            </a:r>
          </a:p>
        </p:txBody>
      </p:sp>
      <p:sp>
        <p:nvSpPr>
          <p:cNvPr id="2" name="Rounded Rectangle 1">
            <a:extLst>
              <a:ext uri="{FF2B5EF4-FFF2-40B4-BE49-F238E27FC236}">
                <a16:creationId xmlns:a16="http://schemas.microsoft.com/office/drawing/2014/main" id="{A2B06417-3BB0-9512-4CCE-2B6ECEA893B3}"/>
              </a:ext>
            </a:extLst>
          </p:cNvPr>
          <p:cNvSpPr/>
          <p:nvPr/>
        </p:nvSpPr>
        <p:spPr>
          <a:xfrm>
            <a:off x="5107781" y="850106"/>
            <a:ext cx="1585913" cy="90725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57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9CFC06CA-302A-6A8D-AF85-2C4F1AEF6A22}"/>
              </a:ext>
            </a:extLst>
          </p:cNvPr>
          <p:cNvPicPr>
            <a:picLocks noChangeAspect="1"/>
          </p:cNvPicPr>
          <p:nvPr/>
        </p:nvPicPr>
        <p:blipFill>
          <a:blip r:embed="rId2"/>
          <a:stretch>
            <a:fillRect/>
          </a:stretch>
        </p:blipFill>
        <p:spPr>
          <a:xfrm>
            <a:off x="34316" y="-33691"/>
            <a:ext cx="12123367" cy="6615113"/>
          </a:xfrm>
          <a:prstGeom prst="rect">
            <a:avLst/>
          </a:prstGeom>
        </p:spPr>
      </p:pic>
      <p:sp>
        <p:nvSpPr>
          <p:cNvPr id="4" name="TextBox 3">
            <a:extLst>
              <a:ext uri="{FF2B5EF4-FFF2-40B4-BE49-F238E27FC236}">
                <a16:creationId xmlns:a16="http://schemas.microsoft.com/office/drawing/2014/main" id="{F21A1CF3-4A32-3039-5729-7EB6FF5E9E72}"/>
              </a:ext>
            </a:extLst>
          </p:cNvPr>
          <p:cNvSpPr txBox="1"/>
          <p:nvPr/>
        </p:nvSpPr>
        <p:spPr>
          <a:xfrm>
            <a:off x="203200" y="6581422"/>
            <a:ext cx="6017994" cy="215444"/>
          </a:xfrm>
          <a:prstGeom prst="rect">
            <a:avLst/>
          </a:prstGeom>
          <a:noFill/>
        </p:spPr>
        <p:txBody>
          <a:bodyPr wrap="none" rtlCol="0">
            <a:spAutoFit/>
          </a:bodyPr>
          <a:lstStyle/>
          <a:p>
            <a:r>
              <a:rPr lang="en-US" sz="800" dirty="0"/>
              <a:t>Source: https://</a:t>
            </a:r>
            <a:r>
              <a:rPr lang="en-US" sz="800" dirty="0" err="1"/>
              <a:t>www.npr.org</a:t>
            </a:r>
            <a:r>
              <a:rPr lang="en-US" sz="800" dirty="0"/>
              <a:t>/sections/</a:t>
            </a:r>
            <a:r>
              <a:rPr lang="en-US" sz="800" dirty="0" err="1"/>
              <a:t>goatsandsoda</a:t>
            </a:r>
            <a:r>
              <a:rPr lang="en-US" sz="800" dirty="0"/>
              <a:t>/2020/03/30/822491838/coronavirus-world-map-tracking-the-spread-of-the-outbreak</a:t>
            </a:r>
          </a:p>
        </p:txBody>
      </p:sp>
      <p:sp>
        <p:nvSpPr>
          <p:cNvPr id="5" name="TextBox 4">
            <a:extLst>
              <a:ext uri="{FF2B5EF4-FFF2-40B4-BE49-F238E27FC236}">
                <a16:creationId xmlns:a16="http://schemas.microsoft.com/office/drawing/2014/main" id="{234E554B-5A83-CB89-6909-4BB03EB92F28}"/>
              </a:ext>
            </a:extLst>
          </p:cNvPr>
          <p:cNvSpPr txBox="1"/>
          <p:nvPr/>
        </p:nvSpPr>
        <p:spPr>
          <a:xfrm>
            <a:off x="10233025" y="146242"/>
            <a:ext cx="1711174" cy="646331"/>
          </a:xfrm>
          <a:prstGeom prst="rect">
            <a:avLst/>
          </a:prstGeom>
          <a:noFill/>
        </p:spPr>
        <p:txBody>
          <a:bodyPr wrap="none" rtlCol="0">
            <a:spAutoFit/>
          </a:bodyPr>
          <a:lstStyle/>
          <a:p>
            <a:r>
              <a:rPr lang="en-US" dirty="0"/>
              <a:t>Covid-19: </a:t>
            </a:r>
          </a:p>
          <a:p>
            <a:r>
              <a:rPr lang="en-US" dirty="0"/>
              <a:t>New Daily Cases</a:t>
            </a:r>
          </a:p>
        </p:txBody>
      </p:sp>
      <p:sp>
        <p:nvSpPr>
          <p:cNvPr id="6" name="TextBox 5">
            <a:extLst>
              <a:ext uri="{FF2B5EF4-FFF2-40B4-BE49-F238E27FC236}">
                <a16:creationId xmlns:a16="http://schemas.microsoft.com/office/drawing/2014/main" id="{F8016E9C-A16E-F82E-6ED7-919BECF4EDE0}"/>
              </a:ext>
            </a:extLst>
          </p:cNvPr>
          <p:cNvSpPr txBox="1"/>
          <p:nvPr/>
        </p:nvSpPr>
        <p:spPr>
          <a:xfrm>
            <a:off x="10807005" y="2431410"/>
            <a:ext cx="1384995" cy="584775"/>
          </a:xfrm>
          <a:prstGeom prst="rect">
            <a:avLst/>
          </a:prstGeom>
          <a:noFill/>
        </p:spPr>
        <p:txBody>
          <a:bodyPr wrap="none" rtlCol="0">
            <a:spAutoFit/>
          </a:bodyPr>
          <a:lstStyle/>
          <a:p>
            <a:r>
              <a:rPr lang="en-US" sz="1600" dirty="0">
                <a:solidFill>
                  <a:srgbClr val="FF0000"/>
                </a:solidFill>
              </a:rPr>
              <a:t>Global deaths:</a:t>
            </a:r>
          </a:p>
          <a:p>
            <a:r>
              <a:rPr lang="en-US" sz="1600" dirty="0">
                <a:solidFill>
                  <a:srgbClr val="FF0000"/>
                </a:solidFill>
              </a:rPr>
              <a:t>6.34 million</a:t>
            </a:r>
          </a:p>
        </p:txBody>
      </p:sp>
      <p:cxnSp>
        <p:nvCxnSpPr>
          <p:cNvPr id="7" name="Straight Arrow Connector 6">
            <a:extLst>
              <a:ext uri="{FF2B5EF4-FFF2-40B4-BE49-F238E27FC236}">
                <a16:creationId xmlns:a16="http://schemas.microsoft.com/office/drawing/2014/main" id="{1ACAAB05-6051-0411-71B0-F5E59DF0E4D3}"/>
              </a:ext>
            </a:extLst>
          </p:cNvPr>
          <p:cNvCxnSpPr>
            <a:stCxn id="6" idx="2"/>
          </p:cNvCxnSpPr>
          <p:nvPr/>
        </p:nvCxnSpPr>
        <p:spPr>
          <a:xfrm>
            <a:off x="11499503" y="3016185"/>
            <a:ext cx="353830" cy="18493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C14187B1-9288-2CD4-53A1-654DDA46BB02}"/>
              </a:ext>
            </a:extLst>
          </p:cNvPr>
          <p:cNvSpPr/>
          <p:nvPr/>
        </p:nvSpPr>
        <p:spPr>
          <a:xfrm>
            <a:off x="5107781" y="850106"/>
            <a:ext cx="1585913" cy="90725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800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quarterly worldwide value of investment in fintech peaked during the third quarter of 2019, with a deal value of almost 145 billion U.S. dollars. Other than the first quarter, 2022 brought a drastically slowing tendency, as the value of investments worldwide decreased notably between the first and the fourth quarter. The downward tendency continued in 2023, with quarterly investment value dropping even further. In the second quarter of 2023, fintech funding reached its lowest value in [...]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Q1 2014 to Q2 2023</a:t>
            </a:r>
          </a:p>
          <a:p>
            <a:r>
              <a:rPr sz="600" b="1">
                <a:solidFill>
                  <a:srgbClr val="0F2741"/>
                </a:solidFill>
                <a:latin typeface="Open Sans"/>
              </a:rPr>
              <a:t>Source(s): </a:t>
            </a:r>
            <a:r>
              <a:rPr sz="600" b="0">
                <a:solidFill>
                  <a:srgbClr val="0F2741"/>
                </a:solidFill>
                <a:latin typeface="Open Sans"/>
              </a:rPr>
              <a:t>KPMG; PitchBook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11</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Value of investment in fintech globally from 1st quarter 2014 to 2nd quarter 2023 (in billion U.S. dollars)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Quarterly value of investment in fintech globally 2014-2023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quarterly worldwide value of investment in fintech peaked during the third quarter of 2019, with a deal value of almost 145 billion U.S. dollars. Other than the first quarter, 2022 brought a drastically slowing tendency, as the value of investments worldwide decreased notably between the first and the fourth quarter. The downward tendency continued in 2023, with quarterly investment value dropping even further. In the second quarter of 2023, fintech funding reached its lowest value in [...]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Q1 2014 to Q2 2023</a:t>
            </a:r>
          </a:p>
          <a:p>
            <a:r>
              <a:rPr sz="600" b="1">
                <a:solidFill>
                  <a:srgbClr val="0F2741"/>
                </a:solidFill>
                <a:latin typeface="Open Sans"/>
              </a:rPr>
              <a:t>Source(s): </a:t>
            </a:r>
            <a:r>
              <a:rPr sz="600" b="0">
                <a:solidFill>
                  <a:srgbClr val="0F2741"/>
                </a:solidFill>
                <a:latin typeface="Open Sans"/>
              </a:rPr>
              <a:t>KPMG; PitchBook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11</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Value of investment in fintech globally from 1st quarter 2014 to 2nd quarter 2023 (in billion U.S. dollars)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Quarterly value of investment in fintech globally 2014-2023</a:t>
            </a:r>
          </a:p>
        </p:txBody>
      </p:sp>
      <p:pic>
        <p:nvPicPr>
          <p:cNvPr id="11" name="Picture 10" descr="Chart, line chart, histogram&#10;&#10;Description automatically generated">
            <a:extLst>
              <a:ext uri="{FF2B5EF4-FFF2-40B4-BE49-F238E27FC236}">
                <a16:creationId xmlns:a16="http://schemas.microsoft.com/office/drawing/2014/main" id="{147F2F74-5A8C-1966-E5EB-989B364EE4C9}"/>
              </a:ext>
            </a:extLst>
          </p:cNvPr>
          <p:cNvPicPr>
            <a:picLocks noChangeAspect="1"/>
          </p:cNvPicPr>
          <p:nvPr/>
        </p:nvPicPr>
        <p:blipFill>
          <a:blip r:embed="rId7"/>
          <a:stretch>
            <a:fillRect/>
          </a:stretch>
        </p:blipFill>
        <p:spPr>
          <a:xfrm>
            <a:off x="8008682" y="2083655"/>
            <a:ext cx="2553692" cy="134534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FFC4-E85B-71A5-E64D-16F48127F303}"/>
              </a:ext>
            </a:extLst>
          </p:cNvPr>
          <p:cNvSpPr>
            <a:spLocks noGrp="1"/>
          </p:cNvSpPr>
          <p:nvPr>
            <p:ph type="title"/>
          </p:nvPr>
        </p:nvSpPr>
        <p:spPr>
          <a:xfrm>
            <a:off x="951089" y="2103437"/>
            <a:ext cx="10515600" cy="1325563"/>
          </a:xfrm>
        </p:spPr>
        <p:txBody>
          <a:bodyPr>
            <a:normAutofit/>
          </a:bodyPr>
          <a:lstStyle/>
          <a:p>
            <a:pPr algn="ctr"/>
            <a:r>
              <a:rPr lang="en-US" sz="3600" dirty="0"/>
              <a:t>Sources of Investment</a:t>
            </a:r>
          </a:p>
        </p:txBody>
      </p:sp>
    </p:spTree>
    <p:extLst>
      <p:ext uri="{BB962C8B-B14F-4D97-AF65-F5344CB8AC3E}">
        <p14:creationId xmlns:p14="http://schemas.microsoft.com/office/powerpoint/2010/main" val="57820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total value of investments into fintech companies worldwide increased drastically between 2010 and 2019, when it reached 216.8 billion U.S. dollars. In 2020, however, fintech companies saw investments decrease notably, dropping below 140 billion U.S. dollars. Investment value increased again in 2021 up to more than 247 billion U.S. dollars. 2022, however, was another slow year for fintech, as the value of investments decreased notably, although remained well above the value [...]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2010 to H1 2023</a:t>
            </a:r>
          </a:p>
          <a:p>
            <a:r>
              <a:rPr sz="600" b="1">
                <a:solidFill>
                  <a:srgbClr val="0F2741"/>
                </a:solidFill>
                <a:latin typeface="Open Sans"/>
              </a:rPr>
              <a:t>Source(s): </a:t>
            </a:r>
            <a:r>
              <a:rPr sz="600" b="0">
                <a:solidFill>
                  <a:srgbClr val="0F2741"/>
                </a:solidFill>
                <a:latin typeface="Open Sans"/>
              </a:rPr>
              <a:t>KPMG; PitchBook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406800" y="1587600"/>
          <a:ext cx="11196000" cy="44437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10</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Total value of investments into fintech companies worldwide from 2010 to H1 2023 (in billion U.S. dollars)</a:t>
            </a:r>
          </a:p>
        </p:txBody>
      </p:sp>
    </p:spTree>
    <p:extLst>
      <p:ext uri="{BB962C8B-B14F-4D97-AF65-F5344CB8AC3E}">
        <p14:creationId xmlns:p14="http://schemas.microsoft.com/office/powerpoint/2010/main" val="4101514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Venture capital investments were by far the most dominant form of investment into the fintech sector worldwide between 2018 and 2022, although its share decreased slightly in 2021 and 2022. It was followed by angel investments, which became more popular in 2021 and 2022, with a share of 11 to 13 percent.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2018 to 2022</a:t>
            </a:r>
          </a:p>
          <a:p>
            <a:r>
              <a:rPr sz="600" b="1">
                <a:solidFill>
                  <a:srgbClr val="0F2741"/>
                </a:solidFill>
                <a:latin typeface="Open Sans"/>
              </a:rPr>
              <a:t>Source(s): </a:t>
            </a:r>
            <a:r>
              <a:rPr sz="600" b="0">
                <a:solidFill>
                  <a:srgbClr val="0F2741"/>
                </a:solidFill>
                <a:latin typeface="Open Sans"/>
              </a:rPr>
              <a:t>CB Insights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extLst>
              <p:ext uri="{D42A27DB-BD31-4B8C-83A1-F6EECF244321}">
                <p14:modId xmlns:p14="http://schemas.microsoft.com/office/powerpoint/2010/main" val="4266965050"/>
              </p:ext>
            </p:extLst>
          </p:nvPr>
        </p:nvGraphicFramePr>
        <p:xfrm>
          <a:off x="586800" y="1338470"/>
          <a:ext cx="11016000" cy="469288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27</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Share of investment deals in the fintech sector from 2018 to 2022, by investment type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value of venture-capital-backed fintech funding increased considerably between 2014 and 2021, despite some fluctuations. In 2021, the value of venture-capital backed funding in the fintech sector was 121.5 billion U.S. dollars, which was a 261 percent increase compared to 2020. In 2022, however, global venture activity in fintech funding increased drastically, although it remained well above the funding measured in 2020.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2014 to 2022</a:t>
            </a:r>
          </a:p>
          <a:p>
            <a:r>
              <a:rPr sz="600" b="1">
                <a:solidFill>
                  <a:srgbClr val="0F2741"/>
                </a:solidFill>
                <a:latin typeface="Open Sans"/>
              </a:rPr>
              <a:t>Source(s): </a:t>
            </a:r>
            <a:r>
              <a:rPr sz="600" b="0">
                <a:solidFill>
                  <a:srgbClr val="0F2741"/>
                </a:solidFill>
                <a:latin typeface="Open Sans"/>
              </a:rPr>
              <a:t>KPMG; PitchBook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extLst>
              <p:ext uri="{D42A27DB-BD31-4B8C-83A1-F6EECF244321}">
                <p14:modId xmlns:p14="http://schemas.microsoft.com/office/powerpoint/2010/main" val="1791281274"/>
              </p:ext>
            </p:extLst>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22</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Value of venture capital-backed fintech funding worldwide from 2014 to 2022 (in billion U.S. dollars)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2022, 6,128 venture capital-backed investment deals took place in the fintech sector worldwide. This was a notable decrease compared to 2021, when 6,623 deals were registered. Along with the number of deals, deal value also decreased significantly in 2022. The downward trend continued in the first half of 2023, when 1,818 fintech deals were registered, foreshadowing a challenging year for the fintech market.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2017 to H1 2023</a:t>
            </a:r>
          </a:p>
          <a:p>
            <a:r>
              <a:rPr sz="600" b="1">
                <a:solidFill>
                  <a:srgbClr val="0F2741"/>
                </a:solidFill>
                <a:latin typeface="Open Sans"/>
              </a:rPr>
              <a:t>Source(s): </a:t>
            </a:r>
            <a:r>
              <a:rPr sz="600" b="0">
                <a:solidFill>
                  <a:srgbClr val="0F2741"/>
                </a:solidFill>
                <a:latin typeface="Open Sans"/>
              </a:rPr>
              <a:t>KPMG; PitchBook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extLst>
              <p:ext uri="{D42A27DB-BD31-4B8C-83A1-F6EECF244321}">
                <p14:modId xmlns:p14="http://schemas.microsoft.com/office/powerpoint/2010/main" val="2687930563"/>
              </p:ext>
            </p:extLst>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25</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Number of venture capital-backed investment deals in fintech worldwide from 2017 to H1 2023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global transaction value in the 'Neobanking' segment of the fintech market was forecast to continuously increase between 2023 and 2027 by in total 4.5 trillion U.S. dollars (+94.88 percent). After the tenth consecutive increasing year, the indicator is estimated to reach 9.2 trillion U.S. dollars and therefore a new peak in 2027. Notably, the transaction value of the 'Neobanking' segment of the fintech market was continuously increasing over the past years.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2017 to 2027; data shown is using current exchange rates and reflects market impacts of the Russia-Ukraine war</a:t>
            </a:r>
          </a:p>
          <a:p>
            <a:r>
              <a:rPr sz="600" b="1">
                <a:solidFill>
                  <a:srgbClr val="0F2741"/>
                </a:solidFill>
                <a:latin typeface="Open Sans"/>
              </a:rPr>
              <a:t>Source(s): </a:t>
            </a:r>
            <a:r>
              <a:rPr sz="600" b="0">
                <a:solidFill>
                  <a:srgbClr val="0F2741"/>
                </a:solidFill>
                <a:latin typeface="Open Sans"/>
              </a:rPr>
              <a:t>Statista Digital Market Insights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5</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Revenue of fintech industry worldwide from 2017 to 2027 (in billion U.S. dollars)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Revenue of fintech industry worldwide 2017-2027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2022, the largest number of venture capital-baked fintech deals worldwide were secured in the Americas, with 2,409 deals. In Europe, Middle East, and Africa, 1,621 VC-backed fintech deals took place. In the Asia Pacific region, 1,093 deals were secured.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2022</a:t>
            </a:r>
          </a:p>
          <a:p>
            <a:r>
              <a:rPr sz="600" b="1">
                <a:solidFill>
                  <a:srgbClr val="0F2741"/>
                </a:solidFill>
                <a:latin typeface="Open Sans"/>
              </a:rPr>
              <a:t>Source(s): </a:t>
            </a:r>
            <a:r>
              <a:rPr sz="600" b="0">
                <a:solidFill>
                  <a:srgbClr val="0F2741"/>
                </a:solidFill>
                <a:latin typeface="Open Sans"/>
              </a:rPr>
              <a:t>KPMG; PitchBook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26</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Number of venture capital-backed investment deals in fintech in 2022, by region</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Number of VC-backed deals in fintech 2022, by region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E13A4-1F28-7927-89E1-9FA022ED0874}"/>
              </a:ext>
            </a:extLst>
          </p:cNvPr>
          <p:cNvSpPr>
            <a:spLocks noGrp="1"/>
          </p:cNvSpPr>
          <p:nvPr>
            <p:ph type="title"/>
          </p:nvPr>
        </p:nvSpPr>
        <p:spPr>
          <a:xfrm>
            <a:off x="702733" y="2103437"/>
            <a:ext cx="10515600" cy="1325563"/>
          </a:xfrm>
        </p:spPr>
        <p:txBody>
          <a:bodyPr>
            <a:normAutofit/>
          </a:bodyPr>
          <a:lstStyle/>
          <a:p>
            <a:pPr algn="ctr"/>
            <a:r>
              <a:rPr lang="en-US" sz="3600" dirty="0"/>
              <a:t>Scale by Sector</a:t>
            </a:r>
          </a:p>
        </p:txBody>
      </p:sp>
    </p:spTree>
    <p:extLst>
      <p:ext uri="{BB962C8B-B14F-4D97-AF65-F5344CB8AC3E}">
        <p14:creationId xmlns:p14="http://schemas.microsoft.com/office/powerpoint/2010/main" val="921345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Consumer adoption of fintech companies and products has grown rapidly worldwide between 2015 and 2019. As of 2019, 75 percent of consumers globally have adopted some form of money transfer and/or payment service. Insurance (insurtech) adoption has seen a significant growth from 8 percent in 2015 to almost 50 percent in 2019.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February 4 to March 11, 2019; 27,103 digitally active adults;  27 markets worldwide</a:t>
            </a:r>
          </a:p>
          <a:p>
            <a:r>
              <a:rPr sz="600" b="1">
                <a:solidFill>
                  <a:srgbClr val="0F2741"/>
                </a:solidFill>
                <a:latin typeface="Open Sans"/>
              </a:rPr>
              <a:t>Source(s): </a:t>
            </a:r>
            <a:r>
              <a:rPr sz="600" b="0">
                <a:solidFill>
                  <a:srgbClr val="0F2741"/>
                </a:solidFill>
                <a:latin typeface="Open Sans"/>
              </a:rPr>
              <a:t>EY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28</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Consumer fintech adoption rates globally from 2015 to 2019, by category</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Global consumer fintech adoption rates 2015-2019, by category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2022, fintech businesses focusing on payment services were the most funded fintech companies worldwide. The funding raised through VC-backed investment deals in fintech companies operating in the payments segment amounted to approximately 20.8 billion U.S. dollars. It was followed by fintech businesses focusing on banking and digital lending.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202</a:t>
            </a:r>
          </a:p>
          <a:p>
            <a:r>
              <a:rPr sz="600" b="1">
                <a:solidFill>
                  <a:srgbClr val="0F2741"/>
                </a:solidFill>
                <a:latin typeface="Open Sans"/>
              </a:rPr>
              <a:t>Source(s): </a:t>
            </a:r>
            <a:r>
              <a:rPr sz="600" b="0">
                <a:solidFill>
                  <a:srgbClr val="0F2741"/>
                </a:solidFill>
                <a:latin typeface="Open Sans"/>
              </a:rPr>
              <a:t>CB Insights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extLst>
              <p:ext uri="{D42A27DB-BD31-4B8C-83A1-F6EECF244321}">
                <p14:modId xmlns:p14="http://schemas.microsoft.com/office/powerpoint/2010/main" val="771178213"/>
              </p:ext>
            </p:extLst>
          </p:nvPr>
        </p:nvGraphicFramePr>
        <p:xfrm>
          <a:off x="550800" y="1656522"/>
          <a:ext cx="11052000" cy="4374828"/>
        </p:xfrm>
        <a:graphic>
          <a:graphicData uri="http://schemas.openxmlformats.org/drawingml/2006/chart">
            <c:chart xmlns:c="http://schemas.openxmlformats.org/drawingml/2006/chart" xmlns:r="http://schemas.openxmlformats.org/officeDocument/2006/relationships" r:id="rId6"/>
          </a:graphicData>
        </a:graphic>
      </p:graphicFrame>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24</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Value of venture capital-backed funding in fintech worldwide in 2022, by sector (in billion U.S. dollars)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ew shape"/>
          <p:cNvSpPr/>
          <p:nvPr/>
        </p:nvSpPr>
        <p:spPr>
          <a:xfrm>
            <a:off x="8239801" y="6157800"/>
            <a:ext cx="1904400" cy="5832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28261" y="205200"/>
            <a:ext cx="11045687" cy="11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rmAutofit/>
          </a:bodyPr>
          <a:lstStyle/>
          <a:p>
            <a:pPr algn="l">
              <a:lnSpc>
                <a:spcPct val="100000"/>
              </a:lnSpc>
              <a:spcAft>
                <a:spcPct val="20000"/>
              </a:spcAft>
            </a:pPr>
            <a:r>
              <a:rPr sz="2400" dirty="0">
                <a:solidFill>
                  <a:srgbClr val="4F4F4F"/>
                </a:solidFill>
                <a:latin typeface="Arial"/>
              </a:rPr>
              <a:t>Value of investment in fintech worldwide from 2014 to 2023 in selected segments (in billion U.S. dollars)</a:t>
            </a:r>
          </a:p>
        </p:txBody>
      </p:sp>
      <p:sp>
        <p:nvSpPr>
          <p:cNvPr id="4" name="New shape"/>
          <p:cNvSpPr/>
          <p:nvPr/>
        </p:nvSpPr>
        <p:spPr>
          <a:xfrm>
            <a:off x="467113" y="6078462"/>
            <a:ext cx="8064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ormAutofit/>
          </a:bodyPr>
          <a:lstStyle/>
          <a:p>
            <a:pPr algn="l">
              <a:lnSpc>
                <a:spcPct val="100000"/>
              </a:lnSpc>
              <a:spcAft>
                <a:spcPct val="20000"/>
              </a:spcAft>
            </a:pPr>
            <a:r>
              <a:rPr sz="700" b="1" dirty="0">
                <a:solidFill>
                  <a:srgbClr val="808080"/>
                </a:solidFill>
                <a:latin typeface="Arial"/>
              </a:rPr>
              <a:t>Note(s):</a:t>
            </a:r>
            <a:r>
              <a:rPr sz="700" dirty="0">
                <a:solidFill>
                  <a:srgbClr val="808080"/>
                </a:solidFill>
                <a:latin typeface="Arial"/>
              </a:rPr>
              <a:t> Worldwide; 2014 to 2023; Figures include venture capital, private equity, and mergers and acquisitions deals.</a:t>
            </a:r>
          </a:p>
          <a:p>
            <a:pPr algn="l"/>
            <a:r>
              <a:rPr sz="700" dirty="0">
                <a:solidFill>
                  <a:srgbClr val="808080"/>
                </a:solidFill>
                <a:latin typeface="Arial"/>
              </a:rPr>
              <a:t>Further information regarding this statistic can be found on </a:t>
            </a:r>
            <a:r>
              <a:rPr sz="700" dirty="0">
                <a:solidFill>
                  <a:srgbClr val="808080"/>
                </a:solidFill>
                <a:latin typeface="Arial"/>
                <a:hlinkClick r:id="rId3" action="ppaction://hlinksldjump">
                  <a:extLst>
                    <a:ext uri="{A12FA001-AC4F-418D-AE19-62706E023703}">
                      <ahyp:hlinkClr xmlns:ahyp="http://schemas.microsoft.com/office/drawing/2018/hyperlinkcolor" val="tx"/>
                    </a:ext>
                  </a:extLst>
                </a:hlinkClick>
              </a:rPr>
              <a:t>page 8</a:t>
            </a:r>
            <a:r>
              <a:rPr sz="700" dirty="0">
                <a:solidFill>
                  <a:srgbClr val="808080"/>
                </a:solidFill>
                <a:latin typeface="Arial"/>
              </a:rPr>
              <a:t>.</a:t>
            </a:r>
          </a:p>
          <a:p>
            <a:pPr algn="l"/>
            <a:r>
              <a:rPr sz="700" b="1" dirty="0">
                <a:solidFill>
                  <a:srgbClr val="808080"/>
                </a:solidFill>
                <a:latin typeface="Arial"/>
              </a:rPr>
              <a:t>Source(s): </a:t>
            </a:r>
            <a:r>
              <a:rPr sz="700" dirty="0">
                <a:solidFill>
                  <a:srgbClr val="808080"/>
                </a:solidFill>
                <a:latin typeface="Arial"/>
              </a:rPr>
              <a:t>KPMG; </a:t>
            </a:r>
            <a:r>
              <a:rPr sz="700" dirty="0" err="1">
                <a:solidFill>
                  <a:srgbClr val="808080"/>
                </a:solidFill>
                <a:latin typeface="Arial"/>
              </a:rPr>
              <a:t>PitchBook</a:t>
            </a:r>
            <a:r>
              <a:rPr sz="700" dirty="0">
                <a:solidFill>
                  <a:srgbClr val="808080"/>
                </a:solidFill>
                <a:latin typeface="Arial"/>
              </a:rPr>
              <a:t>; </a:t>
            </a:r>
            <a:r>
              <a:rPr sz="700" dirty="0">
                <a:solidFill>
                  <a:srgbClr val="808080"/>
                </a:solidFill>
                <a:latin typeface="Arial"/>
                <a:hlinkClick r:id="rId4">
                  <a:extLst>
                    <a:ext uri="{A12FA001-AC4F-418D-AE19-62706E023703}">
                      <ahyp:hlinkClr xmlns:ahyp="http://schemas.microsoft.com/office/drawing/2018/hyperlinkcolor" val="tx"/>
                    </a:ext>
                  </a:extLst>
                </a:hlinkClick>
              </a:rPr>
              <a:t>ID 1447294</a:t>
            </a:r>
          </a:p>
        </p:txBody>
      </p:sp>
      <p:graphicFrame>
        <p:nvGraphicFramePr>
          <p:cNvPr id="5" name="ChartObject"/>
          <p:cNvGraphicFramePr/>
          <p:nvPr>
            <p:extLst>
              <p:ext uri="{D42A27DB-BD31-4B8C-83A1-F6EECF244321}">
                <p14:modId xmlns:p14="http://schemas.microsoft.com/office/powerpoint/2010/main" val="3242277702"/>
              </p:ext>
            </p:extLst>
          </p:nvPr>
        </p:nvGraphicFramePr>
        <p:xfrm>
          <a:off x="467113" y="1053549"/>
          <a:ext cx="11155044" cy="4678016"/>
        </p:xfrm>
        <a:graphic>
          <a:graphicData uri="http://schemas.openxmlformats.org/drawingml/2006/chart">
            <c:chart xmlns:c="http://schemas.openxmlformats.org/drawingml/2006/chart" xmlns:r="http://schemas.openxmlformats.org/officeDocument/2006/relationships" r:id="rId5"/>
          </a:graphicData>
        </a:graphic>
      </p:graphicFrame>
      <p:sp>
        <p:nvSpPr>
          <p:cNvPr id="6" name="New shape"/>
          <p:cNvSpPr/>
          <p:nvPr/>
        </p:nvSpPr>
        <p:spPr>
          <a:xfrm>
            <a:off x="10034400" y="0"/>
            <a:ext cx="442800" cy="20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r">
              <a:spcAft>
                <a:spcPct val="20000"/>
              </a:spcAft>
            </a:pPr>
            <a:r>
              <a:rPr sz="700">
                <a:solidFill>
                  <a:srgbClr val="808080"/>
                </a:solidFill>
                <a:latin typeface="Arial"/>
              </a:rPr>
              <a:t>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ew shape"/>
          <p:cNvSpPr/>
          <p:nvPr/>
        </p:nvSpPr>
        <p:spPr>
          <a:xfrm>
            <a:off x="8239801" y="6157800"/>
            <a:ext cx="1904400" cy="5832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28261" y="205200"/>
            <a:ext cx="11045687" cy="11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rmAutofit/>
          </a:bodyPr>
          <a:lstStyle/>
          <a:p>
            <a:pPr algn="l">
              <a:lnSpc>
                <a:spcPct val="100000"/>
              </a:lnSpc>
              <a:spcAft>
                <a:spcPct val="20000"/>
              </a:spcAft>
            </a:pPr>
            <a:r>
              <a:rPr sz="2400" dirty="0">
                <a:solidFill>
                  <a:srgbClr val="4F4F4F"/>
                </a:solidFill>
                <a:latin typeface="Arial"/>
              </a:rPr>
              <a:t>Value of investment in fintech worldwide from 2014 to 2023 in selected segments (in billion U.S. dollars)</a:t>
            </a:r>
          </a:p>
        </p:txBody>
      </p:sp>
      <p:sp>
        <p:nvSpPr>
          <p:cNvPr id="4" name="New shape"/>
          <p:cNvSpPr/>
          <p:nvPr/>
        </p:nvSpPr>
        <p:spPr>
          <a:xfrm>
            <a:off x="467113" y="6078462"/>
            <a:ext cx="8064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ormAutofit/>
          </a:bodyPr>
          <a:lstStyle/>
          <a:p>
            <a:pPr algn="l">
              <a:lnSpc>
                <a:spcPct val="100000"/>
              </a:lnSpc>
              <a:spcAft>
                <a:spcPct val="20000"/>
              </a:spcAft>
            </a:pPr>
            <a:r>
              <a:rPr sz="700" b="1" dirty="0">
                <a:solidFill>
                  <a:srgbClr val="808080"/>
                </a:solidFill>
                <a:latin typeface="Arial"/>
              </a:rPr>
              <a:t>Note(s):</a:t>
            </a:r>
            <a:r>
              <a:rPr sz="700" dirty="0">
                <a:solidFill>
                  <a:srgbClr val="808080"/>
                </a:solidFill>
                <a:latin typeface="Arial"/>
              </a:rPr>
              <a:t> Worldwide; 2014 to 2023; Figures include venture capital, private equity, and mergers and acquisitions deals.</a:t>
            </a:r>
          </a:p>
          <a:p>
            <a:pPr algn="l"/>
            <a:r>
              <a:rPr sz="700" dirty="0">
                <a:solidFill>
                  <a:srgbClr val="808080"/>
                </a:solidFill>
                <a:latin typeface="Arial"/>
              </a:rPr>
              <a:t>Further information regarding this statistic can be found on </a:t>
            </a:r>
            <a:r>
              <a:rPr sz="700" dirty="0">
                <a:solidFill>
                  <a:srgbClr val="808080"/>
                </a:solidFill>
                <a:latin typeface="Arial"/>
                <a:hlinkClick r:id="rId3" action="ppaction://hlinksldjump">
                  <a:extLst>
                    <a:ext uri="{A12FA001-AC4F-418D-AE19-62706E023703}">
                      <ahyp:hlinkClr xmlns:ahyp="http://schemas.microsoft.com/office/drawing/2018/hyperlinkcolor" val="tx"/>
                    </a:ext>
                  </a:extLst>
                </a:hlinkClick>
              </a:rPr>
              <a:t>page 8</a:t>
            </a:r>
            <a:r>
              <a:rPr sz="700" dirty="0">
                <a:solidFill>
                  <a:srgbClr val="808080"/>
                </a:solidFill>
                <a:latin typeface="Arial"/>
              </a:rPr>
              <a:t>.</a:t>
            </a:r>
          </a:p>
          <a:p>
            <a:pPr algn="l"/>
            <a:r>
              <a:rPr sz="700" b="1" dirty="0">
                <a:solidFill>
                  <a:srgbClr val="808080"/>
                </a:solidFill>
                <a:latin typeface="Arial"/>
              </a:rPr>
              <a:t>Source(s): </a:t>
            </a:r>
            <a:r>
              <a:rPr sz="700" dirty="0">
                <a:solidFill>
                  <a:srgbClr val="808080"/>
                </a:solidFill>
                <a:latin typeface="Arial"/>
              </a:rPr>
              <a:t>KPMG; </a:t>
            </a:r>
            <a:r>
              <a:rPr sz="700" dirty="0" err="1">
                <a:solidFill>
                  <a:srgbClr val="808080"/>
                </a:solidFill>
                <a:latin typeface="Arial"/>
              </a:rPr>
              <a:t>PitchBook</a:t>
            </a:r>
            <a:r>
              <a:rPr sz="700" dirty="0">
                <a:solidFill>
                  <a:srgbClr val="808080"/>
                </a:solidFill>
                <a:latin typeface="Arial"/>
              </a:rPr>
              <a:t>; </a:t>
            </a:r>
            <a:r>
              <a:rPr sz="700" dirty="0">
                <a:solidFill>
                  <a:srgbClr val="808080"/>
                </a:solidFill>
                <a:latin typeface="Arial"/>
                <a:hlinkClick r:id="rId4">
                  <a:extLst>
                    <a:ext uri="{A12FA001-AC4F-418D-AE19-62706E023703}">
                      <ahyp:hlinkClr xmlns:ahyp="http://schemas.microsoft.com/office/drawing/2018/hyperlinkcolor" val="tx"/>
                    </a:ext>
                  </a:extLst>
                </a:hlinkClick>
              </a:rPr>
              <a:t>ID 1447294</a:t>
            </a:r>
          </a:p>
        </p:txBody>
      </p:sp>
      <p:graphicFrame>
        <p:nvGraphicFramePr>
          <p:cNvPr id="5" name="ChartObject"/>
          <p:cNvGraphicFramePr/>
          <p:nvPr>
            <p:extLst>
              <p:ext uri="{D42A27DB-BD31-4B8C-83A1-F6EECF244321}">
                <p14:modId xmlns:p14="http://schemas.microsoft.com/office/powerpoint/2010/main" val="3606216556"/>
              </p:ext>
            </p:extLst>
          </p:nvPr>
        </p:nvGraphicFramePr>
        <p:xfrm>
          <a:off x="467113" y="1053549"/>
          <a:ext cx="11155044" cy="4678016"/>
        </p:xfrm>
        <a:graphic>
          <a:graphicData uri="http://schemas.openxmlformats.org/drawingml/2006/chart">
            <c:chart xmlns:c="http://schemas.openxmlformats.org/drawingml/2006/chart" xmlns:r="http://schemas.openxmlformats.org/officeDocument/2006/relationships" r:id="rId5"/>
          </a:graphicData>
        </a:graphic>
      </p:graphicFrame>
      <p:sp>
        <p:nvSpPr>
          <p:cNvPr id="6" name="New shape"/>
          <p:cNvSpPr/>
          <p:nvPr/>
        </p:nvSpPr>
        <p:spPr>
          <a:xfrm>
            <a:off x="10034400" y="0"/>
            <a:ext cx="442800" cy="20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r">
              <a:spcAft>
                <a:spcPct val="20000"/>
              </a:spcAft>
            </a:pPr>
            <a:r>
              <a:rPr sz="700">
                <a:solidFill>
                  <a:srgbClr val="808080"/>
                </a:solidFill>
                <a:latin typeface="Arial"/>
              </a:rPr>
              <a:t>2</a:t>
            </a:r>
          </a:p>
        </p:txBody>
      </p:sp>
    </p:spTree>
    <p:extLst>
      <p:ext uri="{BB962C8B-B14F-4D97-AF65-F5344CB8AC3E}">
        <p14:creationId xmlns:p14="http://schemas.microsoft.com/office/powerpoint/2010/main" val="279222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ew shape"/>
          <p:cNvSpPr/>
          <p:nvPr/>
        </p:nvSpPr>
        <p:spPr>
          <a:xfrm>
            <a:off x="8239801" y="6157800"/>
            <a:ext cx="1904400" cy="5832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28261" y="205200"/>
            <a:ext cx="11045687" cy="11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rmAutofit/>
          </a:bodyPr>
          <a:lstStyle/>
          <a:p>
            <a:pPr algn="l">
              <a:lnSpc>
                <a:spcPct val="100000"/>
              </a:lnSpc>
              <a:spcAft>
                <a:spcPct val="20000"/>
              </a:spcAft>
            </a:pPr>
            <a:r>
              <a:rPr sz="2400" dirty="0">
                <a:solidFill>
                  <a:srgbClr val="4F4F4F"/>
                </a:solidFill>
                <a:latin typeface="Arial"/>
              </a:rPr>
              <a:t>Value of investment in fintech worldwide from 2014 to 2023 in selected segments (in billion U.S. dollars)</a:t>
            </a:r>
          </a:p>
        </p:txBody>
      </p:sp>
      <p:sp>
        <p:nvSpPr>
          <p:cNvPr id="4" name="New shape"/>
          <p:cNvSpPr/>
          <p:nvPr/>
        </p:nvSpPr>
        <p:spPr>
          <a:xfrm>
            <a:off x="467113" y="6078462"/>
            <a:ext cx="8064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ormAutofit/>
          </a:bodyPr>
          <a:lstStyle/>
          <a:p>
            <a:pPr algn="l">
              <a:lnSpc>
                <a:spcPct val="100000"/>
              </a:lnSpc>
              <a:spcAft>
                <a:spcPct val="20000"/>
              </a:spcAft>
            </a:pPr>
            <a:r>
              <a:rPr sz="700" b="1" dirty="0">
                <a:solidFill>
                  <a:srgbClr val="808080"/>
                </a:solidFill>
                <a:latin typeface="Arial"/>
              </a:rPr>
              <a:t>Note(s):</a:t>
            </a:r>
            <a:r>
              <a:rPr sz="700" dirty="0">
                <a:solidFill>
                  <a:srgbClr val="808080"/>
                </a:solidFill>
                <a:latin typeface="Arial"/>
              </a:rPr>
              <a:t> Worldwide; 2014 to 2023; Figures include venture capital, private equity, and mergers and acquisitions deals.</a:t>
            </a:r>
          </a:p>
          <a:p>
            <a:pPr algn="l"/>
            <a:r>
              <a:rPr sz="700" dirty="0">
                <a:solidFill>
                  <a:srgbClr val="808080"/>
                </a:solidFill>
                <a:latin typeface="Arial"/>
              </a:rPr>
              <a:t>Further information regarding this statistic can be found on </a:t>
            </a:r>
            <a:r>
              <a:rPr sz="700" dirty="0">
                <a:solidFill>
                  <a:srgbClr val="808080"/>
                </a:solidFill>
                <a:latin typeface="Arial"/>
                <a:hlinkClick r:id="rId3" action="ppaction://hlinksldjump">
                  <a:extLst>
                    <a:ext uri="{A12FA001-AC4F-418D-AE19-62706E023703}">
                      <ahyp:hlinkClr xmlns:ahyp="http://schemas.microsoft.com/office/drawing/2018/hyperlinkcolor" val="tx"/>
                    </a:ext>
                  </a:extLst>
                </a:hlinkClick>
              </a:rPr>
              <a:t>page 8</a:t>
            </a:r>
            <a:r>
              <a:rPr sz="700" dirty="0">
                <a:solidFill>
                  <a:srgbClr val="808080"/>
                </a:solidFill>
                <a:latin typeface="Arial"/>
              </a:rPr>
              <a:t>.</a:t>
            </a:r>
          </a:p>
          <a:p>
            <a:pPr algn="l"/>
            <a:r>
              <a:rPr sz="700" b="1" dirty="0">
                <a:solidFill>
                  <a:srgbClr val="808080"/>
                </a:solidFill>
                <a:latin typeface="Arial"/>
              </a:rPr>
              <a:t>Source(s): </a:t>
            </a:r>
            <a:r>
              <a:rPr sz="700" dirty="0">
                <a:solidFill>
                  <a:srgbClr val="808080"/>
                </a:solidFill>
                <a:latin typeface="Arial"/>
              </a:rPr>
              <a:t>KPMG; </a:t>
            </a:r>
            <a:r>
              <a:rPr sz="700" dirty="0" err="1">
                <a:solidFill>
                  <a:srgbClr val="808080"/>
                </a:solidFill>
                <a:latin typeface="Arial"/>
              </a:rPr>
              <a:t>PitchBook</a:t>
            </a:r>
            <a:r>
              <a:rPr sz="700" dirty="0">
                <a:solidFill>
                  <a:srgbClr val="808080"/>
                </a:solidFill>
                <a:latin typeface="Arial"/>
              </a:rPr>
              <a:t>; </a:t>
            </a:r>
            <a:r>
              <a:rPr sz="700" dirty="0">
                <a:solidFill>
                  <a:srgbClr val="808080"/>
                </a:solidFill>
                <a:latin typeface="Arial"/>
                <a:hlinkClick r:id="rId4">
                  <a:extLst>
                    <a:ext uri="{A12FA001-AC4F-418D-AE19-62706E023703}">
                      <ahyp:hlinkClr xmlns:ahyp="http://schemas.microsoft.com/office/drawing/2018/hyperlinkcolor" val="tx"/>
                    </a:ext>
                  </a:extLst>
                </a:hlinkClick>
              </a:rPr>
              <a:t>ID 1447294</a:t>
            </a:r>
          </a:p>
        </p:txBody>
      </p:sp>
      <p:graphicFrame>
        <p:nvGraphicFramePr>
          <p:cNvPr id="5" name="ChartObject"/>
          <p:cNvGraphicFramePr/>
          <p:nvPr/>
        </p:nvGraphicFramePr>
        <p:xfrm>
          <a:off x="467113" y="1053549"/>
          <a:ext cx="11155044" cy="4678016"/>
        </p:xfrm>
        <a:graphic>
          <a:graphicData uri="http://schemas.openxmlformats.org/drawingml/2006/chart">
            <c:chart xmlns:c="http://schemas.openxmlformats.org/drawingml/2006/chart" xmlns:r="http://schemas.openxmlformats.org/officeDocument/2006/relationships" r:id="rId5"/>
          </a:graphicData>
        </a:graphic>
      </p:graphicFrame>
      <p:sp>
        <p:nvSpPr>
          <p:cNvPr id="6" name="New shape"/>
          <p:cNvSpPr/>
          <p:nvPr/>
        </p:nvSpPr>
        <p:spPr>
          <a:xfrm>
            <a:off x="10034400" y="0"/>
            <a:ext cx="442800" cy="20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r">
              <a:spcAft>
                <a:spcPct val="20000"/>
              </a:spcAft>
            </a:pPr>
            <a:r>
              <a:rPr sz="700">
                <a:solidFill>
                  <a:srgbClr val="808080"/>
                </a:solidFill>
                <a:latin typeface="Arial"/>
              </a:rPr>
              <a:t>2</a:t>
            </a:r>
          </a:p>
        </p:txBody>
      </p:sp>
      <p:sp>
        <p:nvSpPr>
          <p:cNvPr id="3" name="TextBox 2">
            <a:extLst>
              <a:ext uri="{FF2B5EF4-FFF2-40B4-BE49-F238E27FC236}">
                <a16:creationId xmlns:a16="http://schemas.microsoft.com/office/drawing/2014/main" id="{883D6094-BB48-AAA2-02F7-2F3680F90527}"/>
              </a:ext>
            </a:extLst>
          </p:cNvPr>
          <p:cNvSpPr txBox="1"/>
          <p:nvPr/>
        </p:nvSpPr>
        <p:spPr>
          <a:xfrm>
            <a:off x="9130748" y="2372139"/>
            <a:ext cx="1694631" cy="646331"/>
          </a:xfrm>
          <a:prstGeom prst="rect">
            <a:avLst/>
          </a:prstGeom>
          <a:noFill/>
        </p:spPr>
        <p:txBody>
          <a:bodyPr wrap="none" rtlCol="0">
            <a:spAutoFit/>
          </a:bodyPr>
          <a:lstStyle/>
          <a:p>
            <a:r>
              <a:rPr lang="en-US" dirty="0"/>
              <a:t>FTX Collapse, </a:t>
            </a:r>
          </a:p>
          <a:p>
            <a:r>
              <a:rPr lang="en-US" dirty="0"/>
              <a:t>November 2022</a:t>
            </a:r>
          </a:p>
        </p:txBody>
      </p:sp>
      <p:cxnSp>
        <p:nvCxnSpPr>
          <p:cNvPr id="9" name="Straight Arrow Connector 8">
            <a:extLst>
              <a:ext uri="{FF2B5EF4-FFF2-40B4-BE49-F238E27FC236}">
                <a16:creationId xmlns:a16="http://schemas.microsoft.com/office/drawing/2014/main" id="{DDCF9220-6B33-CF39-DED1-F133E4A32637}"/>
              </a:ext>
            </a:extLst>
          </p:cNvPr>
          <p:cNvCxnSpPr>
            <a:cxnSpLocks/>
          </p:cNvCxnSpPr>
          <p:nvPr/>
        </p:nvCxnSpPr>
        <p:spPr>
          <a:xfrm>
            <a:off x="9515061" y="3021496"/>
            <a:ext cx="225287" cy="151074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230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915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total value of investments into fintech companies worldwide increased drastically between 2010 and 2019, when it reached 216.8 billion U.S. dollars. In 2020, however, fintech companies saw investments decrease notably, dropping below 140 billion U.S. dollars. Investment value increased again in 2021 up to more than 247 billion U.S. dollars. 2022, however, was another slow year for fintech, as the value of investments decreased notably, although remained well above the value [...]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2010 to H1 2023</a:t>
            </a:r>
          </a:p>
          <a:p>
            <a:r>
              <a:rPr sz="600" b="1">
                <a:solidFill>
                  <a:srgbClr val="0F2741"/>
                </a:solidFill>
                <a:latin typeface="Open Sans"/>
              </a:rPr>
              <a:t>Source(s): </a:t>
            </a:r>
            <a:r>
              <a:rPr sz="600" b="0">
                <a:solidFill>
                  <a:srgbClr val="0F2741"/>
                </a:solidFill>
                <a:latin typeface="Open Sans"/>
              </a:rPr>
              <a:t>KPMG; PitchBook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extLst>
              <p:ext uri="{D42A27DB-BD31-4B8C-83A1-F6EECF244321}">
                <p14:modId xmlns:p14="http://schemas.microsoft.com/office/powerpoint/2010/main" val="3622729468"/>
              </p:ext>
            </p:extLst>
          </p:nvPr>
        </p:nvGraphicFramePr>
        <p:xfrm>
          <a:off x="406800" y="1587600"/>
          <a:ext cx="11196000" cy="44437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10</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Total value of investments into fintech companies worldwide from 2010 to H1 2023 (in billion U.S. dollars)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FFC4-E85B-71A5-E64D-16F48127F303}"/>
              </a:ext>
            </a:extLst>
          </p:cNvPr>
          <p:cNvSpPr>
            <a:spLocks noGrp="1"/>
          </p:cNvSpPr>
          <p:nvPr>
            <p:ph type="title"/>
          </p:nvPr>
        </p:nvSpPr>
        <p:spPr>
          <a:xfrm>
            <a:off x="951089" y="2103437"/>
            <a:ext cx="10515600" cy="1325563"/>
          </a:xfrm>
        </p:spPr>
        <p:txBody>
          <a:bodyPr>
            <a:normAutofit/>
          </a:bodyPr>
          <a:lstStyle/>
          <a:p>
            <a:pPr algn="ctr"/>
            <a:r>
              <a:rPr lang="en-US" sz="3600" dirty="0"/>
              <a:t>What Explains the Fluctuations?</a:t>
            </a:r>
          </a:p>
        </p:txBody>
      </p:sp>
    </p:spTree>
    <p:extLst>
      <p:ext uri="{BB962C8B-B14F-4D97-AF65-F5344CB8AC3E}">
        <p14:creationId xmlns:p14="http://schemas.microsoft.com/office/powerpoint/2010/main" val="127834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809729D-6173-FEC3-4326-63C8D68532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6950"/>
            <a:ext cx="12192000" cy="4864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375B562-C547-BE26-2BA3-402EB1F9C0DC}"/>
              </a:ext>
            </a:extLst>
          </p:cNvPr>
          <p:cNvSpPr>
            <a:spLocks noGrp="1"/>
          </p:cNvSpPr>
          <p:nvPr>
            <p:ph type="title"/>
          </p:nvPr>
        </p:nvSpPr>
        <p:spPr>
          <a:xfrm>
            <a:off x="838200" y="119961"/>
            <a:ext cx="10515600" cy="767936"/>
          </a:xfrm>
        </p:spPr>
        <p:txBody>
          <a:bodyPr>
            <a:normAutofit/>
          </a:bodyPr>
          <a:lstStyle/>
          <a:p>
            <a:pPr algn="ctr"/>
            <a:r>
              <a:rPr lang="en-US" sz="3600" dirty="0"/>
              <a:t>Inflation (in consumer prices) 2016-2022</a:t>
            </a:r>
          </a:p>
        </p:txBody>
      </p:sp>
      <p:sp>
        <p:nvSpPr>
          <p:cNvPr id="3" name="TextBox 2">
            <a:extLst>
              <a:ext uri="{FF2B5EF4-FFF2-40B4-BE49-F238E27FC236}">
                <a16:creationId xmlns:a16="http://schemas.microsoft.com/office/drawing/2014/main" id="{7D116D19-DC88-43AB-42A0-0750A05D7701}"/>
              </a:ext>
            </a:extLst>
          </p:cNvPr>
          <p:cNvSpPr txBox="1"/>
          <p:nvPr/>
        </p:nvSpPr>
        <p:spPr>
          <a:xfrm>
            <a:off x="1967948" y="3429000"/>
            <a:ext cx="522900" cy="461665"/>
          </a:xfrm>
          <a:prstGeom prst="rect">
            <a:avLst/>
          </a:prstGeom>
          <a:noFill/>
        </p:spPr>
        <p:txBody>
          <a:bodyPr wrap="none" rtlCol="0">
            <a:spAutoFit/>
          </a:bodyPr>
          <a:lstStyle/>
          <a:p>
            <a:r>
              <a:rPr lang="en-US" sz="2400" dirty="0">
                <a:solidFill>
                  <a:srgbClr val="C00000"/>
                </a:solidFill>
              </a:rPr>
              <a:t>US</a:t>
            </a:r>
          </a:p>
        </p:txBody>
      </p:sp>
      <p:sp>
        <p:nvSpPr>
          <p:cNvPr id="4" name="TextBox 3">
            <a:extLst>
              <a:ext uri="{FF2B5EF4-FFF2-40B4-BE49-F238E27FC236}">
                <a16:creationId xmlns:a16="http://schemas.microsoft.com/office/drawing/2014/main" id="{831522A8-9EC7-05D9-D109-6B4DDAF5C05E}"/>
              </a:ext>
            </a:extLst>
          </p:cNvPr>
          <p:cNvSpPr txBox="1"/>
          <p:nvPr/>
        </p:nvSpPr>
        <p:spPr>
          <a:xfrm>
            <a:off x="2411896" y="3999718"/>
            <a:ext cx="1077411" cy="461665"/>
          </a:xfrm>
          <a:prstGeom prst="rect">
            <a:avLst/>
          </a:prstGeom>
          <a:noFill/>
        </p:spPr>
        <p:txBody>
          <a:bodyPr wrap="none" rtlCol="0">
            <a:spAutoFit/>
          </a:bodyPr>
          <a:lstStyle/>
          <a:p>
            <a:r>
              <a:rPr lang="en-US" sz="2400" dirty="0">
                <a:solidFill>
                  <a:schemeClr val="accent1">
                    <a:lumMod val="75000"/>
                  </a:schemeClr>
                </a:solidFill>
              </a:rPr>
              <a:t>Europe</a:t>
            </a:r>
          </a:p>
        </p:txBody>
      </p:sp>
    </p:spTree>
    <p:extLst>
      <p:ext uri="{BB962C8B-B14F-4D97-AF65-F5344CB8AC3E}">
        <p14:creationId xmlns:p14="http://schemas.microsoft.com/office/powerpoint/2010/main" val="3758082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ew shape"/>
          <p:cNvSpPr/>
          <p:nvPr/>
        </p:nvSpPr>
        <p:spPr>
          <a:xfrm>
            <a:off x="8239801" y="6157800"/>
            <a:ext cx="1904400" cy="5832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48138" y="152575"/>
            <a:ext cx="10740887" cy="65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l">
              <a:lnSpc>
                <a:spcPct val="100000"/>
              </a:lnSpc>
              <a:spcAft>
                <a:spcPct val="20000"/>
              </a:spcAft>
            </a:pPr>
            <a:r>
              <a:rPr sz="2400" b="1" dirty="0">
                <a:solidFill>
                  <a:srgbClr val="4F4F4F"/>
                </a:solidFill>
                <a:latin typeface="Arial"/>
              </a:rPr>
              <a:t>Inflation rate and Federal Reserve interest rate monthly in the United States from January 2018 to September 2022</a:t>
            </a:r>
          </a:p>
        </p:txBody>
      </p:sp>
      <p:sp>
        <p:nvSpPr>
          <p:cNvPr id="4" name="New shape"/>
          <p:cNvSpPr/>
          <p:nvPr/>
        </p:nvSpPr>
        <p:spPr>
          <a:xfrm>
            <a:off x="675467" y="6185631"/>
            <a:ext cx="8064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ormAutofit/>
          </a:bodyPr>
          <a:lstStyle/>
          <a:p>
            <a:pPr algn="l">
              <a:lnSpc>
                <a:spcPct val="100000"/>
              </a:lnSpc>
              <a:spcAft>
                <a:spcPct val="20000"/>
              </a:spcAft>
            </a:pPr>
            <a:r>
              <a:rPr sz="700" b="1" dirty="0">
                <a:solidFill>
                  <a:srgbClr val="808080"/>
                </a:solidFill>
                <a:latin typeface="Arial"/>
              </a:rPr>
              <a:t>Note(s):</a:t>
            </a:r>
            <a:r>
              <a:rPr sz="700" dirty="0">
                <a:solidFill>
                  <a:srgbClr val="808080"/>
                </a:solidFill>
                <a:latin typeface="Arial"/>
              </a:rPr>
              <a:t> United States;  January 2018 to September 2022</a:t>
            </a:r>
          </a:p>
          <a:p>
            <a:pPr algn="l"/>
            <a:r>
              <a:rPr sz="700" dirty="0">
                <a:solidFill>
                  <a:srgbClr val="808080"/>
                </a:solidFill>
                <a:latin typeface="Arial"/>
              </a:rPr>
              <a:t>Further information regarding this statistic can be found on </a:t>
            </a:r>
            <a:r>
              <a:rPr sz="700" dirty="0">
                <a:solidFill>
                  <a:srgbClr val="808080"/>
                </a:solidFill>
                <a:latin typeface="Arial"/>
                <a:hlinkClick r:id="rId3" action="ppaction://hlinksldjump">
                  <a:extLst>
                    <a:ext uri="{A12FA001-AC4F-418D-AE19-62706E023703}">
                      <ahyp:hlinkClr xmlns:ahyp="http://schemas.microsoft.com/office/drawing/2018/hyperlinkcolor" val="tx"/>
                    </a:ext>
                  </a:extLst>
                </a:hlinkClick>
              </a:rPr>
              <a:t>page 8</a:t>
            </a:r>
            <a:r>
              <a:rPr sz="700" dirty="0">
                <a:solidFill>
                  <a:srgbClr val="808080"/>
                </a:solidFill>
                <a:latin typeface="Arial"/>
              </a:rPr>
              <a:t>.</a:t>
            </a:r>
          </a:p>
          <a:p>
            <a:pPr algn="l"/>
            <a:r>
              <a:rPr sz="700" b="1" dirty="0">
                <a:solidFill>
                  <a:srgbClr val="808080"/>
                </a:solidFill>
                <a:latin typeface="Arial"/>
              </a:rPr>
              <a:t>Source(s): </a:t>
            </a:r>
            <a:r>
              <a:rPr sz="700" dirty="0">
                <a:solidFill>
                  <a:srgbClr val="808080"/>
                </a:solidFill>
                <a:latin typeface="Arial"/>
              </a:rPr>
              <a:t>Bureau of Labor Statistics; St. Louis Fed; </a:t>
            </a:r>
            <a:r>
              <a:rPr sz="700" dirty="0">
                <a:solidFill>
                  <a:srgbClr val="808080"/>
                </a:solidFill>
                <a:latin typeface="Arial"/>
                <a:hlinkClick r:id="rId4">
                  <a:extLst>
                    <a:ext uri="{A12FA001-AC4F-418D-AE19-62706E023703}">
                      <ahyp:hlinkClr xmlns:ahyp="http://schemas.microsoft.com/office/drawing/2018/hyperlinkcolor" val="tx"/>
                    </a:ext>
                  </a:extLst>
                </a:hlinkClick>
              </a:rPr>
              <a:t>ID 1312060</a:t>
            </a:r>
          </a:p>
        </p:txBody>
      </p:sp>
      <p:graphicFrame>
        <p:nvGraphicFramePr>
          <p:cNvPr id="5" name="ChartObject"/>
          <p:cNvGraphicFramePr/>
          <p:nvPr>
            <p:extLst>
              <p:ext uri="{D42A27DB-BD31-4B8C-83A1-F6EECF244321}">
                <p14:modId xmlns:p14="http://schemas.microsoft.com/office/powerpoint/2010/main" val="1391650206"/>
              </p:ext>
            </p:extLst>
          </p:nvPr>
        </p:nvGraphicFramePr>
        <p:xfrm>
          <a:off x="371061" y="1117601"/>
          <a:ext cx="11304104" cy="491066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quarterly worldwide value of investment in fintech peaked during the third quarter of 2019, with a deal value of almost 145 billion U.S. dollars. Other than the first quarter, 2022 brought a drastically slowing tendency, as the value of investments worldwide decreased notably between the first and the fourth quarter. The downward tendency continued in 2023, with quarterly investment value dropping even further. In the second quarter of 2023, fintech funding reached its lowest value in [...]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Q1 2014 to Q2 2023</a:t>
            </a:r>
          </a:p>
          <a:p>
            <a:r>
              <a:rPr sz="600" b="1">
                <a:solidFill>
                  <a:srgbClr val="0F2741"/>
                </a:solidFill>
                <a:latin typeface="Open Sans"/>
              </a:rPr>
              <a:t>Source(s): </a:t>
            </a:r>
            <a:r>
              <a:rPr sz="600" b="0">
                <a:solidFill>
                  <a:srgbClr val="0F2741"/>
                </a:solidFill>
                <a:latin typeface="Open Sans"/>
              </a:rPr>
              <a:t>KPMG; PitchBook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11</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Value of investment in fintech globally from 1st quarter 2014 to 2nd quarter 2023 (in billion U.S. dollars)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Quarterly value of investment in fintech globally 2014-2023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quarterly worldwide value of investment in fintech peaked during the third quarter of 2019, with a deal value of almost 145 billion U.S. dollars. Other than the first quarter, 2022 brought a drastically slowing tendency, as the value of investments worldwide decreased notably between the first and the fourth quarter. The downward tendency continued in 2023, with quarterly investment value dropping even further. In the second quarter of 2023, fintech funding reached its lowest value in [...]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Q1 2014 to Q2 2023</a:t>
            </a:r>
          </a:p>
          <a:p>
            <a:r>
              <a:rPr sz="600" b="1">
                <a:solidFill>
                  <a:srgbClr val="0F2741"/>
                </a:solidFill>
                <a:latin typeface="Open Sans"/>
              </a:rPr>
              <a:t>Source(s): </a:t>
            </a:r>
            <a:r>
              <a:rPr sz="600" b="0">
                <a:solidFill>
                  <a:srgbClr val="0F2741"/>
                </a:solidFill>
                <a:latin typeface="Open Sans"/>
              </a:rPr>
              <a:t>KPMG; PitchBook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11</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Value of investment in fintech globally from 1st quarter 2014 to 2nd quarter 2023 (in billion U.S. dollars)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Quarterly value of investment in fintech globally 2014-2023</a:t>
            </a:r>
          </a:p>
        </p:txBody>
      </p:sp>
      <p:pic>
        <p:nvPicPr>
          <p:cNvPr id="11" name="Picture 10" descr="Chart, line chart&#10;&#10;Description automatically generated">
            <a:extLst>
              <a:ext uri="{FF2B5EF4-FFF2-40B4-BE49-F238E27FC236}">
                <a16:creationId xmlns:a16="http://schemas.microsoft.com/office/drawing/2014/main" id="{65BF1522-9C29-729A-D225-72039DF991CC}"/>
              </a:ext>
            </a:extLst>
          </p:cNvPr>
          <p:cNvPicPr>
            <a:picLocks noChangeAspect="1"/>
          </p:cNvPicPr>
          <p:nvPr/>
        </p:nvPicPr>
        <p:blipFill>
          <a:blip r:embed="rId7"/>
          <a:stretch>
            <a:fillRect/>
          </a:stretch>
        </p:blipFill>
        <p:spPr>
          <a:xfrm>
            <a:off x="7563556" y="1623600"/>
            <a:ext cx="3328044" cy="183933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quarterly worldwide value of investment in fintech peaked during the third quarter of 2019, with a deal value of almost 145 billion U.S. dollars. Other than the first quarter, 2022 brought a drastically slowing tendency, as the value of investments worldwide decreased notably between the first and the fourth quarter. The downward tendency continued in 2023, with quarterly investment value dropping even further. In the second quarter of 2023, fintech funding reached its lowest value in [...]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Q1 2014 to Q2 2023</a:t>
            </a:r>
          </a:p>
          <a:p>
            <a:r>
              <a:rPr sz="600" b="1">
                <a:solidFill>
                  <a:srgbClr val="0F2741"/>
                </a:solidFill>
                <a:latin typeface="Open Sans"/>
              </a:rPr>
              <a:t>Source(s): </a:t>
            </a:r>
            <a:r>
              <a:rPr sz="600" b="0">
                <a:solidFill>
                  <a:srgbClr val="0F2741"/>
                </a:solidFill>
                <a:latin typeface="Open Sans"/>
              </a:rPr>
              <a:t>KPMG; PitchBook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11</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Value of investment in fintech globally from 1st quarter 2014 to 2nd quarter 2023 (in billion U.S. dollars)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Quarterly value of investment in fintech globally 2014-2023</a:t>
            </a:r>
          </a:p>
        </p:txBody>
      </p:sp>
      <p:pic>
        <p:nvPicPr>
          <p:cNvPr id="11" name="Picture 10" descr="Chart, line chart&#10;&#10;Description automatically generated">
            <a:extLst>
              <a:ext uri="{FF2B5EF4-FFF2-40B4-BE49-F238E27FC236}">
                <a16:creationId xmlns:a16="http://schemas.microsoft.com/office/drawing/2014/main" id="{9F2B8996-82CF-8ABB-D144-2E2F0F3FEE4E}"/>
              </a:ext>
            </a:extLst>
          </p:cNvPr>
          <p:cNvPicPr>
            <a:picLocks noChangeAspect="1"/>
          </p:cNvPicPr>
          <p:nvPr/>
        </p:nvPicPr>
        <p:blipFill>
          <a:blip r:embed="rId7"/>
          <a:stretch>
            <a:fillRect/>
          </a:stretch>
        </p:blipFill>
        <p:spPr>
          <a:xfrm>
            <a:off x="7577666" y="1260000"/>
            <a:ext cx="3160890" cy="234318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ield" id="{EAAFB829-7FDA-E14A-91FE-8DF1122D26FD}" vid="{AAF369E0-D4B1-C14F-9831-127C2E3C35A5}"/>
    </a:ext>
  </a:extLst>
</a:theme>
</file>

<file path=docProps/app.xml><?xml version="1.0" encoding="utf-8"?>
<Properties xmlns="http://schemas.openxmlformats.org/officeDocument/2006/extended-properties" xmlns:vt="http://schemas.openxmlformats.org/officeDocument/2006/docPropsVTypes">
  <Template>Office Theme</Template>
  <TotalTime>1555</TotalTime>
  <Words>2261</Words>
  <Application>Microsoft Macintosh PowerPoint</Application>
  <PresentationFormat>Widescreen</PresentationFormat>
  <Paragraphs>207</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Open Sans</vt:lpstr>
      <vt:lpstr>Open Sans Light</vt:lpstr>
      <vt:lpstr>Office Theme</vt:lpstr>
      <vt:lpstr>Fintech Scale </vt:lpstr>
      <vt:lpstr>PowerPoint Presentation</vt:lpstr>
      <vt:lpstr>PowerPoint Presentation</vt:lpstr>
      <vt:lpstr>What Explains the Fluctuations?</vt:lpstr>
      <vt:lpstr>Inflation (in consumer prices) 2016-2022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 of Investment</vt:lpstr>
      <vt:lpstr>PowerPoint Presentation</vt:lpstr>
      <vt:lpstr>PowerPoint Presentation</vt:lpstr>
      <vt:lpstr>PowerPoint Presentation</vt:lpstr>
      <vt:lpstr>PowerPoint Presentation</vt:lpstr>
      <vt:lpstr>PowerPoint Presentation</vt:lpstr>
      <vt:lpstr>Scale by Sector</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Fintech Investment</dc:title>
  <dc:creator>Terry Fisher</dc:creator>
  <cp:lastModifiedBy>Terry Fisher</cp:lastModifiedBy>
  <cp:revision>21</cp:revision>
  <dcterms:created xsi:type="dcterms:W3CDTF">2022-11-06T10:40:58Z</dcterms:created>
  <dcterms:modified xsi:type="dcterms:W3CDTF">2024-04-17T12:18:04Z</dcterms:modified>
</cp:coreProperties>
</file>