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62" r:id="rId4"/>
    <p:sldId id="263" r:id="rId5"/>
    <p:sldId id="257" r:id="rId6"/>
    <p:sldId id="258" r:id="rId7"/>
    <p:sldId id="259" r:id="rId8"/>
    <p:sldId id="264" r:id="rId9"/>
    <p:sldId id="261" r:id="rId10"/>
    <p:sldId id="267" r:id="rId11"/>
    <p:sldId id="265" r:id="rId12"/>
    <p:sldId id="266" r:id="rId13"/>
    <p:sldId id="260" r:id="rId14"/>
    <p:sldId id="275" r:id="rId15"/>
    <p:sldId id="277" r:id="rId16"/>
    <p:sldId id="278" r:id="rId17"/>
    <p:sldId id="282" r:id="rId18"/>
    <p:sldId id="268" r:id="rId19"/>
    <p:sldId id="269" r:id="rId20"/>
    <p:sldId id="281" r:id="rId21"/>
    <p:sldId id="280" r:id="rId22"/>
    <p:sldId id="279" r:id="rId23"/>
    <p:sldId id="283" r:id="rId24"/>
    <p:sldId id="284" r:id="rId25"/>
    <p:sldId id="276" r:id="rId26"/>
    <p:sldId id="273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85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6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876DD"/>
            </a:solidFill>
            <a:ln>
              <a:solidFill>
                <a:srgbClr val="2876DD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47-8446-A1F1-996192E97A6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47-8446-A1F1-996192E97A6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47-8446-A1F1-996192E97A6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47-8446-A1F1-996192E97A6D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47-8446-A1F1-996192E97A6D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47-8446-A1F1-996192E97A6D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47-8446-A1F1-996192E97A6D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47-8446-A1F1-996192E97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Technologically innovative financial institutions</c:v>
                </c:pt>
                <c:pt idx="1">
                  <c:v>Infrastructure</c:v>
                </c:pt>
                <c:pt idx="2">
                  <c:v>CrediTech</c:v>
                </c:pt>
                <c:pt idx="3">
                  <c:v>Multi</c:v>
                </c:pt>
                <c:pt idx="4">
                  <c:v>WealthTech</c:v>
                </c:pt>
                <c:pt idx="5">
                  <c:v>InsurTech</c:v>
                </c:pt>
                <c:pt idx="6">
                  <c:v>RegTech adn SupTech</c:v>
                </c:pt>
                <c:pt idx="7">
                  <c:v>Payment technology (PayTech)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1779</c:v>
                </c:pt>
                <c:pt idx="1">
                  <c:v>1231</c:v>
                </c:pt>
                <c:pt idx="2">
                  <c:v>328</c:v>
                </c:pt>
                <c:pt idx="3">
                  <c:v>203</c:v>
                </c:pt>
                <c:pt idx="4">
                  <c:v>126</c:v>
                </c:pt>
                <c:pt idx="5">
                  <c:v>68</c:v>
                </c:pt>
                <c:pt idx="6">
                  <c:v>41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47-8446-A1F1-996192E97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9525">
            <a:solidFill>
              <a:srgbClr val="2F2F2F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876DD"/>
            </a:solidFill>
            <a:ln>
              <a:solidFill>
                <a:srgbClr val="2876DD"/>
              </a:solidFill>
            </a:ln>
          </c:spPr>
          <c:dPt>
            <c:idx val="0"/>
            <c:bubble3D val="0"/>
            <c:spPr>
              <a:solidFill>
                <a:srgbClr val="2876DD"/>
              </a:solidFill>
            </c:spPr>
            <c:extLst>
              <c:ext xmlns:c16="http://schemas.microsoft.com/office/drawing/2014/chart" uri="{C3380CC4-5D6E-409C-BE32-E72D297353CC}">
                <c16:uniqueId val="{00000001-7481-B94B-986B-867201DDBF5C}"/>
              </c:ext>
            </c:extLst>
          </c:dPt>
          <c:dPt>
            <c:idx val="1"/>
            <c:bubble3D val="0"/>
            <c:spPr>
              <a:solidFill>
                <a:srgbClr val="0F283E"/>
              </a:solidFill>
            </c:spPr>
            <c:extLst>
              <c:ext xmlns:c16="http://schemas.microsoft.com/office/drawing/2014/chart" uri="{C3380CC4-5D6E-409C-BE32-E72D297353CC}">
                <c16:uniqueId val="{00000003-7481-B94B-986B-867201DDBF5C}"/>
              </c:ext>
            </c:extLst>
          </c:dPt>
          <c:dPt>
            <c:idx val="2"/>
            <c:bubble3D val="0"/>
            <c:spPr>
              <a:solidFill>
                <a:srgbClr val="BABABA"/>
              </a:solidFill>
            </c:spPr>
            <c:extLst>
              <c:ext xmlns:c16="http://schemas.microsoft.com/office/drawing/2014/chart" uri="{C3380CC4-5D6E-409C-BE32-E72D297353CC}">
                <c16:uniqueId val="{00000005-7481-B94B-986B-867201DDBF5C}"/>
              </c:ext>
            </c:extLst>
          </c:dPt>
          <c:dPt>
            <c:idx val="3"/>
            <c:bubble3D val="0"/>
            <c:spPr>
              <a:solidFill>
                <a:srgbClr val="A60B0B"/>
              </a:solidFill>
            </c:spPr>
            <c:extLst>
              <c:ext xmlns:c16="http://schemas.microsoft.com/office/drawing/2014/chart" uri="{C3380CC4-5D6E-409C-BE32-E72D297353CC}">
                <c16:uniqueId val="{00000007-7481-B94B-986B-867201DDBF5C}"/>
              </c:ext>
            </c:extLst>
          </c:dPt>
          <c:dPt>
            <c:idx val="4"/>
            <c:bubble3D val="0"/>
            <c:spPr>
              <a:solidFill>
                <a:srgbClr val="87BC24"/>
              </a:solidFill>
            </c:spPr>
            <c:extLst>
              <c:ext xmlns:c16="http://schemas.microsoft.com/office/drawing/2014/chart" uri="{C3380CC4-5D6E-409C-BE32-E72D297353CC}">
                <c16:uniqueId val="{00000009-7481-B94B-986B-867201DDBF5C}"/>
              </c:ext>
            </c:extLst>
          </c:dPt>
          <c:dPt>
            <c:idx val="5"/>
            <c:bubble3D val="0"/>
            <c:spPr>
              <a:solidFill>
                <a:srgbClr val="EBB523"/>
              </a:solidFill>
            </c:spPr>
            <c:extLst>
              <c:ext xmlns:c16="http://schemas.microsoft.com/office/drawing/2014/chart" uri="{C3380CC4-5D6E-409C-BE32-E72D297353CC}">
                <c16:uniqueId val="{0000000B-7481-B94B-986B-867201DDBF5C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000" b="0" smtId="4294967295">
                      <a:solidFill>
                        <a:srgbClr val="000000"/>
                      </a:solidFill>
                      <a:effectLst>
                        <a:glow rad="50800">
                          <a:srgbClr val="FFFFFF"/>
                        </a:glow>
                      </a:effectLst>
                      <a:latin typeface="Calibri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81-B94B-986B-867201DDBF5C}"/>
                </c:ext>
              </c:extLst>
            </c:dLbl>
            <c:dLbl>
              <c:idx val="1"/>
              <c:layout>
                <c:manualLayout>
                  <c:x val="-7.9276692936022061E-2"/>
                  <c:y val="0.104411864997944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600" b="0" smtId="4294967295">
                      <a:solidFill>
                        <a:srgbClr val="000000"/>
                      </a:solidFill>
                      <a:effectLst>
                        <a:glow rad="50800">
                          <a:srgbClr val="FFFFFF"/>
                        </a:glow>
                      </a:effectLst>
                      <a:latin typeface="Calibri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81-B94B-986B-867201DDBF5C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1600" b="0" smtId="4294967295">
                      <a:solidFill>
                        <a:srgbClr val="000000"/>
                      </a:solidFill>
                      <a:effectLst>
                        <a:glow rad="50800">
                          <a:srgbClr val="FFFFFF"/>
                        </a:glow>
                      </a:effectLst>
                      <a:latin typeface="Calibri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7481-B94B-986B-867201DDBF5C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1600" b="0" smtId="4294967295">
                      <a:solidFill>
                        <a:srgbClr val="000000"/>
                      </a:solidFill>
                      <a:effectLst>
                        <a:glow rad="50800">
                          <a:srgbClr val="FFFFFF"/>
                        </a:glow>
                      </a:effectLst>
                      <a:latin typeface="Calibri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074169900819319"/>
                      <c:h val="6.4355135277121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481-B94B-986B-867201DDBF5C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1600" b="0" smtId="4294967295">
                      <a:solidFill>
                        <a:srgbClr val="000000"/>
                      </a:solidFill>
                      <a:effectLst>
                        <a:glow rad="50800">
                          <a:srgbClr val="FFFFFF"/>
                        </a:glow>
                      </a:effectLst>
                      <a:latin typeface="Calibri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7481-B94B-986B-867201DDBF5C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1600" b="0" smtId="4294967295">
                      <a:solidFill>
                        <a:srgbClr val="000000"/>
                      </a:solidFill>
                      <a:effectLst>
                        <a:glow rad="50800">
                          <a:srgbClr val="FFFFFF"/>
                        </a:glow>
                      </a:effectLst>
                      <a:latin typeface="Calibri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7481-B94B-986B-867201DDB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mtId="4294967295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United States of America</c:v>
                </c:pt>
                <c:pt idx="2">
                  <c:v>Cayman Islands</c:v>
                </c:pt>
                <c:pt idx="3">
                  <c:v>India</c:v>
                </c:pt>
                <c:pt idx="4">
                  <c:v>Korea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0.84</c:v>
                </c:pt>
                <c:pt idx="1">
                  <c:v>0.08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481-B94B-986B-867201DD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AD9-7B5A-7F42-9493-E44EE43F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4BC-B8E2-E543-A7F6-4BB757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D3BD-9778-324F-9CD4-34551EB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17C9-59BB-CD47-B0E8-09914EB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62C-26FB-B946-8C68-B9DD1F31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C07-E934-9F4B-96B0-AB9B45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0903-B776-B24E-9066-BD2B966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3FF-7592-B843-9AB4-846CD2CE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214D-36AB-2045-B873-1449A47E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A5DE-BE37-7447-ABF1-9C8E34C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DF86-5BB3-464B-8C6A-89C68FEC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8C93-6BDC-1846-A5A8-708B39A4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699D-0A8C-8A4A-8C3A-0A0E140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F299-53D3-7E4E-A49C-640B744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EB71-8B52-554D-80F9-88DD5BF5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B46-168C-1248-BBD3-5F80381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D2DC-E70F-CE46-BCB2-F17BDB71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5B9-4752-2B4D-B4A2-415E5B4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6AD-9D8A-6F47-B4ED-5C8E55B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0877-4B23-C842-B98C-1A1E00A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FA9-4C40-C14E-A876-8BDF994A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08EA-45A2-9044-B13B-8A3FF96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414D-30D0-AD48-9A7D-E9CF197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3800-5D47-484E-BC88-B90B7456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F653-5173-D24B-B17C-C063197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48B1-66E0-9C49-B9FE-569E9D6C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8E95-18E3-E746-9BC7-86892A90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012C-A4DC-F24D-88BE-D48E015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90C6-FFBD-1B43-BD50-DB39120D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5371-04E8-3848-9495-D427CE4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A1EF-37A8-F246-90F5-3ACC63C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60B-4FE3-C944-96ED-7473F92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211F-C7CF-0344-8FB8-ECB45C0C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5D1E-E95F-314B-BD1C-CBB7E7F4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0C63F-2E83-534B-8094-98AD35D6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4E8F-C3BD-F844-8903-BC7F66F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E4C4-E6C8-1845-89C9-6001A7F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B842-23A9-C445-8899-C8DF468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B77B-A0C7-BD4E-8C84-1FF8DC0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5C15-6E8E-1843-9026-8822AECE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C88D-0039-EA46-ACDE-3E3A7C3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6A55-1820-4044-90BF-56DF205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92E2-64AE-304A-8303-5E4F0A0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C0F9B-696F-EE49-9EAE-F1AB9FB1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8CF19-B21F-0248-9258-DACCC48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8CF9-3EC8-1F4C-8ADE-FBB09647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65C9-A249-7A4C-B5A4-E953147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3F29-5B71-064D-9BD9-0B69C4C2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194A-AA13-704D-A541-BD12432B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47D1-D2CB-064B-94A4-057C7CF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93AA-4DCD-0F44-ADB5-AAF3351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9F3A-6C78-7B4A-A3CA-DF69F25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463-BB13-2847-987B-6AE6193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94EC-9E0C-D340-A3CC-014B59AB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D71-E295-7E4B-8D72-12164A6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5F9A-8BBD-124A-A8A9-F0E9307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CD7-FB5D-EF47-B8EF-0241793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5F28-0348-B84C-9894-1B49631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9DF5-A3E3-C040-8322-B58D924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9B51-9ABD-3942-9E9D-DBE7938F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2FF2-F1EA-104A-A24E-965031B6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9B7-8D68-2849-9407-124980CABF7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7716-F34D-3945-9EF5-4585D9EE3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4E7-4829-F74B-A376-2E5C1077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vard_shield-University.png">
            <a:hlinkClick r:id="" action="ppaction://noaction"/>
            <a:extLst>
              <a:ext uri="{FF2B5EF4-FFF2-40B4-BE49-F238E27FC236}">
                <a16:creationId xmlns:a16="http://schemas.microsoft.com/office/drawing/2014/main" id="{E39C2B8F-B4B1-4E45-8501-B554A44255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://www.statista.com/statistics/1261420/china-number-patent-applications-of-leading-fintech-enterprises-by-typ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hyperlink" Target="http://www.statista.com/statistics/1285542/worldwide-share-of-blockchain-patents-by-countr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Fintech Patents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Fisher</a:t>
            </a:r>
          </a:p>
          <a:p>
            <a:r>
              <a:rPr lang="en-US" dirty="0"/>
              <a:t>April 2024</a:t>
            </a:r>
          </a:p>
        </p:txBody>
      </p:sp>
      <p:pic>
        <p:nvPicPr>
          <p:cNvPr id="4" name="Picture 3" descr="Harvard_shield-University.png">
            <a:hlinkClick r:id="" action="ppaction://noaction"/>
            <a:extLst>
              <a:ext uri="{FF2B5EF4-FFF2-40B4-BE49-F238E27FC236}">
                <a16:creationId xmlns:a16="http://schemas.microsoft.com/office/drawing/2014/main" id="{932D0356-2815-D84E-B0AB-167EB2E8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8FE6B-8414-5D49-9B7E-D836499F7F06}"/>
              </a:ext>
            </a:extLst>
          </p:cNvPr>
          <p:cNvSpPr txBox="1"/>
          <p:nvPr/>
        </p:nvSpPr>
        <p:spPr>
          <a:xfrm>
            <a:off x="1691640" y="6221238"/>
            <a:ext cx="913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Josh Lerner et al., “Financial Innovation in the 21st Century: Evidence from U.S. Patenting (2020),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scholar.harvard.edu</a:t>
            </a:r>
            <a:r>
              <a:rPr lang="en-US" sz="1600" dirty="0"/>
              <a:t>/files/</a:t>
            </a:r>
            <a:r>
              <a:rPr lang="en-US" sz="1600" dirty="0" err="1"/>
              <a:t>nickshort</a:t>
            </a:r>
            <a:r>
              <a:rPr lang="en-US" sz="1600" dirty="0"/>
              <a:t>/files/financialinnovation21stcentury.20200730.pdf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04985-1B0B-034E-9927-C39360F6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318117"/>
            <a:ext cx="11111865" cy="1139509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2E50DFF-85C1-E540-A9A3-503B03890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42" y="1503045"/>
            <a:ext cx="10087884" cy="40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8FE6B-8414-5D49-9B7E-D836499F7F06}"/>
              </a:ext>
            </a:extLst>
          </p:cNvPr>
          <p:cNvSpPr txBox="1"/>
          <p:nvPr/>
        </p:nvSpPr>
        <p:spPr>
          <a:xfrm>
            <a:off x="1691640" y="6221238"/>
            <a:ext cx="913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Josh Lerner et al., “Financial Innovation in the 21st Century: Evidence from U.S. Patenting (2020),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scholar.harvard.edu</a:t>
            </a:r>
            <a:r>
              <a:rPr lang="en-US" sz="1600" dirty="0"/>
              <a:t>/files/</a:t>
            </a:r>
            <a:r>
              <a:rPr lang="en-US" sz="1600" dirty="0" err="1"/>
              <a:t>nickshort</a:t>
            </a:r>
            <a:r>
              <a:rPr lang="en-US" sz="1600" dirty="0"/>
              <a:t>/files/financialinnovation21stcentury.20200730.pdf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8B8987C-285E-3E44-BB05-9D39AAEAE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" y="1001579"/>
            <a:ext cx="10888980" cy="43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5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8FE6B-8414-5D49-9B7E-D836499F7F06}"/>
              </a:ext>
            </a:extLst>
          </p:cNvPr>
          <p:cNvSpPr txBox="1"/>
          <p:nvPr/>
        </p:nvSpPr>
        <p:spPr>
          <a:xfrm>
            <a:off x="1691640" y="6221238"/>
            <a:ext cx="913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Josh Lerner et al., “Financial Innovation in the 21st Century: Evidence from U.S. Patenting (2020),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scholar.harvard.edu</a:t>
            </a:r>
            <a:r>
              <a:rPr lang="en-US" sz="1600" dirty="0"/>
              <a:t>/files/</a:t>
            </a:r>
            <a:r>
              <a:rPr lang="en-US" sz="1600" dirty="0" err="1"/>
              <a:t>nickshort</a:t>
            </a:r>
            <a:r>
              <a:rPr lang="en-US" sz="1600" dirty="0"/>
              <a:t>/files/financialinnovation21stcentury.20200730.pdf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6FCC787-BABF-9644-B288-FD16E08B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2" y="588645"/>
            <a:ext cx="9319418" cy="51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0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CEDF9B-0136-B841-A54C-7B33E8BAE0EA}"/>
              </a:ext>
            </a:extLst>
          </p:cNvPr>
          <p:cNvSpPr txBox="1"/>
          <p:nvPr/>
        </p:nvSpPr>
        <p:spPr>
          <a:xfrm>
            <a:off x="4683882" y="133087"/>
            <a:ext cx="282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for U.S. Patents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65D7-68A7-BC4B-8DCD-090CFED9E310}"/>
              </a:ext>
            </a:extLst>
          </p:cNvPr>
          <p:cNvSpPr txBox="1"/>
          <p:nvPr/>
        </p:nvSpPr>
        <p:spPr>
          <a:xfrm rot="16200000">
            <a:off x="8939478" y="3067277"/>
            <a:ext cx="572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https://</a:t>
            </a:r>
            <a:r>
              <a:rPr lang="en-US" sz="1000" dirty="0" err="1"/>
              <a:t>www.kilpatricktownsend.com</a:t>
            </a:r>
            <a:r>
              <a:rPr lang="en-US" sz="1000" dirty="0"/>
              <a:t>/-/media/Feature/Insights/Publication/</a:t>
            </a:r>
          </a:p>
          <a:p>
            <a:r>
              <a:rPr lang="en-US" sz="1000" dirty="0"/>
              <a:t>2019-Patent-Trends-Study_Fintech.ashx?la=</a:t>
            </a:r>
            <a:r>
              <a:rPr lang="en-US" sz="1000" dirty="0" err="1"/>
              <a:t>en&amp;hash</a:t>
            </a:r>
            <a:r>
              <a:rPr lang="en-US" sz="1000" dirty="0"/>
              <a:t>=54EA939C23920A371931D4BD6BA07C3D4ED20787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7E28CC1-2B52-7F41-B6CC-43C9E4AF2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22" y="598396"/>
            <a:ext cx="8361228" cy="58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7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F7F-5B86-93BF-5FE4-3C73DC9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2" y="201330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157659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DC688057-CF70-73CF-B510-BF4FF368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5100"/>
            <a:ext cx="8854440" cy="665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85C01A-8449-01EA-DFE2-99E589B4BB76}"/>
              </a:ext>
            </a:extLst>
          </p:cNvPr>
          <p:cNvSpPr txBox="1"/>
          <p:nvPr/>
        </p:nvSpPr>
        <p:spPr>
          <a:xfrm>
            <a:off x="267286" y="612812"/>
            <a:ext cx="738664" cy="56323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Source:  Zhao et al., “</a:t>
            </a:r>
            <a:r>
              <a:rPr lang="en-US" sz="1800" dirty="0">
                <a:effectLst/>
                <a:latin typeface="ArialMT"/>
              </a:rPr>
              <a:t>Riding the FinTech innovation </a:t>
            </a:r>
          </a:p>
          <a:p>
            <a:r>
              <a:rPr lang="en-US" sz="1800" dirty="0">
                <a:effectLst/>
                <a:latin typeface="ArialMT"/>
              </a:rPr>
              <a:t>wave: FinTech, patents and bank performance” (2022)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5C01A-8449-01EA-DFE2-99E589B4BB76}"/>
              </a:ext>
            </a:extLst>
          </p:cNvPr>
          <p:cNvSpPr txBox="1"/>
          <p:nvPr/>
        </p:nvSpPr>
        <p:spPr>
          <a:xfrm>
            <a:off x="267286" y="612812"/>
            <a:ext cx="738664" cy="56323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Source:  Zhao et al., “</a:t>
            </a:r>
            <a:r>
              <a:rPr lang="en-US" sz="1800" dirty="0">
                <a:effectLst/>
                <a:latin typeface="ArialMT"/>
              </a:rPr>
              <a:t>Riding the FinTech innovation </a:t>
            </a:r>
          </a:p>
          <a:p>
            <a:r>
              <a:rPr lang="en-US" sz="1800" dirty="0">
                <a:effectLst/>
                <a:latin typeface="ArialMT"/>
              </a:rPr>
              <a:t>wave: FinTech, patents and bank performance” (2022)</a:t>
            </a:r>
            <a:endParaRPr lang="en-US" dirty="0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D66AC83-21DB-BD26-FAF5-AE69E673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63499"/>
            <a:ext cx="8760948" cy="67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9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239801" y="6157800"/>
            <a:ext cx="1904400" cy="58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00100" y="205200"/>
            <a:ext cx="10892790" cy="11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2400" b="1" dirty="0">
                <a:solidFill>
                  <a:srgbClr val="4F4F4F"/>
                </a:solidFill>
                <a:latin typeface="Arial"/>
              </a:rPr>
              <a:t>Number of patent applications of leading fintech enterprises in China in 2020, by company type</a:t>
            </a:r>
          </a:p>
        </p:txBody>
      </p:sp>
      <p:sp>
        <p:nvSpPr>
          <p:cNvPr id="4" name="New shape"/>
          <p:cNvSpPr/>
          <p:nvPr/>
        </p:nvSpPr>
        <p:spPr>
          <a:xfrm>
            <a:off x="509520" y="6109284"/>
            <a:ext cx="8064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700" b="1" dirty="0">
                <a:solidFill>
                  <a:srgbClr val="808080"/>
                </a:solidFill>
                <a:latin typeface="Arial"/>
              </a:rPr>
              <a:t>Note(s):</a:t>
            </a:r>
            <a:r>
              <a:rPr sz="700" dirty="0">
                <a:solidFill>
                  <a:srgbClr val="808080"/>
                </a:solidFill>
                <a:latin typeface="Arial"/>
              </a:rPr>
              <a:t> China; 2020</a:t>
            </a:r>
          </a:p>
          <a:p>
            <a:pPr algn="l"/>
            <a:r>
              <a:rPr sz="700" dirty="0">
                <a:solidFill>
                  <a:srgbClr val="808080"/>
                </a:solidFill>
                <a:latin typeface="Arial"/>
              </a:rPr>
              <a:t>Further information regarding this statistic can be found on </a:t>
            </a:r>
            <a:r>
              <a:rPr sz="700" dirty="0">
                <a:solidFill>
                  <a:srgbClr val="808080"/>
                </a:solidFill>
                <a:latin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8</a:t>
            </a:r>
            <a:r>
              <a:rPr sz="700" dirty="0">
                <a:solidFill>
                  <a:srgbClr val="808080"/>
                </a:solidFill>
                <a:latin typeface="Arial"/>
              </a:rPr>
              <a:t>.</a:t>
            </a:r>
          </a:p>
          <a:p>
            <a:pPr algn="l"/>
            <a:r>
              <a:rPr sz="700" b="1" dirty="0">
                <a:solidFill>
                  <a:srgbClr val="808080"/>
                </a:solidFill>
                <a:latin typeface="Arial"/>
              </a:rPr>
              <a:t>Source(s): </a:t>
            </a:r>
            <a:r>
              <a:rPr sz="700" dirty="0">
                <a:solidFill>
                  <a:srgbClr val="808080"/>
                </a:solidFill>
                <a:latin typeface="Arial"/>
              </a:rPr>
              <a:t>KPMG; </a:t>
            </a:r>
            <a:r>
              <a:rPr sz="700" dirty="0">
                <a:solidFill>
                  <a:srgbClr val="80808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1261420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2110972990"/>
              </p:ext>
            </p:extLst>
          </p:nvPr>
        </p:nvGraphicFramePr>
        <p:xfrm>
          <a:off x="285750" y="1369716"/>
          <a:ext cx="11498580" cy="438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New shape"/>
          <p:cNvSpPr/>
          <p:nvPr/>
        </p:nvSpPr>
        <p:spPr>
          <a:xfrm>
            <a:off x="10034400" y="0"/>
            <a:ext cx="442800" cy="2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r">
              <a:spcAft>
                <a:spcPct val="20000"/>
              </a:spcAft>
            </a:pPr>
            <a:r>
              <a:rPr sz="700">
                <a:solidFill>
                  <a:srgbClr val="808080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5320-C24C-9D5A-D429-199111CC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568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Examples of Fintech Patents in China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54F2024-84DA-CC3B-6BBC-62C6530B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85"/>
            <a:ext cx="12192000" cy="4511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ACC24-7F86-2549-38A8-837D9243622A}"/>
              </a:ext>
            </a:extLst>
          </p:cNvPr>
          <p:cNvSpPr txBox="1"/>
          <p:nvPr/>
        </p:nvSpPr>
        <p:spPr>
          <a:xfrm>
            <a:off x="443088" y="6056487"/>
            <a:ext cx="9873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Wang et al., “</a:t>
            </a:r>
            <a:r>
              <a:rPr lang="en-US" dirty="0">
                <a:effectLst/>
              </a:rPr>
              <a:t>Classification of FinTech Patents by Machine Learning and Deep Learning Reveals </a:t>
            </a:r>
          </a:p>
          <a:p>
            <a:r>
              <a:rPr lang="en-US" dirty="0">
                <a:effectLst/>
              </a:rPr>
              <a:t>Trends of FinTech Development in China (2022)</a:t>
            </a:r>
          </a:p>
        </p:txBody>
      </p:sp>
    </p:spTree>
    <p:extLst>
      <p:ext uri="{BB962C8B-B14F-4D97-AF65-F5344CB8AC3E}">
        <p14:creationId xmlns:p14="http://schemas.microsoft.com/office/powerpoint/2010/main" val="272524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5320-C24C-9D5A-D429-199111CC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568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Examples of Fintech Patents in China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ACC24-7F86-2549-38A8-837D9243622A}"/>
              </a:ext>
            </a:extLst>
          </p:cNvPr>
          <p:cNvSpPr txBox="1"/>
          <p:nvPr/>
        </p:nvSpPr>
        <p:spPr>
          <a:xfrm>
            <a:off x="443088" y="6056487"/>
            <a:ext cx="9873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Wang et al., “</a:t>
            </a:r>
            <a:r>
              <a:rPr lang="en-US" dirty="0">
                <a:effectLst/>
              </a:rPr>
              <a:t>Classification of FinTech Patents by Machine Learning and Deep Learning Reveals </a:t>
            </a:r>
          </a:p>
          <a:p>
            <a:r>
              <a:rPr lang="en-US" dirty="0">
                <a:effectLst/>
              </a:rPr>
              <a:t>Trends of FinTech Development in China (2022)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EE9B4FE-EEDE-8FEC-56DD-A2966D61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314"/>
            <a:ext cx="12069690" cy="43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F7F-5B86-93BF-5FE4-3C73DC9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2" y="201330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30960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F7F-5B86-93BF-5FE4-3C73DC9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2" y="201330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154679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16F28EC-6948-AE43-8C9B-8BB4F620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4" y="623900"/>
            <a:ext cx="9579901" cy="56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EDF9B-0136-B841-A54C-7B33E8BAE0EA}"/>
              </a:ext>
            </a:extLst>
          </p:cNvPr>
          <p:cNvSpPr txBox="1"/>
          <p:nvPr/>
        </p:nvSpPr>
        <p:spPr>
          <a:xfrm>
            <a:off x="4683882" y="133087"/>
            <a:ext cx="282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for U.S. Patents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65D7-68A7-BC4B-8DCD-090CFED9E310}"/>
              </a:ext>
            </a:extLst>
          </p:cNvPr>
          <p:cNvSpPr txBox="1"/>
          <p:nvPr/>
        </p:nvSpPr>
        <p:spPr>
          <a:xfrm rot="16200000">
            <a:off x="8939478" y="3067277"/>
            <a:ext cx="572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https://</a:t>
            </a:r>
            <a:r>
              <a:rPr lang="en-US" sz="1000" dirty="0" err="1"/>
              <a:t>www.kilpatricktownsend.com</a:t>
            </a:r>
            <a:r>
              <a:rPr lang="en-US" sz="1000" dirty="0"/>
              <a:t>/-/media/Feature/Insights/Publication/</a:t>
            </a:r>
          </a:p>
          <a:p>
            <a:r>
              <a:rPr lang="en-US" sz="1000" dirty="0"/>
              <a:t>2019-Patent-Trends-Study_Fintech.ashx?la=</a:t>
            </a:r>
            <a:r>
              <a:rPr lang="en-US" sz="1000" dirty="0" err="1"/>
              <a:t>en&amp;hash</a:t>
            </a:r>
            <a:r>
              <a:rPr lang="en-US" sz="1000" dirty="0"/>
              <a:t>=54EA939C23920A371931D4BD6BA07C3D4ED20787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A5F08D-35D1-F244-8ADC-D269B7405524}"/>
              </a:ext>
            </a:extLst>
          </p:cNvPr>
          <p:cNvSpPr/>
          <p:nvPr/>
        </p:nvSpPr>
        <p:spPr>
          <a:xfrm>
            <a:off x="2436725" y="5129684"/>
            <a:ext cx="628022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EAE290-AEB9-7945-B92A-A58FD02BC0CC}"/>
              </a:ext>
            </a:extLst>
          </p:cNvPr>
          <p:cNvSpPr/>
          <p:nvPr/>
        </p:nvSpPr>
        <p:spPr>
          <a:xfrm>
            <a:off x="4292195" y="5129683"/>
            <a:ext cx="202973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7089E4-C4E1-C646-BF9B-158C4B0CCD00}"/>
              </a:ext>
            </a:extLst>
          </p:cNvPr>
          <p:cNvSpPr/>
          <p:nvPr/>
        </p:nvSpPr>
        <p:spPr>
          <a:xfrm>
            <a:off x="5094594" y="5129682"/>
            <a:ext cx="202973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6B061-CDDC-D043-AC9B-848120D694F1}"/>
              </a:ext>
            </a:extLst>
          </p:cNvPr>
          <p:cNvSpPr txBox="1"/>
          <p:nvPr/>
        </p:nvSpPr>
        <p:spPr>
          <a:xfrm>
            <a:off x="868680" y="637222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A1669C-AA7E-CD45-A308-8CB28C236F40}"/>
              </a:ext>
            </a:extLst>
          </p:cNvPr>
          <p:cNvCxnSpPr>
            <a:stCxn id="11" idx="0"/>
          </p:cNvCxnSpPr>
          <p:nvPr/>
        </p:nvCxnSpPr>
        <p:spPr>
          <a:xfrm flipV="1">
            <a:off x="1645495" y="5286375"/>
            <a:ext cx="863390" cy="10858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15A9F9-DD74-B24D-BD05-797674D12797}"/>
              </a:ext>
            </a:extLst>
          </p:cNvPr>
          <p:cNvCxnSpPr>
            <a:cxnSpLocks/>
          </p:cNvCxnSpPr>
          <p:nvPr/>
        </p:nvCxnSpPr>
        <p:spPr>
          <a:xfrm flipV="1">
            <a:off x="4393681" y="5235189"/>
            <a:ext cx="41159" cy="12341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3D1B03-F944-6947-A23C-5838445D6B65}"/>
              </a:ext>
            </a:extLst>
          </p:cNvPr>
          <p:cNvCxnSpPr>
            <a:cxnSpLocks/>
          </p:cNvCxnSpPr>
          <p:nvPr/>
        </p:nvCxnSpPr>
        <p:spPr>
          <a:xfrm flipH="1" flipV="1">
            <a:off x="5297567" y="5286375"/>
            <a:ext cx="623173" cy="10858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8D3F18-15A1-D44C-9E23-25066F2A5EDB}"/>
              </a:ext>
            </a:extLst>
          </p:cNvPr>
          <p:cNvSpPr txBox="1"/>
          <p:nvPr/>
        </p:nvSpPr>
        <p:spPr>
          <a:xfrm>
            <a:off x="3351525" y="6372225"/>
            <a:ext cx="16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IPRs commence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0E147-9EC8-D64F-9804-9ED48C819D14}"/>
              </a:ext>
            </a:extLst>
          </p:cNvPr>
          <p:cNvSpPr txBox="1"/>
          <p:nvPr/>
        </p:nvSpPr>
        <p:spPr>
          <a:xfrm>
            <a:off x="5790984" y="637222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428250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F371837-D8DA-0340-BA22-D348BF7C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05" y="51987"/>
            <a:ext cx="8340905" cy="6059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8FE6B-8414-5D49-9B7E-D836499F7F06}"/>
              </a:ext>
            </a:extLst>
          </p:cNvPr>
          <p:cNvSpPr txBox="1"/>
          <p:nvPr/>
        </p:nvSpPr>
        <p:spPr>
          <a:xfrm>
            <a:off x="1691640" y="6221238"/>
            <a:ext cx="913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Josh Lerner et al., “Financial Innovation in the 21st Century: Evidence from U.S. Patenting (2020),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scholar.harvard.edu</a:t>
            </a:r>
            <a:r>
              <a:rPr lang="en-US" sz="1600" dirty="0"/>
              <a:t>/files/</a:t>
            </a:r>
            <a:r>
              <a:rPr lang="en-US" sz="1600" dirty="0" err="1"/>
              <a:t>nickshort</a:t>
            </a:r>
            <a:r>
              <a:rPr lang="en-US" sz="1600" dirty="0"/>
              <a:t>/files/financialinnovation21stcentury.20200730.pdf</a:t>
            </a:r>
          </a:p>
        </p:txBody>
      </p:sp>
    </p:spTree>
    <p:extLst>
      <p:ext uri="{BB962C8B-B14F-4D97-AF65-F5344CB8AC3E}">
        <p14:creationId xmlns:p14="http://schemas.microsoft.com/office/powerpoint/2010/main" val="330874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w shape"/>
          <p:cNvSpPr/>
          <p:nvPr/>
        </p:nvSpPr>
        <p:spPr>
          <a:xfrm>
            <a:off x="9729691" y="6119724"/>
            <a:ext cx="1904400" cy="58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New shape"/>
          <p:cNvSpPr/>
          <p:nvPr/>
        </p:nvSpPr>
        <p:spPr>
          <a:xfrm>
            <a:off x="880110" y="284538"/>
            <a:ext cx="9255090" cy="1036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2400" b="1" dirty="0">
                <a:solidFill>
                  <a:srgbClr val="4F4F4F"/>
                </a:solidFill>
                <a:latin typeface="Arial"/>
              </a:rPr>
              <a:t>Distribution of global blockchain patents in 2021, by country</a:t>
            </a:r>
          </a:p>
        </p:txBody>
      </p:sp>
      <p:sp>
        <p:nvSpPr>
          <p:cNvPr id="4" name="New shape"/>
          <p:cNvSpPr/>
          <p:nvPr/>
        </p:nvSpPr>
        <p:spPr>
          <a:xfrm>
            <a:off x="498090" y="6078462"/>
            <a:ext cx="8064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700" b="1" dirty="0">
                <a:solidFill>
                  <a:srgbClr val="808080"/>
                </a:solidFill>
                <a:latin typeface="Arial"/>
              </a:rPr>
              <a:t>Note(s):</a:t>
            </a:r>
            <a:r>
              <a:rPr sz="700" dirty="0">
                <a:solidFill>
                  <a:srgbClr val="808080"/>
                </a:solidFill>
                <a:latin typeface="Arial"/>
              </a:rPr>
              <a:t> Worldwide; 2021</a:t>
            </a:r>
          </a:p>
          <a:p>
            <a:pPr algn="l"/>
            <a:r>
              <a:rPr sz="700" dirty="0">
                <a:solidFill>
                  <a:srgbClr val="808080"/>
                </a:solidFill>
                <a:latin typeface="Arial"/>
              </a:rPr>
              <a:t>Further information regarding this statistic can be found on </a:t>
            </a:r>
            <a:r>
              <a:rPr sz="700" dirty="0">
                <a:solidFill>
                  <a:srgbClr val="808080"/>
                </a:solidFill>
                <a:latin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8</a:t>
            </a:r>
            <a:r>
              <a:rPr sz="700" dirty="0">
                <a:solidFill>
                  <a:srgbClr val="808080"/>
                </a:solidFill>
                <a:latin typeface="Arial"/>
              </a:rPr>
              <a:t>.</a:t>
            </a:r>
          </a:p>
          <a:p>
            <a:pPr algn="l"/>
            <a:r>
              <a:rPr sz="700" b="1" dirty="0">
                <a:solidFill>
                  <a:srgbClr val="808080"/>
                </a:solidFill>
                <a:latin typeface="Arial"/>
              </a:rPr>
              <a:t>Source(s): </a:t>
            </a:r>
            <a:r>
              <a:rPr sz="700" dirty="0">
                <a:solidFill>
                  <a:srgbClr val="808080"/>
                </a:solidFill>
                <a:latin typeface="Arial"/>
              </a:rPr>
              <a:t>EE Times; Various sources (Zero One Think Tank); </a:t>
            </a:r>
            <a:r>
              <a:rPr sz="700" dirty="0" err="1">
                <a:solidFill>
                  <a:srgbClr val="808080"/>
                </a:solidFill>
                <a:latin typeface="Arial"/>
              </a:rPr>
              <a:t>PatSnap</a:t>
            </a:r>
            <a:r>
              <a:rPr sz="700" dirty="0">
                <a:solidFill>
                  <a:srgbClr val="808080"/>
                </a:solidFill>
                <a:latin typeface="Arial"/>
              </a:rPr>
              <a:t>; </a:t>
            </a:r>
            <a:r>
              <a:rPr sz="700" dirty="0">
                <a:solidFill>
                  <a:srgbClr val="80808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1285542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103645989"/>
              </p:ext>
            </p:extLst>
          </p:nvPr>
        </p:nvGraphicFramePr>
        <p:xfrm>
          <a:off x="1508760" y="834390"/>
          <a:ext cx="8835390" cy="513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New shape"/>
          <p:cNvSpPr/>
          <p:nvPr/>
        </p:nvSpPr>
        <p:spPr>
          <a:xfrm>
            <a:off x="10034400" y="0"/>
            <a:ext cx="442800" cy="2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r">
              <a:spcAft>
                <a:spcPct val="20000"/>
              </a:spcAft>
            </a:pPr>
            <a:r>
              <a:rPr sz="700">
                <a:solidFill>
                  <a:srgbClr val="808080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F4D5-90F8-1B29-83F0-262C74C6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Rough Comparison of Major Jurisdictions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8C983B-7076-547B-AD6F-96CA98ACC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775304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530">
                  <a:extLst>
                    <a:ext uri="{9D8B030D-6E8A-4147-A177-3AD203B41FA5}">
                      <a16:colId xmlns:a16="http://schemas.microsoft.com/office/drawing/2014/main" val="3191235259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027834677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18572660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34643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6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Adoption of Fintech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 (except UK)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0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Investment in Fintech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75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Availability of Patent Protection for Innovations in Fintech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49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Patenting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5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735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F7F-5B86-93BF-5FE4-3C73DC9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2" y="201330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83220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FDA823-52D5-C417-4F15-47F5C8E87FCD}"/>
              </a:ext>
            </a:extLst>
          </p:cNvPr>
          <p:cNvSpPr txBox="1"/>
          <p:nvPr/>
        </p:nvSpPr>
        <p:spPr>
          <a:xfrm>
            <a:off x="391380" y="6454483"/>
            <a:ext cx="11168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Goodier, “</a:t>
            </a:r>
            <a:r>
              <a:rPr lang="en-US" i="0" u="none" strike="noStrike" dirty="0">
                <a:solidFill>
                  <a:srgbClr val="252524"/>
                </a:solidFill>
                <a:effectLst/>
              </a:rPr>
              <a:t>Fintech innovation among retail banking industry companies has dropped off in the last year (2022)</a:t>
            </a:r>
          </a:p>
          <a:p>
            <a:endParaRPr lang="en-US" dirty="0"/>
          </a:p>
        </p:txBody>
      </p:sp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F74189F0-4C50-D591-B29E-0FCFADF2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4667" cy="63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7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3453C4D-E731-620F-5B65-E972F6DC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0"/>
            <a:ext cx="11356622" cy="6454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DA823-52D5-C417-4F15-47F5C8E87FCD}"/>
              </a:ext>
            </a:extLst>
          </p:cNvPr>
          <p:cNvSpPr txBox="1"/>
          <p:nvPr/>
        </p:nvSpPr>
        <p:spPr>
          <a:xfrm>
            <a:off x="391380" y="6454483"/>
            <a:ext cx="11168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Goodier, “</a:t>
            </a:r>
            <a:r>
              <a:rPr lang="en-US" i="0" u="none" strike="noStrike" dirty="0">
                <a:solidFill>
                  <a:srgbClr val="252524"/>
                </a:solidFill>
                <a:effectLst/>
              </a:rPr>
              <a:t>Fintech innovation among retail banking industry companies has dropped off in the last year (2022)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6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F371837-D8DA-0340-BA22-D348BF7C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05" y="51987"/>
            <a:ext cx="8340905" cy="6059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8FE6B-8414-5D49-9B7E-D836499F7F06}"/>
              </a:ext>
            </a:extLst>
          </p:cNvPr>
          <p:cNvSpPr txBox="1"/>
          <p:nvPr/>
        </p:nvSpPr>
        <p:spPr>
          <a:xfrm>
            <a:off x="1691640" y="6221238"/>
            <a:ext cx="913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Josh Lerner et al., “Financial Innovation in the 21st Century: Evidence from U.S. Patenting (2020),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scholar.harvard.edu</a:t>
            </a:r>
            <a:r>
              <a:rPr lang="en-US" sz="1600" dirty="0"/>
              <a:t>/files/</a:t>
            </a:r>
            <a:r>
              <a:rPr lang="en-US" sz="1600" dirty="0" err="1"/>
              <a:t>nickshort</a:t>
            </a:r>
            <a:r>
              <a:rPr lang="en-US" sz="1600" dirty="0"/>
              <a:t>/files/financialinnovation21stcentury.20200730.pdf</a:t>
            </a:r>
          </a:p>
        </p:txBody>
      </p:sp>
    </p:spTree>
    <p:extLst>
      <p:ext uri="{BB962C8B-B14F-4D97-AF65-F5344CB8AC3E}">
        <p14:creationId xmlns:p14="http://schemas.microsoft.com/office/powerpoint/2010/main" val="12979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8FE6B-8414-5D49-9B7E-D836499F7F06}"/>
              </a:ext>
            </a:extLst>
          </p:cNvPr>
          <p:cNvSpPr txBox="1"/>
          <p:nvPr/>
        </p:nvSpPr>
        <p:spPr>
          <a:xfrm>
            <a:off x="1691640" y="6221238"/>
            <a:ext cx="913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Josh Lerner et al., “Financial Innovation in the 21st Century: Evidence from U.S. Patenting (2020),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scholar.harvard.edu</a:t>
            </a:r>
            <a:r>
              <a:rPr lang="en-US" sz="1600" dirty="0"/>
              <a:t>/files/</a:t>
            </a:r>
            <a:r>
              <a:rPr lang="en-US" sz="1600" dirty="0" err="1"/>
              <a:t>nickshort</a:t>
            </a:r>
            <a:r>
              <a:rPr lang="en-US" sz="1600" dirty="0"/>
              <a:t>/files/financialinnovation21stcentury.20200730.pdf</a:t>
            </a:r>
          </a:p>
        </p:txBody>
      </p:sp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71FC1DD5-F0E8-BB42-B935-FF6E1355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51" y="448851"/>
            <a:ext cx="7840698" cy="53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1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16F28EC-6948-AE43-8C9B-8BB4F620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4" y="623900"/>
            <a:ext cx="9579901" cy="56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EDF9B-0136-B841-A54C-7B33E8BAE0EA}"/>
              </a:ext>
            </a:extLst>
          </p:cNvPr>
          <p:cNvSpPr txBox="1"/>
          <p:nvPr/>
        </p:nvSpPr>
        <p:spPr>
          <a:xfrm>
            <a:off x="4683882" y="133087"/>
            <a:ext cx="282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for U.S. Patents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65D7-68A7-BC4B-8DCD-090CFED9E310}"/>
              </a:ext>
            </a:extLst>
          </p:cNvPr>
          <p:cNvSpPr txBox="1"/>
          <p:nvPr/>
        </p:nvSpPr>
        <p:spPr>
          <a:xfrm rot="16200000">
            <a:off x="8939478" y="3067277"/>
            <a:ext cx="572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https://</a:t>
            </a:r>
            <a:r>
              <a:rPr lang="en-US" sz="1000" dirty="0" err="1"/>
              <a:t>www.kilpatricktownsend.com</a:t>
            </a:r>
            <a:r>
              <a:rPr lang="en-US" sz="1000" dirty="0"/>
              <a:t>/-/media/Feature/Insights/Publication/</a:t>
            </a:r>
          </a:p>
          <a:p>
            <a:r>
              <a:rPr lang="en-US" sz="1000" dirty="0"/>
              <a:t>2019-Patent-Trends-Study_Fintech.ashx?la=</a:t>
            </a:r>
            <a:r>
              <a:rPr lang="en-US" sz="1000" dirty="0" err="1"/>
              <a:t>en&amp;hash</a:t>
            </a:r>
            <a:r>
              <a:rPr lang="en-US" sz="1000" dirty="0"/>
              <a:t>=54EA939C23920A371931D4BD6BA07C3D4ED20787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A5F08D-35D1-F244-8ADC-D269B7405524}"/>
              </a:ext>
            </a:extLst>
          </p:cNvPr>
          <p:cNvSpPr/>
          <p:nvPr/>
        </p:nvSpPr>
        <p:spPr>
          <a:xfrm>
            <a:off x="2436725" y="5129684"/>
            <a:ext cx="628022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EAE290-AEB9-7945-B92A-A58FD02BC0CC}"/>
              </a:ext>
            </a:extLst>
          </p:cNvPr>
          <p:cNvSpPr/>
          <p:nvPr/>
        </p:nvSpPr>
        <p:spPr>
          <a:xfrm>
            <a:off x="4292195" y="5129683"/>
            <a:ext cx="202973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7089E4-C4E1-C646-BF9B-158C4B0CCD00}"/>
              </a:ext>
            </a:extLst>
          </p:cNvPr>
          <p:cNvSpPr/>
          <p:nvPr/>
        </p:nvSpPr>
        <p:spPr>
          <a:xfrm>
            <a:off x="5094594" y="5129682"/>
            <a:ext cx="202973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6B061-CDDC-D043-AC9B-848120D694F1}"/>
              </a:ext>
            </a:extLst>
          </p:cNvPr>
          <p:cNvSpPr txBox="1"/>
          <p:nvPr/>
        </p:nvSpPr>
        <p:spPr>
          <a:xfrm>
            <a:off x="868680" y="637222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A1669C-AA7E-CD45-A308-8CB28C236F40}"/>
              </a:ext>
            </a:extLst>
          </p:cNvPr>
          <p:cNvCxnSpPr>
            <a:stCxn id="11" idx="0"/>
          </p:cNvCxnSpPr>
          <p:nvPr/>
        </p:nvCxnSpPr>
        <p:spPr>
          <a:xfrm flipV="1">
            <a:off x="1645495" y="5286375"/>
            <a:ext cx="863390" cy="10858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15A9F9-DD74-B24D-BD05-797674D12797}"/>
              </a:ext>
            </a:extLst>
          </p:cNvPr>
          <p:cNvCxnSpPr>
            <a:cxnSpLocks/>
          </p:cNvCxnSpPr>
          <p:nvPr/>
        </p:nvCxnSpPr>
        <p:spPr>
          <a:xfrm flipV="1">
            <a:off x="4393681" y="5235189"/>
            <a:ext cx="41159" cy="12341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3D1B03-F944-6947-A23C-5838445D6B65}"/>
              </a:ext>
            </a:extLst>
          </p:cNvPr>
          <p:cNvCxnSpPr>
            <a:cxnSpLocks/>
          </p:cNvCxnSpPr>
          <p:nvPr/>
        </p:nvCxnSpPr>
        <p:spPr>
          <a:xfrm flipH="1" flipV="1">
            <a:off x="5297567" y="5286375"/>
            <a:ext cx="623173" cy="10858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8D3F18-15A1-D44C-9E23-25066F2A5EDB}"/>
              </a:ext>
            </a:extLst>
          </p:cNvPr>
          <p:cNvSpPr txBox="1"/>
          <p:nvPr/>
        </p:nvSpPr>
        <p:spPr>
          <a:xfrm>
            <a:off x="3351525" y="6372225"/>
            <a:ext cx="16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IPRs commence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0E147-9EC8-D64F-9804-9ED48C819D14}"/>
              </a:ext>
            </a:extLst>
          </p:cNvPr>
          <p:cNvSpPr txBox="1"/>
          <p:nvPr/>
        </p:nvSpPr>
        <p:spPr>
          <a:xfrm>
            <a:off x="5790984" y="637222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07767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16F28EC-6948-AE43-8C9B-8BB4F620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4" y="623900"/>
            <a:ext cx="9579901" cy="56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EDF9B-0136-B841-A54C-7B33E8BAE0EA}"/>
              </a:ext>
            </a:extLst>
          </p:cNvPr>
          <p:cNvSpPr txBox="1"/>
          <p:nvPr/>
        </p:nvSpPr>
        <p:spPr>
          <a:xfrm>
            <a:off x="4683882" y="133087"/>
            <a:ext cx="282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for U.S. Patents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65D7-68A7-BC4B-8DCD-090CFED9E310}"/>
              </a:ext>
            </a:extLst>
          </p:cNvPr>
          <p:cNvSpPr txBox="1"/>
          <p:nvPr/>
        </p:nvSpPr>
        <p:spPr>
          <a:xfrm rot="16200000">
            <a:off x="8939478" y="3067277"/>
            <a:ext cx="572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https://</a:t>
            </a:r>
            <a:r>
              <a:rPr lang="en-US" sz="1000" dirty="0" err="1"/>
              <a:t>www.kilpatricktownsend.com</a:t>
            </a:r>
            <a:r>
              <a:rPr lang="en-US" sz="1000" dirty="0"/>
              <a:t>/-/media/Feature/Insights/Publication/</a:t>
            </a:r>
          </a:p>
          <a:p>
            <a:r>
              <a:rPr lang="en-US" sz="1000" dirty="0"/>
              <a:t>2019-Patent-Trends-Study_Fintech.ashx?la=</a:t>
            </a:r>
            <a:r>
              <a:rPr lang="en-US" sz="1000" dirty="0" err="1"/>
              <a:t>en&amp;hash</a:t>
            </a:r>
            <a:r>
              <a:rPr lang="en-US" sz="1000" dirty="0"/>
              <a:t>=54EA939C23920A371931D4BD6BA07C3D4ED20787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A5F08D-35D1-F244-8ADC-D269B7405524}"/>
              </a:ext>
            </a:extLst>
          </p:cNvPr>
          <p:cNvSpPr/>
          <p:nvPr/>
        </p:nvSpPr>
        <p:spPr>
          <a:xfrm>
            <a:off x="2436725" y="5129684"/>
            <a:ext cx="628022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EAE290-AEB9-7945-B92A-A58FD02BC0CC}"/>
              </a:ext>
            </a:extLst>
          </p:cNvPr>
          <p:cNvSpPr/>
          <p:nvPr/>
        </p:nvSpPr>
        <p:spPr>
          <a:xfrm>
            <a:off x="4292195" y="5129683"/>
            <a:ext cx="202973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B7089E4-C4E1-C646-BF9B-158C4B0CCD00}"/>
              </a:ext>
            </a:extLst>
          </p:cNvPr>
          <p:cNvSpPr/>
          <p:nvPr/>
        </p:nvSpPr>
        <p:spPr>
          <a:xfrm>
            <a:off x="5094594" y="5129682"/>
            <a:ext cx="202973" cy="10550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6B061-CDDC-D043-AC9B-848120D694F1}"/>
              </a:ext>
            </a:extLst>
          </p:cNvPr>
          <p:cNvSpPr txBox="1"/>
          <p:nvPr/>
        </p:nvSpPr>
        <p:spPr>
          <a:xfrm>
            <a:off x="868680" y="637222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A1669C-AA7E-CD45-A308-8CB28C236F40}"/>
              </a:ext>
            </a:extLst>
          </p:cNvPr>
          <p:cNvCxnSpPr>
            <a:stCxn id="11" idx="0"/>
          </p:cNvCxnSpPr>
          <p:nvPr/>
        </p:nvCxnSpPr>
        <p:spPr>
          <a:xfrm flipV="1">
            <a:off x="1645495" y="5286375"/>
            <a:ext cx="863390" cy="10858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15A9F9-DD74-B24D-BD05-797674D12797}"/>
              </a:ext>
            </a:extLst>
          </p:cNvPr>
          <p:cNvCxnSpPr>
            <a:cxnSpLocks/>
          </p:cNvCxnSpPr>
          <p:nvPr/>
        </p:nvCxnSpPr>
        <p:spPr>
          <a:xfrm flipV="1">
            <a:off x="4393681" y="5235189"/>
            <a:ext cx="41159" cy="12341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3D1B03-F944-6947-A23C-5838445D6B65}"/>
              </a:ext>
            </a:extLst>
          </p:cNvPr>
          <p:cNvCxnSpPr>
            <a:cxnSpLocks/>
          </p:cNvCxnSpPr>
          <p:nvPr/>
        </p:nvCxnSpPr>
        <p:spPr>
          <a:xfrm flipH="1" flipV="1">
            <a:off x="5297567" y="5286375"/>
            <a:ext cx="623173" cy="10858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8D3F18-15A1-D44C-9E23-25066F2A5EDB}"/>
              </a:ext>
            </a:extLst>
          </p:cNvPr>
          <p:cNvSpPr txBox="1"/>
          <p:nvPr/>
        </p:nvSpPr>
        <p:spPr>
          <a:xfrm>
            <a:off x="3351525" y="6372225"/>
            <a:ext cx="16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IPRs commence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0E147-9EC8-D64F-9804-9ED48C819D14}"/>
              </a:ext>
            </a:extLst>
          </p:cNvPr>
          <p:cNvSpPr txBox="1"/>
          <p:nvPr/>
        </p:nvSpPr>
        <p:spPr>
          <a:xfrm>
            <a:off x="5790984" y="637222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94613CA-9D1B-4741-8365-3875850512A0}"/>
              </a:ext>
            </a:extLst>
          </p:cNvPr>
          <p:cNvSpPr/>
          <p:nvPr/>
        </p:nvSpPr>
        <p:spPr>
          <a:xfrm>
            <a:off x="2228850" y="4514850"/>
            <a:ext cx="4652010" cy="588645"/>
          </a:xfrm>
          <a:custGeom>
            <a:avLst/>
            <a:gdLst>
              <a:gd name="connsiteX0" fmla="*/ 0 w 4652010"/>
              <a:gd name="connsiteY0" fmla="*/ 560070 h 588645"/>
              <a:gd name="connsiteX1" fmla="*/ 1068705 w 4652010"/>
              <a:gd name="connsiteY1" fmla="*/ 582930 h 588645"/>
              <a:gd name="connsiteX2" fmla="*/ 1794510 w 4652010"/>
              <a:gd name="connsiteY2" fmla="*/ 588645 h 588645"/>
              <a:gd name="connsiteX3" fmla="*/ 2411730 w 4652010"/>
              <a:gd name="connsiteY3" fmla="*/ 537210 h 588645"/>
              <a:gd name="connsiteX4" fmla="*/ 2960370 w 4652010"/>
              <a:gd name="connsiteY4" fmla="*/ 514350 h 588645"/>
              <a:gd name="connsiteX5" fmla="*/ 3383280 w 4652010"/>
              <a:gd name="connsiteY5" fmla="*/ 428625 h 588645"/>
              <a:gd name="connsiteX6" fmla="*/ 3834765 w 4652010"/>
              <a:gd name="connsiteY6" fmla="*/ 222885 h 588645"/>
              <a:gd name="connsiteX7" fmla="*/ 4286250 w 4652010"/>
              <a:gd name="connsiteY7" fmla="*/ 102870 h 588645"/>
              <a:gd name="connsiteX8" fmla="*/ 4652010 w 4652010"/>
              <a:gd name="connsiteY8" fmla="*/ 0 h 58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2010" h="588645">
                <a:moveTo>
                  <a:pt x="0" y="560070"/>
                </a:moveTo>
                <a:lnTo>
                  <a:pt x="1068705" y="582930"/>
                </a:lnTo>
                <a:lnTo>
                  <a:pt x="1794510" y="588645"/>
                </a:lnTo>
                <a:lnTo>
                  <a:pt x="2411730" y="537210"/>
                </a:lnTo>
                <a:lnTo>
                  <a:pt x="2960370" y="514350"/>
                </a:lnTo>
                <a:lnTo>
                  <a:pt x="3383280" y="428625"/>
                </a:lnTo>
                <a:lnTo>
                  <a:pt x="3834765" y="222885"/>
                </a:lnTo>
                <a:lnTo>
                  <a:pt x="4286250" y="102870"/>
                </a:lnTo>
                <a:lnTo>
                  <a:pt x="4652010" y="0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34F9CF-0D4D-F64E-ABB1-4ADE35ED66CD}"/>
              </a:ext>
            </a:extLst>
          </p:cNvPr>
          <p:cNvCxnSpPr/>
          <p:nvPr/>
        </p:nvCxnSpPr>
        <p:spPr>
          <a:xfrm>
            <a:off x="7332345" y="2571750"/>
            <a:ext cx="44005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7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CEDF9B-0136-B841-A54C-7B33E8BAE0EA}"/>
              </a:ext>
            </a:extLst>
          </p:cNvPr>
          <p:cNvSpPr txBox="1"/>
          <p:nvPr/>
        </p:nvSpPr>
        <p:spPr>
          <a:xfrm>
            <a:off x="4683882" y="133087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Grant Rate for U.S. Patents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65D7-68A7-BC4B-8DCD-090CFED9E310}"/>
              </a:ext>
            </a:extLst>
          </p:cNvPr>
          <p:cNvSpPr txBox="1"/>
          <p:nvPr/>
        </p:nvSpPr>
        <p:spPr>
          <a:xfrm rot="16200000">
            <a:off x="8939478" y="3067277"/>
            <a:ext cx="572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https://</a:t>
            </a:r>
            <a:r>
              <a:rPr lang="en-US" sz="1000" dirty="0" err="1"/>
              <a:t>www.kilpatricktownsend.com</a:t>
            </a:r>
            <a:r>
              <a:rPr lang="en-US" sz="1000" dirty="0"/>
              <a:t>/-/media/Feature/Insights/Publication/</a:t>
            </a:r>
          </a:p>
          <a:p>
            <a:r>
              <a:rPr lang="en-US" sz="1000" dirty="0"/>
              <a:t>2019-Patent-Trends-Study_Fintech.ashx?la=</a:t>
            </a:r>
            <a:r>
              <a:rPr lang="en-US" sz="1000" dirty="0" err="1"/>
              <a:t>en&amp;hash</a:t>
            </a:r>
            <a:r>
              <a:rPr lang="en-US" sz="1000" dirty="0"/>
              <a:t>=54EA939C23920A371931D4BD6BA07C3D4ED20787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716BC79-0B41-6F4B-B3A7-D77C3441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77" y="560070"/>
            <a:ext cx="7445068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8FE6B-8414-5D49-9B7E-D836499F7F06}"/>
              </a:ext>
            </a:extLst>
          </p:cNvPr>
          <p:cNvSpPr txBox="1"/>
          <p:nvPr/>
        </p:nvSpPr>
        <p:spPr>
          <a:xfrm>
            <a:off x="1691640" y="6221238"/>
            <a:ext cx="913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Josh Lerner et al., “Financial Innovation in the 21st Century: Evidence from U.S. Patenting (2020), 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scholar.harvard.edu</a:t>
            </a:r>
            <a:r>
              <a:rPr lang="en-US" sz="1600" dirty="0"/>
              <a:t>/files/</a:t>
            </a:r>
            <a:r>
              <a:rPr lang="en-US" sz="1600" dirty="0" err="1"/>
              <a:t>nickshort</a:t>
            </a:r>
            <a:r>
              <a:rPr lang="en-US" sz="1600" dirty="0"/>
              <a:t>/files/financialinnovation21stcentury.20200730.pdf</a:t>
            </a:r>
          </a:p>
        </p:txBody>
      </p:sp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2B889A20-5F4E-9349-9EA8-47394D8B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8" y="520065"/>
            <a:ext cx="6440294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CEDF9B-0136-B841-A54C-7B33E8BAE0EA}"/>
              </a:ext>
            </a:extLst>
          </p:cNvPr>
          <p:cNvSpPr txBox="1"/>
          <p:nvPr/>
        </p:nvSpPr>
        <p:spPr>
          <a:xfrm>
            <a:off x="4683882" y="133087"/>
            <a:ext cx="282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Applications for U.S. Patents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65D7-68A7-BC4B-8DCD-090CFED9E310}"/>
              </a:ext>
            </a:extLst>
          </p:cNvPr>
          <p:cNvSpPr txBox="1"/>
          <p:nvPr/>
        </p:nvSpPr>
        <p:spPr>
          <a:xfrm rot="16200000">
            <a:off x="8939478" y="3067277"/>
            <a:ext cx="572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 https://</a:t>
            </a:r>
            <a:r>
              <a:rPr lang="en-US" sz="1000" dirty="0" err="1"/>
              <a:t>www.kilpatricktownsend.com</a:t>
            </a:r>
            <a:r>
              <a:rPr lang="en-US" sz="1000" dirty="0"/>
              <a:t>/-/media/Feature/Insights/Publication/</a:t>
            </a:r>
          </a:p>
          <a:p>
            <a:r>
              <a:rPr lang="en-US" sz="1000" dirty="0"/>
              <a:t>2019-Patent-Trends-Study_Fintech.ashx?la=</a:t>
            </a:r>
            <a:r>
              <a:rPr lang="en-US" sz="1000" dirty="0" err="1"/>
              <a:t>en&amp;hash</a:t>
            </a:r>
            <a:r>
              <a:rPr lang="en-US" sz="1000" dirty="0"/>
              <a:t>=54EA939C23920A371931D4BD6BA07C3D4ED20787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40490DA-6135-DF4D-A9BE-E0259EB7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4" y="555720"/>
            <a:ext cx="10014005" cy="57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0F131F1-831B-0647-A3A9-837A037336F1}" vid="{66825EB4-E024-AE4F-BD62-F85C1C0974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9152</TotalTime>
  <Words>875</Words>
  <Application>Microsoft Macintosh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ArialMT</vt:lpstr>
      <vt:lpstr>Calibri</vt:lpstr>
      <vt:lpstr>Calibri Light</vt:lpstr>
      <vt:lpstr>Office Theme</vt:lpstr>
      <vt:lpstr>Fintech Patents </vt:lpstr>
      <vt:lpstr>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</vt:lpstr>
      <vt:lpstr>PowerPoint Presentation</vt:lpstr>
      <vt:lpstr>PowerPoint Presentation</vt:lpstr>
      <vt:lpstr>PowerPoint Presentation</vt:lpstr>
      <vt:lpstr>Examples of Fintech Patents in China</vt:lpstr>
      <vt:lpstr>Examples of Fintech Patents in China</vt:lpstr>
      <vt:lpstr>Comparison</vt:lpstr>
      <vt:lpstr>PowerPoint Presentation</vt:lpstr>
      <vt:lpstr>PowerPoint Presentation</vt:lpstr>
      <vt:lpstr>PowerPoint Presentation</vt:lpstr>
      <vt:lpstr>Rough Comparison of Major Jurisdictions</vt:lpstr>
      <vt:lpstr>Appendix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 Patents </dc:title>
  <dc:creator>Terry Fisher</dc:creator>
  <cp:lastModifiedBy>Terry Fisher</cp:lastModifiedBy>
  <cp:revision>20</cp:revision>
  <dcterms:created xsi:type="dcterms:W3CDTF">2021-03-13T12:34:02Z</dcterms:created>
  <dcterms:modified xsi:type="dcterms:W3CDTF">2024-04-18T16:24:55Z</dcterms:modified>
</cp:coreProperties>
</file>