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629" r:id="rId2"/>
    <p:sldId id="74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userDrawn="1">
          <p15:clr>
            <a:srgbClr val="A4A3A4"/>
          </p15:clr>
        </p15:guide>
        <p15:guide id="2" pos="32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402"/>
    <p:restoredTop sz="95714"/>
  </p:normalViewPr>
  <p:slideViewPr>
    <p:cSldViewPr snapToGrid="0" snapToObjects="1" showGuides="1">
      <p:cViewPr varScale="1">
        <p:scale>
          <a:sx n="99" d="100"/>
          <a:sy n="99" d="100"/>
        </p:scale>
        <p:origin x="1032" y="184"/>
      </p:cViewPr>
      <p:guideLst>
        <p:guide orient="horz" pos="3408"/>
        <p:guide pos="3216"/>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42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50878-68E3-5F48-834B-C6F385F74FA3}" type="datetimeFigureOut">
              <a:rPr lang="en-US" smtClean="0"/>
              <a:t>10/17/21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2FB4A4-D152-9941-8DCB-9AF92542F86C}" type="slidenum">
              <a:rPr lang="en-US" smtClean="0"/>
              <a:t>‹#›</a:t>
            </a:fld>
            <a:endParaRPr lang="en-US"/>
          </a:p>
        </p:txBody>
      </p:sp>
    </p:spTree>
    <p:extLst>
      <p:ext uri="{BB962C8B-B14F-4D97-AF65-F5344CB8AC3E}">
        <p14:creationId xmlns:p14="http://schemas.microsoft.com/office/powerpoint/2010/main" val="185410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2FB4A4-D152-9941-8DCB-9AF92542F86C}" type="slidenum">
              <a:rPr lang="en-US" smtClean="0"/>
              <a:t>1</a:t>
            </a:fld>
            <a:endParaRPr lang="en-US"/>
          </a:p>
        </p:txBody>
      </p:sp>
    </p:spTree>
    <p:extLst>
      <p:ext uri="{BB962C8B-B14F-4D97-AF65-F5344CB8AC3E}">
        <p14:creationId xmlns:p14="http://schemas.microsoft.com/office/powerpoint/2010/main" val="3434496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AB7EF0C-E524-3844-AD14-B51045F3AD27}" type="datetimeFigureOut">
              <a:rPr lang="en-US" smtClean="0"/>
              <a:t>10/17/21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615596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10/17/21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668697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10/17/21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01562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10/17/21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55146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B7EF0C-E524-3844-AD14-B51045F3AD27}" type="datetimeFigureOut">
              <a:rPr lang="en-US" smtClean="0"/>
              <a:t>10/17/21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03377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B7EF0C-E524-3844-AD14-B51045F3AD27}" type="datetimeFigureOut">
              <a:rPr lang="en-US" smtClean="0"/>
              <a:t>10/17/21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3672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B7EF0C-E524-3844-AD14-B51045F3AD27}" type="datetimeFigureOut">
              <a:rPr lang="en-US" smtClean="0"/>
              <a:t>10/17/21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57442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B7EF0C-E524-3844-AD14-B51045F3AD27}" type="datetimeFigureOut">
              <a:rPr lang="en-US" smtClean="0"/>
              <a:t>10/17/21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14522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EF0C-E524-3844-AD14-B51045F3AD27}" type="datetimeFigureOut">
              <a:rPr lang="en-US" smtClean="0"/>
              <a:t>10/17/21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74522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B7EF0C-E524-3844-AD14-B51045F3AD27}" type="datetimeFigureOut">
              <a:rPr lang="en-US" smtClean="0"/>
              <a:t>10/17/21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83844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B7EF0C-E524-3844-AD14-B51045F3AD27}" type="datetimeFigureOut">
              <a:rPr lang="en-US" smtClean="0"/>
              <a:t>10/17/21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3044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7EF0C-E524-3844-AD14-B51045F3AD27}" type="datetimeFigureOut">
              <a:rPr lang="en-US" smtClean="0"/>
              <a:t>10/17/21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DD808-6A0C-C643-A822-E8694EA9CD8B}" type="slidenum">
              <a:rPr lang="en-US" smtClean="0"/>
              <a:t>‹#›</a:t>
            </a:fld>
            <a:endParaRPr lang="en-US"/>
          </a:p>
        </p:txBody>
      </p:sp>
      <p:pic>
        <p:nvPicPr>
          <p:cNvPr id="7" name="Picture 6" descr="Venn diagram&#10;&#10;Description automatically generated">
            <a:extLst>
              <a:ext uri="{FF2B5EF4-FFF2-40B4-BE49-F238E27FC236}">
                <a16:creationId xmlns:a16="http://schemas.microsoft.com/office/drawing/2014/main" id="{3FDB5861-5626-E44A-8C9E-EBCD9FF41B51}"/>
              </a:ext>
            </a:extLst>
          </p:cNvPr>
          <p:cNvPicPr>
            <a:picLocks noChangeAspect="1"/>
          </p:cNvPicPr>
          <p:nvPr userDrawn="1"/>
        </p:nvPicPr>
        <p:blipFill>
          <a:blip r:embed="rId13"/>
          <a:stretch>
            <a:fillRect/>
          </a:stretch>
        </p:blipFill>
        <p:spPr>
          <a:xfrm>
            <a:off x="171557" y="126206"/>
            <a:ext cx="407152" cy="477838"/>
          </a:xfrm>
          <a:prstGeom prst="rect">
            <a:avLst/>
          </a:prstGeom>
        </p:spPr>
      </p:pic>
    </p:spTree>
    <p:extLst>
      <p:ext uri="{BB962C8B-B14F-4D97-AF65-F5344CB8AC3E}">
        <p14:creationId xmlns:p14="http://schemas.microsoft.com/office/powerpoint/2010/main" val="1433199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923307" y="0"/>
            <a:ext cx="5997029" cy="68580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sp>
        <p:nvSpPr>
          <p:cNvPr id="15" name="Rectangle 14"/>
          <p:cNvSpPr/>
          <p:nvPr/>
        </p:nvSpPr>
        <p:spPr>
          <a:xfrm>
            <a:off x="2347310" y="1994981"/>
            <a:ext cx="7497379" cy="2757358"/>
          </a:xfrm>
          <a:prstGeom prst="rect">
            <a:avLst/>
          </a:prstGeom>
        </p:spPr>
        <p:txBody>
          <a:bodyPr wrap="square">
            <a:spAutoFit/>
          </a:bodyPr>
          <a:lstStyle/>
          <a:p>
            <a:pPr algn="ctr"/>
            <a:r>
              <a:rPr lang="en-US" sz="4000" dirty="0">
                <a:latin typeface="Garamond"/>
                <a:cs typeface="Garamond"/>
              </a:rPr>
              <a:t>Fingerprints</a:t>
            </a:r>
          </a:p>
          <a:p>
            <a:pPr algn="ctr"/>
            <a:endParaRPr lang="en-US" dirty="0">
              <a:latin typeface="Garamond"/>
              <a:cs typeface="Garamond"/>
            </a:endParaRPr>
          </a:p>
          <a:p>
            <a:pPr algn="ctr"/>
            <a:endParaRPr lang="en-US" dirty="0">
              <a:latin typeface="Garamond"/>
              <a:cs typeface="Garamond"/>
            </a:endParaRPr>
          </a:p>
          <a:p>
            <a:pPr algn="ctr">
              <a:lnSpc>
                <a:spcPct val="150000"/>
              </a:lnSpc>
              <a:spcBef>
                <a:spcPts val="600"/>
              </a:spcBef>
            </a:pPr>
            <a:r>
              <a:rPr lang="en-US" sz="2000" dirty="0">
                <a:latin typeface="Garamond"/>
                <a:cs typeface="Garamond"/>
              </a:rPr>
              <a:t>PX011</a:t>
            </a:r>
          </a:p>
          <a:p>
            <a:pPr algn="ctr">
              <a:lnSpc>
                <a:spcPct val="150000"/>
              </a:lnSpc>
              <a:spcBef>
                <a:spcPts val="600"/>
              </a:spcBef>
            </a:pPr>
            <a:r>
              <a:rPr lang="en-US" sz="2000" dirty="0">
                <a:latin typeface="Garamond"/>
                <a:cs typeface="Garamond"/>
              </a:rPr>
              <a:t>William Fisher </a:t>
            </a:r>
            <a:br>
              <a:rPr lang="en-US" sz="2000" dirty="0">
                <a:latin typeface="Garamond"/>
                <a:cs typeface="Garamond"/>
              </a:rPr>
            </a:br>
            <a:r>
              <a:rPr lang="en-US" sz="2000" dirty="0">
                <a:latin typeface="Garamond"/>
                <a:cs typeface="Garamond"/>
              </a:rPr>
              <a:t>October 2021</a:t>
            </a:r>
          </a:p>
        </p:txBody>
      </p:sp>
      <p:sp>
        <p:nvSpPr>
          <p:cNvPr id="2" name="TextBox 1"/>
          <p:cNvSpPr txBox="1"/>
          <p:nvPr/>
        </p:nvSpPr>
        <p:spPr>
          <a:xfrm>
            <a:off x="1732643" y="24492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8364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1CC51-AB07-574D-B788-684E4ABADCAF}"/>
              </a:ext>
            </a:extLst>
          </p:cNvPr>
          <p:cNvSpPr>
            <a:spLocks noGrp="1"/>
          </p:cNvSpPr>
          <p:nvPr>
            <p:ph type="title"/>
          </p:nvPr>
        </p:nvSpPr>
        <p:spPr>
          <a:xfrm>
            <a:off x="838200" y="96829"/>
            <a:ext cx="10515600" cy="716148"/>
          </a:xfrm>
        </p:spPr>
        <p:txBody>
          <a:bodyPr>
            <a:normAutofit/>
          </a:bodyPr>
          <a:lstStyle/>
          <a:p>
            <a:pPr algn="ctr"/>
            <a:r>
              <a:rPr lang="en-US" sz="3600" dirty="0"/>
              <a:t>CAFC Ruling (2020)</a:t>
            </a:r>
          </a:p>
        </p:txBody>
      </p:sp>
      <p:sp>
        <p:nvSpPr>
          <p:cNvPr id="3" name="Content Placeholder 2">
            <a:extLst>
              <a:ext uri="{FF2B5EF4-FFF2-40B4-BE49-F238E27FC236}">
                <a16:creationId xmlns:a16="http://schemas.microsoft.com/office/drawing/2014/main" id="{49D0E91F-C0D0-3149-9851-EF5F45AB9FCB}"/>
              </a:ext>
            </a:extLst>
          </p:cNvPr>
          <p:cNvSpPr>
            <a:spLocks noGrp="1"/>
          </p:cNvSpPr>
          <p:nvPr>
            <p:ph sz="half" idx="1"/>
          </p:nvPr>
        </p:nvSpPr>
        <p:spPr>
          <a:xfrm>
            <a:off x="71637" y="782990"/>
            <a:ext cx="4834365" cy="6017518"/>
          </a:xfrm>
        </p:spPr>
        <p:txBody>
          <a:bodyPr>
            <a:normAutofit fontScale="70000" lnSpcReduction="20000"/>
          </a:bodyPr>
          <a:lstStyle/>
          <a:p>
            <a:r>
              <a:rPr lang="en-US" dirty="0">
                <a:solidFill>
                  <a:srgbClr val="C00000"/>
                </a:solidFill>
              </a:rPr>
              <a:t>“U.S. Patent No. 5,868,720 (Van Antwerp) … teaches a catheter with an enzyme coating that produces lipase compounds. These compounds dissolve obstructions along the catheter lumen”</a:t>
            </a:r>
          </a:p>
          <a:p>
            <a:r>
              <a:rPr lang="en-US" dirty="0">
                <a:solidFill>
                  <a:srgbClr val="C00000"/>
                </a:solidFill>
              </a:rPr>
              <a:t>“[A]n article from forensic science literature referred to as Buchanan. Buchanan begins by describing a previous experiment which discovered that "the fingerprints of children disappear from surfaces more quickly than those of adults" and sets forth a study to determine the cause. Buchanan's study compared the composition of samples extracted from adult and child fingertips, finding that "adult fingertips contained higher concentrations of less volatile long chain esters of fatty acids, whereas samples extracted from children's fingertips contained higher levels of relatively volatile free fatty acids." Buchanan teaches that "this difference in composition accounts for the more rapid disappearance of children's fingerprints from surfaces." </a:t>
            </a:r>
          </a:p>
        </p:txBody>
      </p:sp>
      <p:sp>
        <p:nvSpPr>
          <p:cNvPr id="4" name="Content Placeholder 3">
            <a:extLst>
              <a:ext uri="{FF2B5EF4-FFF2-40B4-BE49-F238E27FC236}">
                <a16:creationId xmlns:a16="http://schemas.microsoft.com/office/drawing/2014/main" id="{4EA5E9D7-E398-EF40-B36D-62B5EDA079A1}"/>
              </a:ext>
            </a:extLst>
          </p:cNvPr>
          <p:cNvSpPr>
            <a:spLocks noGrp="1"/>
          </p:cNvSpPr>
          <p:nvPr>
            <p:ph sz="half" idx="2"/>
          </p:nvPr>
        </p:nvSpPr>
        <p:spPr>
          <a:xfrm>
            <a:off x="8711439" y="1144212"/>
            <a:ext cx="3408924" cy="5281508"/>
          </a:xfrm>
        </p:spPr>
        <p:txBody>
          <a:bodyPr>
            <a:normAutofit fontScale="70000" lnSpcReduction="20000"/>
          </a:bodyPr>
          <a:lstStyle/>
          <a:p>
            <a:pPr marL="0" indent="0">
              <a:buNone/>
            </a:pPr>
            <a:r>
              <a:rPr lang="en-US" dirty="0">
                <a:solidFill>
                  <a:schemeClr val="accent6">
                    <a:lumMod val="75000"/>
                  </a:schemeClr>
                </a:solidFill>
              </a:rPr>
              <a:t>U.S. Patent No. 8,394,618, Claim 1:</a:t>
            </a:r>
          </a:p>
          <a:p>
            <a:r>
              <a:rPr lang="en-US" dirty="0">
                <a:solidFill>
                  <a:schemeClr val="accent6">
                    <a:lumMod val="75000"/>
                  </a:schemeClr>
                </a:solidFill>
              </a:rPr>
              <a:t>A method of facilitating the removal of a fingerprint on a substrate or a coating comprising:</a:t>
            </a:r>
          </a:p>
          <a:p>
            <a:r>
              <a:rPr lang="en-US" dirty="0">
                <a:solidFill>
                  <a:schemeClr val="accent6">
                    <a:lumMod val="75000"/>
                  </a:schemeClr>
                </a:solidFill>
              </a:rPr>
              <a:t>providing a substrate or a coating;</a:t>
            </a:r>
          </a:p>
          <a:p>
            <a:r>
              <a:rPr lang="en-US" dirty="0">
                <a:solidFill>
                  <a:schemeClr val="accent6">
                    <a:lumMod val="75000"/>
                  </a:schemeClr>
                </a:solidFill>
              </a:rPr>
              <a:t>associating a lipase with said substrate or said coating such that said lipase is capable of enzymatically degrading a component of a fingerprint, and</a:t>
            </a:r>
          </a:p>
          <a:p>
            <a:r>
              <a:rPr lang="en-US" dirty="0">
                <a:solidFill>
                  <a:schemeClr val="accent6">
                    <a:lumMod val="75000"/>
                  </a:schemeClr>
                </a:solidFill>
              </a:rPr>
              <a:t>facilitating the removal of a fingerprint by vaporization from the lipase associated substrate or coating when contacted by a fingerprint. </a:t>
            </a:r>
          </a:p>
        </p:txBody>
      </p:sp>
      <p:sp>
        <p:nvSpPr>
          <p:cNvPr id="5" name="TextBox 4">
            <a:extLst>
              <a:ext uri="{FF2B5EF4-FFF2-40B4-BE49-F238E27FC236}">
                <a16:creationId xmlns:a16="http://schemas.microsoft.com/office/drawing/2014/main" id="{8BFE7ECD-000F-3A40-8D52-AFD9AE4DA0DA}"/>
              </a:ext>
            </a:extLst>
          </p:cNvPr>
          <p:cNvSpPr txBox="1"/>
          <p:nvPr/>
        </p:nvSpPr>
        <p:spPr>
          <a:xfrm>
            <a:off x="5661614" y="1938307"/>
            <a:ext cx="2244935" cy="3970318"/>
          </a:xfrm>
          <a:prstGeom prst="rect">
            <a:avLst/>
          </a:prstGeom>
          <a:noFill/>
        </p:spPr>
        <p:txBody>
          <a:bodyPr wrap="square" rtlCol="0">
            <a:spAutoFit/>
          </a:bodyPr>
          <a:lstStyle/>
          <a:p>
            <a:r>
              <a:rPr lang="en-US" dirty="0">
                <a:solidFill>
                  <a:srgbClr val="0070C0"/>
                </a:solidFill>
              </a:rPr>
              <a:t>“The Board found that this combination of prior art taught that ‘a surface-associated lipase . . . capable of degrading lipids . . . inherently will facilitate the removal of lipid-containing stains, such as fingerprints, by vaporization from the surface.’" </a:t>
            </a:r>
          </a:p>
          <a:p>
            <a:r>
              <a:rPr lang="en-US" i="1" dirty="0">
                <a:solidFill>
                  <a:srgbClr val="0070C0"/>
                </a:solidFill>
              </a:rPr>
              <a:t>Affirmed</a:t>
            </a:r>
          </a:p>
        </p:txBody>
      </p:sp>
      <p:sp>
        <p:nvSpPr>
          <p:cNvPr id="6" name="Left Brace 5">
            <a:extLst>
              <a:ext uri="{FF2B5EF4-FFF2-40B4-BE49-F238E27FC236}">
                <a16:creationId xmlns:a16="http://schemas.microsoft.com/office/drawing/2014/main" id="{3867EB71-43F6-1440-992C-69BB5B9A54D7}"/>
              </a:ext>
            </a:extLst>
          </p:cNvPr>
          <p:cNvSpPr/>
          <p:nvPr/>
        </p:nvSpPr>
        <p:spPr>
          <a:xfrm>
            <a:off x="8519799" y="1089614"/>
            <a:ext cx="229969" cy="4665083"/>
          </a:xfrm>
          <a:prstGeom prst="leftBrac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67C95367-89E3-2A44-BFAC-6D3C07BA28C1}"/>
              </a:ext>
            </a:extLst>
          </p:cNvPr>
          <p:cNvCxnSpPr/>
          <p:nvPr/>
        </p:nvCxnSpPr>
        <p:spPr>
          <a:xfrm flipV="1">
            <a:off x="4906002" y="3429000"/>
            <a:ext cx="3542616" cy="1077295"/>
          </a:xfrm>
          <a:prstGeom prst="straightConnector1">
            <a:avLst/>
          </a:prstGeom>
          <a:ln>
            <a:prstDash val="dash"/>
            <a:tailEnd type="stealth"/>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89529DD-2CA6-2744-84B4-8E2A3984E027}"/>
              </a:ext>
            </a:extLst>
          </p:cNvPr>
          <p:cNvCxnSpPr>
            <a:cxnSpLocks/>
          </p:cNvCxnSpPr>
          <p:nvPr/>
        </p:nvCxnSpPr>
        <p:spPr>
          <a:xfrm>
            <a:off x="4615804" y="1631684"/>
            <a:ext cx="3794486" cy="1735717"/>
          </a:xfrm>
          <a:prstGeom prst="straightConnector1">
            <a:avLst/>
          </a:prstGeom>
          <a:ln>
            <a:prstDash val="das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688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32556</TotalTime>
  <Words>293</Words>
  <Application>Microsoft Macintosh PowerPoint</Application>
  <PresentationFormat>Widescreen</PresentationFormat>
  <Paragraphs>16</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Garamond</vt:lpstr>
      <vt:lpstr>Office Theme</vt:lpstr>
      <vt:lpstr>PowerPoint Presentation</vt:lpstr>
      <vt:lpstr>CAFC Ruling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Context</dc:title>
  <dc:creator>Fisher, William</dc:creator>
  <cp:lastModifiedBy>Terry Fisher</cp:lastModifiedBy>
  <cp:revision>221</cp:revision>
  <dcterms:created xsi:type="dcterms:W3CDTF">2017-10-01T16:49:19Z</dcterms:created>
  <dcterms:modified xsi:type="dcterms:W3CDTF">2021-10-17T16:14:14Z</dcterms:modified>
</cp:coreProperties>
</file>