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813" r:id="rId6"/>
    <p:sldId id="729" r:id="rId7"/>
    <p:sldId id="820" r:id="rId8"/>
    <p:sldId id="806" r:id="rId9"/>
    <p:sldId id="807" r:id="rId10"/>
    <p:sldId id="808" r:id="rId11"/>
    <p:sldId id="821" r:id="rId12"/>
    <p:sldId id="814" r:id="rId13"/>
    <p:sldId id="817" r:id="rId14"/>
    <p:sldId id="818" r:id="rId15"/>
    <p:sldId id="819" r:id="rId16"/>
    <p:sldId id="823" r:id="rId17"/>
    <p:sldId id="308" r:id="rId18"/>
    <p:sldId id="309" r:id="rId19"/>
    <p:sldId id="825" r:id="rId20"/>
    <p:sldId id="706" r:id="rId21"/>
    <p:sldId id="711" r:id="rId22"/>
    <p:sldId id="728" r:id="rId23"/>
    <p:sldId id="719" r:id="rId24"/>
    <p:sldId id="720" r:id="rId25"/>
    <p:sldId id="724" r:id="rId26"/>
    <p:sldId id="770" r:id="rId27"/>
    <p:sldId id="727" r:id="rId28"/>
    <p:sldId id="709" r:id="rId29"/>
    <p:sldId id="707" r:id="rId30"/>
    <p:sldId id="712" r:id="rId31"/>
    <p:sldId id="828" r:id="rId32"/>
    <p:sldId id="8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86"/>
    <p:restoredTop sz="95846" autoAdjust="0"/>
  </p:normalViewPr>
  <p:slideViewPr>
    <p:cSldViewPr snapToGrid="0" snapToObjects="1" showGuides="1">
      <p:cViewPr varScale="1">
        <p:scale>
          <a:sx n="112" d="100"/>
          <a:sy n="112" d="100"/>
        </p:scale>
        <p:origin x="5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074CF-8919-BE47-BB00-B5EC39B6FCCA}"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3B73A-70EB-E945-B416-A3D17A4EE826}" type="slidenum">
              <a:rPr lang="en-US" smtClean="0"/>
              <a:t>‹#›</a:t>
            </a:fld>
            <a:endParaRPr lang="en-US"/>
          </a:p>
        </p:txBody>
      </p:sp>
    </p:spTree>
    <p:extLst>
      <p:ext uri="{BB962C8B-B14F-4D97-AF65-F5344CB8AC3E}">
        <p14:creationId xmlns:p14="http://schemas.microsoft.com/office/powerpoint/2010/main" val="315142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7629-3E78-284D-92FC-F2A38E765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5AF56F-683A-F048-A8E0-5A68084BE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03B9B-E97D-BA49-85D1-556DB52F0CF5}"/>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1218AAFB-5E90-144A-8610-F6F85FAA7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ED9C-ACC7-4A4B-889C-17381A6EC07A}"/>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13207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82CC-1466-C74E-81D4-6C8FA3B2F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AD5DA5-6364-A54E-A4E9-5749CD2E6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20AC8-3029-534C-8561-02846213E614}"/>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9EF6C19C-7F31-E545-AD5E-6443529DF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08B29-C980-134F-8827-D4EA7E638D38}"/>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243337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FC0CD-9C60-164A-8478-CA28800C37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9BDAC-6508-3849-9874-5B28C96A2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A021A-CE51-2A4D-8596-69C724B7D98E}"/>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0F4FEE8E-D87A-0F4F-A33C-5BB900ED3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55EB5-6BA6-D448-84E8-D46E4ACD30E4}"/>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70083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3DE2-0058-C74F-8D7C-DA50750E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E8975-F458-BD4B-97EA-295DDFCBA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C9AEA-DE39-C147-81C3-729AC69530C4}"/>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BF332A29-6B87-DC4C-B905-880534982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B8B2B-2080-984D-B0E7-F6E8FA1535C5}"/>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90115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4782-5B31-1949-B087-DCDFD5BC5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1CD81-9F13-7242-B07F-A2B96FA1F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17C67-61A6-4D4A-884F-95DCE5353001}"/>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EEA2768D-5FFD-6041-A5B4-D26AF5341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18BA7-DB42-A241-AE1A-9938179C5A9C}"/>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84216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6A48-C2B0-DC44-A717-025FB0441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AA97C-4458-5244-B373-E8357B2E7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873A6-9491-D34B-B4B8-6358BC8907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E04ED-E48F-B246-A4FA-1A1849EAA8FC}"/>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6" name="Footer Placeholder 5">
            <a:extLst>
              <a:ext uri="{FF2B5EF4-FFF2-40B4-BE49-F238E27FC236}">
                <a16:creationId xmlns:a16="http://schemas.microsoft.com/office/drawing/2014/main" id="{1CAB6B5D-95C8-404D-8EDF-CC8EC9F24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D85DC-C14B-A247-AA46-000C3F5174BA}"/>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319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09CF-7E0D-0649-8673-BF58B0B4F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734D3-B2B6-894F-9D18-18CB9BA75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E7DEC-8777-FD46-8EF2-C098A12BC1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D0F6A-66B9-6C44-A428-08526D4CEB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44C29-3323-0442-BC13-17A09E6C7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BE9F8-ACF6-AA4A-B296-820A81076813}"/>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8" name="Footer Placeholder 7">
            <a:extLst>
              <a:ext uri="{FF2B5EF4-FFF2-40B4-BE49-F238E27FC236}">
                <a16:creationId xmlns:a16="http://schemas.microsoft.com/office/drawing/2014/main" id="{92147482-9D95-4D40-B9A5-095E4A9BE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B8934-3EEA-DE4B-9287-445FAAD9183A}"/>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155200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7B46-DE4C-9845-A196-72D9EB0E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979F5-1519-8344-A2B8-98EBBF821502}"/>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4" name="Footer Placeholder 3">
            <a:extLst>
              <a:ext uri="{FF2B5EF4-FFF2-40B4-BE49-F238E27FC236}">
                <a16:creationId xmlns:a16="http://schemas.microsoft.com/office/drawing/2014/main" id="{D31FC62D-622E-0746-9B59-E7B19FBC6A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4EC0B-9BC8-364C-8CC6-8F7788CE6A83}"/>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8309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D7A72-CDA6-0A41-98BC-8A73B63989DB}"/>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3" name="Footer Placeholder 2">
            <a:extLst>
              <a:ext uri="{FF2B5EF4-FFF2-40B4-BE49-F238E27FC236}">
                <a16:creationId xmlns:a16="http://schemas.microsoft.com/office/drawing/2014/main" id="{F96146C7-685F-EB46-A3C3-CDF683F3D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C224F9-34D8-454A-AFB7-108824BEA537}"/>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175887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F3D4-390C-AD41-9FB6-EC67F88B4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9A4081-055C-164B-8FA8-D5513B135E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DD7D0-531F-C940-B7D6-050F731C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2849B-3000-EA44-9263-D02F70DB5463}"/>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6" name="Footer Placeholder 5">
            <a:extLst>
              <a:ext uri="{FF2B5EF4-FFF2-40B4-BE49-F238E27FC236}">
                <a16:creationId xmlns:a16="http://schemas.microsoft.com/office/drawing/2014/main" id="{E199A0C2-E9D2-F742-B7D2-A3E0DB2D7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C6836-0ADE-1B4E-9506-E206102627F9}"/>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4979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0185-160E-A34D-A7A9-E365296A8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4DADF1-A0B5-0341-8D0F-25A6410BA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A64D2-3FBC-FC4F-BC77-07DD7950E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E0DB0-2843-1C44-B775-EBD47B3465B5}"/>
              </a:ext>
            </a:extLst>
          </p:cNvPr>
          <p:cNvSpPr>
            <a:spLocks noGrp="1"/>
          </p:cNvSpPr>
          <p:nvPr>
            <p:ph type="dt" sz="half" idx="10"/>
          </p:nvPr>
        </p:nvSpPr>
        <p:spPr/>
        <p:txBody>
          <a:bodyPr/>
          <a:lstStyle/>
          <a:p>
            <a:fld id="{7546EC6B-AA81-0149-A79A-A429C51E05D5}" type="datetimeFigureOut">
              <a:rPr lang="en-US" smtClean="0"/>
              <a:t>1/25/24</a:t>
            </a:fld>
            <a:endParaRPr lang="en-US"/>
          </a:p>
        </p:txBody>
      </p:sp>
      <p:sp>
        <p:nvSpPr>
          <p:cNvPr id="6" name="Footer Placeholder 5">
            <a:extLst>
              <a:ext uri="{FF2B5EF4-FFF2-40B4-BE49-F238E27FC236}">
                <a16:creationId xmlns:a16="http://schemas.microsoft.com/office/drawing/2014/main" id="{927AD523-2E86-5640-A711-2BF072E81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865FD-7F8F-8F40-B1D7-F5B60A83DA96}"/>
              </a:ext>
            </a:extLst>
          </p:cNvPr>
          <p:cNvSpPr>
            <a:spLocks noGrp="1"/>
          </p:cNvSpPr>
          <p:nvPr>
            <p:ph type="sldNum" sz="quarter" idx="12"/>
          </p:nvPr>
        </p:nvSpPr>
        <p:spPr/>
        <p:txBody>
          <a:bodyPr/>
          <a:lstStyle/>
          <a:p>
            <a:fld id="{022FD98A-5ACB-0743-ACF4-FD4EB751DDFE}" type="slidenum">
              <a:rPr lang="en-US" smtClean="0"/>
              <a:t>‹#›</a:t>
            </a:fld>
            <a:endParaRPr lang="en-US"/>
          </a:p>
        </p:txBody>
      </p:sp>
    </p:spTree>
    <p:extLst>
      <p:ext uri="{BB962C8B-B14F-4D97-AF65-F5344CB8AC3E}">
        <p14:creationId xmlns:p14="http://schemas.microsoft.com/office/powerpoint/2010/main" val="30251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CC00B-4561-4749-ADBD-323EFA643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B2A322-AAA2-4F43-ACF0-61CB95010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95BD6-04E5-6546-83E5-FE25FA483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6EC6B-AA81-0149-A79A-A429C51E05D5}" type="datetimeFigureOut">
              <a:rPr lang="en-US" smtClean="0"/>
              <a:t>1/25/24</a:t>
            </a:fld>
            <a:endParaRPr lang="en-US"/>
          </a:p>
        </p:txBody>
      </p:sp>
      <p:sp>
        <p:nvSpPr>
          <p:cNvPr id="5" name="Footer Placeholder 4">
            <a:extLst>
              <a:ext uri="{FF2B5EF4-FFF2-40B4-BE49-F238E27FC236}">
                <a16:creationId xmlns:a16="http://schemas.microsoft.com/office/drawing/2014/main" id="{0A2BED7F-6531-9249-8BB6-0A3A521D9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EE7264-0C95-E44F-B5AD-7A0334543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FD98A-5ACB-0743-ACF4-FD4EB751DDFE}" type="slidenum">
              <a:rPr lang="en-US" smtClean="0"/>
              <a:t>‹#›</a:t>
            </a:fld>
            <a:endParaRPr lang="en-US"/>
          </a:p>
        </p:txBody>
      </p:sp>
      <p:pic>
        <p:nvPicPr>
          <p:cNvPr id="7" name="Picture 6">
            <a:extLst>
              <a:ext uri="{FF2B5EF4-FFF2-40B4-BE49-F238E27FC236}">
                <a16:creationId xmlns:a16="http://schemas.microsoft.com/office/drawing/2014/main" id="{D26E5386-64BA-9E40-86F5-677B35030676}"/>
              </a:ext>
            </a:extLst>
          </p:cNvPr>
          <p:cNvPicPr>
            <a:picLocks noChangeAspect="1"/>
          </p:cNvPicPr>
          <p:nvPr userDrawn="1"/>
        </p:nvPicPr>
        <p:blipFill>
          <a:blip r:embed="rId13"/>
          <a:stretch>
            <a:fillRect/>
          </a:stretch>
        </p:blipFill>
        <p:spPr>
          <a:xfrm>
            <a:off x="173874" y="126206"/>
            <a:ext cx="407152" cy="477838"/>
          </a:xfrm>
          <a:prstGeom prst="rect">
            <a:avLst/>
          </a:prstGeom>
        </p:spPr>
      </p:pic>
    </p:spTree>
    <p:extLst>
      <p:ext uri="{BB962C8B-B14F-4D97-AF65-F5344CB8AC3E}">
        <p14:creationId xmlns:p14="http://schemas.microsoft.com/office/powerpoint/2010/main" val="237718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williamfisher/Library/Group%20Containers/UBF8T346G9.ms/WebArchiveCopyPasteTempFiles/com.microsoft.Word/shujinakamura_casual.jpg%3fitok=jomVnM2u"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F2E-165C-4C4B-93ED-B7FFE3A9A5DD}"/>
              </a:ext>
            </a:extLst>
          </p:cNvPr>
          <p:cNvSpPr>
            <a:spLocks noGrp="1"/>
          </p:cNvSpPr>
          <p:nvPr>
            <p:ph type="ctrTitle"/>
          </p:nvPr>
        </p:nvSpPr>
        <p:spPr/>
        <p:txBody>
          <a:bodyPr>
            <a:normAutofit/>
          </a:bodyPr>
          <a:lstStyle/>
          <a:p>
            <a:r>
              <a:rPr lang="en-US" sz="4400" dirty="0"/>
              <a:t>Employee Inventions</a:t>
            </a:r>
            <a:br>
              <a:rPr lang="en-US" sz="4400" dirty="0"/>
            </a:br>
            <a:endParaRPr lang="en-US" sz="4400" dirty="0"/>
          </a:p>
        </p:txBody>
      </p:sp>
      <p:sp>
        <p:nvSpPr>
          <p:cNvPr id="3" name="Subtitle 2">
            <a:extLst>
              <a:ext uri="{FF2B5EF4-FFF2-40B4-BE49-F238E27FC236}">
                <a16:creationId xmlns:a16="http://schemas.microsoft.com/office/drawing/2014/main" id="{ACE910CF-FD71-734A-854D-50DC7CDB365E}"/>
              </a:ext>
            </a:extLst>
          </p:cNvPr>
          <p:cNvSpPr>
            <a:spLocks noGrp="1"/>
          </p:cNvSpPr>
          <p:nvPr>
            <p:ph type="subTitle" idx="1"/>
          </p:nvPr>
        </p:nvSpPr>
        <p:spPr/>
        <p:txBody>
          <a:bodyPr>
            <a:normAutofit fontScale="85000" lnSpcReduction="20000"/>
          </a:bodyPr>
          <a:lstStyle/>
          <a:p>
            <a:r>
              <a:rPr lang="en-US" dirty="0"/>
              <a:t>PX057</a:t>
            </a:r>
          </a:p>
          <a:p>
            <a:r>
              <a:rPr lang="en-US" dirty="0"/>
              <a:t>William Fisher</a:t>
            </a:r>
          </a:p>
          <a:p>
            <a:r>
              <a:rPr lang="en-US" dirty="0"/>
              <a:t>January 2024</a:t>
            </a:r>
          </a:p>
          <a:p>
            <a:endParaRPr lang="en-US" dirty="0"/>
          </a:p>
          <a:p>
            <a:r>
              <a:rPr lang="en-US" sz="2000" dirty="0"/>
              <a:t>revised by Koray Güven</a:t>
            </a:r>
          </a:p>
        </p:txBody>
      </p:sp>
    </p:spTree>
    <p:extLst>
      <p:ext uri="{BB962C8B-B14F-4D97-AF65-F5344CB8AC3E}">
        <p14:creationId xmlns:p14="http://schemas.microsoft.com/office/powerpoint/2010/main" val="153449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A12D-1BE3-9574-6F71-E5DEB2E300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0EB3A4-52EC-2063-FF99-690B70EB88A3}"/>
              </a:ext>
            </a:extLst>
          </p:cNvPr>
          <p:cNvSpPr txBox="1"/>
          <p:nvPr/>
        </p:nvSpPr>
        <p:spPr>
          <a:xfrm>
            <a:off x="2516751" y="6384471"/>
            <a:ext cx="7158498"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wgbh</a:t>
            </a:r>
            <a:r>
              <a:rPr lang="en-US" sz="1200" dirty="0"/>
              <a:t>/nova/article/how-blue-</a:t>
            </a:r>
            <a:r>
              <a:rPr lang="en-US" sz="1200" dirty="0" err="1"/>
              <a:t>leds</a:t>
            </a:r>
            <a:r>
              <a:rPr lang="en-US" sz="1200" dirty="0"/>
              <a:t>-work-and-why-they-deserve-the-physics-</a:t>
            </a:r>
            <a:r>
              <a:rPr lang="en-US" sz="1200" dirty="0" err="1"/>
              <a:t>nobel</a:t>
            </a:r>
            <a:r>
              <a:rPr lang="en-US" sz="1200" dirty="0"/>
              <a:t>/</a:t>
            </a:r>
          </a:p>
        </p:txBody>
      </p:sp>
      <p:sp>
        <p:nvSpPr>
          <p:cNvPr id="5" name="Rectangle 4">
            <a:extLst>
              <a:ext uri="{FF2B5EF4-FFF2-40B4-BE49-F238E27FC236}">
                <a16:creationId xmlns:a16="http://schemas.microsoft.com/office/drawing/2014/main" id="{250E3247-D9EC-3801-A946-410A0867FAFE}"/>
              </a:ext>
            </a:extLst>
          </p:cNvPr>
          <p:cNvSpPr>
            <a:spLocks noChangeArrowheads="1"/>
          </p:cNvSpPr>
          <p:nvPr/>
        </p:nvSpPr>
        <p:spPr bwMode="auto">
          <a:xfrm>
            <a:off x="514350" y="8686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5" descr="A person in a grey shirt&#10;&#10;Description automatically generated">
            <a:extLst>
              <a:ext uri="{FF2B5EF4-FFF2-40B4-BE49-F238E27FC236}">
                <a16:creationId xmlns:a16="http://schemas.microsoft.com/office/drawing/2014/main" id="{28050D3B-3225-3DEB-77B9-B24920C983D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2599" y="796290"/>
            <a:ext cx="3950023" cy="39500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F5C625-C382-40C2-5DB7-7F6FE8D54550}"/>
              </a:ext>
            </a:extLst>
          </p:cNvPr>
          <p:cNvSpPr txBox="1"/>
          <p:nvPr/>
        </p:nvSpPr>
        <p:spPr>
          <a:xfrm>
            <a:off x="1175658" y="4818703"/>
            <a:ext cx="2268570" cy="461665"/>
          </a:xfrm>
          <a:prstGeom prst="rect">
            <a:avLst/>
          </a:prstGeom>
          <a:noFill/>
        </p:spPr>
        <p:txBody>
          <a:bodyPr wrap="none" rtlCol="0">
            <a:spAutoFit/>
          </a:bodyPr>
          <a:lstStyle/>
          <a:p>
            <a:r>
              <a:rPr lang="en-US" sz="2400" dirty="0">
                <a:solidFill>
                  <a:srgbClr val="2E2A25"/>
                </a:solidFill>
                <a:effectLst/>
                <a:latin typeface="Times New Roman" panose="02020603050405020304" pitchFamily="18" charset="0"/>
                <a:ea typeface="Times New Roman" panose="02020603050405020304" pitchFamily="18" charset="0"/>
              </a:rPr>
              <a:t>Shuji Nakamura </a:t>
            </a:r>
            <a:endParaRPr lang="en-US" sz="2400" dirty="0"/>
          </a:p>
        </p:txBody>
      </p:sp>
      <p:pic>
        <p:nvPicPr>
          <p:cNvPr id="2" name="Picture 2" descr="Nichia Taiwan Corporation | Careers | NICHIA CORPORATION">
            <a:extLst>
              <a:ext uri="{FF2B5EF4-FFF2-40B4-BE49-F238E27FC236}">
                <a16:creationId xmlns:a16="http://schemas.microsoft.com/office/drawing/2014/main" id="{9E64DE7A-0852-0885-B3A7-FE0CC42C0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818" y="688591"/>
            <a:ext cx="6090381" cy="40577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783D9D5-FD6F-98C3-FDF5-F7D35B6C7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864" y="3894816"/>
            <a:ext cx="4114516" cy="230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514FD-8AD4-4E05-8EFA-7C161F334B85}"/>
              </a:ext>
            </a:extLst>
          </p:cNvPr>
          <p:cNvSpPr>
            <a:spLocks noGrp="1"/>
          </p:cNvSpPr>
          <p:nvPr>
            <p:ph idx="1"/>
          </p:nvPr>
        </p:nvSpPr>
        <p:spPr>
          <a:xfrm>
            <a:off x="546735" y="285750"/>
            <a:ext cx="11098530" cy="6686550"/>
          </a:xfrm>
        </p:spPr>
        <p:txBody>
          <a:bodyPr>
            <a:normAutofit fontScale="62500" lnSpcReduction="20000"/>
          </a:bodyPr>
          <a:lstStyle/>
          <a:p>
            <a:pPr>
              <a:lnSpc>
                <a:spcPct val="110000"/>
              </a:lnSpc>
            </a:pPr>
            <a:r>
              <a:rPr lang="en-US" dirty="0"/>
              <a:t>1977:  Nakamura graduates from the University of Tokushima; begins employment at Nichia Corp. </a:t>
            </a:r>
          </a:p>
          <a:p>
            <a:pPr>
              <a:lnSpc>
                <a:spcPct val="110000"/>
              </a:lnSpc>
            </a:pPr>
            <a:r>
              <a:rPr lang="en-US" dirty="0"/>
              <a:t>Until 1989, the president of Nichia supports Nakamura’s project, which sought to develop a blue diode; after 1989, the new president tells him to shut down the project, on the ground that it is unpromising and expensive</a:t>
            </a:r>
          </a:p>
          <a:p>
            <a:pPr>
              <a:lnSpc>
                <a:spcPct val="110000"/>
              </a:lnSpc>
            </a:pPr>
            <a:r>
              <a:rPr lang="en-US" dirty="0"/>
              <a:t>1993:  Nakamura succeeds in developing the diode</a:t>
            </a:r>
          </a:p>
          <a:p>
            <a:pPr>
              <a:lnSpc>
                <a:spcPct val="110000"/>
              </a:lnSpc>
            </a:pPr>
            <a:r>
              <a:rPr lang="en-US" dirty="0"/>
              <a:t>1993-1999:  Nichia obtains patents on the diode – later valued at </a:t>
            </a:r>
            <a:r>
              <a:rPr lang="en-US" dirty="0" err="1"/>
              <a:t>aprx</a:t>
            </a:r>
            <a:r>
              <a:rPr lang="en-US" dirty="0"/>
              <a:t>. 60B yen ($580M); Nichia promotes Nakamura and pays him bonuses – the amounts of which are disputed</a:t>
            </a:r>
          </a:p>
          <a:p>
            <a:pPr>
              <a:lnSpc>
                <a:spcPct val="110000"/>
              </a:lnSpc>
            </a:pPr>
            <a:r>
              <a:rPr lang="en-US" dirty="0"/>
              <a:t>1999:  Nakamura quits – and joins the faculty of the University of Santa Barbara</a:t>
            </a:r>
          </a:p>
          <a:p>
            <a:pPr>
              <a:lnSpc>
                <a:spcPct val="110000"/>
              </a:lnSpc>
            </a:pPr>
            <a:r>
              <a:rPr lang="en-US" dirty="0"/>
              <a:t>2001:  In </a:t>
            </a:r>
            <a:r>
              <a:rPr lang="en-US" i="1" dirty="0"/>
              <a:t>Olympus v. Tanaka, </a:t>
            </a:r>
            <a:r>
              <a:rPr lang="en-US" dirty="0"/>
              <a:t>the Tokyo High Court relies on Article 35 to require payment of “fair compensation” to an employee inventor</a:t>
            </a:r>
          </a:p>
          <a:p>
            <a:pPr>
              <a:lnSpc>
                <a:spcPct val="110000"/>
              </a:lnSpc>
            </a:pPr>
            <a:r>
              <a:rPr lang="en-US" dirty="0"/>
              <a:t>2001:  Nakamura brings suit to recover a portion of the value of the Nichia patents</a:t>
            </a:r>
          </a:p>
          <a:p>
            <a:pPr>
              <a:lnSpc>
                <a:spcPct val="110000"/>
              </a:lnSpc>
            </a:pPr>
            <a:r>
              <a:rPr lang="en-US" dirty="0"/>
              <a:t>2003:  Supreme Court of Japan affirms the ruling in </a:t>
            </a:r>
            <a:r>
              <a:rPr lang="en-US" i="1" dirty="0"/>
              <a:t>Olympus</a:t>
            </a:r>
          </a:p>
          <a:p>
            <a:pPr>
              <a:lnSpc>
                <a:spcPct val="110000"/>
              </a:lnSpc>
            </a:pPr>
            <a:r>
              <a:rPr lang="en-US" dirty="0"/>
              <a:t>2004:  The Tokyo High Court awards Nakamura 20B yen ($190M) (10x the amount he had sought); Nichia appeals</a:t>
            </a:r>
          </a:p>
          <a:p>
            <a:pPr>
              <a:lnSpc>
                <a:spcPct val="110000"/>
              </a:lnSpc>
            </a:pPr>
            <a:r>
              <a:rPr lang="en-US" dirty="0"/>
              <a:t>Other employee inventors in Japan file similar suits</a:t>
            </a:r>
          </a:p>
          <a:p>
            <a:pPr>
              <a:lnSpc>
                <a:spcPct val="110000"/>
              </a:lnSpc>
            </a:pPr>
            <a:r>
              <a:rPr lang="en-US" dirty="0"/>
              <a:t>2005:  Nakamura and Nichia settle for 840M yen ($8.1M)</a:t>
            </a:r>
          </a:p>
          <a:p>
            <a:pPr>
              <a:lnSpc>
                <a:spcPct val="110000"/>
              </a:lnSpc>
            </a:pPr>
            <a:r>
              <a:rPr lang="en-US" dirty="0"/>
              <a:t>2005:  Japanese legislature amends Article 35</a:t>
            </a:r>
          </a:p>
          <a:p>
            <a:pPr>
              <a:lnSpc>
                <a:spcPct val="110000"/>
              </a:lnSpc>
            </a:pPr>
            <a:r>
              <a:rPr lang="en-US" dirty="0"/>
              <a:t>2014:  Nakamura shares Nobel Prize in Physics</a:t>
            </a:r>
          </a:p>
          <a:p>
            <a:pPr>
              <a:lnSpc>
                <a:spcPct val="110000"/>
              </a:lnSpc>
            </a:pPr>
            <a:r>
              <a:rPr lang="en-US" dirty="0"/>
              <a:t>2021:  Nakamura shares Queen Elizabeth Prize in Engineering</a:t>
            </a:r>
          </a:p>
          <a:p>
            <a:pPr>
              <a:lnSpc>
                <a:spcPct val="110000"/>
              </a:lnSpc>
            </a:pPr>
            <a:r>
              <a:rPr lang="en-US" dirty="0"/>
              <a:t>2022:  Nakamura co-founds Blue Laser Fusion; the company raises $25M in venture-capital funding</a:t>
            </a:r>
          </a:p>
        </p:txBody>
      </p:sp>
    </p:spTree>
    <p:extLst>
      <p:ext uri="{BB962C8B-B14F-4D97-AF65-F5344CB8AC3E}">
        <p14:creationId xmlns:p14="http://schemas.microsoft.com/office/powerpoint/2010/main" val="279694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81C44-FA60-586F-B296-0683818154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255801-B55B-25FB-0C26-80AFE747D7ED}"/>
              </a:ext>
            </a:extLst>
          </p:cNvPr>
          <p:cNvSpPr>
            <a:spLocks noGrp="1"/>
          </p:cNvSpPr>
          <p:nvPr>
            <p:ph type="title"/>
          </p:nvPr>
        </p:nvSpPr>
        <p:spPr>
          <a:xfrm>
            <a:off x="918210" y="2103437"/>
            <a:ext cx="10515600" cy="1325563"/>
          </a:xfrm>
        </p:spPr>
        <p:txBody>
          <a:bodyPr>
            <a:normAutofit/>
          </a:bodyPr>
          <a:lstStyle/>
          <a:p>
            <a:pPr algn="ctr"/>
            <a:r>
              <a:rPr lang="en-US" sz="3600" dirty="0"/>
              <a:t>Comparative Law</a:t>
            </a:r>
          </a:p>
        </p:txBody>
      </p:sp>
    </p:spTree>
    <p:extLst>
      <p:ext uri="{BB962C8B-B14F-4D97-AF65-F5344CB8AC3E}">
        <p14:creationId xmlns:p14="http://schemas.microsoft.com/office/powerpoint/2010/main" val="48238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A8E54-0AE4-9EF6-9289-201878757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93982-9854-5647-6EAE-63F8B8A5D68F}"/>
              </a:ext>
            </a:extLst>
          </p:cNvPr>
          <p:cNvSpPr>
            <a:spLocks noGrp="1"/>
          </p:cNvSpPr>
          <p:nvPr>
            <p:ph type="title"/>
          </p:nvPr>
        </p:nvSpPr>
        <p:spPr/>
        <p:txBody>
          <a:bodyPr/>
          <a:lstStyle/>
          <a:p>
            <a:r>
              <a:rPr lang="en-US" dirty="0"/>
              <a:t>In US, governed by state law</a:t>
            </a:r>
          </a:p>
        </p:txBody>
      </p:sp>
      <p:sp>
        <p:nvSpPr>
          <p:cNvPr id="4" name="Content Placeholder 3">
            <a:extLst>
              <a:ext uri="{FF2B5EF4-FFF2-40B4-BE49-F238E27FC236}">
                <a16:creationId xmlns:a16="http://schemas.microsoft.com/office/drawing/2014/main" id="{0BC0C244-09D6-0FF3-6606-7D2435120B36}"/>
              </a:ext>
            </a:extLst>
          </p:cNvPr>
          <p:cNvSpPr>
            <a:spLocks noGrp="1"/>
          </p:cNvSpPr>
          <p:nvPr>
            <p:ph sz="half" idx="2"/>
          </p:nvPr>
        </p:nvSpPr>
        <p:spPr>
          <a:xfrm>
            <a:off x="1714500" y="1588769"/>
            <a:ext cx="8913916" cy="4904105"/>
          </a:xfrm>
        </p:spPr>
        <p:txBody>
          <a:bodyPr>
            <a:normAutofit/>
          </a:bodyPr>
          <a:lstStyle/>
          <a:p>
            <a:r>
              <a:rPr lang="en-US" dirty="0"/>
              <a:t>Presumption:  Inventor owns the invention</a:t>
            </a:r>
          </a:p>
          <a:p>
            <a:r>
              <a:rPr lang="en-US" dirty="0"/>
              <a:t>Common-law rules favor employers</a:t>
            </a:r>
          </a:p>
          <a:p>
            <a:pPr lvl="1"/>
            <a:r>
              <a:rPr lang="en-US" dirty="0"/>
              <a:t>Pre-employment invention assignment agreements common and routinely enforced</a:t>
            </a:r>
          </a:p>
          <a:p>
            <a:pPr lvl="1"/>
            <a:r>
              <a:rPr lang="en-US" dirty="0"/>
              <a:t>“Hired to invent”</a:t>
            </a:r>
          </a:p>
          <a:p>
            <a:pPr lvl="1"/>
            <a:r>
              <a:rPr lang="en-US" dirty="0"/>
              <a:t>Shop right (if employee used employer’s time or other resources, employer gets a royalty-free, non-assignable, non-exclusive right to use)</a:t>
            </a:r>
          </a:p>
          <a:p>
            <a:r>
              <a:rPr lang="en-US" dirty="0"/>
              <a:t>Adjusted by state statutes</a:t>
            </a:r>
          </a:p>
          <a:p>
            <a:pPr lvl="1"/>
            <a:r>
              <a:rPr lang="en-US" dirty="0"/>
              <a:t>E.g., CA, NV</a:t>
            </a:r>
          </a:p>
        </p:txBody>
      </p:sp>
      <p:sp>
        <p:nvSpPr>
          <p:cNvPr id="3" name="Left Brace 2">
            <a:extLst>
              <a:ext uri="{FF2B5EF4-FFF2-40B4-BE49-F238E27FC236}">
                <a16:creationId xmlns:a16="http://schemas.microsoft.com/office/drawing/2014/main" id="{CBF6F963-21C7-28D2-D7BD-B2AC26CBE7E3}"/>
              </a:ext>
            </a:extLst>
          </p:cNvPr>
          <p:cNvSpPr/>
          <p:nvPr/>
        </p:nvSpPr>
        <p:spPr>
          <a:xfrm>
            <a:off x="1931670" y="2560320"/>
            <a:ext cx="228600" cy="1074420"/>
          </a:xfrm>
          <a:prstGeom prst="lef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5732547F-50BD-4FAD-3916-FA3F83174C34}"/>
              </a:ext>
            </a:extLst>
          </p:cNvPr>
          <p:cNvSpPr/>
          <p:nvPr/>
        </p:nvSpPr>
        <p:spPr>
          <a:xfrm>
            <a:off x="1931670" y="3783964"/>
            <a:ext cx="228600" cy="720408"/>
          </a:xfrm>
          <a:prstGeom prst="lef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1BF9F42-2850-56F5-D393-186DF2EEDE90}"/>
              </a:ext>
            </a:extLst>
          </p:cNvPr>
          <p:cNvSpPr txBox="1"/>
          <p:nvPr/>
        </p:nvSpPr>
        <p:spPr>
          <a:xfrm>
            <a:off x="810772" y="2782669"/>
            <a:ext cx="1040221" cy="646331"/>
          </a:xfrm>
          <a:prstGeom prst="rect">
            <a:avLst/>
          </a:prstGeom>
          <a:noFill/>
        </p:spPr>
        <p:txBody>
          <a:bodyPr wrap="none" rtlCol="0">
            <a:spAutoFit/>
          </a:bodyPr>
          <a:lstStyle/>
          <a:p>
            <a:r>
              <a:rPr lang="en-US" dirty="0">
                <a:solidFill>
                  <a:srgbClr val="0070C0"/>
                </a:solidFill>
              </a:rPr>
              <a:t>Contract </a:t>
            </a:r>
          </a:p>
          <a:p>
            <a:r>
              <a:rPr lang="en-US" dirty="0">
                <a:solidFill>
                  <a:srgbClr val="0070C0"/>
                </a:solidFill>
              </a:rPr>
              <a:t>law</a:t>
            </a:r>
          </a:p>
        </p:txBody>
      </p:sp>
      <p:sp>
        <p:nvSpPr>
          <p:cNvPr id="7" name="TextBox 6">
            <a:extLst>
              <a:ext uri="{FF2B5EF4-FFF2-40B4-BE49-F238E27FC236}">
                <a16:creationId xmlns:a16="http://schemas.microsoft.com/office/drawing/2014/main" id="{46D7F56E-D288-D845-E23C-395F1C85E21A}"/>
              </a:ext>
            </a:extLst>
          </p:cNvPr>
          <p:cNvSpPr txBox="1"/>
          <p:nvPr/>
        </p:nvSpPr>
        <p:spPr>
          <a:xfrm>
            <a:off x="1019895" y="3959502"/>
            <a:ext cx="771173" cy="369332"/>
          </a:xfrm>
          <a:prstGeom prst="rect">
            <a:avLst/>
          </a:prstGeom>
          <a:noFill/>
        </p:spPr>
        <p:txBody>
          <a:bodyPr wrap="none" rtlCol="0">
            <a:spAutoFit/>
          </a:bodyPr>
          <a:lstStyle/>
          <a:p>
            <a:r>
              <a:rPr lang="en-US" dirty="0">
                <a:solidFill>
                  <a:srgbClr val="0070C0"/>
                </a:solidFill>
              </a:rPr>
              <a:t>Equity</a:t>
            </a:r>
          </a:p>
        </p:txBody>
      </p:sp>
    </p:spTree>
    <p:extLst>
      <p:ext uri="{BB962C8B-B14F-4D97-AF65-F5344CB8AC3E}">
        <p14:creationId xmlns:p14="http://schemas.microsoft.com/office/powerpoint/2010/main" val="376188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399DAA-B5A2-A44F-994C-431CD775E83E}"/>
              </a:ext>
            </a:extLst>
          </p:cNvPr>
          <p:cNvSpPr>
            <a:spLocks noGrp="1"/>
          </p:cNvSpPr>
          <p:nvPr>
            <p:ph type="title"/>
          </p:nvPr>
        </p:nvSpPr>
        <p:spPr/>
        <p:txBody>
          <a:bodyPr/>
          <a:lstStyle/>
          <a:p>
            <a:r>
              <a:rPr lang="en-US" dirty="0"/>
              <a:t>California Labor Code 2870</a:t>
            </a:r>
          </a:p>
        </p:txBody>
      </p:sp>
      <p:sp>
        <p:nvSpPr>
          <p:cNvPr id="6" name="Content Placeholder 5">
            <a:extLst>
              <a:ext uri="{FF2B5EF4-FFF2-40B4-BE49-F238E27FC236}">
                <a16:creationId xmlns:a16="http://schemas.microsoft.com/office/drawing/2014/main" id="{0D9433BD-CF2F-DD49-874D-565CA880A221}"/>
              </a:ext>
            </a:extLst>
          </p:cNvPr>
          <p:cNvSpPr>
            <a:spLocks noGrp="1"/>
          </p:cNvSpPr>
          <p:nvPr>
            <p:ph idx="1"/>
          </p:nvPr>
        </p:nvSpPr>
        <p:spPr>
          <a:xfrm>
            <a:off x="838200" y="1490133"/>
            <a:ext cx="10515600" cy="4686830"/>
          </a:xfrm>
        </p:spPr>
        <p:txBody>
          <a:bodyPr>
            <a:normAutofit/>
          </a:bodyPr>
          <a:lstStyle/>
          <a:p>
            <a:pPr marL="0" indent="0" fontAlgn="base">
              <a:buNone/>
            </a:pPr>
            <a:r>
              <a:rPr lang="en-US" dirty="0"/>
              <a:t>Any provision in an employment agreement which provides that an employee shall assign, or offer to assign, any of his or her rights in an invention to his or her employer shall not apply to an invention that the employee developed entirely on his or her own time without using the employer’s equipment, supplies, facilities, or trade secret information except for those inventions that either:</a:t>
            </a:r>
          </a:p>
          <a:p>
            <a:pPr marL="0" indent="0" fontAlgn="base">
              <a:buNone/>
            </a:pPr>
            <a:r>
              <a:rPr lang="en-US" dirty="0"/>
              <a:t>(1) Relate at the time of conception or reduction to practice of the invention to the employer’s business, or actual or demonstrably anticipated research or development of the employer; or</a:t>
            </a:r>
          </a:p>
          <a:p>
            <a:pPr marL="0" indent="0" fontAlgn="base">
              <a:buNone/>
            </a:pPr>
            <a:r>
              <a:rPr lang="en-US" dirty="0"/>
              <a:t>(2) Result from any work performed by the employee for the employer.</a:t>
            </a:r>
          </a:p>
        </p:txBody>
      </p:sp>
    </p:spTree>
    <p:extLst>
      <p:ext uri="{BB962C8B-B14F-4D97-AF65-F5344CB8AC3E}">
        <p14:creationId xmlns:p14="http://schemas.microsoft.com/office/powerpoint/2010/main" val="43079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62D4-38D7-2246-991F-07991812FAFB}"/>
              </a:ext>
            </a:extLst>
          </p:cNvPr>
          <p:cNvSpPr>
            <a:spLocks noGrp="1"/>
          </p:cNvSpPr>
          <p:nvPr>
            <p:ph type="title"/>
          </p:nvPr>
        </p:nvSpPr>
        <p:spPr/>
        <p:txBody>
          <a:bodyPr>
            <a:noAutofit/>
          </a:bodyPr>
          <a:lstStyle/>
          <a:p>
            <a:r>
              <a:rPr lang="en-US" sz="3600" dirty="0"/>
              <a:t>Nevada Revised Statutes 600.500:  “</a:t>
            </a:r>
            <a:r>
              <a:rPr lang="en-US" sz="3600" b="1" dirty="0"/>
              <a:t>Employer is sole owner of patentable invention or trade secret developed by employee.”</a:t>
            </a:r>
            <a:endParaRPr lang="en-US" sz="3600" dirty="0"/>
          </a:p>
        </p:txBody>
      </p:sp>
      <p:sp>
        <p:nvSpPr>
          <p:cNvPr id="3" name="Content Placeholder 2">
            <a:extLst>
              <a:ext uri="{FF2B5EF4-FFF2-40B4-BE49-F238E27FC236}">
                <a16:creationId xmlns:a16="http://schemas.microsoft.com/office/drawing/2014/main" id="{D0C185BC-0632-3E49-8D69-12EA2A908599}"/>
              </a:ext>
            </a:extLst>
          </p:cNvPr>
          <p:cNvSpPr>
            <a:spLocks noGrp="1"/>
          </p:cNvSpPr>
          <p:nvPr>
            <p:ph idx="1"/>
          </p:nvPr>
        </p:nvSpPr>
        <p:spPr/>
        <p:txBody>
          <a:bodyPr/>
          <a:lstStyle/>
          <a:p>
            <a:r>
              <a:rPr lang="en-US" dirty="0"/>
              <a:t>Except as otherwise provided by express written agreement, an employer is the sole owner of any patentable invention or trade secret developed by his or her employee during the course and scope of the employment that relates directly to work performed during the course and scope of the employment.</a:t>
            </a:r>
          </a:p>
        </p:txBody>
      </p:sp>
    </p:spTree>
    <p:extLst>
      <p:ext uri="{BB962C8B-B14F-4D97-AF65-F5344CB8AC3E}">
        <p14:creationId xmlns:p14="http://schemas.microsoft.com/office/powerpoint/2010/main" val="26637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356E-075E-1942-B2DF-2082D2186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50707-EF8B-BC24-1CF8-C235CDD287F1}"/>
              </a:ext>
            </a:extLst>
          </p:cNvPr>
          <p:cNvSpPr>
            <a:spLocks noGrp="1"/>
          </p:cNvSpPr>
          <p:nvPr>
            <p:ph type="title"/>
          </p:nvPr>
        </p:nvSpPr>
        <p:spPr/>
        <p:txBody>
          <a:bodyPr>
            <a:normAutofit/>
          </a:bodyPr>
          <a:lstStyle/>
          <a:p>
            <a:pPr algn="ctr"/>
            <a:r>
              <a:rPr lang="en-US" sz="3600" dirty="0"/>
              <a:t>Japan</a:t>
            </a:r>
          </a:p>
        </p:txBody>
      </p:sp>
      <p:sp>
        <p:nvSpPr>
          <p:cNvPr id="4" name="Content Placeholder 3">
            <a:extLst>
              <a:ext uri="{FF2B5EF4-FFF2-40B4-BE49-F238E27FC236}">
                <a16:creationId xmlns:a16="http://schemas.microsoft.com/office/drawing/2014/main" id="{8D67CCE6-AE17-EA96-19D6-42721270E434}"/>
              </a:ext>
            </a:extLst>
          </p:cNvPr>
          <p:cNvSpPr>
            <a:spLocks noGrp="1"/>
          </p:cNvSpPr>
          <p:nvPr>
            <p:ph sz="half" idx="2"/>
          </p:nvPr>
        </p:nvSpPr>
        <p:spPr>
          <a:xfrm>
            <a:off x="1030514" y="1480457"/>
            <a:ext cx="10323286" cy="5012417"/>
          </a:xfrm>
        </p:spPr>
        <p:txBody>
          <a:bodyPr>
            <a:normAutofit fontScale="92500" lnSpcReduction="10000"/>
          </a:bodyPr>
          <a:lstStyle/>
          <a:p>
            <a:r>
              <a:rPr lang="en-US" dirty="0"/>
              <a:t>Employee is entitled to “reasonable remuneration” (Art 35, para 3)</a:t>
            </a:r>
          </a:p>
          <a:p>
            <a:r>
              <a:rPr lang="en-US" dirty="0"/>
              <a:t>Remuneration by an employer pursuant to an employment contract shall not be considered unreasonable if:</a:t>
            </a:r>
          </a:p>
          <a:p>
            <a:pPr lvl="1"/>
            <a:r>
              <a:rPr lang="en-US" dirty="0"/>
              <a:t>There was consultation between the employer and the employees to set standards for remuneration,</a:t>
            </a:r>
          </a:p>
          <a:p>
            <a:pPr lvl="1"/>
            <a:r>
              <a:rPr lang="en-US" dirty="0"/>
              <a:t>there was adequate disclosure of the standards for remuneration,</a:t>
            </a:r>
          </a:p>
          <a:p>
            <a:pPr lvl="1"/>
            <a:r>
              <a:rPr lang="en-US" dirty="0"/>
              <a:t>and the opinions of employees concerning the amount of remuneration are heard by the employer. (Art. 35, para 4)</a:t>
            </a:r>
          </a:p>
          <a:p>
            <a:r>
              <a:rPr lang="en-US" dirty="0"/>
              <a:t>In the absence of a valid contract of this sort, the amount of the compensation shall be determined by considering:</a:t>
            </a:r>
          </a:p>
          <a:p>
            <a:pPr lvl="1"/>
            <a:r>
              <a:rPr lang="en-US" dirty="0"/>
              <a:t>the amount of profit to be received by the employer from the invention, </a:t>
            </a:r>
          </a:p>
          <a:p>
            <a:pPr lvl="1"/>
            <a:r>
              <a:rPr lang="en-US" dirty="0"/>
              <a:t>the employer’s burden and contribution,</a:t>
            </a:r>
          </a:p>
          <a:p>
            <a:pPr lvl="1"/>
            <a:r>
              <a:rPr lang="en-US" dirty="0"/>
              <a:t>its treatment of the employee, </a:t>
            </a:r>
          </a:p>
          <a:p>
            <a:pPr lvl="1"/>
            <a:r>
              <a:rPr lang="en-US" dirty="0"/>
              <a:t>and any other circumstances relating to the invention. (para 5)</a:t>
            </a:r>
          </a:p>
        </p:txBody>
      </p:sp>
    </p:spTree>
    <p:extLst>
      <p:ext uri="{BB962C8B-B14F-4D97-AF65-F5344CB8AC3E}">
        <p14:creationId xmlns:p14="http://schemas.microsoft.com/office/powerpoint/2010/main" val="124449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7AF1-EC7E-7543-BBD9-8E2C9CA2F5A4}"/>
              </a:ext>
            </a:extLst>
          </p:cNvPr>
          <p:cNvSpPr>
            <a:spLocks noGrp="1"/>
          </p:cNvSpPr>
          <p:nvPr>
            <p:ph type="title"/>
          </p:nvPr>
        </p:nvSpPr>
        <p:spPr/>
        <p:txBody>
          <a:bodyPr>
            <a:normAutofit/>
          </a:bodyPr>
          <a:lstStyle/>
          <a:p>
            <a:pPr algn="ctr"/>
            <a:r>
              <a:rPr lang="en-US" sz="3600" dirty="0"/>
              <a:t>German Act on Employee Inventions (GAEI) </a:t>
            </a:r>
            <a:br>
              <a:rPr lang="en-US" sz="3600" dirty="0"/>
            </a:br>
            <a:r>
              <a:rPr lang="en-US" sz="3600" dirty="0"/>
              <a:t>(1957; reformed 2009)</a:t>
            </a:r>
          </a:p>
        </p:txBody>
      </p:sp>
      <p:sp>
        <p:nvSpPr>
          <p:cNvPr id="5" name="Content Placeholder 4">
            <a:extLst>
              <a:ext uri="{FF2B5EF4-FFF2-40B4-BE49-F238E27FC236}">
                <a16:creationId xmlns:a16="http://schemas.microsoft.com/office/drawing/2014/main" id="{C60B8A30-4CD0-C24E-88FF-C880334426D4}"/>
              </a:ext>
            </a:extLst>
          </p:cNvPr>
          <p:cNvSpPr>
            <a:spLocks noGrp="1"/>
          </p:cNvSpPr>
          <p:nvPr>
            <p:ph idx="1"/>
          </p:nvPr>
        </p:nvSpPr>
        <p:spPr/>
        <p:txBody>
          <a:bodyPr/>
          <a:lstStyle/>
          <a:p>
            <a:pPr marL="0" indent="0">
              <a:buNone/>
            </a:pPr>
            <a:r>
              <a:rPr lang="en-US" dirty="0"/>
              <a:t>Scope:</a:t>
            </a:r>
          </a:p>
          <a:p>
            <a:r>
              <a:rPr lang="en-US" dirty="0"/>
              <a:t>Applies whenever either:</a:t>
            </a:r>
          </a:p>
          <a:p>
            <a:pPr lvl="1"/>
            <a:r>
              <a:rPr lang="en-US" dirty="0"/>
              <a:t>The employee’s usual workplace is in Germany, or</a:t>
            </a:r>
          </a:p>
          <a:p>
            <a:pPr lvl="1"/>
            <a:r>
              <a:rPr lang="en-US" dirty="0"/>
              <a:t>The employment contracts specifies German law as the governing law</a:t>
            </a:r>
          </a:p>
        </p:txBody>
      </p:sp>
    </p:spTree>
    <p:extLst>
      <p:ext uri="{BB962C8B-B14F-4D97-AF65-F5344CB8AC3E}">
        <p14:creationId xmlns:p14="http://schemas.microsoft.com/office/powerpoint/2010/main" val="4630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7AF1-EC7E-7543-BBD9-8E2C9CA2F5A4}"/>
              </a:ext>
            </a:extLst>
          </p:cNvPr>
          <p:cNvSpPr>
            <a:spLocks noGrp="1"/>
          </p:cNvSpPr>
          <p:nvPr>
            <p:ph type="title"/>
          </p:nvPr>
        </p:nvSpPr>
        <p:spPr/>
        <p:txBody>
          <a:bodyPr>
            <a:normAutofit/>
          </a:bodyPr>
          <a:lstStyle/>
          <a:p>
            <a:pPr algn="ctr"/>
            <a:r>
              <a:rPr lang="en-US" sz="3600" dirty="0"/>
              <a:t>German Act on Employee Inventions (GAEI) </a:t>
            </a:r>
            <a:br>
              <a:rPr lang="en-US" sz="3600" dirty="0"/>
            </a:br>
            <a:r>
              <a:rPr lang="en-US" sz="3600" dirty="0"/>
              <a:t>(1957; reformed 2009)</a:t>
            </a:r>
          </a:p>
        </p:txBody>
      </p:sp>
      <p:sp>
        <p:nvSpPr>
          <p:cNvPr id="5" name="Content Placeholder 4">
            <a:extLst>
              <a:ext uri="{FF2B5EF4-FFF2-40B4-BE49-F238E27FC236}">
                <a16:creationId xmlns:a16="http://schemas.microsoft.com/office/drawing/2014/main" id="{C60B8A30-4CD0-C24E-88FF-C880334426D4}"/>
              </a:ext>
            </a:extLst>
          </p:cNvPr>
          <p:cNvSpPr>
            <a:spLocks noGrp="1"/>
          </p:cNvSpPr>
          <p:nvPr>
            <p:ph idx="1"/>
          </p:nvPr>
        </p:nvSpPr>
        <p:spPr/>
        <p:txBody>
          <a:bodyPr/>
          <a:lstStyle/>
          <a:p>
            <a:pPr marL="0" indent="0">
              <a:buNone/>
            </a:pPr>
            <a:r>
              <a:rPr lang="en-US" dirty="0"/>
              <a:t>Differentiation:</a:t>
            </a:r>
          </a:p>
          <a:p>
            <a:pPr lvl="1"/>
            <a:r>
              <a:rPr lang="en-US" dirty="0"/>
              <a:t>“Service Invention” = invention made during the term of employment which either:</a:t>
            </a:r>
          </a:p>
          <a:p>
            <a:pPr lvl="2"/>
            <a:r>
              <a:rPr lang="en-US" dirty="0"/>
              <a:t>Resulted from the employee’s tasks in employment, or</a:t>
            </a:r>
          </a:p>
          <a:p>
            <a:pPr lvl="2"/>
            <a:r>
              <a:rPr lang="en-US" dirty="0"/>
              <a:t>Is based upon the experience or activities of the employer</a:t>
            </a:r>
          </a:p>
          <a:p>
            <a:pPr lvl="1"/>
            <a:r>
              <a:rPr lang="en-US" dirty="0"/>
              <a:t>“Free invention” = any other invention made during the period of employment</a:t>
            </a:r>
          </a:p>
        </p:txBody>
      </p:sp>
    </p:spTree>
    <p:extLst>
      <p:ext uri="{BB962C8B-B14F-4D97-AF65-F5344CB8AC3E}">
        <p14:creationId xmlns:p14="http://schemas.microsoft.com/office/powerpoint/2010/main" val="63738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7AF1-EC7E-7543-BBD9-8E2C9CA2F5A4}"/>
              </a:ext>
            </a:extLst>
          </p:cNvPr>
          <p:cNvSpPr>
            <a:spLocks noGrp="1"/>
          </p:cNvSpPr>
          <p:nvPr>
            <p:ph type="title"/>
          </p:nvPr>
        </p:nvSpPr>
        <p:spPr/>
        <p:txBody>
          <a:bodyPr>
            <a:normAutofit/>
          </a:bodyPr>
          <a:lstStyle/>
          <a:p>
            <a:pPr algn="ctr"/>
            <a:r>
              <a:rPr lang="en-US" sz="3600" dirty="0"/>
              <a:t>German Act on Employee Inventions (GAEI) </a:t>
            </a:r>
            <a:br>
              <a:rPr lang="en-US" sz="3600" dirty="0"/>
            </a:br>
            <a:r>
              <a:rPr lang="en-US" sz="3600" dirty="0"/>
              <a:t>(1957; reformed 2009)</a:t>
            </a:r>
          </a:p>
        </p:txBody>
      </p:sp>
      <p:sp>
        <p:nvSpPr>
          <p:cNvPr id="5" name="Content Placeholder 4">
            <a:extLst>
              <a:ext uri="{FF2B5EF4-FFF2-40B4-BE49-F238E27FC236}">
                <a16:creationId xmlns:a16="http://schemas.microsoft.com/office/drawing/2014/main" id="{C60B8A30-4CD0-C24E-88FF-C880334426D4}"/>
              </a:ext>
            </a:extLst>
          </p:cNvPr>
          <p:cNvSpPr>
            <a:spLocks noGrp="1"/>
          </p:cNvSpPr>
          <p:nvPr>
            <p:ph idx="1"/>
          </p:nvPr>
        </p:nvSpPr>
        <p:spPr/>
        <p:txBody>
          <a:bodyPr/>
          <a:lstStyle/>
          <a:p>
            <a:pPr marL="0" indent="0">
              <a:buNone/>
            </a:pPr>
            <a:r>
              <a:rPr lang="en-US" dirty="0"/>
              <a:t>Rules governing service inventions</a:t>
            </a:r>
          </a:p>
          <a:p>
            <a:pPr lvl="1"/>
            <a:r>
              <a:rPr lang="en-US" dirty="0"/>
              <a:t>Employee must promptly notify employer in writing; employer must promptly confirm receipt</a:t>
            </a:r>
          </a:p>
          <a:p>
            <a:pPr lvl="1"/>
            <a:r>
              <a:rPr lang="en-US" dirty="0"/>
              <a:t>Employer can then “claim” the invention, either:</a:t>
            </a:r>
          </a:p>
          <a:p>
            <a:pPr lvl="2"/>
            <a:r>
              <a:rPr lang="en-US" dirty="0"/>
              <a:t>Expressly, or</a:t>
            </a:r>
          </a:p>
          <a:p>
            <a:pPr lvl="2"/>
            <a:r>
              <a:rPr lang="en-US" dirty="0"/>
              <a:t>Allowing 4 months to pass without expressly disclaiming</a:t>
            </a:r>
          </a:p>
          <a:p>
            <a:pPr lvl="1"/>
            <a:r>
              <a:rPr lang="en-US" dirty="0"/>
              <a:t>If employer uses the invention, must pay remuneration using </a:t>
            </a:r>
            <a:r>
              <a:rPr lang="en-US" u="sng" dirty="0"/>
              <a:t>VEAX formula</a:t>
            </a:r>
          </a:p>
          <a:p>
            <a:pPr lvl="1"/>
            <a:endParaRPr lang="en-US" dirty="0"/>
          </a:p>
        </p:txBody>
      </p:sp>
    </p:spTree>
    <p:extLst>
      <p:ext uri="{BB962C8B-B14F-4D97-AF65-F5344CB8AC3E}">
        <p14:creationId xmlns:p14="http://schemas.microsoft.com/office/powerpoint/2010/main" val="44627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2058A-5357-542A-9FF4-595AC092F6D5}"/>
              </a:ext>
            </a:extLst>
          </p:cNvPr>
          <p:cNvSpPr>
            <a:spLocks noGrp="1"/>
          </p:cNvSpPr>
          <p:nvPr>
            <p:ph type="title"/>
          </p:nvPr>
        </p:nvSpPr>
        <p:spPr>
          <a:xfrm>
            <a:off x="918210" y="2103437"/>
            <a:ext cx="10515600" cy="1325563"/>
          </a:xfrm>
        </p:spPr>
        <p:txBody>
          <a:bodyPr>
            <a:normAutofit/>
          </a:bodyPr>
          <a:lstStyle/>
          <a:p>
            <a:pPr algn="ctr"/>
            <a:r>
              <a:rPr lang="en-US" sz="3600" dirty="0"/>
              <a:t>Background</a:t>
            </a:r>
          </a:p>
        </p:txBody>
      </p:sp>
    </p:spTree>
    <p:extLst>
      <p:ext uri="{BB962C8B-B14F-4D97-AF65-F5344CB8AC3E}">
        <p14:creationId xmlns:p14="http://schemas.microsoft.com/office/powerpoint/2010/main" val="3113360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753C-4566-C54A-ABEC-B2FC4AB12453}"/>
              </a:ext>
            </a:extLst>
          </p:cNvPr>
          <p:cNvSpPr>
            <a:spLocks noGrp="1"/>
          </p:cNvSpPr>
          <p:nvPr>
            <p:ph type="title"/>
          </p:nvPr>
        </p:nvSpPr>
        <p:spPr>
          <a:xfrm>
            <a:off x="838200" y="232779"/>
            <a:ext cx="10515600" cy="898190"/>
          </a:xfrm>
        </p:spPr>
        <p:txBody>
          <a:bodyPr/>
          <a:lstStyle/>
          <a:p>
            <a:r>
              <a:rPr lang="en-US" dirty="0"/>
              <a:t>V = E * A * X</a:t>
            </a:r>
          </a:p>
        </p:txBody>
      </p:sp>
      <p:sp>
        <p:nvSpPr>
          <p:cNvPr id="4" name="Content Placeholder 3">
            <a:extLst>
              <a:ext uri="{FF2B5EF4-FFF2-40B4-BE49-F238E27FC236}">
                <a16:creationId xmlns:a16="http://schemas.microsoft.com/office/drawing/2014/main" id="{1694910A-5E6C-1C43-8D39-4AA2DC903AEF}"/>
              </a:ext>
            </a:extLst>
          </p:cNvPr>
          <p:cNvSpPr>
            <a:spLocks noGrp="1"/>
          </p:cNvSpPr>
          <p:nvPr>
            <p:ph sz="half" idx="1"/>
          </p:nvPr>
        </p:nvSpPr>
        <p:spPr>
          <a:xfrm>
            <a:off x="549442" y="1253331"/>
            <a:ext cx="5181600" cy="3606052"/>
          </a:xfrm>
        </p:spPr>
        <p:txBody>
          <a:bodyPr>
            <a:normAutofit fontScale="92500" lnSpcReduction="10000"/>
          </a:bodyPr>
          <a:lstStyle/>
          <a:p>
            <a:pPr marL="0" indent="0">
              <a:buNone/>
            </a:pPr>
            <a:r>
              <a:rPr lang="en-US" dirty="0"/>
              <a:t>V = annual remuneration</a:t>
            </a:r>
          </a:p>
          <a:p>
            <a:pPr marL="0" indent="0">
              <a:buNone/>
            </a:pPr>
            <a:r>
              <a:rPr lang="en-US" dirty="0"/>
              <a:t>E = invention value</a:t>
            </a:r>
          </a:p>
          <a:p>
            <a:pPr marL="0" indent="0">
              <a:buNone/>
            </a:pPr>
            <a:r>
              <a:rPr lang="en-US" dirty="0"/>
              <a:t>A = employee’s “share factor”</a:t>
            </a:r>
          </a:p>
          <a:p>
            <a:pPr lvl="1"/>
            <a:r>
              <a:rPr lang="en-US" dirty="0"/>
              <a:t>a) role in identifying the problem solved by the invention</a:t>
            </a:r>
          </a:p>
          <a:p>
            <a:pPr lvl="1"/>
            <a:r>
              <a:rPr lang="en-US" dirty="0"/>
              <a:t>b) contribution to the solution of the problem</a:t>
            </a:r>
          </a:p>
          <a:p>
            <a:pPr lvl="1"/>
            <a:r>
              <a:rPr lang="en-US" dirty="0"/>
              <a:t>c) duties and position within the company</a:t>
            </a:r>
          </a:p>
          <a:p>
            <a:pPr marL="0" indent="0">
              <a:buNone/>
            </a:pPr>
            <a:r>
              <a:rPr lang="en-US" dirty="0"/>
              <a:t>X = co-inventor share</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C2E25AE0-8330-394A-B1E7-BA63FF037ABC}"/>
              </a:ext>
            </a:extLst>
          </p:cNvPr>
          <p:cNvSpPr>
            <a:spLocks noGrp="1"/>
          </p:cNvSpPr>
          <p:nvPr>
            <p:ph sz="half" idx="2"/>
          </p:nvPr>
        </p:nvSpPr>
        <p:spPr>
          <a:xfrm>
            <a:off x="6460960" y="762920"/>
            <a:ext cx="5181600" cy="4351338"/>
          </a:xfrm>
        </p:spPr>
        <p:txBody>
          <a:bodyPr>
            <a:normAutofit fontScale="92500" lnSpcReduction="10000"/>
          </a:bodyPr>
          <a:lstStyle/>
          <a:p>
            <a:r>
              <a:rPr lang="en-US" sz="2400" dirty="0">
                <a:solidFill>
                  <a:srgbClr val="002060"/>
                </a:solidFill>
              </a:rPr>
              <a:t>Typically calculated by multiplying additional revenue enabled by the invention x reasonable and customary license fee</a:t>
            </a:r>
          </a:p>
          <a:p>
            <a:r>
              <a:rPr lang="en-US" sz="2400" dirty="0">
                <a:solidFill>
                  <a:srgbClr val="002060"/>
                </a:solidFill>
              </a:rPr>
              <a:t>Illustration:  </a:t>
            </a:r>
          </a:p>
          <a:p>
            <a:pPr lvl="1"/>
            <a:r>
              <a:rPr lang="en-US" sz="2000" dirty="0">
                <a:solidFill>
                  <a:srgbClr val="002060"/>
                </a:solidFill>
              </a:rPr>
              <a:t>An invention, by improving the efficiency of a manufacturing process, increases company’s revenues by 1,000,000 Euros per year</a:t>
            </a:r>
          </a:p>
          <a:p>
            <a:pPr lvl="1"/>
            <a:r>
              <a:rPr lang="en-US" sz="2000" dirty="0">
                <a:solidFill>
                  <a:srgbClr val="002060"/>
                </a:solidFill>
              </a:rPr>
              <a:t>customary royalty for licensing a patent of this sort = 5%</a:t>
            </a:r>
          </a:p>
          <a:p>
            <a:pPr lvl="1"/>
            <a:r>
              <a:rPr lang="en-US" sz="2000" dirty="0">
                <a:solidFill>
                  <a:srgbClr val="002060"/>
                </a:solidFill>
              </a:rPr>
              <a:t>Then E = 50,000 Euros</a:t>
            </a:r>
          </a:p>
        </p:txBody>
      </p:sp>
      <p:cxnSp>
        <p:nvCxnSpPr>
          <p:cNvPr id="6" name="Straight Arrow Connector 5">
            <a:extLst>
              <a:ext uri="{FF2B5EF4-FFF2-40B4-BE49-F238E27FC236}">
                <a16:creationId xmlns:a16="http://schemas.microsoft.com/office/drawing/2014/main" id="{5BCB6CB8-FC4B-1B45-A688-A43A6BCBE3D4}"/>
              </a:ext>
            </a:extLst>
          </p:cNvPr>
          <p:cNvCxnSpPr>
            <a:cxnSpLocks/>
          </p:cNvCxnSpPr>
          <p:nvPr/>
        </p:nvCxnSpPr>
        <p:spPr>
          <a:xfrm flipV="1">
            <a:off x="3383280" y="1253331"/>
            <a:ext cx="3258152" cy="6146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8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753C-4566-C54A-ABEC-B2FC4AB12453}"/>
              </a:ext>
            </a:extLst>
          </p:cNvPr>
          <p:cNvSpPr>
            <a:spLocks noGrp="1"/>
          </p:cNvSpPr>
          <p:nvPr>
            <p:ph type="title"/>
          </p:nvPr>
        </p:nvSpPr>
        <p:spPr>
          <a:xfrm>
            <a:off x="838200" y="232779"/>
            <a:ext cx="10515600" cy="898190"/>
          </a:xfrm>
        </p:spPr>
        <p:txBody>
          <a:bodyPr/>
          <a:lstStyle/>
          <a:p>
            <a:r>
              <a:rPr lang="en-US" dirty="0"/>
              <a:t>V = E * A * X</a:t>
            </a:r>
          </a:p>
        </p:txBody>
      </p:sp>
      <p:sp>
        <p:nvSpPr>
          <p:cNvPr id="4" name="Content Placeholder 3">
            <a:extLst>
              <a:ext uri="{FF2B5EF4-FFF2-40B4-BE49-F238E27FC236}">
                <a16:creationId xmlns:a16="http://schemas.microsoft.com/office/drawing/2014/main" id="{1694910A-5E6C-1C43-8D39-4AA2DC903AEF}"/>
              </a:ext>
            </a:extLst>
          </p:cNvPr>
          <p:cNvSpPr>
            <a:spLocks noGrp="1"/>
          </p:cNvSpPr>
          <p:nvPr>
            <p:ph sz="half" idx="1"/>
          </p:nvPr>
        </p:nvSpPr>
        <p:spPr>
          <a:xfrm>
            <a:off x="549442" y="1253330"/>
            <a:ext cx="5181600" cy="5441245"/>
          </a:xfrm>
        </p:spPr>
        <p:txBody>
          <a:bodyPr>
            <a:normAutofit fontScale="92500" lnSpcReduction="10000"/>
          </a:bodyPr>
          <a:lstStyle/>
          <a:p>
            <a:pPr marL="0" indent="0">
              <a:buNone/>
            </a:pPr>
            <a:r>
              <a:rPr lang="en-US" dirty="0"/>
              <a:t>V = annual remuneration</a:t>
            </a:r>
          </a:p>
          <a:p>
            <a:pPr marL="0" indent="0">
              <a:buNone/>
            </a:pPr>
            <a:r>
              <a:rPr lang="en-US" dirty="0"/>
              <a:t>E = invention value</a:t>
            </a:r>
          </a:p>
          <a:p>
            <a:pPr marL="0" indent="0">
              <a:buNone/>
            </a:pPr>
            <a:r>
              <a:rPr lang="en-US" dirty="0"/>
              <a:t>A = employee’s “share factor”</a:t>
            </a:r>
          </a:p>
          <a:p>
            <a:pPr lvl="1"/>
            <a:r>
              <a:rPr lang="en-US" dirty="0"/>
              <a:t>a) role in identifying the problem solved by the invention</a:t>
            </a:r>
          </a:p>
          <a:p>
            <a:pPr lvl="1"/>
            <a:r>
              <a:rPr lang="en-US" dirty="0"/>
              <a:t>b) contribution to the solution of the problem</a:t>
            </a:r>
          </a:p>
          <a:p>
            <a:pPr lvl="1"/>
            <a:r>
              <a:rPr lang="en-US" dirty="0"/>
              <a:t>c) duties and position within the company</a:t>
            </a:r>
          </a:p>
          <a:p>
            <a:pPr marL="0" indent="0">
              <a:buNone/>
            </a:pPr>
            <a:r>
              <a:rPr lang="en-US" dirty="0"/>
              <a:t>X = co-inventor share</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C2E25AE0-8330-394A-B1E7-BA63FF037ABC}"/>
              </a:ext>
            </a:extLst>
          </p:cNvPr>
          <p:cNvSpPr>
            <a:spLocks noGrp="1"/>
          </p:cNvSpPr>
          <p:nvPr>
            <p:ph sz="half" idx="2"/>
          </p:nvPr>
        </p:nvSpPr>
        <p:spPr>
          <a:xfrm>
            <a:off x="6460960" y="509451"/>
            <a:ext cx="5181600" cy="5095217"/>
          </a:xfrm>
        </p:spPr>
        <p:txBody>
          <a:bodyPr>
            <a:normAutofit fontScale="92500" lnSpcReduction="10000"/>
          </a:bodyPr>
          <a:lstStyle/>
          <a:p>
            <a:pPr marL="0" indent="0">
              <a:buNone/>
            </a:pPr>
            <a:r>
              <a:rPr lang="en-US" sz="2400" dirty="0">
                <a:solidFill>
                  <a:srgbClr val="002060"/>
                </a:solidFill>
              </a:rPr>
              <a:t>Sum of:</a:t>
            </a:r>
          </a:p>
          <a:p>
            <a:r>
              <a:rPr lang="en-US" sz="2400" dirty="0">
                <a:solidFill>
                  <a:srgbClr val="002060"/>
                </a:solidFill>
              </a:rPr>
              <a:t>1 to 6 “points,” depending on how extensive the employee’s role was in identifying the problem and taking the initiative in solving it</a:t>
            </a:r>
          </a:p>
          <a:p>
            <a:r>
              <a:rPr lang="en-US" sz="2400" dirty="0">
                <a:solidFill>
                  <a:srgbClr val="002060"/>
                </a:solidFill>
              </a:rPr>
              <a:t>1 to 6 “points,” depending on whether the employee:</a:t>
            </a:r>
          </a:p>
          <a:p>
            <a:pPr lvl="1"/>
            <a:r>
              <a:rPr lang="en-US" sz="2000" dirty="0">
                <a:solidFill>
                  <a:srgbClr val="002060"/>
                </a:solidFill>
              </a:rPr>
              <a:t>Used commonplace ideas to solves the problem or his own ingenuity</a:t>
            </a:r>
          </a:p>
          <a:p>
            <a:pPr lvl="1"/>
            <a:r>
              <a:rPr lang="en-US" sz="2000" dirty="0">
                <a:solidFill>
                  <a:srgbClr val="002060"/>
                </a:solidFill>
              </a:rPr>
              <a:t>Used work or knowledge provided by the company</a:t>
            </a:r>
          </a:p>
          <a:p>
            <a:pPr lvl="1"/>
            <a:r>
              <a:rPr lang="en-US" sz="2000" dirty="0">
                <a:solidFill>
                  <a:srgbClr val="002060"/>
                </a:solidFill>
              </a:rPr>
              <a:t>Used technical resources provided by the company</a:t>
            </a:r>
          </a:p>
          <a:p>
            <a:r>
              <a:rPr lang="en-US" sz="2400" dirty="0">
                <a:solidFill>
                  <a:srgbClr val="002060"/>
                </a:solidFill>
              </a:rPr>
              <a:t>1 to 8 ”points,” depending on the employee’s position in the company</a:t>
            </a:r>
          </a:p>
          <a:p>
            <a:pPr lvl="1"/>
            <a:r>
              <a:rPr lang="en-US" sz="2000" dirty="0">
                <a:solidFill>
                  <a:srgbClr val="002060"/>
                </a:solidFill>
              </a:rPr>
              <a:t>Unskilled workers and apprentices get the most; executives get the fewest</a:t>
            </a:r>
          </a:p>
        </p:txBody>
      </p:sp>
      <p:cxnSp>
        <p:nvCxnSpPr>
          <p:cNvPr id="7" name="Straight Arrow Connector 6">
            <a:extLst>
              <a:ext uri="{FF2B5EF4-FFF2-40B4-BE49-F238E27FC236}">
                <a16:creationId xmlns:a16="http://schemas.microsoft.com/office/drawing/2014/main" id="{784E5A22-17F4-7540-BD97-3DBA69001778}"/>
              </a:ext>
            </a:extLst>
          </p:cNvPr>
          <p:cNvCxnSpPr>
            <a:cxnSpLocks/>
          </p:cNvCxnSpPr>
          <p:nvPr/>
        </p:nvCxnSpPr>
        <p:spPr>
          <a:xfrm flipV="1">
            <a:off x="5081451" y="1253331"/>
            <a:ext cx="1559981" cy="142455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85CC37E-5DF7-5149-A912-ABA62F7A98E7}"/>
              </a:ext>
            </a:extLst>
          </p:cNvPr>
          <p:cNvCxnSpPr>
            <a:cxnSpLocks/>
          </p:cNvCxnSpPr>
          <p:nvPr/>
        </p:nvCxnSpPr>
        <p:spPr>
          <a:xfrm flipV="1">
            <a:off x="5603966" y="2385003"/>
            <a:ext cx="1037466" cy="82302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D6269E6-4BA9-5F43-A5FA-A678C6E0B4B6}"/>
              </a:ext>
            </a:extLst>
          </p:cNvPr>
          <p:cNvCxnSpPr>
            <a:cxnSpLocks/>
          </p:cNvCxnSpPr>
          <p:nvPr/>
        </p:nvCxnSpPr>
        <p:spPr>
          <a:xfrm>
            <a:off x="5081451" y="3931920"/>
            <a:ext cx="1379509" cy="40494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42250D8-186C-6C42-B219-9ACFDC923815}"/>
              </a:ext>
            </a:extLst>
          </p:cNvPr>
          <p:cNvPicPr>
            <a:picLocks noChangeAspect="1"/>
          </p:cNvPicPr>
          <p:nvPr/>
        </p:nvPicPr>
        <p:blipFill>
          <a:blip r:embed="rId2"/>
          <a:stretch>
            <a:fillRect/>
          </a:stretch>
        </p:blipFill>
        <p:spPr>
          <a:xfrm>
            <a:off x="300808" y="5724009"/>
            <a:ext cx="11341752" cy="970566"/>
          </a:xfrm>
          <a:prstGeom prst="rect">
            <a:avLst/>
          </a:prstGeom>
        </p:spPr>
      </p:pic>
    </p:spTree>
    <p:extLst>
      <p:ext uri="{BB962C8B-B14F-4D97-AF65-F5344CB8AC3E}">
        <p14:creationId xmlns:p14="http://schemas.microsoft.com/office/powerpoint/2010/main" val="383721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753C-4566-C54A-ABEC-B2FC4AB12453}"/>
              </a:ext>
            </a:extLst>
          </p:cNvPr>
          <p:cNvSpPr>
            <a:spLocks noGrp="1"/>
          </p:cNvSpPr>
          <p:nvPr>
            <p:ph type="title"/>
          </p:nvPr>
        </p:nvSpPr>
        <p:spPr>
          <a:xfrm>
            <a:off x="838200" y="232779"/>
            <a:ext cx="10515600" cy="898190"/>
          </a:xfrm>
        </p:spPr>
        <p:txBody>
          <a:bodyPr/>
          <a:lstStyle/>
          <a:p>
            <a:r>
              <a:rPr lang="en-US" dirty="0"/>
              <a:t>V = E * A * X</a:t>
            </a:r>
          </a:p>
        </p:txBody>
      </p:sp>
      <p:sp>
        <p:nvSpPr>
          <p:cNvPr id="4" name="Content Placeholder 3">
            <a:extLst>
              <a:ext uri="{FF2B5EF4-FFF2-40B4-BE49-F238E27FC236}">
                <a16:creationId xmlns:a16="http://schemas.microsoft.com/office/drawing/2014/main" id="{1694910A-5E6C-1C43-8D39-4AA2DC903AEF}"/>
              </a:ext>
            </a:extLst>
          </p:cNvPr>
          <p:cNvSpPr>
            <a:spLocks noGrp="1"/>
          </p:cNvSpPr>
          <p:nvPr>
            <p:ph sz="half" idx="1"/>
          </p:nvPr>
        </p:nvSpPr>
        <p:spPr>
          <a:xfrm>
            <a:off x="549442" y="1253331"/>
            <a:ext cx="5181600" cy="3723618"/>
          </a:xfrm>
        </p:spPr>
        <p:txBody>
          <a:bodyPr>
            <a:normAutofit fontScale="92500" lnSpcReduction="10000"/>
          </a:bodyPr>
          <a:lstStyle/>
          <a:p>
            <a:pPr marL="0" indent="0">
              <a:buNone/>
            </a:pPr>
            <a:r>
              <a:rPr lang="en-US" dirty="0"/>
              <a:t>V = annual remuneration</a:t>
            </a:r>
          </a:p>
          <a:p>
            <a:pPr marL="0" indent="0">
              <a:buNone/>
            </a:pPr>
            <a:r>
              <a:rPr lang="en-US" dirty="0"/>
              <a:t>E = invention value</a:t>
            </a:r>
          </a:p>
          <a:p>
            <a:pPr marL="0" indent="0">
              <a:buNone/>
            </a:pPr>
            <a:r>
              <a:rPr lang="en-US" dirty="0"/>
              <a:t>A = employee’s “share factor”</a:t>
            </a:r>
          </a:p>
          <a:p>
            <a:pPr lvl="1"/>
            <a:r>
              <a:rPr lang="en-US" dirty="0"/>
              <a:t>a) role in identifying the problem solved by the invention</a:t>
            </a:r>
          </a:p>
          <a:p>
            <a:pPr lvl="1"/>
            <a:r>
              <a:rPr lang="en-US" dirty="0"/>
              <a:t>b) contribution to the solution of the problem</a:t>
            </a:r>
          </a:p>
          <a:p>
            <a:pPr lvl="1"/>
            <a:r>
              <a:rPr lang="en-US" dirty="0"/>
              <a:t>c) duties and position within the company</a:t>
            </a:r>
          </a:p>
          <a:p>
            <a:pPr marL="0" indent="0">
              <a:buNone/>
            </a:pPr>
            <a:r>
              <a:rPr lang="en-US" dirty="0"/>
              <a:t>X = co-inventor share</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C2E25AE0-8330-394A-B1E7-BA63FF037ABC}"/>
              </a:ext>
            </a:extLst>
          </p:cNvPr>
          <p:cNvSpPr>
            <a:spLocks noGrp="1"/>
          </p:cNvSpPr>
          <p:nvPr>
            <p:ph sz="half" idx="2"/>
          </p:nvPr>
        </p:nvSpPr>
        <p:spPr>
          <a:xfrm>
            <a:off x="6460960" y="509451"/>
            <a:ext cx="5181600" cy="5095217"/>
          </a:xfrm>
        </p:spPr>
        <p:txBody>
          <a:bodyPr>
            <a:normAutofit fontScale="92500" lnSpcReduction="10000"/>
          </a:bodyPr>
          <a:lstStyle/>
          <a:p>
            <a:pPr marL="0" indent="0">
              <a:buNone/>
            </a:pPr>
            <a:r>
              <a:rPr lang="en-US" sz="2400" dirty="0">
                <a:solidFill>
                  <a:srgbClr val="002060"/>
                </a:solidFill>
              </a:rPr>
              <a:t>Illustration:</a:t>
            </a:r>
          </a:p>
          <a:p>
            <a:r>
              <a:rPr lang="en-US" sz="2400" dirty="0">
                <a:solidFill>
                  <a:srgbClr val="002060"/>
                </a:solidFill>
              </a:rPr>
              <a:t>Recently hired junior-level chemist [5 points], working alone, solves a problem identified by her supervisor in Biotech Inc. [1 point], using technology supplied by the company but also her own ingenuity and training [3 points]</a:t>
            </a:r>
          </a:p>
          <a:p>
            <a:r>
              <a:rPr lang="en-US" sz="2400" dirty="0">
                <a:solidFill>
                  <a:srgbClr val="002060"/>
                </a:solidFill>
              </a:rPr>
              <a:t>Sum = 9</a:t>
            </a:r>
          </a:p>
        </p:txBody>
      </p:sp>
      <p:cxnSp>
        <p:nvCxnSpPr>
          <p:cNvPr id="10" name="Straight Arrow Connector 9">
            <a:extLst>
              <a:ext uri="{FF2B5EF4-FFF2-40B4-BE49-F238E27FC236}">
                <a16:creationId xmlns:a16="http://schemas.microsoft.com/office/drawing/2014/main" id="{FD6269E6-4BA9-5F43-A5FA-A678C6E0B4B6}"/>
              </a:ext>
            </a:extLst>
          </p:cNvPr>
          <p:cNvCxnSpPr>
            <a:cxnSpLocks/>
          </p:cNvCxnSpPr>
          <p:nvPr/>
        </p:nvCxnSpPr>
        <p:spPr>
          <a:xfrm flipH="1">
            <a:off x="5081452" y="2978331"/>
            <a:ext cx="2455817" cy="262633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42250D8-186C-6C42-B219-9ACFDC923815}"/>
              </a:ext>
            </a:extLst>
          </p:cNvPr>
          <p:cNvPicPr>
            <a:picLocks noChangeAspect="1"/>
          </p:cNvPicPr>
          <p:nvPr/>
        </p:nvPicPr>
        <p:blipFill>
          <a:blip r:embed="rId2"/>
          <a:stretch>
            <a:fillRect/>
          </a:stretch>
        </p:blipFill>
        <p:spPr>
          <a:xfrm>
            <a:off x="300808" y="5724009"/>
            <a:ext cx="11341752" cy="970566"/>
          </a:xfrm>
          <a:prstGeom prst="rect">
            <a:avLst/>
          </a:prstGeom>
        </p:spPr>
      </p:pic>
      <p:sp>
        <p:nvSpPr>
          <p:cNvPr id="6" name="Rectangle 5">
            <a:extLst>
              <a:ext uri="{FF2B5EF4-FFF2-40B4-BE49-F238E27FC236}">
                <a16:creationId xmlns:a16="http://schemas.microsoft.com/office/drawing/2014/main" id="{D393586B-7D6B-294A-80E6-4EF41CA603AE}"/>
              </a:ext>
            </a:extLst>
          </p:cNvPr>
          <p:cNvSpPr/>
          <p:nvPr/>
        </p:nvSpPr>
        <p:spPr>
          <a:xfrm>
            <a:off x="4650377" y="5724009"/>
            <a:ext cx="627017" cy="9705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7281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753C-4566-C54A-ABEC-B2FC4AB12453}"/>
              </a:ext>
            </a:extLst>
          </p:cNvPr>
          <p:cNvSpPr>
            <a:spLocks noGrp="1"/>
          </p:cNvSpPr>
          <p:nvPr>
            <p:ph type="title"/>
          </p:nvPr>
        </p:nvSpPr>
        <p:spPr>
          <a:xfrm>
            <a:off x="838200" y="232779"/>
            <a:ext cx="10515600" cy="898190"/>
          </a:xfrm>
        </p:spPr>
        <p:txBody>
          <a:bodyPr/>
          <a:lstStyle/>
          <a:p>
            <a:r>
              <a:rPr lang="en-US" dirty="0"/>
              <a:t>V = E * A * X</a:t>
            </a:r>
          </a:p>
        </p:txBody>
      </p:sp>
      <p:sp>
        <p:nvSpPr>
          <p:cNvPr id="4" name="Content Placeholder 3">
            <a:extLst>
              <a:ext uri="{FF2B5EF4-FFF2-40B4-BE49-F238E27FC236}">
                <a16:creationId xmlns:a16="http://schemas.microsoft.com/office/drawing/2014/main" id="{1694910A-5E6C-1C43-8D39-4AA2DC903AEF}"/>
              </a:ext>
            </a:extLst>
          </p:cNvPr>
          <p:cNvSpPr>
            <a:spLocks noGrp="1"/>
          </p:cNvSpPr>
          <p:nvPr>
            <p:ph sz="half" idx="1"/>
          </p:nvPr>
        </p:nvSpPr>
        <p:spPr>
          <a:xfrm>
            <a:off x="549442" y="1253331"/>
            <a:ext cx="5181600" cy="3671366"/>
          </a:xfrm>
        </p:spPr>
        <p:txBody>
          <a:bodyPr>
            <a:normAutofit fontScale="92500" lnSpcReduction="10000"/>
          </a:bodyPr>
          <a:lstStyle/>
          <a:p>
            <a:pPr marL="0" indent="0">
              <a:buNone/>
            </a:pPr>
            <a:r>
              <a:rPr lang="en-US" dirty="0"/>
              <a:t>V = annual remuneration</a:t>
            </a:r>
          </a:p>
          <a:p>
            <a:pPr marL="0" indent="0">
              <a:buNone/>
            </a:pPr>
            <a:r>
              <a:rPr lang="en-US" dirty="0"/>
              <a:t>E = invention value</a:t>
            </a:r>
          </a:p>
          <a:p>
            <a:pPr marL="0" indent="0">
              <a:buNone/>
            </a:pPr>
            <a:r>
              <a:rPr lang="en-US" dirty="0"/>
              <a:t>A = employee’s “share factor”</a:t>
            </a:r>
          </a:p>
          <a:p>
            <a:pPr lvl="1"/>
            <a:r>
              <a:rPr lang="en-US" dirty="0"/>
              <a:t>a) role in identifying the problem solved by the invention</a:t>
            </a:r>
          </a:p>
          <a:p>
            <a:pPr lvl="1"/>
            <a:r>
              <a:rPr lang="en-US" dirty="0"/>
              <a:t>b) contribution to the solution of the problem</a:t>
            </a:r>
          </a:p>
          <a:p>
            <a:pPr lvl="1"/>
            <a:r>
              <a:rPr lang="en-US" dirty="0"/>
              <a:t>c) duties and position within the company</a:t>
            </a:r>
          </a:p>
          <a:p>
            <a:pPr marL="0" indent="0">
              <a:buNone/>
            </a:pPr>
            <a:r>
              <a:rPr lang="en-US" dirty="0"/>
              <a:t>X = co-inventor share</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C2E25AE0-8330-394A-B1E7-BA63FF037ABC}"/>
              </a:ext>
            </a:extLst>
          </p:cNvPr>
          <p:cNvSpPr>
            <a:spLocks noGrp="1"/>
          </p:cNvSpPr>
          <p:nvPr>
            <p:ph sz="half" idx="2"/>
          </p:nvPr>
        </p:nvSpPr>
        <p:spPr>
          <a:xfrm>
            <a:off x="6460960" y="3709850"/>
            <a:ext cx="5181600" cy="1404407"/>
          </a:xfrm>
        </p:spPr>
        <p:txBody>
          <a:bodyPr>
            <a:normAutofit fontScale="92500" lnSpcReduction="10000"/>
          </a:bodyPr>
          <a:lstStyle/>
          <a:p>
            <a:r>
              <a:rPr lang="en-US" sz="2400" dirty="0">
                <a:solidFill>
                  <a:srgbClr val="002060"/>
                </a:solidFill>
              </a:rPr>
              <a:t>If the invention is created by a team, proportion contributed by each member</a:t>
            </a:r>
          </a:p>
        </p:txBody>
      </p:sp>
      <p:cxnSp>
        <p:nvCxnSpPr>
          <p:cNvPr id="7" name="Straight Arrow Connector 6">
            <a:extLst>
              <a:ext uri="{FF2B5EF4-FFF2-40B4-BE49-F238E27FC236}">
                <a16:creationId xmlns:a16="http://schemas.microsoft.com/office/drawing/2014/main" id="{784E5A22-17F4-7540-BD97-3DBA69001778}"/>
              </a:ext>
            </a:extLst>
          </p:cNvPr>
          <p:cNvCxnSpPr>
            <a:cxnSpLocks/>
          </p:cNvCxnSpPr>
          <p:nvPr/>
        </p:nvCxnSpPr>
        <p:spPr>
          <a:xfrm flipV="1">
            <a:off x="3592286" y="3918857"/>
            <a:ext cx="2868674" cy="67927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71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753C-4566-C54A-ABEC-B2FC4AB12453}"/>
              </a:ext>
            </a:extLst>
          </p:cNvPr>
          <p:cNvSpPr>
            <a:spLocks noGrp="1"/>
          </p:cNvSpPr>
          <p:nvPr>
            <p:ph type="title"/>
          </p:nvPr>
        </p:nvSpPr>
        <p:spPr>
          <a:xfrm>
            <a:off x="838200" y="232779"/>
            <a:ext cx="10515600" cy="898190"/>
          </a:xfrm>
        </p:spPr>
        <p:txBody>
          <a:bodyPr/>
          <a:lstStyle/>
          <a:p>
            <a:r>
              <a:rPr lang="en-US" dirty="0"/>
              <a:t>V = E * A * X</a:t>
            </a:r>
          </a:p>
        </p:txBody>
      </p:sp>
      <p:sp>
        <p:nvSpPr>
          <p:cNvPr id="4" name="Content Placeholder 3">
            <a:extLst>
              <a:ext uri="{FF2B5EF4-FFF2-40B4-BE49-F238E27FC236}">
                <a16:creationId xmlns:a16="http://schemas.microsoft.com/office/drawing/2014/main" id="{1694910A-5E6C-1C43-8D39-4AA2DC903AEF}"/>
              </a:ext>
            </a:extLst>
          </p:cNvPr>
          <p:cNvSpPr>
            <a:spLocks noGrp="1"/>
          </p:cNvSpPr>
          <p:nvPr>
            <p:ph sz="half" idx="1"/>
          </p:nvPr>
        </p:nvSpPr>
        <p:spPr>
          <a:xfrm>
            <a:off x="549442" y="1253331"/>
            <a:ext cx="5181600" cy="3606052"/>
          </a:xfrm>
        </p:spPr>
        <p:txBody>
          <a:bodyPr>
            <a:normAutofit fontScale="92500" lnSpcReduction="10000"/>
          </a:bodyPr>
          <a:lstStyle/>
          <a:p>
            <a:pPr marL="0" indent="0">
              <a:buNone/>
            </a:pPr>
            <a:r>
              <a:rPr lang="en-US" dirty="0"/>
              <a:t>V = annual remuneration</a:t>
            </a:r>
          </a:p>
          <a:p>
            <a:pPr marL="0" indent="0">
              <a:buNone/>
            </a:pPr>
            <a:r>
              <a:rPr lang="en-US" dirty="0"/>
              <a:t>E = invention value</a:t>
            </a:r>
          </a:p>
          <a:p>
            <a:pPr marL="0" indent="0">
              <a:buNone/>
            </a:pPr>
            <a:r>
              <a:rPr lang="en-US" dirty="0"/>
              <a:t>A = employee’s “share factor”</a:t>
            </a:r>
          </a:p>
          <a:p>
            <a:pPr lvl="1"/>
            <a:r>
              <a:rPr lang="en-US" dirty="0"/>
              <a:t>a) role in identifying the problem solved by the invention</a:t>
            </a:r>
          </a:p>
          <a:p>
            <a:pPr lvl="1"/>
            <a:r>
              <a:rPr lang="en-US" dirty="0"/>
              <a:t>b) contribution to the solution of the problem</a:t>
            </a:r>
          </a:p>
          <a:p>
            <a:pPr lvl="1"/>
            <a:r>
              <a:rPr lang="en-US" dirty="0"/>
              <a:t>c) duties and position within the company</a:t>
            </a:r>
          </a:p>
          <a:p>
            <a:pPr marL="0" indent="0">
              <a:buNone/>
            </a:pPr>
            <a:r>
              <a:rPr lang="en-US" dirty="0"/>
              <a:t>X = co-inventor share</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C2E25AE0-8330-394A-B1E7-BA63FF037ABC}"/>
              </a:ext>
            </a:extLst>
          </p:cNvPr>
          <p:cNvSpPr>
            <a:spLocks noGrp="1"/>
          </p:cNvSpPr>
          <p:nvPr>
            <p:ph sz="half" idx="2"/>
          </p:nvPr>
        </p:nvSpPr>
        <p:spPr>
          <a:xfrm>
            <a:off x="6460960" y="762920"/>
            <a:ext cx="5181600" cy="4351338"/>
          </a:xfrm>
        </p:spPr>
        <p:txBody>
          <a:bodyPr>
            <a:normAutofit fontScale="92500" lnSpcReduction="10000"/>
          </a:bodyPr>
          <a:lstStyle/>
          <a:p>
            <a:pPr marL="0" indent="0">
              <a:buNone/>
            </a:pPr>
            <a:r>
              <a:rPr lang="en-US" sz="2400" dirty="0">
                <a:solidFill>
                  <a:srgbClr val="002060"/>
                </a:solidFill>
              </a:rPr>
              <a:t>Illustration:</a:t>
            </a:r>
            <a:endParaRPr lang="en-US" sz="2000" dirty="0">
              <a:solidFill>
                <a:srgbClr val="002060"/>
              </a:solidFill>
            </a:endParaRPr>
          </a:p>
          <a:p>
            <a:r>
              <a:rPr lang="en-US" sz="2400" dirty="0">
                <a:solidFill>
                  <a:srgbClr val="002060"/>
                </a:solidFill>
              </a:rPr>
              <a:t>E = 50,000 Euros</a:t>
            </a:r>
          </a:p>
          <a:p>
            <a:r>
              <a:rPr lang="en-US" sz="2400" dirty="0">
                <a:solidFill>
                  <a:srgbClr val="002060"/>
                </a:solidFill>
              </a:rPr>
              <a:t>A = 18%</a:t>
            </a:r>
          </a:p>
          <a:p>
            <a:r>
              <a:rPr lang="en-US" sz="2400" dirty="0">
                <a:solidFill>
                  <a:srgbClr val="002060"/>
                </a:solidFill>
              </a:rPr>
              <a:t>X = 100%</a:t>
            </a:r>
          </a:p>
          <a:p>
            <a:r>
              <a:rPr lang="en-US" sz="2400" dirty="0">
                <a:solidFill>
                  <a:srgbClr val="002060"/>
                </a:solidFill>
              </a:rPr>
              <a:t>V = 9000 Euros per year</a:t>
            </a:r>
          </a:p>
        </p:txBody>
      </p:sp>
    </p:spTree>
    <p:extLst>
      <p:ext uri="{BB962C8B-B14F-4D97-AF65-F5344CB8AC3E}">
        <p14:creationId xmlns:p14="http://schemas.microsoft.com/office/powerpoint/2010/main" val="265656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7AF1-EC7E-7543-BBD9-8E2C9CA2F5A4}"/>
              </a:ext>
            </a:extLst>
          </p:cNvPr>
          <p:cNvSpPr>
            <a:spLocks noGrp="1"/>
          </p:cNvSpPr>
          <p:nvPr>
            <p:ph type="title"/>
          </p:nvPr>
        </p:nvSpPr>
        <p:spPr/>
        <p:txBody>
          <a:bodyPr>
            <a:normAutofit/>
          </a:bodyPr>
          <a:lstStyle/>
          <a:p>
            <a:pPr algn="ctr"/>
            <a:r>
              <a:rPr lang="en-US" sz="3600" dirty="0"/>
              <a:t>German Act on Employee Inventions (GAEI) </a:t>
            </a:r>
            <a:br>
              <a:rPr lang="en-US" sz="3600" dirty="0"/>
            </a:br>
            <a:r>
              <a:rPr lang="en-US" sz="3600" dirty="0"/>
              <a:t>(1957; reformed 2009)</a:t>
            </a:r>
          </a:p>
        </p:txBody>
      </p:sp>
      <p:sp>
        <p:nvSpPr>
          <p:cNvPr id="5" name="Content Placeholder 4">
            <a:extLst>
              <a:ext uri="{FF2B5EF4-FFF2-40B4-BE49-F238E27FC236}">
                <a16:creationId xmlns:a16="http://schemas.microsoft.com/office/drawing/2014/main" id="{C60B8A30-4CD0-C24E-88FF-C880334426D4}"/>
              </a:ext>
            </a:extLst>
          </p:cNvPr>
          <p:cNvSpPr>
            <a:spLocks noGrp="1"/>
          </p:cNvSpPr>
          <p:nvPr>
            <p:ph idx="1"/>
          </p:nvPr>
        </p:nvSpPr>
        <p:spPr/>
        <p:txBody>
          <a:bodyPr/>
          <a:lstStyle/>
          <a:p>
            <a:pPr marL="0" indent="0">
              <a:buNone/>
            </a:pPr>
            <a:r>
              <a:rPr lang="en-US" dirty="0"/>
              <a:t>Rules governing </a:t>
            </a:r>
            <a:r>
              <a:rPr lang="en-US" i="1" dirty="0"/>
              <a:t>“free inventions”</a:t>
            </a:r>
          </a:p>
          <a:p>
            <a:pPr lvl="1"/>
            <a:r>
              <a:rPr lang="en-US" dirty="0"/>
              <a:t>Employee must promptly notify employer</a:t>
            </a:r>
          </a:p>
          <a:p>
            <a:pPr lvl="1"/>
            <a:r>
              <a:rPr lang="en-US" dirty="0"/>
              <a:t>If employer does not dispute classification as free invention within 3 months, employee is free to patent and exploit the invention</a:t>
            </a:r>
          </a:p>
          <a:p>
            <a:pPr lvl="1"/>
            <a:r>
              <a:rPr lang="en-US" dirty="0"/>
              <a:t>If the invention falls within the activities of the employer, employee must offer employer a nonexclusive right to use it on reasonable terms</a:t>
            </a:r>
          </a:p>
        </p:txBody>
      </p:sp>
    </p:spTree>
    <p:extLst>
      <p:ext uri="{BB962C8B-B14F-4D97-AF65-F5344CB8AC3E}">
        <p14:creationId xmlns:p14="http://schemas.microsoft.com/office/powerpoint/2010/main" val="3135653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7AF1-EC7E-7543-BBD9-8E2C9CA2F5A4}"/>
              </a:ext>
            </a:extLst>
          </p:cNvPr>
          <p:cNvSpPr>
            <a:spLocks noGrp="1"/>
          </p:cNvSpPr>
          <p:nvPr>
            <p:ph type="title"/>
          </p:nvPr>
        </p:nvSpPr>
        <p:spPr/>
        <p:txBody>
          <a:bodyPr>
            <a:normAutofit/>
          </a:bodyPr>
          <a:lstStyle/>
          <a:p>
            <a:pPr algn="ctr"/>
            <a:r>
              <a:rPr lang="en-US" sz="3600" dirty="0"/>
              <a:t>German Act on Employee Inventions (GAEI) </a:t>
            </a:r>
            <a:br>
              <a:rPr lang="en-US" sz="3600" dirty="0"/>
            </a:br>
            <a:r>
              <a:rPr lang="en-US" sz="3600" dirty="0"/>
              <a:t>(1957; reformed 2009)</a:t>
            </a:r>
          </a:p>
        </p:txBody>
      </p:sp>
      <p:sp>
        <p:nvSpPr>
          <p:cNvPr id="5" name="Content Placeholder 4">
            <a:extLst>
              <a:ext uri="{FF2B5EF4-FFF2-40B4-BE49-F238E27FC236}">
                <a16:creationId xmlns:a16="http://schemas.microsoft.com/office/drawing/2014/main" id="{C60B8A30-4CD0-C24E-88FF-C880334426D4}"/>
              </a:ext>
            </a:extLst>
          </p:cNvPr>
          <p:cNvSpPr>
            <a:spLocks noGrp="1"/>
          </p:cNvSpPr>
          <p:nvPr>
            <p:ph idx="1"/>
          </p:nvPr>
        </p:nvSpPr>
        <p:spPr/>
        <p:txBody>
          <a:bodyPr/>
          <a:lstStyle/>
          <a:p>
            <a:pPr marL="0" indent="0">
              <a:buNone/>
            </a:pPr>
            <a:r>
              <a:rPr lang="en-US" dirty="0"/>
              <a:t>Permissible Contractual Modifications:</a:t>
            </a:r>
          </a:p>
          <a:p>
            <a:pPr lvl="1"/>
            <a:r>
              <a:rPr lang="en-US" dirty="0"/>
              <a:t>Contracts that purport to override these rules as to inventions that have not yet been made and reported are null and void</a:t>
            </a:r>
          </a:p>
          <a:p>
            <a:pPr lvl="1"/>
            <a:r>
              <a:rPr lang="en-US" dirty="0"/>
              <a:t>Contracts that override these rules with respect to inventions already made and reported are valid </a:t>
            </a:r>
            <a:r>
              <a:rPr lang="en-US" dirty="0" err="1"/>
              <a:t>iff</a:t>
            </a:r>
            <a:r>
              <a:rPr lang="en-US" dirty="0"/>
              <a:t> not “manifestly inequitable”</a:t>
            </a:r>
          </a:p>
          <a:p>
            <a:pPr lvl="2"/>
            <a:r>
              <a:rPr lang="en-US" sz="2400" dirty="0"/>
              <a:t>Lump-sum settlements are common; typically include a provision for reconsideration of the amount after defined periods</a:t>
            </a:r>
          </a:p>
        </p:txBody>
      </p:sp>
    </p:spTree>
    <p:extLst>
      <p:ext uri="{BB962C8B-B14F-4D97-AF65-F5344CB8AC3E}">
        <p14:creationId xmlns:p14="http://schemas.microsoft.com/office/powerpoint/2010/main" val="383753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7AF1-EC7E-7543-BBD9-8E2C9CA2F5A4}"/>
              </a:ext>
            </a:extLst>
          </p:cNvPr>
          <p:cNvSpPr>
            <a:spLocks noGrp="1"/>
          </p:cNvSpPr>
          <p:nvPr>
            <p:ph type="title"/>
          </p:nvPr>
        </p:nvSpPr>
        <p:spPr/>
        <p:txBody>
          <a:bodyPr>
            <a:normAutofit/>
          </a:bodyPr>
          <a:lstStyle/>
          <a:p>
            <a:pPr algn="ctr"/>
            <a:r>
              <a:rPr lang="en-US" sz="3600" dirty="0"/>
              <a:t>German Act on Employee Inventions (GAEI) </a:t>
            </a:r>
            <a:br>
              <a:rPr lang="en-US" sz="3600" dirty="0"/>
            </a:br>
            <a:r>
              <a:rPr lang="en-US" sz="3600" dirty="0"/>
              <a:t>(1957; reformed 2009)</a:t>
            </a:r>
          </a:p>
        </p:txBody>
      </p:sp>
      <p:sp>
        <p:nvSpPr>
          <p:cNvPr id="5" name="Content Placeholder 4">
            <a:extLst>
              <a:ext uri="{FF2B5EF4-FFF2-40B4-BE49-F238E27FC236}">
                <a16:creationId xmlns:a16="http://schemas.microsoft.com/office/drawing/2014/main" id="{C60B8A30-4CD0-C24E-88FF-C880334426D4}"/>
              </a:ext>
            </a:extLst>
          </p:cNvPr>
          <p:cNvSpPr>
            <a:spLocks noGrp="1"/>
          </p:cNvSpPr>
          <p:nvPr>
            <p:ph idx="1"/>
          </p:nvPr>
        </p:nvSpPr>
        <p:spPr/>
        <p:txBody>
          <a:bodyPr/>
          <a:lstStyle/>
          <a:p>
            <a:pPr marL="0" indent="0">
              <a:buNone/>
            </a:pPr>
            <a:r>
              <a:rPr lang="en-US" dirty="0"/>
              <a:t>Disputes:</a:t>
            </a:r>
          </a:p>
          <a:p>
            <a:pPr lvl="1"/>
            <a:r>
              <a:rPr lang="en-US" dirty="0"/>
              <a:t>German PTO offers free arbitration</a:t>
            </a:r>
          </a:p>
          <a:p>
            <a:pPr lvl="1"/>
            <a:r>
              <a:rPr lang="en-US" dirty="0"/>
              <a:t>Arbitration is mandatory prior to initiating a lawsuit</a:t>
            </a:r>
          </a:p>
        </p:txBody>
      </p:sp>
    </p:spTree>
    <p:extLst>
      <p:ext uri="{BB962C8B-B14F-4D97-AF65-F5344CB8AC3E}">
        <p14:creationId xmlns:p14="http://schemas.microsoft.com/office/powerpoint/2010/main" val="2574514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BB0E0-50CA-0B74-D53F-0201AFAB68E4}"/>
              </a:ext>
            </a:extLst>
          </p:cNvPr>
          <p:cNvSpPr>
            <a:spLocks noGrp="1"/>
          </p:cNvSpPr>
          <p:nvPr>
            <p:ph type="title"/>
          </p:nvPr>
        </p:nvSpPr>
        <p:spPr/>
        <p:txBody>
          <a:bodyPr>
            <a:normAutofit/>
          </a:bodyPr>
          <a:lstStyle/>
          <a:p>
            <a:pPr algn="ctr"/>
            <a:r>
              <a:rPr lang="en-US" sz="3600" dirty="0"/>
              <a:t>Rough Comparison</a:t>
            </a:r>
          </a:p>
        </p:txBody>
      </p:sp>
      <p:cxnSp>
        <p:nvCxnSpPr>
          <p:cNvPr id="6" name="Straight Connector 5">
            <a:extLst>
              <a:ext uri="{FF2B5EF4-FFF2-40B4-BE49-F238E27FC236}">
                <a16:creationId xmlns:a16="http://schemas.microsoft.com/office/drawing/2014/main" id="{03D251AE-9169-1B37-221A-A11CC203560D}"/>
              </a:ext>
            </a:extLst>
          </p:cNvPr>
          <p:cNvCxnSpPr/>
          <p:nvPr/>
        </p:nvCxnSpPr>
        <p:spPr>
          <a:xfrm>
            <a:off x="1920602" y="3704953"/>
            <a:ext cx="7818120" cy="0"/>
          </a:xfrm>
          <a:prstGeom prst="line">
            <a:avLst/>
          </a:prstGeom>
          <a:ln w="508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0DC226-4737-8C25-E971-C14944B33669}"/>
              </a:ext>
            </a:extLst>
          </p:cNvPr>
          <p:cNvSpPr txBox="1"/>
          <p:nvPr/>
        </p:nvSpPr>
        <p:spPr>
          <a:xfrm>
            <a:off x="9622972" y="3947886"/>
            <a:ext cx="1564980" cy="954107"/>
          </a:xfrm>
          <a:prstGeom prst="rect">
            <a:avLst/>
          </a:prstGeom>
          <a:noFill/>
        </p:spPr>
        <p:txBody>
          <a:bodyPr wrap="none" rtlCol="0">
            <a:spAutoFit/>
          </a:bodyPr>
          <a:lstStyle/>
          <a:p>
            <a:r>
              <a:rPr lang="en-US" sz="2800" dirty="0"/>
              <a:t>Favor </a:t>
            </a:r>
          </a:p>
          <a:p>
            <a:r>
              <a:rPr lang="en-US" sz="2800" dirty="0"/>
              <a:t>Employer</a:t>
            </a:r>
          </a:p>
        </p:txBody>
      </p:sp>
      <p:sp>
        <p:nvSpPr>
          <p:cNvPr id="8" name="TextBox 7">
            <a:extLst>
              <a:ext uri="{FF2B5EF4-FFF2-40B4-BE49-F238E27FC236}">
                <a16:creationId xmlns:a16="http://schemas.microsoft.com/office/drawing/2014/main" id="{9ABFE84A-C9CA-3E64-513C-52A8D796148C}"/>
              </a:ext>
            </a:extLst>
          </p:cNvPr>
          <p:cNvSpPr txBox="1"/>
          <p:nvPr/>
        </p:nvSpPr>
        <p:spPr>
          <a:xfrm>
            <a:off x="1004048" y="3947886"/>
            <a:ext cx="1617879" cy="954107"/>
          </a:xfrm>
          <a:prstGeom prst="rect">
            <a:avLst/>
          </a:prstGeom>
          <a:noFill/>
        </p:spPr>
        <p:txBody>
          <a:bodyPr wrap="none" rtlCol="0">
            <a:spAutoFit/>
          </a:bodyPr>
          <a:lstStyle/>
          <a:p>
            <a:r>
              <a:rPr lang="en-US" sz="2800" dirty="0"/>
              <a:t>Favor </a:t>
            </a:r>
          </a:p>
          <a:p>
            <a:r>
              <a:rPr lang="en-US" sz="2800" dirty="0"/>
              <a:t>Employee</a:t>
            </a:r>
          </a:p>
        </p:txBody>
      </p:sp>
      <p:sp>
        <p:nvSpPr>
          <p:cNvPr id="9" name="Rounded Rectangle 8">
            <a:extLst>
              <a:ext uri="{FF2B5EF4-FFF2-40B4-BE49-F238E27FC236}">
                <a16:creationId xmlns:a16="http://schemas.microsoft.com/office/drawing/2014/main" id="{90B63BDA-30C3-1EF1-D378-E2DB3D87C1B6}"/>
              </a:ext>
            </a:extLst>
          </p:cNvPr>
          <p:cNvSpPr/>
          <p:nvPr/>
        </p:nvSpPr>
        <p:spPr>
          <a:xfrm>
            <a:off x="8069943" y="3429000"/>
            <a:ext cx="449943" cy="5188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06DC29B-2860-101D-9591-C6A2C1F92E69}"/>
              </a:ext>
            </a:extLst>
          </p:cNvPr>
          <p:cNvSpPr/>
          <p:nvPr/>
        </p:nvSpPr>
        <p:spPr>
          <a:xfrm>
            <a:off x="5897478" y="3429000"/>
            <a:ext cx="449943" cy="5188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668678C3-9C4D-00B3-EACF-C9A574BDC7F1}"/>
              </a:ext>
            </a:extLst>
          </p:cNvPr>
          <p:cNvSpPr/>
          <p:nvPr/>
        </p:nvSpPr>
        <p:spPr>
          <a:xfrm>
            <a:off x="3570515" y="3429000"/>
            <a:ext cx="449943" cy="5188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C086E80-9F9E-5C19-F860-5ADA43EB808A}"/>
              </a:ext>
            </a:extLst>
          </p:cNvPr>
          <p:cNvSpPr txBox="1"/>
          <p:nvPr/>
        </p:nvSpPr>
        <p:spPr>
          <a:xfrm>
            <a:off x="7422655" y="2767804"/>
            <a:ext cx="1744517" cy="523220"/>
          </a:xfrm>
          <a:prstGeom prst="rect">
            <a:avLst/>
          </a:prstGeom>
          <a:noFill/>
        </p:spPr>
        <p:txBody>
          <a:bodyPr wrap="none" rtlCol="0">
            <a:spAutoFit/>
          </a:bodyPr>
          <a:lstStyle/>
          <a:p>
            <a:r>
              <a:rPr lang="en-US" sz="2800" dirty="0">
                <a:solidFill>
                  <a:srgbClr val="0070C0"/>
                </a:solidFill>
              </a:rPr>
              <a:t>US Regime</a:t>
            </a:r>
          </a:p>
        </p:txBody>
      </p:sp>
      <p:sp>
        <p:nvSpPr>
          <p:cNvPr id="13" name="TextBox 12">
            <a:extLst>
              <a:ext uri="{FF2B5EF4-FFF2-40B4-BE49-F238E27FC236}">
                <a16:creationId xmlns:a16="http://schemas.microsoft.com/office/drawing/2014/main" id="{77C02DB4-B60B-2DBC-8F34-E30989E7FA33}"/>
              </a:ext>
            </a:extLst>
          </p:cNvPr>
          <p:cNvSpPr txBox="1"/>
          <p:nvPr/>
        </p:nvSpPr>
        <p:spPr>
          <a:xfrm>
            <a:off x="5323191" y="2448893"/>
            <a:ext cx="1598515" cy="954107"/>
          </a:xfrm>
          <a:prstGeom prst="rect">
            <a:avLst/>
          </a:prstGeom>
          <a:noFill/>
        </p:spPr>
        <p:txBody>
          <a:bodyPr wrap="none" rtlCol="0">
            <a:spAutoFit/>
          </a:bodyPr>
          <a:lstStyle/>
          <a:p>
            <a:r>
              <a:rPr lang="en-US" sz="2800" dirty="0">
                <a:solidFill>
                  <a:srgbClr val="0070C0"/>
                </a:solidFill>
              </a:rPr>
              <a:t>Japanese </a:t>
            </a:r>
          </a:p>
          <a:p>
            <a:r>
              <a:rPr lang="en-US" sz="2800" dirty="0">
                <a:solidFill>
                  <a:srgbClr val="0070C0"/>
                </a:solidFill>
              </a:rPr>
              <a:t>Regime</a:t>
            </a:r>
          </a:p>
        </p:txBody>
      </p:sp>
      <p:sp>
        <p:nvSpPr>
          <p:cNvPr id="14" name="TextBox 13">
            <a:extLst>
              <a:ext uri="{FF2B5EF4-FFF2-40B4-BE49-F238E27FC236}">
                <a16:creationId xmlns:a16="http://schemas.microsoft.com/office/drawing/2014/main" id="{9C06D499-A31B-D3B3-7C8E-F1D1FBB9F688}"/>
              </a:ext>
            </a:extLst>
          </p:cNvPr>
          <p:cNvSpPr txBox="1"/>
          <p:nvPr/>
        </p:nvSpPr>
        <p:spPr>
          <a:xfrm>
            <a:off x="3024828" y="2428449"/>
            <a:ext cx="1443024" cy="954107"/>
          </a:xfrm>
          <a:prstGeom prst="rect">
            <a:avLst/>
          </a:prstGeom>
          <a:noFill/>
        </p:spPr>
        <p:txBody>
          <a:bodyPr wrap="none" rtlCol="0">
            <a:spAutoFit/>
          </a:bodyPr>
          <a:lstStyle/>
          <a:p>
            <a:r>
              <a:rPr lang="en-US" sz="2800" dirty="0">
                <a:solidFill>
                  <a:srgbClr val="0070C0"/>
                </a:solidFill>
              </a:rPr>
              <a:t>German </a:t>
            </a:r>
          </a:p>
          <a:p>
            <a:r>
              <a:rPr lang="en-US" sz="2800" dirty="0">
                <a:solidFill>
                  <a:srgbClr val="0070C0"/>
                </a:solidFill>
              </a:rPr>
              <a:t>Regime</a:t>
            </a:r>
          </a:p>
        </p:txBody>
      </p:sp>
    </p:spTree>
    <p:extLst>
      <p:ext uri="{BB962C8B-B14F-4D97-AF65-F5344CB8AC3E}">
        <p14:creationId xmlns:p14="http://schemas.microsoft.com/office/powerpoint/2010/main" val="454538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85B30-5311-8B13-7B3F-24D7C5ACC0DB}"/>
              </a:ext>
            </a:extLst>
          </p:cNvPr>
          <p:cNvSpPr>
            <a:spLocks noGrp="1"/>
          </p:cNvSpPr>
          <p:nvPr>
            <p:ph type="title"/>
          </p:nvPr>
        </p:nvSpPr>
        <p:spPr/>
        <p:txBody>
          <a:bodyPr>
            <a:normAutofit/>
          </a:bodyPr>
          <a:lstStyle/>
          <a:p>
            <a:r>
              <a:rPr lang="en-US" sz="3600" dirty="0"/>
              <a:t>Discussion Questions</a:t>
            </a:r>
          </a:p>
        </p:txBody>
      </p:sp>
      <p:sp>
        <p:nvSpPr>
          <p:cNvPr id="5" name="Content Placeholder 4">
            <a:extLst>
              <a:ext uri="{FF2B5EF4-FFF2-40B4-BE49-F238E27FC236}">
                <a16:creationId xmlns:a16="http://schemas.microsoft.com/office/drawing/2014/main" id="{0DE2C7AB-731D-A57B-5F91-E7910C4768B2}"/>
              </a:ext>
            </a:extLst>
          </p:cNvPr>
          <p:cNvSpPr>
            <a:spLocks noGrp="1"/>
          </p:cNvSpPr>
          <p:nvPr>
            <p:ph idx="1"/>
          </p:nvPr>
        </p:nvSpPr>
        <p:spPr/>
        <p:txBody>
          <a:bodyPr/>
          <a:lstStyle/>
          <a:p>
            <a:pPr marL="514350" indent="-514350">
              <a:buFont typeface="+mj-lt"/>
              <a:buAutoNum type="arabicParenR"/>
            </a:pPr>
            <a:r>
              <a:rPr lang="en-US" dirty="0"/>
              <a:t>What did Nakamura deserve?</a:t>
            </a:r>
          </a:p>
          <a:p>
            <a:pPr marL="514350" indent="-514350">
              <a:buFont typeface="+mj-lt"/>
              <a:buAutoNum type="arabicParenR"/>
            </a:pPr>
            <a:r>
              <a:rPr lang="en-US" dirty="0"/>
              <a:t>What Legal Regime governing Employee Inventions is Best?</a:t>
            </a:r>
          </a:p>
          <a:p>
            <a:pPr lvl="1"/>
            <a:r>
              <a:rPr lang="en-US" dirty="0"/>
              <a:t>US</a:t>
            </a:r>
          </a:p>
          <a:p>
            <a:pPr lvl="1"/>
            <a:r>
              <a:rPr lang="en-US" dirty="0"/>
              <a:t>Japan</a:t>
            </a:r>
          </a:p>
          <a:p>
            <a:pPr lvl="1"/>
            <a:r>
              <a:rPr lang="en-US" dirty="0"/>
              <a:t>Germany</a:t>
            </a:r>
          </a:p>
          <a:p>
            <a:pPr lvl="1"/>
            <a:r>
              <a:rPr lang="en-US" dirty="0"/>
              <a:t>Other ______</a:t>
            </a:r>
          </a:p>
        </p:txBody>
      </p:sp>
    </p:spTree>
    <p:extLst>
      <p:ext uri="{BB962C8B-B14F-4D97-AF65-F5344CB8AC3E}">
        <p14:creationId xmlns:p14="http://schemas.microsoft.com/office/powerpoint/2010/main" val="370472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3B09C4-33ED-6E44-ABF0-6FE6FAE6B407}"/>
              </a:ext>
            </a:extLst>
          </p:cNvPr>
          <p:cNvSpPr>
            <a:spLocks noGrp="1"/>
          </p:cNvSpPr>
          <p:nvPr>
            <p:ph type="title"/>
          </p:nvPr>
        </p:nvSpPr>
        <p:spPr/>
        <p:txBody>
          <a:bodyPr>
            <a:normAutofit/>
          </a:bodyPr>
          <a:lstStyle/>
          <a:p>
            <a:pPr algn="ctr"/>
            <a:r>
              <a:rPr lang="en-US" sz="3600" dirty="0"/>
              <a:t>USPTO, “Top Organizations” Report</a:t>
            </a:r>
          </a:p>
        </p:txBody>
      </p:sp>
      <p:pic>
        <p:nvPicPr>
          <p:cNvPr id="6" name="Picture 5" descr="Table&#10;&#10;Description automatically generated">
            <a:extLst>
              <a:ext uri="{FF2B5EF4-FFF2-40B4-BE49-F238E27FC236}">
                <a16:creationId xmlns:a16="http://schemas.microsoft.com/office/drawing/2014/main" id="{9A1EBA87-67EE-284C-957D-1BC212432C3B}"/>
              </a:ext>
            </a:extLst>
          </p:cNvPr>
          <p:cNvPicPr>
            <a:picLocks noChangeAspect="1"/>
          </p:cNvPicPr>
          <p:nvPr/>
        </p:nvPicPr>
        <p:blipFill>
          <a:blip r:embed="rId2"/>
          <a:stretch>
            <a:fillRect/>
          </a:stretch>
        </p:blipFill>
        <p:spPr>
          <a:xfrm>
            <a:off x="3400604" y="1538844"/>
            <a:ext cx="5390791" cy="4161312"/>
          </a:xfrm>
          <a:prstGeom prst="rect">
            <a:avLst/>
          </a:prstGeom>
        </p:spPr>
      </p:pic>
      <p:sp>
        <p:nvSpPr>
          <p:cNvPr id="7" name="TextBox 6">
            <a:extLst>
              <a:ext uri="{FF2B5EF4-FFF2-40B4-BE49-F238E27FC236}">
                <a16:creationId xmlns:a16="http://schemas.microsoft.com/office/drawing/2014/main" id="{A98A0702-8E48-DF4F-AB7B-BBE80DEA82DB}"/>
              </a:ext>
            </a:extLst>
          </p:cNvPr>
          <p:cNvSpPr txBox="1"/>
          <p:nvPr/>
        </p:nvSpPr>
        <p:spPr>
          <a:xfrm>
            <a:off x="2263239" y="6123543"/>
            <a:ext cx="7156190" cy="369332"/>
          </a:xfrm>
          <a:prstGeom prst="rect">
            <a:avLst/>
          </a:prstGeom>
          <a:noFill/>
        </p:spPr>
        <p:txBody>
          <a:bodyPr wrap="none" rtlCol="0">
            <a:spAutoFit/>
          </a:bodyPr>
          <a:lstStyle/>
          <a:p>
            <a:r>
              <a:rPr lang="en-US" dirty="0"/>
              <a:t>Source: https://</a:t>
            </a:r>
            <a:r>
              <a:rPr lang="en-US" dirty="0" err="1"/>
              <a:t>www.uspto.gov</a:t>
            </a:r>
            <a:r>
              <a:rPr lang="en-US" dirty="0"/>
              <a:t>/web/offices/ac/</a:t>
            </a:r>
            <a:r>
              <a:rPr lang="en-US" dirty="0" err="1"/>
              <a:t>ido</a:t>
            </a:r>
            <a:r>
              <a:rPr lang="en-US" dirty="0"/>
              <a:t>/</a:t>
            </a:r>
            <a:r>
              <a:rPr lang="en-US" dirty="0" err="1"/>
              <a:t>oeip</a:t>
            </a:r>
            <a:r>
              <a:rPr lang="en-US" dirty="0"/>
              <a:t>/</a:t>
            </a:r>
            <a:r>
              <a:rPr lang="en-US" dirty="0" err="1"/>
              <a:t>taf</a:t>
            </a:r>
            <a:r>
              <a:rPr lang="en-US" dirty="0"/>
              <a:t>/topo_20.htm</a:t>
            </a:r>
          </a:p>
        </p:txBody>
      </p:sp>
    </p:spTree>
    <p:extLst>
      <p:ext uri="{BB962C8B-B14F-4D97-AF65-F5344CB8AC3E}">
        <p14:creationId xmlns:p14="http://schemas.microsoft.com/office/powerpoint/2010/main" val="87988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CB77-8E03-1F94-D401-5D99CEE21FEC}"/>
            </a:ext>
          </a:extLst>
        </p:cNvPr>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F749A8A0-FF74-8DDE-E8EF-0EBD9E526BFE}"/>
              </a:ext>
            </a:extLst>
          </p:cNvPr>
          <p:cNvPicPr>
            <a:picLocks noChangeAspect="1"/>
          </p:cNvPicPr>
          <p:nvPr/>
        </p:nvPicPr>
        <p:blipFill>
          <a:blip r:embed="rId2"/>
          <a:stretch>
            <a:fillRect/>
          </a:stretch>
        </p:blipFill>
        <p:spPr>
          <a:xfrm>
            <a:off x="46585" y="0"/>
            <a:ext cx="12098830" cy="6858000"/>
          </a:xfrm>
          <a:prstGeom prst="rect">
            <a:avLst/>
          </a:prstGeom>
        </p:spPr>
      </p:pic>
      <p:sp>
        <p:nvSpPr>
          <p:cNvPr id="2" name="Rounded Rectangle 1">
            <a:extLst>
              <a:ext uri="{FF2B5EF4-FFF2-40B4-BE49-F238E27FC236}">
                <a16:creationId xmlns:a16="http://schemas.microsoft.com/office/drawing/2014/main" id="{6A2774EB-B138-91C2-7900-93289D50FA40}"/>
              </a:ext>
            </a:extLst>
          </p:cNvPr>
          <p:cNvSpPr/>
          <p:nvPr/>
        </p:nvSpPr>
        <p:spPr>
          <a:xfrm>
            <a:off x="46585" y="1885950"/>
            <a:ext cx="12098830" cy="42291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F53F0308-13A4-925F-96F3-647AF8BC9E16}"/>
              </a:ext>
            </a:extLst>
          </p:cNvPr>
          <p:cNvSpPr/>
          <p:nvPr/>
        </p:nvSpPr>
        <p:spPr>
          <a:xfrm>
            <a:off x="0" y="3518535"/>
            <a:ext cx="12098830" cy="42291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6321D3F2-D9CC-42B8-7836-024CF7013933}"/>
              </a:ext>
            </a:extLst>
          </p:cNvPr>
          <p:cNvSpPr/>
          <p:nvPr/>
        </p:nvSpPr>
        <p:spPr>
          <a:xfrm>
            <a:off x="0" y="4808220"/>
            <a:ext cx="12098830" cy="42291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5FAA5465-981F-C4C2-EA69-C710D25BD7FD}"/>
              </a:ext>
            </a:extLst>
          </p:cNvPr>
          <p:cNvSpPr/>
          <p:nvPr/>
        </p:nvSpPr>
        <p:spPr>
          <a:xfrm>
            <a:off x="46585" y="5574030"/>
            <a:ext cx="12098830" cy="42291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70C1777-D49F-A33A-A9FF-2F781DC07BCC}"/>
              </a:ext>
            </a:extLst>
          </p:cNvPr>
          <p:cNvSpPr/>
          <p:nvPr/>
        </p:nvSpPr>
        <p:spPr>
          <a:xfrm>
            <a:off x="46585" y="6004560"/>
            <a:ext cx="12098830" cy="42291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77A6837-DFCE-ADEB-BD3E-61B2C83D4F77}"/>
              </a:ext>
            </a:extLst>
          </p:cNvPr>
          <p:cNvSpPr/>
          <p:nvPr/>
        </p:nvSpPr>
        <p:spPr>
          <a:xfrm>
            <a:off x="0" y="3095625"/>
            <a:ext cx="12098830" cy="42291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07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6EDA8E56-6E23-31EC-B2FE-D9D16977966C}"/>
              </a:ext>
            </a:extLst>
          </p:cNvPr>
          <p:cNvPicPr>
            <a:picLocks noChangeAspect="1"/>
          </p:cNvPicPr>
          <p:nvPr/>
        </p:nvPicPr>
        <p:blipFill>
          <a:blip r:embed="rId2"/>
          <a:stretch>
            <a:fillRect/>
          </a:stretch>
        </p:blipFill>
        <p:spPr>
          <a:xfrm>
            <a:off x="295474" y="731520"/>
            <a:ext cx="11601054" cy="5394960"/>
          </a:xfrm>
          <a:prstGeom prst="rect">
            <a:avLst/>
          </a:prstGeom>
        </p:spPr>
      </p:pic>
      <p:sp>
        <p:nvSpPr>
          <p:cNvPr id="4" name="TextBox 3">
            <a:extLst>
              <a:ext uri="{FF2B5EF4-FFF2-40B4-BE49-F238E27FC236}">
                <a16:creationId xmlns:a16="http://schemas.microsoft.com/office/drawing/2014/main" id="{F4225A4F-EFF1-4E1F-14BC-DCF8AEFABEAC}"/>
              </a:ext>
            </a:extLst>
          </p:cNvPr>
          <p:cNvSpPr txBox="1"/>
          <p:nvPr/>
        </p:nvSpPr>
        <p:spPr>
          <a:xfrm>
            <a:off x="3817620" y="6343650"/>
            <a:ext cx="4056560" cy="369332"/>
          </a:xfrm>
          <a:prstGeom prst="rect">
            <a:avLst/>
          </a:prstGeom>
          <a:noFill/>
        </p:spPr>
        <p:txBody>
          <a:bodyPr wrap="none" rtlCol="0">
            <a:spAutoFit/>
          </a:bodyPr>
          <a:lstStyle/>
          <a:p>
            <a:r>
              <a:rPr lang="en-US" dirty="0"/>
              <a:t>Source:  WIPO, “PCT Yearly Report, 2023”</a:t>
            </a:r>
          </a:p>
        </p:txBody>
      </p:sp>
    </p:spTree>
    <p:extLst>
      <p:ext uri="{BB962C8B-B14F-4D97-AF65-F5344CB8AC3E}">
        <p14:creationId xmlns:p14="http://schemas.microsoft.com/office/powerpoint/2010/main" val="14219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the number of people in the united states&#10;&#10;Description automatically generated">
            <a:extLst>
              <a:ext uri="{FF2B5EF4-FFF2-40B4-BE49-F238E27FC236}">
                <a16:creationId xmlns:a16="http://schemas.microsoft.com/office/drawing/2014/main" id="{3F56B74A-C29C-D087-030E-CE11FEA3687E}"/>
              </a:ext>
            </a:extLst>
          </p:cNvPr>
          <p:cNvPicPr>
            <a:picLocks noChangeAspect="1"/>
          </p:cNvPicPr>
          <p:nvPr/>
        </p:nvPicPr>
        <p:blipFill>
          <a:blip r:embed="rId2"/>
          <a:stretch>
            <a:fillRect/>
          </a:stretch>
        </p:blipFill>
        <p:spPr>
          <a:xfrm>
            <a:off x="632228" y="3567"/>
            <a:ext cx="11113158" cy="6340083"/>
          </a:xfrm>
          <a:prstGeom prst="rect">
            <a:avLst/>
          </a:prstGeom>
        </p:spPr>
      </p:pic>
      <p:sp>
        <p:nvSpPr>
          <p:cNvPr id="4" name="TextBox 3">
            <a:extLst>
              <a:ext uri="{FF2B5EF4-FFF2-40B4-BE49-F238E27FC236}">
                <a16:creationId xmlns:a16="http://schemas.microsoft.com/office/drawing/2014/main" id="{F2C308E3-AC7F-B3D3-BF21-E4B7F9FFCAB8}"/>
              </a:ext>
            </a:extLst>
          </p:cNvPr>
          <p:cNvSpPr txBox="1"/>
          <p:nvPr/>
        </p:nvSpPr>
        <p:spPr>
          <a:xfrm>
            <a:off x="3817620" y="6343650"/>
            <a:ext cx="4056560" cy="369332"/>
          </a:xfrm>
          <a:prstGeom prst="rect">
            <a:avLst/>
          </a:prstGeom>
          <a:noFill/>
        </p:spPr>
        <p:txBody>
          <a:bodyPr wrap="none" rtlCol="0">
            <a:spAutoFit/>
          </a:bodyPr>
          <a:lstStyle/>
          <a:p>
            <a:r>
              <a:rPr lang="en-US" dirty="0"/>
              <a:t>Source:  WIPO, “PCT Yearly Report, 2023”</a:t>
            </a:r>
          </a:p>
        </p:txBody>
      </p:sp>
    </p:spTree>
    <p:extLst>
      <p:ext uri="{BB962C8B-B14F-4D97-AF65-F5344CB8AC3E}">
        <p14:creationId xmlns:p14="http://schemas.microsoft.com/office/powerpoint/2010/main" val="17598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numbers and text&#10;&#10;Description automatically generated with medium confidence">
            <a:extLst>
              <a:ext uri="{FF2B5EF4-FFF2-40B4-BE49-F238E27FC236}">
                <a16:creationId xmlns:a16="http://schemas.microsoft.com/office/drawing/2014/main" id="{A8B58F58-F798-D5CE-6F60-6400684BB899}"/>
              </a:ext>
            </a:extLst>
          </p:cNvPr>
          <p:cNvPicPr>
            <a:picLocks noChangeAspect="1"/>
          </p:cNvPicPr>
          <p:nvPr/>
        </p:nvPicPr>
        <p:blipFill>
          <a:blip r:embed="rId2"/>
          <a:stretch>
            <a:fillRect/>
          </a:stretch>
        </p:blipFill>
        <p:spPr>
          <a:xfrm>
            <a:off x="126642" y="-1"/>
            <a:ext cx="11817708" cy="6788489"/>
          </a:xfrm>
          <a:prstGeom prst="rect">
            <a:avLst/>
          </a:prstGeom>
        </p:spPr>
      </p:pic>
      <p:sp>
        <p:nvSpPr>
          <p:cNvPr id="4" name="TextBox 3">
            <a:extLst>
              <a:ext uri="{FF2B5EF4-FFF2-40B4-BE49-F238E27FC236}">
                <a16:creationId xmlns:a16="http://schemas.microsoft.com/office/drawing/2014/main" id="{5A828404-51F2-4143-313A-5149E90F312A}"/>
              </a:ext>
            </a:extLst>
          </p:cNvPr>
          <p:cNvSpPr txBox="1"/>
          <p:nvPr/>
        </p:nvSpPr>
        <p:spPr>
          <a:xfrm>
            <a:off x="8046720" y="6488668"/>
            <a:ext cx="4056560" cy="369332"/>
          </a:xfrm>
          <a:prstGeom prst="rect">
            <a:avLst/>
          </a:prstGeom>
          <a:noFill/>
        </p:spPr>
        <p:txBody>
          <a:bodyPr wrap="none" rtlCol="0">
            <a:spAutoFit/>
          </a:bodyPr>
          <a:lstStyle/>
          <a:p>
            <a:r>
              <a:rPr lang="en-US" dirty="0"/>
              <a:t>Source:  WIPO, “PCT Yearly Report, 2023”</a:t>
            </a:r>
          </a:p>
        </p:txBody>
      </p:sp>
    </p:spTree>
    <p:extLst>
      <p:ext uri="{BB962C8B-B14F-4D97-AF65-F5344CB8AC3E}">
        <p14:creationId xmlns:p14="http://schemas.microsoft.com/office/powerpoint/2010/main" val="261428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2E4E-0ED8-5E3C-DE50-C77726F29BFE}"/>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A89F6D9-08ED-6820-6686-053DB7D63475}"/>
              </a:ext>
            </a:extLst>
          </p:cNvPr>
          <p:cNvPicPr>
            <a:picLocks noChangeAspect="1"/>
          </p:cNvPicPr>
          <p:nvPr/>
        </p:nvPicPr>
        <p:blipFill>
          <a:blip r:embed="rId2"/>
          <a:stretch>
            <a:fillRect/>
          </a:stretch>
        </p:blipFill>
        <p:spPr>
          <a:xfrm>
            <a:off x="1324550" y="0"/>
            <a:ext cx="9542900" cy="6858000"/>
          </a:xfrm>
          <a:prstGeom prst="rect">
            <a:avLst/>
          </a:prstGeom>
        </p:spPr>
      </p:pic>
      <p:sp>
        <p:nvSpPr>
          <p:cNvPr id="2" name="Rounded Rectangle 1">
            <a:extLst>
              <a:ext uri="{FF2B5EF4-FFF2-40B4-BE49-F238E27FC236}">
                <a16:creationId xmlns:a16="http://schemas.microsoft.com/office/drawing/2014/main" id="{0322444D-1016-36C0-FDE6-01AA0F385B13}"/>
              </a:ext>
            </a:extLst>
          </p:cNvPr>
          <p:cNvSpPr/>
          <p:nvPr/>
        </p:nvSpPr>
        <p:spPr>
          <a:xfrm>
            <a:off x="1143000" y="5623560"/>
            <a:ext cx="10332720" cy="21717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940B7252-DB37-72C8-BE8C-6A19B6042BF4}"/>
              </a:ext>
            </a:extLst>
          </p:cNvPr>
          <p:cNvSpPr/>
          <p:nvPr/>
        </p:nvSpPr>
        <p:spPr>
          <a:xfrm>
            <a:off x="1051559" y="1931670"/>
            <a:ext cx="10424161" cy="217170"/>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74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A92D3-15B5-5B79-5A6A-10A4CEB478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5975FF-6CB6-3C98-A176-6EDCED37A6BD}"/>
              </a:ext>
            </a:extLst>
          </p:cNvPr>
          <p:cNvSpPr>
            <a:spLocks noGrp="1"/>
          </p:cNvSpPr>
          <p:nvPr>
            <p:ph type="title"/>
          </p:nvPr>
        </p:nvSpPr>
        <p:spPr>
          <a:xfrm>
            <a:off x="918210" y="2103437"/>
            <a:ext cx="10515600" cy="1325563"/>
          </a:xfrm>
        </p:spPr>
        <p:txBody>
          <a:bodyPr>
            <a:normAutofit/>
          </a:bodyPr>
          <a:lstStyle/>
          <a:p>
            <a:pPr algn="ctr"/>
            <a:r>
              <a:rPr lang="en-US" sz="3600" dirty="0"/>
              <a:t>Case Study</a:t>
            </a:r>
          </a:p>
        </p:txBody>
      </p:sp>
    </p:spTree>
    <p:extLst>
      <p:ext uri="{BB962C8B-B14F-4D97-AF65-F5344CB8AC3E}">
        <p14:creationId xmlns:p14="http://schemas.microsoft.com/office/powerpoint/2010/main" val="2139980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5273F3247B7D49B9E0E9B97DC68F40" ma:contentTypeVersion="14" ma:contentTypeDescription="Create a new document." ma:contentTypeScope="" ma:versionID="4769ac873fbc9c7f602d10ce5737712e">
  <xsd:schema xmlns:xsd="http://www.w3.org/2001/XMLSchema" xmlns:xs="http://www.w3.org/2001/XMLSchema" xmlns:p="http://schemas.microsoft.com/office/2006/metadata/properties" xmlns:ns2="0f07c61b-069b-453e-8e74-4887da1cd4de" xmlns:ns3="4b8791a3-d532-4f65-8402-8cb3440b4394" targetNamespace="http://schemas.microsoft.com/office/2006/metadata/properties" ma:root="true" ma:fieldsID="774b9330c6c3e6ead22e9fd383ad0822" ns2:_="" ns3:_="">
    <xsd:import namespace="0f07c61b-069b-453e-8e74-4887da1cd4de"/>
    <xsd:import namespace="4b8791a3-d532-4f65-8402-8cb3440b43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7c61b-069b-453e-8e74-4887da1cd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791a3-d532-4f65-8402-8cb3440b439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E0E284-F0E1-4C7A-B9EC-8F776D07D864}">
  <ds:schemaRefs>
    <ds:schemaRef ds:uri="http://schemas.microsoft.com/sharepoint/v3/contenttype/forms"/>
  </ds:schemaRefs>
</ds:datastoreItem>
</file>

<file path=customXml/itemProps2.xml><?xml version="1.0" encoding="utf-8"?>
<ds:datastoreItem xmlns:ds="http://schemas.openxmlformats.org/officeDocument/2006/customXml" ds:itemID="{B53643CC-9725-446C-918F-441AEF5C7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7c61b-069b-453e-8e74-4887da1cd4de"/>
    <ds:schemaRef ds:uri="4b8791a3-d532-4f65-8402-8cb3440b4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AEC770-A9ED-4E1E-95A9-2B5E1AD22F0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25358</TotalTime>
  <Words>1645</Words>
  <Application>Microsoft Macintosh PowerPoint</Application>
  <PresentationFormat>Widescreen</PresentationFormat>
  <Paragraphs>175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Employee Inventions </vt:lpstr>
      <vt:lpstr>Background</vt:lpstr>
      <vt:lpstr>USPTO, “Top Organizations” Report</vt:lpstr>
      <vt:lpstr>PowerPoint Presentation</vt:lpstr>
      <vt:lpstr>PowerPoint Presentation</vt:lpstr>
      <vt:lpstr>PowerPoint Presentation</vt:lpstr>
      <vt:lpstr>PowerPoint Presentation</vt:lpstr>
      <vt:lpstr>PowerPoint Presentation</vt:lpstr>
      <vt:lpstr>Case Study</vt:lpstr>
      <vt:lpstr>PowerPoint Presentation</vt:lpstr>
      <vt:lpstr>PowerPoint Presentation</vt:lpstr>
      <vt:lpstr>Comparative Law</vt:lpstr>
      <vt:lpstr>In US, governed by state law</vt:lpstr>
      <vt:lpstr>California Labor Code 2870</vt:lpstr>
      <vt:lpstr>Nevada Revised Statutes 600.500:  “Employer is sole owner of patentable invention or trade secret developed by employee.”</vt:lpstr>
      <vt:lpstr>Japan</vt:lpstr>
      <vt:lpstr>German Act on Employee Inventions (GAEI)  (1957; reformed 2009)</vt:lpstr>
      <vt:lpstr>German Act on Employee Inventions (GAEI)  (1957; reformed 2009)</vt:lpstr>
      <vt:lpstr>German Act on Employee Inventions (GAEI)  (1957; reformed 2009)</vt:lpstr>
      <vt:lpstr>V = E * A * X</vt:lpstr>
      <vt:lpstr>V = E * A * X</vt:lpstr>
      <vt:lpstr>V = E * A * X</vt:lpstr>
      <vt:lpstr>V = E * A * X</vt:lpstr>
      <vt:lpstr>V = E * A * X</vt:lpstr>
      <vt:lpstr>German Act on Employee Inventions (GAEI)  (1957; reformed 2009)</vt:lpstr>
      <vt:lpstr>German Act on Employee Inventions (GAEI)  (1957; reformed 2009)</vt:lpstr>
      <vt:lpstr>German Act on Employee Inventions (GAEI)  (1957; reformed 2009)</vt:lpstr>
      <vt:lpstr>Rough Comparison</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Employees, and Funders </dc:title>
  <dc:creator>Terry Fisher</dc:creator>
  <cp:lastModifiedBy>Terry Fisher</cp:lastModifiedBy>
  <cp:revision>107</cp:revision>
  <dcterms:created xsi:type="dcterms:W3CDTF">2021-08-27T16:48:09Z</dcterms:created>
  <dcterms:modified xsi:type="dcterms:W3CDTF">2024-01-25T17:56:08Z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0x010100DC5273F3247B7D49B9E0E9B97DC68F40</vt:lpwstr>
  </property>
</Properties>
</file>