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70" r:id="rId3"/>
    <p:sldId id="364" r:id="rId4"/>
    <p:sldId id="345" r:id="rId5"/>
    <p:sldId id="346" r:id="rId6"/>
    <p:sldId id="347" r:id="rId7"/>
    <p:sldId id="344" r:id="rId8"/>
    <p:sldId id="260" r:id="rId9"/>
    <p:sldId id="263" r:id="rId10"/>
    <p:sldId id="307" r:id="rId11"/>
    <p:sldId id="359" r:id="rId12"/>
    <p:sldId id="312" r:id="rId13"/>
    <p:sldId id="337" r:id="rId14"/>
    <p:sldId id="355" r:id="rId15"/>
    <p:sldId id="338" r:id="rId16"/>
    <p:sldId id="339" r:id="rId17"/>
    <p:sldId id="308" r:id="rId18"/>
    <p:sldId id="262"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D9"/>
    <a:srgbClr val="EFFFAA"/>
    <a:srgbClr val="F8F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42"/>
    <p:restoredTop sz="95846"/>
  </p:normalViewPr>
  <p:slideViewPr>
    <p:cSldViewPr snapToGrid="0" snapToObjects="1">
      <p:cViewPr varScale="1">
        <p:scale>
          <a:sx n="112" d="100"/>
          <a:sy n="112" d="100"/>
        </p:scale>
        <p:origin x="6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2" d="100"/>
          <a:sy n="82" d="100"/>
        </p:scale>
        <p:origin x="350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910A3-69E2-3A4F-B4CD-F33E57EAC766}"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C39E2-F89F-7642-AE23-8C1B88E07AEE}" type="slidenum">
              <a:rPr lang="en-US" smtClean="0"/>
              <a:t>‹#›</a:t>
            </a:fld>
            <a:endParaRPr lang="en-US"/>
          </a:p>
        </p:txBody>
      </p:sp>
    </p:spTree>
    <p:extLst>
      <p:ext uri="{BB962C8B-B14F-4D97-AF65-F5344CB8AC3E}">
        <p14:creationId xmlns:p14="http://schemas.microsoft.com/office/powerpoint/2010/main" val="230188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AC39E2-F89F-7642-AE23-8C1B88E07AEE}" type="slidenum">
              <a:rPr lang="en-US" smtClean="0"/>
              <a:t>1</a:t>
            </a:fld>
            <a:endParaRPr lang="en-US"/>
          </a:p>
        </p:txBody>
      </p:sp>
    </p:spTree>
    <p:extLst>
      <p:ext uri="{BB962C8B-B14F-4D97-AF65-F5344CB8AC3E}">
        <p14:creationId xmlns:p14="http://schemas.microsoft.com/office/powerpoint/2010/main" val="115234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25CA-DA70-724D-B7A7-C5B4A8555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6AEAF-681A-024B-8C2D-97DFC150F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98491F-B582-0F48-A7AD-695AD401C588}"/>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8F460415-F2A5-124F-A4DB-81C3EBFD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F0614-F8E0-8947-B5B9-7E4CE7CF917B}"/>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345134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6C30-FF20-D643-BCE3-D7F23BC5C2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CCCE-1B53-9340-B5E4-338454F6B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F77CF-CCE4-D54F-AB45-A730F456EC25}"/>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B53BBE92-CEE2-F749-945C-466415393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B3CED-6259-A44E-82E3-68AF05DEB31C}"/>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353798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1B8D41-CDEE-9E40-B50F-50F3E8A502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8A073-038A-A945-BF9A-B6202A4F0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BFF3A-EDFE-5F43-A44C-1CB541F66381}"/>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F9C5ED01-17CE-3E4B-9B09-0F40951C5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E1B6B-A4FB-1B41-8702-9683CB9855B9}"/>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3648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82DD-F675-A548-9EDF-F8329AF6B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156C-DEE3-DF46-89A5-ACEF39FE7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4BEF8-A39D-D34E-9C46-49352EA72AE2}"/>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A37E47B6-C7A9-BB42-9254-80100DCA6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53CFA-66D5-5A45-8446-30C80AF95BFF}"/>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257896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2787-A2F3-804F-BF11-E041EC38B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FAC42-40A0-DF4F-98E1-B12FB1654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1DAC1-CF5E-6A48-8CC7-C10B25435B66}"/>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A3629EB6-BFD0-6D44-B269-375B929C2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A09E8-1621-7944-9070-0BE9F8E89FAE}"/>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252851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29D2-369A-1149-A010-EC70C7130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76700-04B3-9E43-8ECB-E9E7F9C58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6D258-F91E-F94D-8E17-60B787563B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30DEB-0169-794B-9C4E-D7C26403E3BF}"/>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6" name="Footer Placeholder 5">
            <a:extLst>
              <a:ext uri="{FF2B5EF4-FFF2-40B4-BE49-F238E27FC236}">
                <a16:creationId xmlns:a16="http://schemas.microsoft.com/office/drawing/2014/main" id="{591D4723-E221-E048-B7F9-30C4A4768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E52D1-A2CF-DD42-8ABB-7B6B6C7072EE}"/>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4286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21C3-4560-E14F-BAFD-F539131B5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93390-57BE-D244-B7FE-FDEB39128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15553-E099-C649-A245-E889C1645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0F3CDD-1C45-7345-8AB4-2FC0FC933F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0C082-753D-884F-895F-D58DA9756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AF9DA2-5AE3-064F-B9AF-99348FB648E6}"/>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8" name="Footer Placeholder 7">
            <a:extLst>
              <a:ext uri="{FF2B5EF4-FFF2-40B4-BE49-F238E27FC236}">
                <a16:creationId xmlns:a16="http://schemas.microsoft.com/office/drawing/2014/main" id="{B98673BD-7265-D04C-9F6C-5B28BA2D10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89003-7EDE-F74F-8DC5-99ED62AF98BD}"/>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188736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2FAE-1702-FA42-AA36-0D147E81F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D8698-5333-FD41-B827-74CC4ED2B7D9}"/>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4" name="Footer Placeholder 3">
            <a:extLst>
              <a:ext uri="{FF2B5EF4-FFF2-40B4-BE49-F238E27FC236}">
                <a16:creationId xmlns:a16="http://schemas.microsoft.com/office/drawing/2014/main" id="{1972413B-C0E7-E243-9F53-303077944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57D4C9-1DAD-0043-9955-C477E762124B}"/>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146186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182AE-F649-7145-AD26-8D1CC2168DAD}"/>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3" name="Footer Placeholder 2">
            <a:extLst>
              <a:ext uri="{FF2B5EF4-FFF2-40B4-BE49-F238E27FC236}">
                <a16:creationId xmlns:a16="http://schemas.microsoft.com/office/drawing/2014/main" id="{13BAB145-3714-3A4D-B358-2BBFF85056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53AE6-7DD5-9344-88F3-126A2272C16E}"/>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293833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7391-2902-C04C-9E09-37E6F19F6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D872A-659B-9245-9B3C-91D95881A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8474FE-7D25-164F-BDF6-79D2C764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A1879-C272-4C4D-BE3D-BA9F2BA6F4DE}"/>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6" name="Footer Placeholder 5">
            <a:extLst>
              <a:ext uri="{FF2B5EF4-FFF2-40B4-BE49-F238E27FC236}">
                <a16:creationId xmlns:a16="http://schemas.microsoft.com/office/drawing/2014/main" id="{49981C84-A389-B44A-8F15-A6AB1D9A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AE783-79B6-1048-BD8D-457C5AF268F6}"/>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140997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87CB-5CC8-FF45-8E83-741F90C0D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426648-E457-0E4C-B167-02C6FD62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502E56-4555-D54F-8456-0BA19367F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0074E-2948-A84A-A6B9-05501FCD1647}"/>
              </a:ext>
            </a:extLst>
          </p:cNvPr>
          <p:cNvSpPr>
            <a:spLocks noGrp="1"/>
          </p:cNvSpPr>
          <p:nvPr>
            <p:ph type="dt" sz="half" idx="10"/>
          </p:nvPr>
        </p:nvSpPr>
        <p:spPr/>
        <p:txBody>
          <a:bodyPr/>
          <a:lstStyle/>
          <a:p>
            <a:fld id="{FCDBB2C0-7FD7-3547-822D-4A626C78CAE7}" type="datetimeFigureOut">
              <a:rPr lang="en-US" smtClean="0"/>
              <a:t>2/1/24</a:t>
            </a:fld>
            <a:endParaRPr lang="en-US"/>
          </a:p>
        </p:txBody>
      </p:sp>
      <p:sp>
        <p:nvSpPr>
          <p:cNvPr id="6" name="Footer Placeholder 5">
            <a:extLst>
              <a:ext uri="{FF2B5EF4-FFF2-40B4-BE49-F238E27FC236}">
                <a16:creationId xmlns:a16="http://schemas.microsoft.com/office/drawing/2014/main" id="{6788C2E6-40A8-0340-8B3E-05DDB8589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6E820-D475-7646-B7E0-F910BAFED798}"/>
              </a:ext>
            </a:extLst>
          </p:cNvPr>
          <p:cNvSpPr>
            <a:spLocks noGrp="1"/>
          </p:cNvSpPr>
          <p:nvPr>
            <p:ph type="sldNum" sz="quarter" idx="12"/>
          </p:nvPr>
        </p:nvSpPr>
        <p:spPr/>
        <p:txBody>
          <a:bodyPr/>
          <a:lstStyle/>
          <a:p>
            <a:fld id="{9E443616-4F77-9044-8A97-C8FD978DA540}" type="slidenum">
              <a:rPr lang="en-US" smtClean="0"/>
              <a:t>‹#›</a:t>
            </a:fld>
            <a:endParaRPr lang="en-US"/>
          </a:p>
        </p:txBody>
      </p:sp>
    </p:spTree>
    <p:extLst>
      <p:ext uri="{BB962C8B-B14F-4D97-AF65-F5344CB8AC3E}">
        <p14:creationId xmlns:p14="http://schemas.microsoft.com/office/powerpoint/2010/main" val="17585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5287F-8F59-694B-B90B-9E109CA8C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2B84D-A952-6542-A427-4365508E4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ABF58-2575-3A4D-AF6C-591E51873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BB2C0-7FD7-3547-822D-4A626C78CAE7}" type="datetimeFigureOut">
              <a:rPr lang="en-US" smtClean="0"/>
              <a:t>2/1/24</a:t>
            </a:fld>
            <a:endParaRPr lang="en-US"/>
          </a:p>
        </p:txBody>
      </p:sp>
      <p:sp>
        <p:nvSpPr>
          <p:cNvPr id="5" name="Footer Placeholder 4">
            <a:extLst>
              <a:ext uri="{FF2B5EF4-FFF2-40B4-BE49-F238E27FC236}">
                <a16:creationId xmlns:a16="http://schemas.microsoft.com/office/drawing/2014/main" id="{F8B9C16B-274A-B64D-A35B-0B7DD443F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30BB7E-E79A-D649-BAE8-8EEF3E1AE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43616-4F77-9044-8A97-C8FD978DA540}" type="slidenum">
              <a:rPr lang="en-US" smtClean="0"/>
              <a:t>‹#›</a:t>
            </a:fld>
            <a:endParaRPr lang="en-US"/>
          </a:p>
        </p:txBody>
      </p:sp>
      <p:pic>
        <p:nvPicPr>
          <p:cNvPr id="8" name="Picture 7">
            <a:extLst>
              <a:ext uri="{FF2B5EF4-FFF2-40B4-BE49-F238E27FC236}">
                <a16:creationId xmlns:a16="http://schemas.microsoft.com/office/drawing/2014/main" id="{59AB3BAC-7831-284F-B2D6-37DE7B51D52E}"/>
              </a:ext>
            </a:extLst>
          </p:cNvPr>
          <p:cNvPicPr>
            <a:picLocks noChangeAspect="1"/>
          </p:cNvPicPr>
          <p:nvPr userDrawn="1"/>
        </p:nvPicPr>
        <p:blipFill>
          <a:blip r:embed="rId13"/>
          <a:stretch>
            <a:fillRect/>
          </a:stretch>
        </p:blipFill>
        <p:spPr>
          <a:xfrm>
            <a:off x="173874" y="126206"/>
            <a:ext cx="407152" cy="477838"/>
          </a:xfrm>
          <a:prstGeom prst="rect">
            <a:avLst/>
          </a:prstGeom>
        </p:spPr>
      </p:pic>
    </p:spTree>
    <p:extLst>
      <p:ext uri="{BB962C8B-B14F-4D97-AF65-F5344CB8AC3E}">
        <p14:creationId xmlns:p14="http://schemas.microsoft.com/office/powerpoint/2010/main" val="108474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ana-farber.org/find-a-doctor/gordon-j-freeman" TargetMode="External"/><Relationship Id="rId2" Type="http://schemas.openxmlformats.org/officeDocument/2006/relationships/hyperlink" Target="https://www.dana-farber.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ts.businesswire.com/ct/CT?id=smartlink&amp;url=https%3A%2F%2Fwww.ono.co.jp%2Feng%2F&amp;esheet=51497324&amp;newsitemid=20170120005582&amp;lan=en-US&amp;anchor=Ono+Pharmaceutical+Company%2C+Ltd&amp;index=2&amp;md5=16babee705251770378f1f676fe2df37" TargetMode="External"/><Relationship Id="rId2" Type="http://schemas.openxmlformats.org/officeDocument/2006/relationships/hyperlink" Target="http://cts.businesswire.com/ct/CT?id=smartlink&amp;url=http%3A%2F%2Fwww.bms.com&amp;esheet=51497324&amp;newsitemid=20170120005582&amp;lan=en-US&amp;anchor=Bristol-Myers+Squibb+Company&amp;index=1&amp;md5=8c6802acea62bb3c793951acc2d94500" TargetMode="External"/><Relationship Id="rId1" Type="http://schemas.openxmlformats.org/officeDocument/2006/relationships/slideLayout" Target="../slideLayouts/slideLayout2.xml"/><Relationship Id="rId5" Type="http://schemas.openxmlformats.org/officeDocument/2006/relationships/hyperlink" Target="http://cts.businesswire.com/ct/CT?id=smartlink&amp;url=http%3A%2F%2Fwww.opdivo.com%2F&amp;esheet=51497324&amp;newsitemid=20170120005582&amp;lan=en-US&amp;anchor=Opdivo&amp;index=4&amp;md5=7784c0d5cbc17ee9d136d50a70e522a3" TargetMode="External"/><Relationship Id="rId4" Type="http://schemas.openxmlformats.org/officeDocument/2006/relationships/hyperlink" Target="http://cts.businesswire.com/ct/CT?id=smartlink&amp;url=http%3A%2F%2Fwww.merck.com%2Findex.html&amp;esheet=51497324&amp;newsitemid=20170120005582&amp;lan=en-US&amp;anchor=Merck+%26+Co.%2C+Inc&amp;index=3&amp;md5=87736f1d9034aa3403c2ca78227836a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32155"/>
          </a:xfrm>
        </p:spPr>
        <p:txBody>
          <a:bodyPr/>
          <a:lstStyle/>
          <a:p>
            <a:r>
              <a:rPr lang="en-US" dirty="0"/>
              <a:t>Dana Farber</a:t>
            </a:r>
          </a:p>
        </p:txBody>
      </p:sp>
      <p:sp>
        <p:nvSpPr>
          <p:cNvPr id="3" name="Subtitle 2"/>
          <p:cNvSpPr>
            <a:spLocks noGrp="1"/>
          </p:cNvSpPr>
          <p:nvPr>
            <p:ph type="subTitle" idx="1"/>
          </p:nvPr>
        </p:nvSpPr>
        <p:spPr>
          <a:xfrm>
            <a:off x="1524000" y="4003482"/>
            <a:ext cx="9144000" cy="1655762"/>
          </a:xfrm>
        </p:spPr>
        <p:txBody>
          <a:bodyPr>
            <a:normAutofit fontScale="92500" lnSpcReduction="10000"/>
          </a:bodyPr>
          <a:lstStyle/>
          <a:p>
            <a:r>
              <a:rPr lang="en-US" sz="3600" dirty="0"/>
              <a:t>PX024</a:t>
            </a:r>
          </a:p>
          <a:p>
            <a:r>
              <a:rPr lang="en-US" sz="3600" dirty="0"/>
              <a:t>William Fisher</a:t>
            </a:r>
          </a:p>
          <a:p>
            <a:r>
              <a:rPr lang="en-US" sz="3600" dirty="0"/>
              <a:t>January 2024</a:t>
            </a:r>
          </a:p>
        </p:txBody>
      </p:sp>
    </p:spTree>
    <p:extLst>
      <p:ext uri="{BB962C8B-B14F-4D97-AF65-F5344CB8AC3E}">
        <p14:creationId xmlns:p14="http://schemas.microsoft.com/office/powerpoint/2010/main" val="405267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CC1C-214D-5B00-B11A-D8204C93F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48FF5-B564-F1C7-BC0F-E81CBC433892}"/>
              </a:ext>
            </a:extLst>
          </p:cNvPr>
          <p:cNvSpPr>
            <a:spLocks noGrp="1"/>
          </p:cNvSpPr>
          <p:nvPr>
            <p:ph type="title"/>
          </p:nvPr>
        </p:nvSpPr>
        <p:spPr>
          <a:xfrm>
            <a:off x="838200" y="107856"/>
            <a:ext cx="10515600" cy="573181"/>
          </a:xfrm>
        </p:spPr>
        <p:txBody>
          <a:bodyPr>
            <a:normAutofit fontScale="90000"/>
          </a:bodyPr>
          <a:lstStyle/>
          <a:p>
            <a:r>
              <a:rPr lang="en-US" dirty="0"/>
              <a:t>37 C.F.R. 3.1</a:t>
            </a:r>
          </a:p>
        </p:txBody>
      </p:sp>
      <p:sp>
        <p:nvSpPr>
          <p:cNvPr id="3" name="Content Placeholder 2">
            <a:extLst>
              <a:ext uri="{FF2B5EF4-FFF2-40B4-BE49-F238E27FC236}">
                <a16:creationId xmlns:a16="http://schemas.microsoft.com/office/drawing/2014/main" id="{3265C336-5224-69B5-D397-D79858B64E96}"/>
              </a:ext>
            </a:extLst>
          </p:cNvPr>
          <p:cNvSpPr>
            <a:spLocks noGrp="1"/>
          </p:cNvSpPr>
          <p:nvPr>
            <p:ph idx="1"/>
          </p:nvPr>
        </p:nvSpPr>
        <p:spPr>
          <a:xfrm>
            <a:off x="430306" y="926353"/>
            <a:ext cx="10923494" cy="5250610"/>
          </a:xfrm>
        </p:spPr>
        <p:txBody>
          <a:bodyPr>
            <a:normAutofit fontScale="85000" lnSpcReduction="20000"/>
          </a:bodyPr>
          <a:lstStyle/>
          <a:p>
            <a:pPr marL="0" indent="0" fontAlgn="base">
              <a:buNone/>
            </a:pPr>
            <a:r>
              <a:rPr lang="en-US" b="1" dirty="0"/>
              <a:t>IV. INDIVIDUAL AND JOINT </a:t>
            </a:r>
            <a:r>
              <a:rPr lang="en-US" b="1" u="sng" dirty="0"/>
              <a:t>OWNERSHIP</a:t>
            </a:r>
          </a:p>
          <a:p>
            <a:pPr fontAlgn="base"/>
            <a:r>
              <a:rPr lang="en-US" dirty="0"/>
              <a:t>Individual ownership - An individual entity may own the entire right, title and interest of the patent property. This occurs where there is only one inventor, and the inventor has not assigned the patent property. Alternatively, it occurs where all parties having ownership interest (all inventors and assignees) assign the patent property to one party.</a:t>
            </a:r>
          </a:p>
          <a:p>
            <a:pPr fontAlgn="base"/>
            <a:r>
              <a:rPr lang="en-US" dirty="0"/>
              <a:t>Joint ownership - Multiple parties may </a:t>
            </a:r>
            <a:r>
              <a:rPr lang="en-US" b="1" dirty="0"/>
              <a:t>together</a:t>
            </a:r>
            <a:r>
              <a:rPr lang="en-US" dirty="0"/>
              <a:t> own the entire right, title and interest of the patent property. This occurs when any of the following cases exist: </a:t>
            </a:r>
          </a:p>
          <a:p>
            <a:pPr marL="457200" lvl="1" indent="0" fontAlgn="base">
              <a:buNone/>
            </a:pPr>
            <a:r>
              <a:rPr lang="en-US" dirty="0"/>
              <a:t>(A) Multiple partial assignees of the patent property; </a:t>
            </a:r>
          </a:p>
          <a:p>
            <a:pPr marL="457200" lvl="1" indent="0" fontAlgn="base">
              <a:buNone/>
            </a:pPr>
            <a:r>
              <a:rPr lang="en-US" dirty="0"/>
              <a:t>(B) Multiple inventors who have not assigned their right, title and interest; or </a:t>
            </a:r>
          </a:p>
          <a:p>
            <a:pPr marL="457200" lvl="1" indent="0" fontAlgn="base">
              <a:buNone/>
            </a:pPr>
            <a:r>
              <a:rPr lang="en-US" dirty="0"/>
              <a:t>(C) A combination of partial assignee(s), and inventor(s) who have not assigned their right, title and interest.</a:t>
            </a:r>
          </a:p>
          <a:p>
            <a:pPr fontAlgn="base"/>
            <a:r>
              <a:rPr lang="en-US" dirty="0"/>
              <a:t>Each individual inventor may only assign the interest he or she holds; thus, assignment by one joint inventor renders the assignee a partial assignee. A partial assignee likewise may only assign the interest it holds; thus, assignment by a partial assignee renders a subsequent assignee a partial assignee. All parties having any portion of the ownership in the patent property must act </a:t>
            </a:r>
            <a:r>
              <a:rPr lang="en-US" b="1" dirty="0"/>
              <a:t>together</a:t>
            </a:r>
            <a:r>
              <a:rPr lang="en-US" dirty="0"/>
              <a:t> as a composite entity in patent matters before the Office.</a:t>
            </a:r>
          </a:p>
        </p:txBody>
      </p:sp>
    </p:spTree>
    <p:extLst>
      <p:ext uri="{BB962C8B-B14F-4D97-AF65-F5344CB8AC3E}">
        <p14:creationId xmlns:p14="http://schemas.microsoft.com/office/powerpoint/2010/main" val="372075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339B0-2608-5160-D0DE-1C0A3A725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E9BEC-5066-5386-417B-26A2145E9E1F}"/>
              </a:ext>
            </a:extLst>
          </p:cNvPr>
          <p:cNvSpPr>
            <a:spLocks noGrp="1"/>
          </p:cNvSpPr>
          <p:nvPr>
            <p:ph type="title"/>
          </p:nvPr>
        </p:nvSpPr>
        <p:spPr>
          <a:xfrm>
            <a:off x="982801" y="1711252"/>
            <a:ext cx="10515600" cy="710142"/>
          </a:xfrm>
        </p:spPr>
        <p:txBody>
          <a:bodyPr/>
          <a:lstStyle/>
          <a:p>
            <a:r>
              <a:rPr lang="en-US" dirty="0"/>
              <a:t>Joint Ownership</a:t>
            </a:r>
          </a:p>
        </p:txBody>
      </p:sp>
      <p:graphicFrame>
        <p:nvGraphicFramePr>
          <p:cNvPr id="4" name="Table 4">
            <a:extLst>
              <a:ext uri="{FF2B5EF4-FFF2-40B4-BE49-F238E27FC236}">
                <a16:creationId xmlns:a16="http://schemas.microsoft.com/office/drawing/2014/main" id="{258DA270-96EC-DB84-2674-ADBB50628B92}"/>
              </a:ext>
            </a:extLst>
          </p:cNvPr>
          <p:cNvGraphicFramePr>
            <a:graphicFrameLocks noGrp="1"/>
          </p:cNvGraphicFramePr>
          <p:nvPr>
            <p:ph idx="1"/>
          </p:nvPr>
        </p:nvGraphicFramePr>
        <p:xfrm>
          <a:off x="271602" y="2743126"/>
          <a:ext cx="11648796" cy="3673122"/>
        </p:xfrm>
        <a:graphic>
          <a:graphicData uri="http://schemas.openxmlformats.org/drawingml/2006/table">
            <a:tbl>
              <a:tblPr firstRow="1" bandRow="1">
                <a:tableStyleId>{5C22544A-7EE6-4342-B048-85BDC9FD1C3A}</a:tableStyleId>
              </a:tblPr>
              <a:tblGrid>
                <a:gridCol w="4187246">
                  <a:extLst>
                    <a:ext uri="{9D8B030D-6E8A-4147-A177-3AD203B41FA5}">
                      <a16:colId xmlns:a16="http://schemas.microsoft.com/office/drawing/2014/main" val="3731314290"/>
                    </a:ext>
                  </a:extLst>
                </a:gridCol>
                <a:gridCol w="1290409">
                  <a:extLst>
                    <a:ext uri="{9D8B030D-6E8A-4147-A177-3AD203B41FA5}">
                      <a16:colId xmlns:a16="http://schemas.microsoft.com/office/drawing/2014/main" val="2346065729"/>
                    </a:ext>
                  </a:extLst>
                </a:gridCol>
                <a:gridCol w="1343079">
                  <a:extLst>
                    <a:ext uri="{9D8B030D-6E8A-4147-A177-3AD203B41FA5}">
                      <a16:colId xmlns:a16="http://schemas.microsoft.com/office/drawing/2014/main" val="1264356183"/>
                    </a:ext>
                  </a:extLst>
                </a:gridCol>
                <a:gridCol w="1246519">
                  <a:extLst>
                    <a:ext uri="{9D8B030D-6E8A-4147-A177-3AD203B41FA5}">
                      <a16:colId xmlns:a16="http://schemas.microsoft.com/office/drawing/2014/main" val="3438137399"/>
                    </a:ext>
                  </a:extLst>
                </a:gridCol>
                <a:gridCol w="1228961">
                  <a:extLst>
                    <a:ext uri="{9D8B030D-6E8A-4147-A177-3AD203B41FA5}">
                      <a16:colId xmlns:a16="http://schemas.microsoft.com/office/drawing/2014/main" val="76772500"/>
                    </a:ext>
                  </a:extLst>
                </a:gridCol>
                <a:gridCol w="1176291">
                  <a:extLst>
                    <a:ext uri="{9D8B030D-6E8A-4147-A177-3AD203B41FA5}">
                      <a16:colId xmlns:a16="http://schemas.microsoft.com/office/drawing/2014/main" val="809942757"/>
                    </a:ext>
                  </a:extLst>
                </a:gridCol>
                <a:gridCol w="1176291">
                  <a:extLst>
                    <a:ext uri="{9D8B030D-6E8A-4147-A177-3AD203B41FA5}">
                      <a16:colId xmlns:a16="http://schemas.microsoft.com/office/drawing/2014/main" val="3833220460"/>
                    </a:ext>
                  </a:extLst>
                </a:gridCol>
              </a:tblGrid>
              <a:tr h="472722">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(§262)</a:t>
                      </a:r>
                    </a:p>
                    <a:p>
                      <a:endParaRPr lang="en-US" dirty="0"/>
                    </a:p>
                  </a:txBody>
                  <a:tcPr/>
                </a:tc>
                <a:tc>
                  <a:txBody>
                    <a:bodyPr/>
                    <a:lstStyle/>
                    <a:p>
                      <a:r>
                        <a:rPr lang="en-US" dirty="0"/>
                        <a:t>China</a:t>
                      </a:r>
                    </a:p>
                  </a:txBody>
                  <a:tcPr/>
                </a:tc>
                <a:tc>
                  <a:txBody>
                    <a:bodyPr/>
                    <a:lstStyle/>
                    <a:p>
                      <a:r>
                        <a:rPr lang="en-US" dirty="0"/>
                        <a:t>Japan</a:t>
                      </a:r>
                    </a:p>
                  </a:txBody>
                  <a:tcPr/>
                </a:tc>
                <a:tc>
                  <a:txBody>
                    <a:bodyPr/>
                    <a:lstStyle/>
                    <a:p>
                      <a:r>
                        <a:rPr lang="en-US" dirty="0"/>
                        <a:t>Korea</a:t>
                      </a:r>
                    </a:p>
                  </a:txBody>
                  <a:tcPr/>
                </a:tc>
                <a:tc>
                  <a:txBody>
                    <a:bodyPr/>
                    <a:lstStyle/>
                    <a:p>
                      <a:endParaRPr lang="en-US" dirty="0">
                        <a:solidFill>
                          <a:srgbClr val="FFFF00"/>
                        </a:solidFill>
                      </a:endParaRPr>
                    </a:p>
                  </a:txBody>
                  <a:tcPr/>
                </a:tc>
                <a:tc>
                  <a:txBody>
                    <a:bodyPr/>
                    <a:lstStyle/>
                    <a:p>
                      <a:endParaRPr lang="en-US" dirty="0"/>
                    </a:p>
                  </a:txBody>
                  <a:tcPr/>
                </a:tc>
                <a:extLst>
                  <a:ext uri="{0D108BD9-81ED-4DB2-BD59-A6C34878D82A}">
                    <a16:rowId xmlns:a16="http://schemas.microsoft.com/office/drawing/2014/main" val="1245245942"/>
                  </a:ext>
                </a:extLst>
              </a:tr>
              <a:tr h="472722">
                <a:tc>
                  <a:txBody>
                    <a:bodyPr/>
                    <a:lstStyle/>
                    <a:p>
                      <a:r>
                        <a:rPr lang="en-US" dirty="0"/>
                        <a:t>May an individual JO make/use/sell/import the invention?</a:t>
                      </a:r>
                    </a:p>
                  </a:txBody>
                  <a:tcPr/>
                </a:tc>
                <a:tc>
                  <a:txBody>
                    <a:bodyPr/>
                    <a:lstStyle/>
                    <a:p>
                      <a:r>
                        <a:rPr lang="en-US" dirty="0"/>
                        <a:t>Yes</a:t>
                      </a:r>
                    </a:p>
                    <a:p>
                      <a:endParaRPr lang="en-US" dirty="0"/>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endParaRPr lang="en-US" dirty="0">
                        <a:solidFill>
                          <a:srgbClr val="FF0000"/>
                        </a:solidFill>
                      </a:endParaRPr>
                    </a:p>
                  </a:txBody>
                  <a:tcPr/>
                </a:tc>
                <a:tc>
                  <a:txBody>
                    <a:bodyPr/>
                    <a:lstStyle/>
                    <a:p>
                      <a:endParaRPr lang="en-US" dirty="0"/>
                    </a:p>
                  </a:txBody>
                  <a:tcPr/>
                </a:tc>
                <a:extLst>
                  <a:ext uri="{0D108BD9-81ED-4DB2-BD59-A6C34878D82A}">
                    <a16:rowId xmlns:a16="http://schemas.microsoft.com/office/drawing/2014/main" val="1896947868"/>
                  </a:ext>
                </a:extLst>
              </a:tr>
              <a:tr h="472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an individual JO transfer its interest to a 3</a:t>
                      </a:r>
                      <a:r>
                        <a:rPr lang="en-US" baseline="30000" dirty="0"/>
                        <a:t>rd</a:t>
                      </a:r>
                      <a:r>
                        <a:rPr lang="en-US" dirty="0"/>
                        <a:t> party?</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tc>
                  <a:txBody>
                    <a:bodyPr/>
                    <a:lstStyle/>
                    <a:p>
                      <a:endParaRPr lang="en-US" dirty="0">
                        <a:solidFill>
                          <a:srgbClr val="FF0000"/>
                        </a:solidFill>
                      </a:endParaRPr>
                    </a:p>
                  </a:txBody>
                  <a:tcPr/>
                </a:tc>
                <a:tc>
                  <a:txBody>
                    <a:bodyPr/>
                    <a:lstStyle/>
                    <a:p>
                      <a:endParaRPr lang="en-US" dirty="0"/>
                    </a:p>
                  </a:txBody>
                  <a:tcPr/>
                </a:tc>
                <a:extLst>
                  <a:ext uri="{0D108BD9-81ED-4DB2-BD59-A6C34878D82A}">
                    <a16:rowId xmlns:a16="http://schemas.microsoft.com/office/drawing/2014/main" val="4052930926"/>
                  </a:ext>
                </a:extLst>
              </a:tr>
              <a:tr h="472722">
                <a:tc>
                  <a:txBody>
                    <a:bodyPr/>
                    <a:lstStyle/>
                    <a:p>
                      <a:r>
                        <a:rPr lang="en-US" dirty="0"/>
                        <a:t>May an individual JO license the patent to a 3</a:t>
                      </a:r>
                      <a:r>
                        <a:rPr lang="en-US" baseline="30000" dirty="0"/>
                        <a:t>rd</a:t>
                      </a:r>
                      <a:r>
                        <a:rPr lang="en-US" dirty="0"/>
                        <a:t> party?</a:t>
                      </a:r>
                    </a:p>
                  </a:txBody>
                  <a:tcPr/>
                </a:tc>
                <a:tc>
                  <a:txBody>
                    <a:bodyPr/>
                    <a:lstStyle/>
                    <a:p>
                      <a:r>
                        <a:rPr lang="en-US" dirty="0"/>
                        <a:t>Yes</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tc>
                  <a:txBody>
                    <a:bodyPr/>
                    <a:lstStyle/>
                    <a:p>
                      <a:endParaRPr lang="en-US" dirty="0">
                        <a:solidFill>
                          <a:srgbClr val="FF0000"/>
                        </a:solidFill>
                      </a:endParaRPr>
                    </a:p>
                  </a:txBody>
                  <a:tcPr/>
                </a:tc>
                <a:tc>
                  <a:txBody>
                    <a:bodyPr/>
                    <a:lstStyle/>
                    <a:p>
                      <a:endParaRPr lang="en-US" dirty="0"/>
                    </a:p>
                  </a:txBody>
                  <a:tcPr/>
                </a:tc>
                <a:extLst>
                  <a:ext uri="{0D108BD9-81ED-4DB2-BD59-A6C34878D82A}">
                    <a16:rowId xmlns:a16="http://schemas.microsoft.com/office/drawing/2014/main" val="3301163396"/>
                  </a:ext>
                </a:extLst>
              </a:tr>
              <a:tr h="472722">
                <a:tc>
                  <a:txBody>
                    <a:bodyPr/>
                    <a:lstStyle/>
                    <a:p>
                      <a:r>
                        <a:rPr lang="en-US" dirty="0"/>
                        <a:t>Does each JO have a duty of accounting to others with respect to license fees?</a:t>
                      </a:r>
                    </a:p>
                  </a:txBody>
                  <a:tcPr/>
                </a:tc>
                <a:tc>
                  <a:txBody>
                    <a:bodyPr/>
                    <a:lstStyle/>
                    <a:p>
                      <a:r>
                        <a:rPr lang="en-US" dirty="0"/>
                        <a:t>No</a:t>
                      </a:r>
                    </a:p>
                  </a:txBody>
                  <a:tcPr/>
                </a:tc>
                <a:tc>
                  <a:txBody>
                    <a:bodyPr/>
                    <a:lstStyle/>
                    <a:p>
                      <a:r>
                        <a:rPr lang="en-US" dirty="0"/>
                        <a:t>Yes</a:t>
                      </a:r>
                    </a:p>
                  </a:txBody>
                  <a:tcPr/>
                </a:tc>
                <a:tc>
                  <a:txBody>
                    <a:bodyPr/>
                    <a:lstStyle/>
                    <a:p>
                      <a:r>
                        <a:rPr lang="en-US" dirty="0" err="1"/>
                        <a:t>n.a.</a:t>
                      </a:r>
                      <a:endParaRPr lang="en-US" dirty="0"/>
                    </a:p>
                  </a:txBody>
                  <a:tcPr/>
                </a:tc>
                <a:tc>
                  <a:txBody>
                    <a:bodyPr/>
                    <a:lstStyle/>
                    <a:p>
                      <a:r>
                        <a:rPr lang="en-US" dirty="0" err="1"/>
                        <a:t>n.a.</a:t>
                      </a:r>
                      <a:endParaRPr lang="en-US" dirty="0"/>
                    </a:p>
                  </a:txBody>
                  <a:tcPr/>
                </a:tc>
                <a:tc>
                  <a:txBody>
                    <a:bodyPr/>
                    <a:lstStyle/>
                    <a:p>
                      <a:endParaRPr lang="en-US" dirty="0">
                        <a:solidFill>
                          <a:srgbClr val="FF0000"/>
                        </a:solidFill>
                      </a:endParaRPr>
                    </a:p>
                  </a:txBody>
                  <a:tcPr/>
                </a:tc>
                <a:tc>
                  <a:txBody>
                    <a:bodyPr/>
                    <a:lstStyle/>
                    <a:p>
                      <a:endParaRPr lang="en-US" dirty="0"/>
                    </a:p>
                  </a:txBody>
                  <a:tcPr/>
                </a:tc>
                <a:extLst>
                  <a:ext uri="{0D108BD9-81ED-4DB2-BD59-A6C34878D82A}">
                    <a16:rowId xmlns:a16="http://schemas.microsoft.com/office/drawing/2014/main" val="2563610472"/>
                  </a:ext>
                </a:extLst>
              </a:tr>
              <a:tr h="472722">
                <a:tc>
                  <a:txBody>
                    <a:bodyPr/>
                    <a:lstStyle/>
                    <a:p>
                      <a:r>
                        <a:rPr lang="en-US" dirty="0"/>
                        <a:t>Must all JOs join an infringement suit?</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tc>
                  <a:txBody>
                    <a:bodyPr/>
                    <a:lstStyle/>
                    <a:p>
                      <a:r>
                        <a:rPr lang="en-US" dirty="0"/>
                        <a:t>No</a:t>
                      </a:r>
                    </a:p>
                  </a:txBody>
                  <a:tcPr/>
                </a:tc>
                <a:tc>
                  <a:txBody>
                    <a:bodyPr/>
                    <a:lstStyle/>
                    <a:p>
                      <a:endParaRPr lang="en-US" dirty="0">
                        <a:solidFill>
                          <a:srgbClr val="FF0000"/>
                        </a:solidFill>
                      </a:endParaRPr>
                    </a:p>
                  </a:txBody>
                  <a:tcPr/>
                </a:tc>
                <a:tc>
                  <a:txBody>
                    <a:bodyPr/>
                    <a:lstStyle/>
                    <a:p>
                      <a:endParaRPr lang="en-US" dirty="0"/>
                    </a:p>
                  </a:txBody>
                  <a:tcPr/>
                </a:tc>
                <a:extLst>
                  <a:ext uri="{0D108BD9-81ED-4DB2-BD59-A6C34878D82A}">
                    <a16:rowId xmlns:a16="http://schemas.microsoft.com/office/drawing/2014/main" val="3900075604"/>
                  </a:ext>
                </a:extLst>
              </a:tr>
            </a:tbl>
          </a:graphicData>
        </a:graphic>
      </p:graphicFrame>
    </p:spTree>
    <p:extLst>
      <p:ext uri="{BB962C8B-B14F-4D97-AF65-F5344CB8AC3E}">
        <p14:creationId xmlns:p14="http://schemas.microsoft.com/office/powerpoint/2010/main" val="200188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5B8-7A74-9C40-B0FA-628CE972BC9C}"/>
              </a:ext>
            </a:extLst>
          </p:cNvPr>
          <p:cNvSpPr>
            <a:spLocks noGrp="1"/>
          </p:cNvSpPr>
          <p:nvPr>
            <p:ph type="title"/>
          </p:nvPr>
        </p:nvSpPr>
        <p:spPr>
          <a:xfrm>
            <a:off x="838200" y="72278"/>
            <a:ext cx="10515600" cy="752475"/>
          </a:xfrm>
        </p:spPr>
        <p:txBody>
          <a:bodyPr>
            <a:normAutofit/>
          </a:bodyPr>
          <a:lstStyle/>
          <a:p>
            <a:r>
              <a:rPr lang="en-US" sz="3600" dirty="0"/>
              <a:t>Dana Farber – CAFC, July 2020</a:t>
            </a:r>
          </a:p>
        </p:txBody>
      </p:sp>
      <p:sp>
        <p:nvSpPr>
          <p:cNvPr id="3" name="Content Placeholder 2">
            <a:extLst>
              <a:ext uri="{FF2B5EF4-FFF2-40B4-BE49-F238E27FC236}">
                <a16:creationId xmlns:a16="http://schemas.microsoft.com/office/drawing/2014/main" id="{55B2EC2C-D99A-1A42-ADD2-8256DC60FDC1}"/>
              </a:ext>
            </a:extLst>
          </p:cNvPr>
          <p:cNvSpPr>
            <a:spLocks noGrp="1"/>
          </p:cNvSpPr>
          <p:nvPr>
            <p:ph idx="1"/>
          </p:nvPr>
        </p:nvSpPr>
        <p:spPr>
          <a:xfrm>
            <a:off x="372035" y="899272"/>
            <a:ext cx="10325848" cy="3905810"/>
          </a:xfrm>
        </p:spPr>
        <p:txBody>
          <a:bodyPr>
            <a:normAutofit fontScale="77500" lnSpcReduction="20000"/>
          </a:bodyPr>
          <a:lstStyle/>
          <a:p>
            <a:r>
              <a:rPr lang="en-US" dirty="0"/>
              <a:t>“[A] joint invention is simply the product of a collaboration between two or more persons working together to solve the problem addressed.” </a:t>
            </a:r>
          </a:p>
          <a:p>
            <a:r>
              <a:rPr lang="en-US" dirty="0"/>
              <a:t>“To be a joint inventor, one must: (1) contribute in some significant manner to the </a:t>
            </a:r>
            <a:r>
              <a:rPr lang="en-US" u="sng" dirty="0"/>
              <a:t>conception</a:t>
            </a:r>
            <a:r>
              <a:rPr lang="en-US" dirty="0"/>
              <a:t> or </a:t>
            </a:r>
            <a:r>
              <a:rPr lang="en-US" u="sng" dirty="0"/>
              <a:t>reduction to practice</a:t>
            </a:r>
            <a:r>
              <a:rPr lang="en-US" dirty="0"/>
              <a:t> of the invention, (2) make a contribution to the claimed invention that is not insignificant in quality, when that contribution is measured against the dimension of the full invention, and (3) do more than merely explain to the real inventors well-known concepts and/or the current state of the art.” </a:t>
            </a:r>
          </a:p>
          <a:p>
            <a:r>
              <a:rPr lang="en-US" dirty="0"/>
              <a:t>“That Drs. Freeman and Wood were not present for or participants in all the experiments that led to the conception of the claimed inventions does not negate their overall contributions throughout their collaboration with Dr. </a:t>
            </a:r>
            <a:r>
              <a:rPr lang="en-US" dirty="0" err="1"/>
              <a:t>Honjo</a:t>
            </a:r>
            <a:r>
              <a:rPr lang="en-US" dirty="0"/>
              <a:t>.” </a:t>
            </a:r>
          </a:p>
          <a:p>
            <a:r>
              <a:rPr lang="en-US" dirty="0"/>
              <a:t>“Inventorship of a complex invention may depend on partial contributions to conception over time, and there is no principled reason to discount genuine contributions made by collaborators because portions of that work were published prior to conception for the benefit of the public.”</a:t>
            </a:r>
          </a:p>
          <a:p>
            <a:pPr marL="0" indent="0">
              <a:buNone/>
            </a:pPr>
            <a:endParaRPr lang="en-US" dirty="0"/>
          </a:p>
          <a:p>
            <a:endParaRPr lang="en-US" dirty="0"/>
          </a:p>
        </p:txBody>
      </p:sp>
      <p:sp>
        <p:nvSpPr>
          <p:cNvPr id="4" name="TextBox 3">
            <a:extLst>
              <a:ext uri="{FF2B5EF4-FFF2-40B4-BE49-F238E27FC236}">
                <a16:creationId xmlns:a16="http://schemas.microsoft.com/office/drawing/2014/main" id="{CFCA8AE9-793D-B04D-ACEA-5E9AAB124EE6}"/>
              </a:ext>
            </a:extLst>
          </p:cNvPr>
          <p:cNvSpPr txBox="1"/>
          <p:nvPr/>
        </p:nvSpPr>
        <p:spPr>
          <a:xfrm>
            <a:off x="926355" y="4879601"/>
            <a:ext cx="4763246" cy="1477328"/>
          </a:xfrm>
          <a:prstGeom prst="rect">
            <a:avLst/>
          </a:prstGeom>
          <a:noFill/>
        </p:spPr>
        <p:txBody>
          <a:bodyPr wrap="square" rtlCol="0">
            <a:spAutoFit/>
          </a:bodyPr>
          <a:lstStyle/>
          <a:p>
            <a:r>
              <a:rPr lang="en-US" dirty="0">
                <a:solidFill>
                  <a:srgbClr val="0070C0"/>
                </a:solidFill>
              </a:rPr>
              <a:t>“Conception is the formation in the mind of the inventor, of a definite and permanent idea of the complete and operative invention, as it is hereafter to be applied in practice.” </a:t>
            </a:r>
            <a:r>
              <a:rPr lang="en-US" i="1" dirty="0" err="1">
                <a:solidFill>
                  <a:srgbClr val="0070C0"/>
                </a:solidFill>
              </a:rPr>
              <a:t>Hybritech</a:t>
            </a:r>
            <a:r>
              <a:rPr lang="en-US" i="1" dirty="0">
                <a:solidFill>
                  <a:srgbClr val="0070C0"/>
                </a:solidFill>
              </a:rPr>
              <a:t>, Inc. v. Monoclonal Antibodies, Inc.</a:t>
            </a:r>
            <a:r>
              <a:rPr lang="en-US" dirty="0">
                <a:solidFill>
                  <a:srgbClr val="0070C0"/>
                </a:solidFill>
              </a:rPr>
              <a:t> (CAFC 1986).</a:t>
            </a:r>
          </a:p>
        </p:txBody>
      </p:sp>
      <p:sp>
        <p:nvSpPr>
          <p:cNvPr id="5" name="TextBox 4">
            <a:extLst>
              <a:ext uri="{FF2B5EF4-FFF2-40B4-BE49-F238E27FC236}">
                <a16:creationId xmlns:a16="http://schemas.microsoft.com/office/drawing/2014/main" id="{1E1184FF-4BC9-ED45-805F-292E190BB3A5}"/>
              </a:ext>
            </a:extLst>
          </p:cNvPr>
          <p:cNvSpPr txBox="1"/>
          <p:nvPr/>
        </p:nvSpPr>
        <p:spPr>
          <a:xfrm>
            <a:off x="6711577" y="4879601"/>
            <a:ext cx="476324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“Actual reduction to practice” = build a working prototype of a product or perform a process;</a:t>
            </a:r>
          </a:p>
          <a:p>
            <a:pPr marL="285750" indent="-285750">
              <a:buFont typeface="Arial" panose="020B0604020202020204" pitchFamily="34" charset="0"/>
              <a:buChar char="•"/>
            </a:pPr>
            <a:r>
              <a:rPr lang="en-US" dirty="0">
                <a:solidFill>
                  <a:srgbClr val="0070C0"/>
                </a:solidFill>
              </a:rPr>
              <a:t>“Constructive reduction to practice” = file a patent application</a:t>
            </a:r>
          </a:p>
        </p:txBody>
      </p:sp>
      <p:cxnSp>
        <p:nvCxnSpPr>
          <p:cNvPr id="6" name="Straight Arrow Connector 5">
            <a:extLst>
              <a:ext uri="{FF2B5EF4-FFF2-40B4-BE49-F238E27FC236}">
                <a16:creationId xmlns:a16="http://schemas.microsoft.com/office/drawing/2014/main" id="{36114DAE-5E0B-EB46-B865-D6EA5BF31B86}"/>
              </a:ext>
            </a:extLst>
          </p:cNvPr>
          <p:cNvCxnSpPr/>
          <p:nvPr/>
        </p:nvCxnSpPr>
        <p:spPr>
          <a:xfrm>
            <a:off x="1272988" y="2032000"/>
            <a:ext cx="681318" cy="284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4977674-14AA-5D47-944A-DFC137BC2FB2}"/>
              </a:ext>
            </a:extLst>
          </p:cNvPr>
          <p:cNvCxnSpPr>
            <a:cxnSpLocks/>
          </p:cNvCxnSpPr>
          <p:nvPr/>
        </p:nvCxnSpPr>
        <p:spPr>
          <a:xfrm>
            <a:off x="3418542" y="1978399"/>
            <a:ext cx="4344893" cy="295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0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F46C-C377-8E15-1A02-D1BD5D57C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742C4-62ED-5C09-F823-B806F9834D52}"/>
              </a:ext>
            </a:extLst>
          </p:cNvPr>
          <p:cNvSpPr>
            <a:spLocks noGrp="1"/>
          </p:cNvSpPr>
          <p:nvPr>
            <p:ph type="title"/>
          </p:nvPr>
        </p:nvSpPr>
        <p:spPr/>
        <p:txBody>
          <a:bodyPr>
            <a:normAutofit/>
          </a:bodyPr>
          <a:lstStyle/>
          <a:p>
            <a:r>
              <a:rPr lang="en-US" sz="3200" dirty="0"/>
              <a:t>Potential Interpretations of Joint Invention</a:t>
            </a:r>
          </a:p>
        </p:txBody>
      </p:sp>
      <p:sp>
        <p:nvSpPr>
          <p:cNvPr id="3" name="Content Placeholder 2">
            <a:extLst>
              <a:ext uri="{FF2B5EF4-FFF2-40B4-BE49-F238E27FC236}">
                <a16:creationId xmlns:a16="http://schemas.microsoft.com/office/drawing/2014/main" id="{6C71716A-1527-653F-35D0-64AABCDBE2E9}"/>
              </a:ext>
            </a:extLst>
          </p:cNvPr>
          <p:cNvSpPr>
            <a:spLocks noGrp="1"/>
          </p:cNvSpPr>
          <p:nvPr>
            <p:ph idx="1"/>
          </p:nvPr>
        </p:nvSpPr>
        <p:spPr>
          <a:xfrm>
            <a:off x="838199" y="1690688"/>
            <a:ext cx="7286206" cy="4486275"/>
          </a:xfrm>
        </p:spPr>
        <p:txBody>
          <a:bodyPr>
            <a:normAutofit fontScale="70000" lnSpcReduction="20000"/>
          </a:bodyPr>
          <a:lstStyle/>
          <a:p>
            <a:pPr marL="0" indent="0">
              <a:buNone/>
            </a:pPr>
            <a:r>
              <a:rPr lang="en-US" dirty="0"/>
              <a:t>(A) Each of the persons claiming to be a joint inventor must have contributed significantly to the overall research project out of which the invention grew, but not necessarily to the conception or reduction to practice of the invention embodied in the patent.</a:t>
            </a:r>
          </a:p>
          <a:p>
            <a:pPr marL="0" indent="0">
              <a:buNone/>
            </a:pPr>
            <a:r>
              <a:rPr lang="en-US" dirty="0"/>
              <a:t>(B) Each of the persons claiming to be a joint inventor must have contributed significantly to the conception or reduction to practice of the invention embodied in the patent, but not necessarily to all of the variants of the invention embodied in the separate claims.</a:t>
            </a:r>
          </a:p>
          <a:p>
            <a:pPr marL="0" indent="0">
              <a:buNone/>
            </a:pPr>
            <a:r>
              <a:rPr lang="en-US" dirty="0"/>
              <a:t>(C) Each of the persons claiming to be a joint inventor must have contributed significantly to all of the variants of the invention embodied in the separate claims.</a:t>
            </a:r>
          </a:p>
          <a:p>
            <a:pPr marL="0" indent="0">
              <a:buNone/>
            </a:pPr>
            <a:r>
              <a:rPr lang="en-US" dirty="0"/>
              <a:t>(D) Each of the persons claiming to be a joint inventor must have contributed to the invention material that, standing alone, would be patentable.</a:t>
            </a:r>
          </a:p>
          <a:p>
            <a:pPr marL="0" indent="0">
              <a:buNone/>
            </a:pPr>
            <a:r>
              <a:rPr lang="en-US" dirty="0"/>
              <a:t>(E) Each of the persons claiming to be a joint inventor must have contributed to the overall invention material that, standing alone, would be patentable – and all potential joint inventors must have intended to be joint inventors.</a:t>
            </a:r>
          </a:p>
        </p:txBody>
      </p:sp>
      <p:sp>
        <p:nvSpPr>
          <p:cNvPr id="4" name="TextBox 3">
            <a:extLst>
              <a:ext uri="{FF2B5EF4-FFF2-40B4-BE49-F238E27FC236}">
                <a16:creationId xmlns:a16="http://schemas.microsoft.com/office/drawing/2014/main" id="{7F2AABF1-AC98-3F23-1B51-BE6D47CBD713}"/>
              </a:ext>
            </a:extLst>
          </p:cNvPr>
          <p:cNvSpPr txBox="1"/>
          <p:nvPr/>
        </p:nvSpPr>
        <p:spPr>
          <a:xfrm>
            <a:off x="8955583" y="3610660"/>
            <a:ext cx="1712200" cy="646331"/>
          </a:xfrm>
          <a:prstGeom prst="rect">
            <a:avLst/>
          </a:prstGeom>
          <a:noFill/>
        </p:spPr>
        <p:txBody>
          <a:bodyPr wrap="none" rtlCol="0">
            <a:spAutoFit/>
          </a:bodyPr>
          <a:lstStyle/>
          <a:p>
            <a:r>
              <a:rPr lang="en-US" dirty="0">
                <a:solidFill>
                  <a:srgbClr val="FF0000"/>
                </a:solidFill>
              </a:rPr>
              <a:t>US:  “All claims” </a:t>
            </a:r>
          </a:p>
          <a:p>
            <a:r>
              <a:rPr lang="en-US" dirty="0">
                <a:solidFill>
                  <a:srgbClr val="FF0000"/>
                </a:solidFill>
              </a:rPr>
              <a:t>rule (pre-1984)</a:t>
            </a:r>
          </a:p>
        </p:txBody>
      </p:sp>
      <p:cxnSp>
        <p:nvCxnSpPr>
          <p:cNvPr id="6" name="Straight Arrow Connector 5">
            <a:extLst>
              <a:ext uri="{FF2B5EF4-FFF2-40B4-BE49-F238E27FC236}">
                <a16:creationId xmlns:a16="http://schemas.microsoft.com/office/drawing/2014/main" id="{310F9B45-76DF-66A3-C9E4-68A548F1AE26}"/>
              </a:ext>
            </a:extLst>
          </p:cNvPr>
          <p:cNvCxnSpPr>
            <a:stCxn id="4" idx="1"/>
          </p:cNvCxnSpPr>
          <p:nvPr/>
        </p:nvCxnSpPr>
        <p:spPr>
          <a:xfrm flipH="1">
            <a:off x="7685135" y="3933826"/>
            <a:ext cx="1270448" cy="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A20692-3E30-10E2-269E-D9EDC7ABC65F}"/>
              </a:ext>
            </a:extLst>
          </p:cNvPr>
          <p:cNvSpPr txBox="1"/>
          <p:nvPr/>
        </p:nvSpPr>
        <p:spPr>
          <a:xfrm>
            <a:off x="9518226" y="2782669"/>
            <a:ext cx="1740028" cy="369332"/>
          </a:xfrm>
          <a:prstGeom prst="rect">
            <a:avLst/>
          </a:prstGeom>
          <a:noFill/>
        </p:spPr>
        <p:txBody>
          <a:bodyPr wrap="none" rtlCol="0">
            <a:spAutoFit/>
          </a:bodyPr>
          <a:lstStyle/>
          <a:p>
            <a:r>
              <a:rPr lang="en-US" dirty="0">
                <a:solidFill>
                  <a:srgbClr val="FF0000"/>
                </a:solidFill>
              </a:rPr>
              <a:t>Current U.S. rule</a:t>
            </a:r>
          </a:p>
        </p:txBody>
      </p:sp>
      <p:cxnSp>
        <p:nvCxnSpPr>
          <p:cNvPr id="8" name="Straight Arrow Connector 7">
            <a:extLst>
              <a:ext uri="{FF2B5EF4-FFF2-40B4-BE49-F238E27FC236}">
                <a16:creationId xmlns:a16="http://schemas.microsoft.com/office/drawing/2014/main" id="{ECA305E5-1A3F-6140-D5E9-FE3191F1747C}"/>
              </a:ext>
            </a:extLst>
          </p:cNvPr>
          <p:cNvCxnSpPr>
            <a:stCxn id="7" idx="1"/>
          </p:cNvCxnSpPr>
          <p:nvPr/>
        </p:nvCxnSpPr>
        <p:spPr>
          <a:xfrm flipH="1">
            <a:off x="8247778" y="2967335"/>
            <a:ext cx="1270448" cy="139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3738E6-C9ED-3369-3EFA-B4EDB3C27A63}"/>
              </a:ext>
            </a:extLst>
          </p:cNvPr>
          <p:cNvSpPr txBox="1"/>
          <p:nvPr/>
        </p:nvSpPr>
        <p:spPr>
          <a:xfrm>
            <a:off x="9394853" y="1754732"/>
            <a:ext cx="2637004" cy="369332"/>
          </a:xfrm>
          <a:prstGeom prst="rect">
            <a:avLst/>
          </a:prstGeom>
          <a:noFill/>
        </p:spPr>
        <p:txBody>
          <a:bodyPr wrap="none" rtlCol="0">
            <a:spAutoFit/>
          </a:bodyPr>
          <a:lstStyle/>
          <a:p>
            <a:r>
              <a:rPr lang="en-US" i="1" dirty="0">
                <a:solidFill>
                  <a:srgbClr val="FF0000"/>
                </a:solidFill>
              </a:rPr>
              <a:t>Dana Farber </a:t>
            </a:r>
            <a:r>
              <a:rPr lang="en-US" dirty="0">
                <a:solidFill>
                  <a:srgbClr val="FF0000"/>
                </a:solidFill>
              </a:rPr>
              <a:t>(CAFC 2020)?</a:t>
            </a:r>
          </a:p>
        </p:txBody>
      </p:sp>
      <p:cxnSp>
        <p:nvCxnSpPr>
          <p:cNvPr id="10" name="Straight Arrow Connector 9">
            <a:extLst>
              <a:ext uri="{FF2B5EF4-FFF2-40B4-BE49-F238E27FC236}">
                <a16:creationId xmlns:a16="http://schemas.microsoft.com/office/drawing/2014/main" id="{C3F390A6-554E-6163-6BC1-265B1C1819C5}"/>
              </a:ext>
            </a:extLst>
          </p:cNvPr>
          <p:cNvCxnSpPr>
            <a:stCxn id="9" idx="1"/>
          </p:cNvCxnSpPr>
          <p:nvPr/>
        </p:nvCxnSpPr>
        <p:spPr>
          <a:xfrm flipH="1">
            <a:off x="8124405" y="1939398"/>
            <a:ext cx="1270448" cy="139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5AFC9C3-9F87-1F13-93AB-558AEDEBC5F3}"/>
              </a:ext>
            </a:extLst>
          </p:cNvPr>
          <p:cNvSpPr txBox="1"/>
          <p:nvPr/>
        </p:nvSpPr>
        <p:spPr>
          <a:xfrm>
            <a:off x="9143842" y="5290147"/>
            <a:ext cx="1740029" cy="923330"/>
          </a:xfrm>
          <a:prstGeom prst="rect">
            <a:avLst/>
          </a:prstGeom>
          <a:noFill/>
        </p:spPr>
        <p:txBody>
          <a:bodyPr wrap="square" rtlCol="0">
            <a:spAutoFit/>
          </a:bodyPr>
          <a:lstStyle/>
          <a:p>
            <a:r>
              <a:rPr lang="en-US" dirty="0">
                <a:solidFill>
                  <a:srgbClr val="FF0000"/>
                </a:solidFill>
              </a:rPr>
              <a:t>Cf. US rule governing copyrights</a:t>
            </a:r>
          </a:p>
        </p:txBody>
      </p:sp>
      <p:cxnSp>
        <p:nvCxnSpPr>
          <p:cNvPr id="12" name="Straight Arrow Connector 11">
            <a:extLst>
              <a:ext uri="{FF2B5EF4-FFF2-40B4-BE49-F238E27FC236}">
                <a16:creationId xmlns:a16="http://schemas.microsoft.com/office/drawing/2014/main" id="{54B145C8-0DFC-C9E3-3DB4-39F79D1F8CA8}"/>
              </a:ext>
            </a:extLst>
          </p:cNvPr>
          <p:cNvCxnSpPr>
            <a:cxnSpLocks/>
            <a:stCxn id="11" idx="1"/>
          </p:cNvCxnSpPr>
          <p:nvPr/>
        </p:nvCxnSpPr>
        <p:spPr>
          <a:xfrm flipH="1" flipV="1">
            <a:off x="7873394" y="5613832"/>
            <a:ext cx="1270448" cy="1379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31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CB37-486D-7A49-428A-45261F8EF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E9CE4-A7EA-BD4A-63B8-CAFF562B5169}"/>
              </a:ext>
            </a:extLst>
          </p:cNvPr>
          <p:cNvSpPr>
            <a:spLocks noGrp="1"/>
          </p:cNvSpPr>
          <p:nvPr>
            <p:ph type="title"/>
          </p:nvPr>
        </p:nvSpPr>
        <p:spPr>
          <a:xfrm>
            <a:off x="760506" y="2103437"/>
            <a:ext cx="10515600" cy="1325563"/>
          </a:xfrm>
        </p:spPr>
        <p:txBody>
          <a:bodyPr/>
          <a:lstStyle/>
          <a:p>
            <a:pPr algn="ctr"/>
            <a:r>
              <a:rPr lang="en-US" dirty="0"/>
              <a:t>Aftermath</a:t>
            </a:r>
          </a:p>
        </p:txBody>
      </p:sp>
    </p:spTree>
    <p:extLst>
      <p:ext uri="{BB962C8B-B14F-4D97-AF65-F5344CB8AC3E}">
        <p14:creationId xmlns:p14="http://schemas.microsoft.com/office/powerpoint/2010/main" val="185775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D60C-678C-9692-2BAC-375447580A25}"/>
              </a:ext>
            </a:extLst>
          </p:cNvPr>
          <p:cNvSpPr>
            <a:spLocks noGrp="1"/>
          </p:cNvSpPr>
          <p:nvPr>
            <p:ph type="title"/>
          </p:nvPr>
        </p:nvSpPr>
        <p:spPr>
          <a:xfrm>
            <a:off x="838200" y="365126"/>
            <a:ext cx="10515600" cy="774906"/>
          </a:xfrm>
        </p:spPr>
        <p:txBody>
          <a:bodyPr>
            <a:normAutofit/>
          </a:bodyPr>
          <a:lstStyle/>
          <a:p>
            <a:pPr algn="ctr"/>
            <a:r>
              <a:rPr lang="en-US" sz="3600" dirty="0"/>
              <a:t>Dana Farber Press Release, May 25, 2021</a:t>
            </a:r>
          </a:p>
        </p:txBody>
      </p:sp>
      <p:sp>
        <p:nvSpPr>
          <p:cNvPr id="3" name="Content Placeholder 2">
            <a:extLst>
              <a:ext uri="{FF2B5EF4-FFF2-40B4-BE49-F238E27FC236}">
                <a16:creationId xmlns:a16="http://schemas.microsoft.com/office/drawing/2014/main" id="{16ABE97C-7F84-361C-6ADE-866720EA68E8}"/>
              </a:ext>
            </a:extLst>
          </p:cNvPr>
          <p:cNvSpPr>
            <a:spLocks noGrp="1"/>
          </p:cNvSpPr>
          <p:nvPr>
            <p:ph idx="1"/>
          </p:nvPr>
        </p:nvSpPr>
        <p:spPr>
          <a:xfrm>
            <a:off x="522514" y="1246910"/>
            <a:ext cx="11091554" cy="5245964"/>
          </a:xfrm>
        </p:spPr>
        <p:txBody>
          <a:bodyPr>
            <a:normAutofit fontScale="70000" lnSpcReduction="20000"/>
          </a:bodyPr>
          <a:lstStyle/>
          <a:p>
            <a:pPr algn="l" fontAlgn="base">
              <a:lnSpc>
                <a:spcPct val="120000"/>
              </a:lnSpc>
            </a:pPr>
            <a:r>
              <a:rPr lang="en-US" b="0" i="0" u="none" strike="noStrike" dirty="0">
                <a:solidFill>
                  <a:srgbClr val="4D4D4F"/>
                </a:solidFill>
                <a:effectLst/>
                <a:latin typeface="Arial" panose="020B0604020202020204" pitchFamily="34" charset="0"/>
              </a:rPr>
              <a:t>We are very pleased that the U.S. Supreme Court has denied the petitioners’ request for further appellate review of the determination that </a:t>
            </a:r>
            <a:r>
              <a:rPr lang="en-US" b="0" i="0" u="none" strike="noStrike" dirty="0">
                <a:solidFill>
                  <a:srgbClr val="00629B"/>
                </a:solidFill>
                <a:effectLst/>
                <a:latin typeface="Arial" panose="020B0604020202020204" pitchFamily="34" charset="0"/>
                <a:hlinkClick r:id="rId2"/>
              </a:rPr>
              <a:t>Dana-Farber Cancer Institute</a:t>
            </a:r>
            <a:r>
              <a:rPr lang="en-US" b="0" i="0" u="none" strike="noStrike" dirty="0">
                <a:solidFill>
                  <a:srgbClr val="4D4D4F"/>
                </a:solidFill>
                <a:effectLst/>
                <a:latin typeface="Arial" panose="020B0604020202020204" pitchFamily="34" charset="0"/>
              </a:rPr>
              <a:t> scientist </a:t>
            </a:r>
            <a:r>
              <a:rPr lang="en-US" b="0" i="0" u="none" strike="noStrike" dirty="0">
                <a:solidFill>
                  <a:srgbClr val="00629B"/>
                </a:solidFill>
                <a:effectLst/>
                <a:latin typeface="Arial" panose="020B0604020202020204" pitchFamily="34" charset="0"/>
                <a:hlinkClick r:id="rId3" tooltip="Gordon J. Freeman, PhD"/>
              </a:rPr>
              <a:t>Gordon Freeman </a:t>
            </a:r>
            <a:r>
              <a:rPr lang="en-US" b="0" i="0" u="none" strike="noStrike" dirty="0">
                <a:solidFill>
                  <a:srgbClr val="4D4D4F"/>
                </a:solidFill>
                <a:effectLst/>
                <a:latin typeface="Arial" panose="020B0604020202020204" pitchFamily="34" charset="0"/>
              </a:rPr>
              <a:t>and a collaborator are joint inventors of the key patents covering PD-1/PD-L1 cancer immunotherapy.  That determination is now final, and Dana-Farber is the co-owner of all eight patents issued to Ono Pharmaceutical Company and Dr. </a:t>
            </a:r>
            <a:r>
              <a:rPr lang="en-US" b="0" i="0" u="none" strike="noStrike" dirty="0" err="1">
                <a:solidFill>
                  <a:srgbClr val="4D4D4F"/>
                </a:solidFill>
                <a:effectLst/>
                <a:latin typeface="Arial" panose="020B0604020202020204" pitchFamily="34" charset="0"/>
              </a:rPr>
              <a:t>Tasuku</a:t>
            </a:r>
            <a:r>
              <a:rPr lang="en-US" b="0" i="0" u="none" strike="noStrike" dirty="0">
                <a:solidFill>
                  <a:srgbClr val="4D4D4F"/>
                </a:solidFill>
                <a:effectLst/>
                <a:latin typeface="Arial" panose="020B0604020202020204" pitchFamily="34" charset="0"/>
              </a:rPr>
              <a:t> </a:t>
            </a:r>
            <a:r>
              <a:rPr lang="en-US" b="0" i="0" u="none" strike="noStrike" dirty="0" err="1">
                <a:solidFill>
                  <a:srgbClr val="4D4D4F"/>
                </a:solidFill>
                <a:effectLst/>
                <a:latin typeface="Arial" panose="020B0604020202020204" pitchFamily="34" charset="0"/>
              </a:rPr>
              <a:t>Honjo</a:t>
            </a:r>
            <a:r>
              <a:rPr lang="en-US" b="0" i="0" u="none" strike="noStrike" dirty="0">
                <a:solidFill>
                  <a:srgbClr val="4D4D4F"/>
                </a:solidFill>
                <a:effectLst/>
                <a:latin typeface="Arial" panose="020B0604020202020204" pitchFamily="34" charset="0"/>
              </a:rPr>
              <a:t> claiming this technology.</a:t>
            </a:r>
          </a:p>
          <a:p>
            <a:pPr algn="l" fontAlgn="base">
              <a:lnSpc>
                <a:spcPct val="120000"/>
              </a:lnSpc>
            </a:pPr>
            <a:r>
              <a:rPr lang="en-US" b="0" i="0" u="none" strike="noStrike" dirty="0">
                <a:solidFill>
                  <a:srgbClr val="4D4D4F"/>
                </a:solidFill>
                <a:effectLst/>
                <a:latin typeface="Arial" panose="020B0604020202020204" pitchFamily="34" charset="0"/>
              </a:rPr>
              <a:t>From the day Dana-Farber filed suit in 2015, we never doubted that Dr. Freeman was wrongly omitted from the patents and should be fully recognized for his many contributions to the conception of these path-breaking new cancer treatments.  Every court that has considered the inventorship of the claimed treatment methods, from the District Court to the U.S. Court of Appeals to the Supreme Court, has now agreed.</a:t>
            </a:r>
          </a:p>
          <a:p>
            <a:pPr algn="l" fontAlgn="base">
              <a:lnSpc>
                <a:spcPct val="120000"/>
              </a:lnSpc>
            </a:pPr>
            <a:r>
              <a:rPr lang="en-US" b="0" i="0" u="none" strike="noStrike" dirty="0">
                <a:solidFill>
                  <a:srgbClr val="4D4D4F"/>
                </a:solidFill>
                <a:effectLst/>
                <a:latin typeface="Arial" panose="020B0604020202020204" pitchFamily="34" charset="0"/>
              </a:rPr>
              <a:t>Dana-Farber is actively seeking to license the technology, which is embodied in several of the newest immunotherapy drugs, to additional companies developing PD-1 and PDL-1 cancer therapies, in furtherance of Dana-Farber’s mission to ensure that new therapies reach patients in need as quickly as possible.</a:t>
            </a:r>
          </a:p>
          <a:p>
            <a:pPr>
              <a:lnSpc>
                <a:spcPct val="120000"/>
              </a:lnSpc>
            </a:pPr>
            <a:endParaRPr lang="en-US" dirty="0"/>
          </a:p>
        </p:txBody>
      </p:sp>
    </p:spTree>
    <p:extLst>
      <p:ext uri="{BB962C8B-B14F-4D97-AF65-F5344CB8AC3E}">
        <p14:creationId xmlns:p14="http://schemas.microsoft.com/office/powerpoint/2010/main" val="312786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083F-FA02-84C2-B1E1-2BFDD7A2F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2D992-F470-2AEB-7734-F27525C500AE}"/>
              </a:ext>
            </a:extLst>
          </p:cNvPr>
          <p:cNvSpPr>
            <a:spLocks noGrp="1"/>
          </p:cNvSpPr>
          <p:nvPr>
            <p:ph type="title"/>
          </p:nvPr>
        </p:nvSpPr>
        <p:spPr>
          <a:xfrm>
            <a:off x="838200" y="365126"/>
            <a:ext cx="10515600" cy="774906"/>
          </a:xfrm>
        </p:spPr>
        <p:txBody>
          <a:bodyPr>
            <a:normAutofit/>
          </a:bodyPr>
          <a:lstStyle/>
          <a:p>
            <a:pPr algn="ctr"/>
            <a:r>
              <a:rPr lang="en-US" sz="3600" dirty="0"/>
              <a:t>Dana Farber Press Release, April 6, 2023</a:t>
            </a:r>
          </a:p>
        </p:txBody>
      </p:sp>
      <p:sp>
        <p:nvSpPr>
          <p:cNvPr id="3" name="Content Placeholder 2">
            <a:extLst>
              <a:ext uri="{FF2B5EF4-FFF2-40B4-BE49-F238E27FC236}">
                <a16:creationId xmlns:a16="http://schemas.microsoft.com/office/drawing/2014/main" id="{A00BA748-32B7-06F1-9783-BFB0C6394635}"/>
              </a:ext>
            </a:extLst>
          </p:cNvPr>
          <p:cNvSpPr>
            <a:spLocks noGrp="1"/>
          </p:cNvSpPr>
          <p:nvPr>
            <p:ph idx="1"/>
          </p:nvPr>
        </p:nvSpPr>
        <p:spPr>
          <a:xfrm>
            <a:off x="522514" y="1246910"/>
            <a:ext cx="11091554" cy="5245964"/>
          </a:xfrm>
        </p:spPr>
        <p:txBody>
          <a:bodyPr>
            <a:normAutofit/>
          </a:bodyPr>
          <a:lstStyle/>
          <a:p>
            <a:pPr algn="l" fontAlgn="base">
              <a:lnSpc>
                <a:spcPct val="100000"/>
              </a:lnSpc>
            </a:pPr>
            <a:r>
              <a:rPr lang="en-US" sz="2000" b="0" i="0" u="none" strike="noStrike" dirty="0">
                <a:solidFill>
                  <a:srgbClr val="4D4D4F"/>
                </a:solidFill>
                <a:effectLst/>
                <a:latin typeface="Arial" panose="020B0604020202020204" pitchFamily="34" charset="0"/>
              </a:rPr>
              <a:t>Dana-Farber Cancer Institute, Inc., Bristol Myers Squibb Co., and Ono Pharmaceutical Co., Ltd. have entered into a global agreement to settle all disputes relating to the </a:t>
            </a:r>
            <a:r>
              <a:rPr lang="en-US" sz="2000" b="0" i="0" u="none" strike="noStrike" dirty="0" err="1">
                <a:solidFill>
                  <a:srgbClr val="4D4D4F"/>
                </a:solidFill>
                <a:effectLst/>
                <a:latin typeface="Arial" panose="020B0604020202020204" pitchFamily="34" charset="0"/>
              </a:rPr>
              <a:t>Honjo</a:t>
            </a:r>
            <a:r>
              <a:rPr lang="en-US" sz="2000" b="0" i="0" u="none" strike="noStrike" dirty="0">
                <a:solidFill>
                  <a:srgbClr val="4D4D4F"/>
                </a:solidFill>
                <a:effectLst/>
                <a:latin typeface="Arial" panose="020B0604020202020204" pitchFamily="34" charset="0"/>
              </a:rPr>
              <a:t>-Freeman Patents. Under the agreement, Bristol Myers Squibb and Ono will make a lump-sum payment to Dana-Farber, with the possibility of additional payments in the future.</a:t>
            </a:r>
          </a:p>
          <a:p>
            <a:pPr algn="l" fontAlgn="base">
              <a:lnSpc>
                <a:spcPct val="100000"/>
              </a:lnSpc>
            </a:pPr>
            <a:r>
              <a:rPr lang="en-US" sz="2000" b="0" i="0" u="none" strike="noStrike" dirty="0">
                <a:solidFill>
                  <a:srgbClr val="4D4D4F"/>
                </a:solidFill>
                <a:effectLst/>
                <a:latin typeface="Arial" panose="020B0604020202020204" pitchFamily="34" charset="0"/>
              </a:rPr>
              <a:t>All other terms of the agreement are confidential. This resolution paves the way for our continued focus on pioneering discoveries that have enabled cancer immunotherapies and advances our shared goal to provide extraordinary care for our patients.</a:t>
            </a:r>
          </a:p>
          <a:p>
            <a:pPr>
              <a:lnSpc>
                <a:spcPct val="100000"/>
              </a:lnSpc>
            </a:pPr>
            <a:endParaRPr lang="en-US" sz="2000" dirty="0"/>
          </a:p>
        </p:txBody>
      </p:sp>
    </p:spTree>
    <p:extLst>
      <p:ext uri="{BB962C8B-B14F-4D97-AF65-F5344CB8AC3E}">
        <p14:creationId xmlns:p14="http://schemas.microsoft.com/office/powerpoint/2010/main" val="303475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4827-D0F2-34CB-A3D6-99F9635CF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0F8C4-38AD-5453-8D72-2F16AAA74792}"/>
              </a:ext>
            </a:extLst>
          </p:cNvPr>
          <p:cNvSpPr>
            <a:spLocks noGrp="1"/>
          </p:cNvSpPr>
          <p:nvPr>
            <p:ph type="title"/>
          </p:nvPr>
        </p:nvSpPr>
        <p:spPr>
          <a:xfrm>
            <a:off x="760506" y="2103437"/>
            <a:ext cx="10515600" cy="1325563"/>
          </a:xfrm>
        </p:spPr>
        <p:txBody>
          <a:bodyPr/>
          <a:lstStyle/>
          <a:p>
            <a:pPr algn="ctr"/>
            <a:r>
              <a:rPr lang="en-US" dirty="0"/>
              <a:t>Policy Questions</a:t>
            </a:r>
          </a:p>
        </p:txBody>
      </p:sp>
    </p:spTree>
    <p:extLst>
      <p:ext uri="{BB962C8B-B14F-4D97-AF65-F5344CB8AC3E}">
        <p14:creationId xmlns:p14="http://schemas.microsoft.com/office/powerpoint/2010/main" val="107957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71DF-735D-DCF9-5985-F8F837F67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5A331-7EB1-C1AF-3E53-1052C360DF4C}"/>
              </a:ext>
            </a:extLst>
          </p:cNvPr>
          <p:cNvSpPr>
            <a:spLocks noGrp="1"/>
          </p:cNvSpPr>
          <p:nvPr>
            <p:ph type="title"/>
          </p:nvPr>
        </p:nvSpPr>
        <p:spPr/>
        <p:txBody>
          <a:bodyPr>
            <a:normAutofit fontScale="90000"/>
          </a:bodyPr>
          <a:lstStyle/>
          <a:p>
            <a:r>
              <a:rPr lang="en-US" sz="3200" dirty="0"/>
              <a:t>(1) Which of the following possible rules governing joint </a:t>
            </a:r>
            <a:r>
              <a:rPr lang="en-US" sz="3200" u="sng" dirty="0"/>
              <a:t>inventorship</a:t>
            </a:r>
            <a:r>
              <a:rPr lang="en-US" sz="3200" dirty="0"/>
              <a:t> is most consistent with the policies underlying the patent system?</a:t>
            </a:r>
          </a:p>
        </p:txBody>
      </p:sp>
      <p:sp>
        <p:nvSpPr>
          <p:cNvPr id="3" name="Content Placeholder 2">
            <a:extLst>
              <a:ext uri="{FF2B5EF4-FFF2-40B4-BE49-F238E27FC236}">
                <a16:creationId xmlns:a16="http://schemas.microsoft.com/office/drawing/2014/main" id="{6A0D350B-40F1-0B1F-CE79-5DC85B4316F6}"/>
              </a:ext>
            </a:extLst>
          </p:cNvPr>
          <p:cNvSpPr>
            <a:spLocks noGrp="1"/>
          </p:cNvSpPr>
          <p:nvPr>
            <p:ph idx="1"/>
          </p:nvPr>
        </p:nvSpPr>
        <p:spPr>
          <a:xfrm>
            <a:off x="838198" y="1690688"/>
            <a:ext cx="10515601" cy="4486275"/>
          </a:xfrm>
        </p:spPr>
        <p:txBody>
          <a:bodyPr>
            <a:normAutofit fontScale="85000" lnSpcReduction="20000"/>
          </a:bodyPr>
          <a:lstStyle/>
          <a:p>
            <a:pPr marL="0" indent="0">
              <a:buNone/>
            </a:pPr>
            <a:r>
              <a:rPr lang="en-US" dirty="0"/>
              <a:t>(A) Each of the persons claiming to be a joint inventor must have contributed significantly to the overall research project out of which the invention grew, but not necessarily to the conception or reduction to practice of the invention embodied in the patent.</a:t>
            </a:r>
          </a:p>
          <a:p>
            <a:pPr marL="0" indent="0">
              <a:buNone/>
            </a:pPr>
            <a:r>
              <a:rPr lang="en-US" dirty="0"/>
              <a:t>(B) Each of the persons claiming to be a joint inventor must have contributed significantly to the conception or reduction to practice of the invention embodied in the patent, but not necessarily to all of the variants of the invention embodied in the separate claims.</a:t>
            </a:r>
          </a:p>
          <a:p>
            <a:pPr marL="0" indent="0">
              <a:buNone/>
            </a:pPr>
            <a:r>
              <a:rPr lang="en-US" dirty="0"/>
              <a:t>(C) Each of the persons claiming to be a joint inventor must have contributed significantly to all of the variants of the invention embodied in the separate claims.</a:t>
            </a:r>
          </a:p>
          <a:p>
            <a:pPr marL="0" indent="0">
              <a:buNone/>
            </a:pPr>
            <a:r>
              <a:rPr lang="en-US" dirty="0"/>
              <a:t>(D) Each of the persons claiming to be a joint inventor must have contributed to the invention material that, standing alone, would be patentable.</a:t>
            </a:r>
          </a:p>
          <a:p>
            <a:pPr marL="0" indent="0">
              <a:buNone/>
            </a:pPr>
            <a:r>
              <a:rPr lang="en-US" dirty="0"/>
              <a:t>(E) Each of the persons claiming to be a joint inventor must have contributed to the overall invention material that, standing alone, would be patentable – and all potential joint inventors must have intended to be joint inventors.</a:t>
            </a:r>
          </a:p>
        </p:txBody>
      </p:sp>
    </p:spTree>
    <p:extLst>
      <p:ext uri="{BB962C8B-B14F-4D97-AF65-F5344CB8AC3E}">
        <p14:creationId xmlns:p14="http://schemas.microsoft.com/office/powerpoint/2010/main" val="170458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43E7-3CCA-E797-7A38-FEF494879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BE67C-C653-CA84-4D6D-E6D8A13F3CC3}"/>
              </a:ext>
            </a:extLst>
          </p:cNvPr>
          <p:cNvSpPr>
            <a:spLocks noGrp="1"/>
          </p:cNvSpPr>
          <p:nvPr>
            <p:ph type="title"/>
          </p:nvPr>
        </p:nvSpPr>
        <p:spPr/>
        <p:txBody>
          <a:bodyPr>
            <a:normAutofit fontScale="90000"/>
          </a:bodyPr>
          <a:lstStyle/>
          <a:p>
            <a:r>
              <a:rPr lang="en-US" sz="3200" dirty="0"/>
              <a:t>Which answers to the following questions concerning joint </a:t>
            </a:r>
            <a:r>
              <a:rPr lang="en-US" sz="3200" u="sng" dirty="0"/>
              <a:t>ownership</a:t>
            </a:r>
            <a:r>
              <a:rPr lang="en-US" sz="3200" dirty="0"/>
              <a:t> are most consistent with the policies underlying the patent system?</a:t>
            </a:r>
          </a:p>
        </p:txBody>
      </p:sp>
      <p:sp>
        <p:nvSpPr>
          <p:cNvPr id="3" name="Content Placeholder 2">
            <a:extLst>
              <a:ext uri="{FF2B5EF4-FFF2-40B4-BE49-F238E27FC236}">
                <a16:creationId xmlns:a16="http://schemas.microsoft.com/office/drawing/2014/main" id="{C7201580-9911-2C2C-A773-A5E7AB73792D}"/>
              </a:ext>
            </a:extLst>
          </p:cNvPr>
          <p:cNvSpPr>
            <a:spLocks noGrp="1"/>
          </p:cNvSpPr>
          <p:nvPr>
            <p:ph idx="1"/>
          </p:nvPr>
        </p:nvSpPr>
        <p:spPr>
          <a:xfrm>
            <a:off x="838198" y="1690688"/>
            <a:ext cx="10515601" cy="4486275"/>
          </a:xfrm>
        </p:spPr>
        <p:txBody>
          <a:bodyPr>
            <a:normAutofit/>
          </a:bodyPr>
          <a:lstStyle/>
          <a:p>
            <a:pPr marL="914400" indent="-514350">
              <a:spcBef>
                <a:spcPts val="600"/>
              </a:spcBef>
              <a:buFont typeface="+mj-lt"/>
              <a:buAutoNum type="arabicParenR" startAt="2"/>
            </a:pPr>
            <a:r>
              <a:rPr lang="en-US" dirty="0"/>
              <a:t>Should an individual JO be able to make/use/sell/import the invention?</a:t>
            </a:r>
          </a:p>
          <a:p>
            <a:pPr marL="914400" lvl="0" indent="-514350">
              <a:lnSpc>
                <a:spcPct val="100000"/>
              </a:lnSpc>
              <a:spcBef>
                <a:spcPts val="600"/>
              </a:spcBef>
              <a:buFont typeface="+mj-lt"/>
              <a:buAutoNum type="arabicParenR" startAt="2"/>
              <a:defRPr/>
            </a:pPr>
            <a:r>
              <a:rPr lang="en-US" dirty="0"/>
              <a:t>Should an individual JO be able to transfer its interest to a 3</a:t>
            </a:r>
            <a:r>
              <a:rPr lang="en-US" baseline="30000" dirty="0"/>
              <a:t>rd</a:t>
            </a:r>
            <a:r>
              <a:rPr lang="en-US" dirty="0"/>
              <a:t> party?</a:t>
            </a:r>
          </a:p>
          <a:p>
            <a:pPr marL="914400" indent="-514350">
              <a:spcBef>
                <a:spcPts val="600"/>
              </a:spcBef>
              <a:buFont typeface="+mj-lt"/>
              <a:buAutoNum type="arabicParenR" startAt="2"/>
            </a:pPr>
            <a:r>
              <a:rPr lang="en-US" dirty="0"/>
              <a:t>Should an individual JO be able to license the patent to a 3</a:t>
            </a:r>
            <a:r>
              <a:rPr lang="en-US" baseline="30000" dirty="0"/>
              <a:t>rd</a:t>
            </a:r>
            <a:r>
              <a:rPr lang="en-US" dirty="0"/>
              <a:t> party?</a:t>
            </a:r>
          </a:p>
          <a:p>
            <a:pPr marL="914400" indent="-514350">
              <a:spcBef>
                <a:spcPts val="600"/>
              </a:spcBef>
              <a:buFont typeface="+mj-lt"/>
              <a:buAutoNum type="arabicParenR" startAt="2"/>
            </a:pPr>
            <a:r>
              <a:rPr lang="en-US" dirty="0"/>
              <a:t>If the answer to #4 is yes, should each JO have a duty of accounting to others with respect to license fees?</a:t>
            </a:r>
          </a:p>
          <a:p>
            <a:pPr marL="914400" indent="-514350">
              <a:spcBef>
                <a:spcPts val="600"/>
              </a:spcBef>
              <a:buFont typeface="+mj-lt"/>
              <a:buAutoNum type="arabicParenR" startAt="2"/>
            </a:pPr>
            <a:r>
              <a:rPr lang="en-US" dirty="0"/>
              <a:t>Must all JOs join an infringement suit?</a:t>
            </a:r>
          </a:p>
        </p:txBody>
      </p:sp>
    </p:spTree>
    <p:extLst>
      <p:ext uri="{BB962C8B-B14F-4D97-AF65-F5344CB8AC3E}">
        <p14:creationId xmlns:p14="http://schemas.microsoft.com/office/powerpoint/2010/main" val="7103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BBA4-B547-5E49-A552-273E8DD2EC56}"/>
              </a:ext>
            </a:extLst>
          </p:cNvPr>
          <p:cNvSpPr>
            <a:spLocks noGrp="1"/>
          </p:cNvSpPr>
          <p:nvPr>
            <p:ph type="title"/>
          </p:nvPr>
        </p:nvSpPr>
        <p:spPr>
          <a:xfrm>
            <a:off x="838200" y="365125"/>
            <a:ext cx="10515600" cy="879475"/>
          </a:xfrm>
        </p:spPr>
        <p:txBody>
          <a:bodyPr/>
          <a:lstStyle/>
          <a:p>
            <a:r>
              <a:rPr lang="en-US" dirty="0"/>
              <a:t>The Invention</a:t>
            </a:r>
          </a:p>
        </p:txBody>
      </p:sp>
      <p:sp>
        <p:nvSpPr>
          <p:cNvPr id="3" name="Content Placeholder 2">
            <a:extLst>
              <a:ext uri="{FF2B5EF4-FFF2-40B4-BE49-F238E27FC236}">
                <a16:creationId xmlns:a16="http://schemas.microsoft.com/office/drawing/2014/main" id="{3068B421-EAB4-6542-9553-2967F7A349AC}"/>
              </a:ext>
            </a:extLst>
          </p:cNvPr>
          <p:cNvSpPr>
            <a:spLocks noGrp="1"/>
          </p:cNvSpPr>
          <p:nvPr>
            <p:ph idx="1"/>
          </p:nvPr>
        </p:nvSpPr>
        <p:spPr>
          <a:xfrm>
            <a:off x="660400" y="1566333"/>
            <a:ext cx="10693400" cy="4610630"/>
          </a:xfrm>
        </p:spPr>
        <p:txBody>
          <a:bodyPr>
            <a:normAutofit fontScale="92500" lnSpcReduction="10000"/>
          </a:bodyPr>
          <a:lstStyle/>
          <a:p>
            <a:pPr marL="0" indent="0">
              <a:buNone/>
            </a:pPr>
            <a:r>
              <a:rPr lang="en-US" dirty="0"/>
              <a:t>Method for removing a shield around cancer cells</a:t>
            </a:r>
          </a:p>
          <a:p>
            <a:pPr marL="0" indent="0">
              <a:buNone/>
            </a:pPr>
            <a:r>
              <a:rPr lang="en-US" dirty="0"/>
              <a:t>“The discovery behind the present patents was the existence of an inhibitory receptor on T cells, PD-1, and that, when PD-1 binds to one of its ligands, either PD-L1 or PD-L2, the T cell is inhibited and does not attack the cell ex-pressing the ligand. Expression of the PD-1 ligands in healthy cells generally shields them from attack, but some tumor cells can also express the ligands, allowing them to circumvent an immune response. The patents in this case capitalize on the discovery of the PD-1 receptor-ligand interaction. Each claim recites uses of antibodies that target either the PD-1 receptor or its PD-L1 ligand, blocking the receptor-ligand interaction. By blocking the interaction, the use of the inventions in effect stimulates the immune response against tumor cells that would otherwise have been hidden by their expression of the PD-L1/L2 ligands.”</a:t>
            </a:r>
          </a:p>
        </p:txBody>
      </p:sp>
    </p:spTree>
    <p:extLst>
      <p:ext uri="{BB962C8B-B14F-4D97-AF65-F5344CB8AC3E}">
        <p14:creationId xmlns:p14="http://schemas.microsoft.com/office/powerpoint/2010/main" val="248650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FF7E4-F192-6804-3566-2154257029E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582E8C8-E9DD-F87B-CBDC-1F3FA1C10181}"/>
              </a:ext>
            </a:extLst>
          </p:cNvPr>
          <p:cNvSpPr/>
          <p:nvPr/>
        </p:nvSpPr>
        <p:spPr>
          <a:xfrm>
            <a:off x="3396613" y="3187701"/>
            <a:ext cx="1143000" cy="643466"/>
          </a:xfrm>
          <a:prstGeom prst="round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solidFill>
                  <a:sysClr val="windowText" lastClr="000000"/>
                </a:solidFill>
              </a:rPr>
              <a:t>Tasuku</a:t>
            </a:r>
            <a:r>
              <a:rPr lang="en-US" dirty="0">
                <a:solidFill>
                  <a:sysClr val="windowText" lastClr="000000"/>
                </a:solidFill>
              </a:rPr>
              <a:t> </a:t>
            </a:r>
            <a:r>
              <a:rPr lang="en-US" dirty="0" err="1">
                <a:solidFill>
                  <a:sysClr val="windowText" lastClr="000000"/>
                </a:solidFill>
              </a:rPr>
              <a:t>Honjo</a:t>
            </a:r>
            <a:endParaRPr lang="en-US" dirty="0">
              <a:solidFill>
                <a:sysClr val="windowText" lastClr="000000"/>
              </a:solidFill>
            </a:endParaRPr>
          </a:p>
        </p:txBody>
      </p:sp>
      <p:sp>
        <p:nvSpPr>
          <p:cNvPr id="5" name="Rounded Rectangle 4">
            <a:extLst>
              <a:ext uri="{FF2B5EF4-FFF2-40B4-BE49-F238E27FC236}">
                <a16:creationId xmlns:a16="http://schemas.microsoft.com/office/drawing/2014/main" id="{58FC96CB-E3BA-014D-AAE8-0C1DD4AF8543}"/>
              </a:ext>
            </a:extLst>
          </p:cNvPr>
          <p:cNvSpPr/>
          <p:nvPr/>
        </p:nvSpPr>
        <p:spPr>
          <a:xfrm>
            <a:off x="6163734" y="4766734"/>
            <a:ext cx="1143000" cy="643466"/>
          </a:xfrm>
          <a:prstGeom prst="round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rPr>
              <a:t>Clive Wood</a:t>
            </a:r>
          </a:p>
        </p:txBody>
      </p:sp>
      <p:sp>
        <p:nvSpPr>
          <p:cNvPr id="6" name="Rounded Rectangle 5">
            <a:extLst>
              <a:ext uri="{FF2B5EF4-FFF2-40B4-BE49-F238E27FC236}">
                <a16:creationId xmlns:a16="http://schemas.microsoft.com/office/drawing/2014/main" id="{5083659E-B4A6-2D27-C709-E92B4622DA36}"/>
              </a:ext>
            </a:extLst>
          </p:cNvPr>
          <p:cNvSpPr/>
          <p:nvPr/>
        </p:nvSpPr>
        <p:spPr>
          <a:xfrm>
            <a:off x="8479364" y="3208867"/>
            <a:ext cx="1143000" cy="643466"/>
          </a:xfrm>
          <a:prstGeom prst="round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rPr>
              <a:t>Gordon Freeman</a:t>
            </a:r>
          </a:p>
        </p:txBody>
      </p:sp>
      <p:sp>
        <p:nvSpPr>
          <p:cNvPr id="7" name="Rounded Rectangle 6">
            <a:extLst>
              <a:ext uri="{FF2B5EF4-FFF2-40B4-BE49-F238E27FC236}">
                <a16:creationId xmlns:a16="http://schemas.microsoft.com/office/drawing/2014/main" id="{A791DA9B-79E9-6652-270C-D43975D2CDC3}"/>
              </a:ext>
            </a:extLst>
          </p:cNvPr>
          <p:cNvSpPr/>
          <p:nvPr/>
        </p:nvSpPr>
        <p:spPr>
          <a:xfrm>
            <a:off x="186268" y="2434416"/>
            <a:ext cx="1363134" cy="897466"/>
          </a:xfrm>
          <a:prstGeom prst="roundRect">
            <a:avLst/>
          </a:prstGeom>
          <a:solidFill>
            <a:srgbClr val="FF0000"/>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Ono Pharma. Co.</a:t>
            </a:r>
          </a:p>
        </p:txBody>
      </p:sp>
      <p:sp>
        <p:nvSpPr>
          <p:cNvPr id="8" name="Rounded Rectangle 7">
            <a:extLst>
              <a:ext uri="{FF2B5EF4-FFF2-40B4-BE49-F238E27FC236}">
                <a16:creationId xmlns:a16="http://schemas.microsoft.com/office/drawing/2014/main" id="{5DC8C167-F0D4-DDB2-CE90-82CD34B8CF4A}"/>
              </a:ext>
            </a:extLst>
          </p:cNvPr>
          <p:cNvSpPr/>
          <p:nvPr/>
        </p:nvSpPr>
        <p:spPr>
          <a:xfrm>
            <a:off x="9622364" y="1693334"/>
            <a:ext cx="1583266" cy="897466"/>
          </a:xfrm>
          <a:prstGeom prst="roundRect">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Dana Farber Cancer Inst.</a:t>
            </a:r>
          </a:p>
        </p:txBody>
      </p:sp>
      <p:sp>
        <p:nvSpPr>
          <p:cNvPr id="9" name="Rounded Rectangle 8">
            <a:extLst>
              <a:ext uri="{FF2B5EF4-FFF2-40B4-BE49-F238E27FC236}">
                <a16:creationId xmlns:a16="http://schemas.microsoft.com/office/drawing/2014/main" id="{C8A5633E-ADEA-2EA6-7BE5-786F270AFADD}"/>
              </a:ext>
            </a:extLst>
          </p:cNvPr>
          <p:cNvSpPr/>
          <p:nvPr/>
        </p:nvSpPr>
        <p:spPr>
          <a:xfrm>
            <a:off x="1149354" y="3691470"/>
            <a:ext cx="1279945" cy="643466"/>
          </a:xfrm>
          <a:prstGeom prst="roundRect">
            <a:avLst/>
          </a:prstGeom>
          <a:solidFill>
            <a:srgbClr val="F8FFD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solidFill>
                  <a:sysClr val="windowText" lastClr="000000"/>
                </a:solidFill>
              </a:rPr>
              <a:t>Nagashiro</a:t>
            </a:r>
            <a:r>
              <a:rPr lang="en-US" dirty="0">
                <a:solidFill>
                  <a:sysClr val="windowText" lastClr="000000"/>
                </a:solidFill>
              </a:rPr>
              <a:t> Minato</a:t>
            </a:r>
          </a:p>
        </p:txBody>
      </p:sp>
      <p:sp>
        <p:nvSpPr>
          <p:cNvPr id="10" name="Rounded Rectangle 9">
            <a:extLst>
              <a:ext uri="{FF2B5EF4-FFF2-40B4-BE49-F238E27FC236}">
                <a16:creationId xmlns:a16="http://schemas.microsoft.com/office/drawing/2014/main" id="{CCE37843-5D03-F36F-B017-793002E7238D}"/>
              </a:ext>
            </a:extLst>
          </p:cNvPr>
          <p:cNvSpPr/>
          <p:nvPr/>
        </p:nvSpPr>
        <p:spPr>
          <a:xfrm>
            <a:off x="2091267" y="1490134"/>
            <a:ext cx="1583266" cy="897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Kyoto University</a:t>
            </a:r>
          </a:p>
        </p:txBody>
      </p:sp>
      <p:cxnSp>
        <p:nvCxnSpPr>
          <p:cNvPr id="12" name="Straight Connector 11">
            <a:extLst>
              <a:ext uri="{FF2B5EF4-FFF2-40B4-BE49-F238E27FC236}">
                <a16:creationId xmlns:a16="http://schemas.microsoft.com/office/drawing/2014/main" id="{989C689D-17E0-C13B-C318-A016CC9E9FED}"/>
              </a:ext>
            </a:extLst>
          </p:cNvPr>
          <p:cNvCxnSpPr>
            <a:cxnSpLocks/>
            <a:stCxn id="4" idx="0"/>
          </p:cNvCxnSpPr>
          <p:nvPr/>
        </p:nvCxnSpPr>
        <p:spPr>
          <a:xfrm flipH="1" flipV="1">
            <a:off x="3286547" y="2387600"/>
            <a:ext cx="681566" cy="800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C1A545-103A-2F7B-794F-EE340048303E}"/>
              </a:ext>
            </a:extLst>
          </p:cNvPr>
          <p:cNvCxnSpPr/>
          <p:nvPr/>
        </p:nvCxnSpPr>
        <p:spPr>
          <a:xfrm flipV="1">
            <a:off x="9512297" y="2590800"/>
            <a:ext cx="220133" cy="618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57044882-4BE3-2F62-E2A5-99AA2B2C672F}"/>
              </a:ext>
            </a:extLst>
          </p:cNvPr>
          <p:cNvSpPr/>
          <p:nvPr/>
        </p:nvSpPr>
        <p:spPr>
          <a:xfrm>
            <a:off x="9512297" y="4207934"/>
            <a:ext cx="1143000" cy="643466"/>
          </a:xfrm>
          <a:prstGeom prst="roundRect">
            <a:avLst/>
          </a:prstGeom>
          <a:solidFill>
            <a:srgbClr val="F8FFD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rPr>
              <a:t>David Dorfman</a:t>
            </a:r>
          </a:p>
        </p:txBody>
      </p:sp>
      <p:sp>
        <p:nvSpPr>
          <p:cNvPr id="15" name="Rounded Rectangle 14">
            <a:extLst>
              <a:ext uri="{FF2B5EF4-FFF2-40B4-BE49-F238E27FC236}">
                <a16:creationId xmlns:a16="http://schemas.microsoft.com/office/drawing/2014/main" id="{7621DCAC-EBCB-5488-C24F-9F5363247C1F}"/>
              </a:ext>
            </a:extLst>
          </p:cNvPr>
          <p:cNvSpPr/>
          <p:nvPr/>
        </p:nvSpPr>
        <p:spPr>
          <a:xfrm>
            <a:off x="10862732" y="4119035"/>
            <a:ext cx="1143000" cy="643466"/>
          </a:xfrm>
          <a:prstGeom prst="roundRect">
            <a:avLst/>
          </a:prstGeom>
          <a:solidFill>
            <a:srgbClr val="F8FFD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rPr>
              <a:t>Julia Brown</a:t>
            </a:r>
          </a:p>
        </p:txBody>
      </p:sp>
      <p:cxnSp>
        <p:nvCxnSpPr>
          <p:cNvPr id="16" name="Straight Connector 15">
            <a:extLst>
              <a:ext uri="{FF2B5EF4-FFF2-40B4-BE49-F238E27FC236}">
                <a16:creationId xmlns:a16="http://schemas.microsoft.com/office/drawing/2014/main" id="{DAD18CF6-9E0A-DB83-2C4D-6E0A198B16C1}"/>
              </a:ext>
            </a:extLst>
          </p:cNvPr>
          <p:cNvCxnSpPr>
            <a:cxnSpLocks/>
            <a:stCxn id="15" idx="0"/>
          </p:cNvCxnSpPr>
          <p:nvPr/>
        </p:nvCxnSpPr>
        <p:spPr>
          <a:xfrm flipH="1" flipV="1">
            <a:off x="10875430" y="2590800"/>
            <a:ext cx="558802" cy="15282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932F33-D8FA-ABE6-FD79-D59EF55A3F77}"/>
              </a:ext>
            </a:extLst>
          </p:cNvPr>
          <p:cNvCxnSpPr>
            <a:cxnSpLocks/>
            <a:stCxn id="14" idx="0"/>
          </p:cNvCxnSpPr>
          <p:nvPr/>
        </p:nvCxnSpPr>
        <p:spPr>
          <a:xfrm flipV="1">
            <a:off x="10083797" y="2590800"/>
            <a:ext cx="193088" cy="1617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1E6A145E-BCE2-028B-3099-CAF663C4ACF0}"/>
              </a:ext>
            </a:extLst>
          </p:cNvPr>
          <p:cNvSpPr/>
          <p:nvPr/>
        </p:nvSpPr>
        <p:spPr>
          <a:xfrm>
            <a:off x="6096000" y="5875872"/>
            <a:ext cx="1363134" cy="8974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Genetics Institute</a:t>
            </a:r>
          </a:p>
        </p:txBody>
      </p:sp>
      <p:sp>
        <p:nvSpPr>
          <p:cNvPr id="25" name="Rounded Rectangle 24">
            <a:extLst>
              <a:ext uri="{FF2B5EF4-FFF2-40B4-BE49-F238E27FC236}">
                <a16:creationId xmlns:a16="http://schemas.microsoft.com/office/drawing/2014/main" id="{BABADBBA-0999-F476-97CE-F34238A8C600}"/>
              </a:ext>
            </a:extLst>
          </p:cNvPr>
          <p:cNvSpPr/>
          <p:nvPr/>
        </p:nvSpPr>
        <p:spPr>
          <a:xfrm>
            <a:off x="2087033" y="4597402"/>
            <a:ext cx="1143000" cy="643466"/>
          </a:xfrm>
          <a:prstGeom prst="roundRect">
            <a:avLst/>
          </a:prstGeom>
          <a:solidFill>
            <a:srgbClr val="F8FFD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rPr>
              <a:t>Yoshiko Iwai</a:t>
            </a:r>
          </a:p>
        </p:txBody>
      </p:sp>
      <p:cxnSp>
        <p:nvCxnSpPr>
          <p:cNvPr id="30" name="Straight Connector 29">
            <a:extLst>
              <a:ext uri="{FF2B5EF4-FFF2-40B4-BE49-F238E27FC236}">
                <a16:creationId xmlns:a16="http://schemas.microsoft.com/office/drawing/2014/main" id="{8ECE74F6-6611-DD1D-4148-DC4A58029EEC}"/>
              </a:ext>
            </a:extLst>
          </p:cNvPr>
          <p:cNvCxnSpPr>
            <a:cxnSpLocks/>
          </p:cNvCxnSpPr>
          <p:nvPr/>
        </p:nvCxnSpPr>
        <p:spPr>
          <a:xfrm flipV="1">
            <a:off x="1797687" y="2387600"/>
            <a:ext cx="631612" cy="13038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FDC4B3-57C1-ACB5-819E-24AADE16718B}"/>
              </a:ext>
            </a:extLst>
          </p:cNvPr>
          <p:cNvCxnSpPr>
            <a:cxnSpLocks/>
            <a:stCxn id="25" idx="0"/>
            <a:endCxn id="10" idx="2"/>
          </p:cNvCxnSpPr>
          <p:nvPr/>
        </p:nvCxnSpPr>
        <p:spPr>
          <a:xfrm flipV="1">
            <a:off x="2658533" y="2387600"/>
            <a:ext cx="224367" cy="22098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6F7BD0E-1984-4665-86E4-D75F33E5D461}"/>
              </a:ext>
            </a:extLst>
          </p:cNvPr>
          <p:cNvSpPr txBox="1"/>
          <p:nvPr/>
        </p:nvSpPr>
        <p:spPr>
          <a:xfrm>
            <a:off x="545463" y="54336"/>
            <a:ext cx="5000204" cy="1600438"/>
          </a:xfrm>
          <a:prstGeom prst="rect">
            <a:avLst/>
          </a:prstGeom>
          <a:noFill/>
        </p:spPr>
        <p:txBody>
          <a:bodyPr wrap="square" rtlCol="0">
            <a:spAutoFit/>
          </a:bodyPr>
          <a:lstStyle/>
          <a:p>
            <a:r>
              <a:rPr lang="en-US" sz="1400" dirty="0"/>
              <a:t>Early 1990s: Discover PD-1 receptor;</a:t>
            </a:r>
          </a:p>
          <a:p>
            <a:r>
              <a:rPr lang="en-US" sz="1400" i="1" dirty="0"/>
              <a:t>Immunity</a:t>
            </a:r>
            <a:r>
              <a:rPr lang="en-US" sz="1400" dirty="0"/>
              <a:t> article (1999);</a:t>
            </a:r>
          </a:p>
          <a:p>
            <a:r>
              <a:rPr lang="en-US" sz="1400" dirty="0"/>
              <a:t>1999: in vitro experiments show inhibition of immune response;</a:t>
            </a:r>
          </a:p>
          <a:p>
            <a:r>
              <a:rPr lang="en-US" sz="1400" dirty="0">
                <a:solidFill>
                  <a:srgbClr val="0070C0"/>
                </a:solidFill>
              </a:rPr>
              <a:t>2002:  </a:t>
            </a:r>
            <a:r>
              <a:rPr lang="en-US" sz="1400" dirty="0" err="1">
                <a:solidFill>
                  <a:srgbClr val="0070C0"/>
                </a:solidFill>
              </a:rPr>
              <a:t>Honjo</a:t>
            </a:r>
            <a:r>
              <a:rPr lang="en-US" sz="1400" dirty="0">
                <a:solidFill>
                  <a:srgbClr val="0070C0"/>
                </a:solidFill>
              </a:rPr>
              <a:t> files Japanese patent application on use of antibodies to block interaction of PD-1 with PD-L1 and PD-L2 – establishes priority for six US applications</a:t>
            </a:r>
          </a:p>
          <a:p>
            <a:endParaRPr lang="en-US" sz="1400" dirty="0"/>
          </a:p>
        </p:txBody>
      </p:sp>
      <p:cxnSp>
        <p:nvCxnSpPr>
          <p:cNvPr id="37" name="Straight Connector 36">
            <a:extLst>
              <a:ext uri="{FF2B5EF4-FFF2-40B4-BE49-F238E27FC236}">
                <a16:creationId xmlns:a16="http://schemas.microsoft.com/office/drawing/2014/main" id="{83640136-EC69-2B00-0B8A-D29425FEA859}"/>
              </a:ext>
            </a:extLst>
          </p:cNvPr>
          <p:cNvCxnSpPr>
            <a:cxnSpLocks/>
            <a:endCxn id="5" idx="2"/>
          </p:cNvCxnSpPr>
          <p:nvPr/>
        </p:nvCxnSpPr>
        <p:spPr>
          <a:xfrm flipH="1" flipV="1">
            <a:off x="6735234" y="5410200"/>
            <a:ext cx="21166" cy="4741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9507B3B-B664-D075-5E2E-D8A56344CEB0}"/>
              </a:ext>
            </a:extLst>
          </p:cNvPr>
          <p:cNvSpPr txBox="1"/>
          <p:nvPr/>
        </p:nvSpPr>
        <p:spPr>
          <a:xfrm>
            <a:off x="7459134" y="50256"/>
            <a:ext cx="4806669" cy="1384995"/>
          </a:xfrm>
          <a:prstGeom prst="rect">
            <a:avLst/>
          </a:prstGeom>
          <a:noFill/>
        </p:spPr>
        <p:txBody>
          <a:bodyPr wrap="square" rtlCol="0">
            <a:spAutoFit/>
          </a:bodyPr>
          <a:lstStyle/>
          <a:p>
            <a:r>
              <a:rPr lang="en-US" sz="1400" dirty="0"/>
              <a:t>1998: Discover PD-L1 ligand (a sequence of amino acids);</a:t>
            </a:r>
          </a:p>
          <a:p>
            <a:r>
              <a:rPr lang="en-US" sz="1400" dirty="0"/>
              <a:t>1999: Discover PD-L2 ligand, conduct experiments on it;</a:t>
            </a:r>
          </a:p>
          <a:p>
            <a:r>
              <a:rPr lang="en-US" sz="1400" dirty="0"/>
              <a:t>2000: Dorfman finds PD-L1 ligand expression in human tumors;</a:t>
            </a:r>
          </a:p>
          <a:p>
            <a:r>
              <a:rPr lang="en-US" sz="1400" dirty="0">
                <a:solidFill>
                  <a:srgbClr val="0070C0"/>
                </a:solidFill>
              </a:rPr>
              <a:t>2015: Dana-Farber initiates suit to add Freeman and Wood to US patents</a:t>
            </a:r>
          </a:p>
          <a:p>
            <a:endParaRPr lang="en-US" sz="1400" dirty="0"/>
          </a:p>
        </p:txBody>
      </p:sp>
      <p:sp>
        <p:nvSpPr>
          <p:cNvPr id="41" name="TextBox 40">
            <a:extLst>
              <a:ext uri="{FF2B5EF4-FFF2-40B4-BE49-F238E27FC236}">
                <a16:creationId xmlns:a16="http://schemas.microsoft.com/office/drawing/2014/main" id="{F33A5CEB-7687-6470-D6F8-CAAD51ED038A}"/>
              </a:ext>
            </a:extLst>
          </p:cNvPr>
          <p:cNvSpPr txBox="1"/>
          <p:nvPr/>
        </p:nvSpPr>
        <p:spPr>
          <a:xfrm>
            <a:off x="5465383" y="2754752"/>
            <a:ext cx="2503210" cy="1200329"/>
          </a:xfrm>
          <a:prstGeom prst="rect">
            <a:avLst/>
          </a:prstGeom>
          <a:noFill/>
        </p:spPr>
        <p:txBody>
          <a:bodyPr wrap="square" rtlCol="0">
            <a:spAutoFit/>
          </a:bodyPr>
          <a:lstStyle/>
          <a:p>
            <a:r>
              <a:rPr lang="en-US" sz="1200" dirty="0"/>
              <a:t>1998-1999: exchange of information, confidential drafts, and reagents;</a:t>
            </a:r>
          </a:p>
          <a:p>
            <a:r>
              <a:rPr lang="en-US" sz="1200" dirty="0"/>
              <a:t>Oct. 2000:  joint article in </a:t>
            </a:r>
            <a:r>
              <a:rPr lang="en-US" sz="1200" i="1" dirty="0"/>
              <a:t>J. Experimental Medicine;</a:t>
            </a:r>
          </a:p>
          <a:p>
            <a:r>
              <a:rPr lang="en-US" sz="1200" dirty="0"/>
              <a:t>2001:  parties cease collaboration</a:t>
            </a:r>
          </a:p>
          <a:p>
            <a:endParaRPr lang="en-US" sz="1200" dirty="0"/>
          </a:p>
        </p:txBody>
      </p:sp>
      <p:sp>
        <p:nvSpPr>
          <p:cNvPr id="42" name="TextBox 41">
            <a:extLst>
              <a:ext uri="{FF2B5EF4-FFF2-40B4-BE49-F238E27FC236}">
                <a16:creationId xmlns:a16="http://schemas.microsoft.com/office/drawing/2014/main" id="{F6C2407C-2BA8-B424-04CB-A49CA7C22B03}"/>
              </a:ext>
            </a:extLst>
          </p:cNvPr>
          <p:cNvSpPr txBox="1"/>
          <p:nvPr/>
        </p:nvSpPr>
        <p:spPr>
          <a:xfrm>
            <a:off x="8407396" y="5603221"/>
            <a:ext cx="3331641" cy="1169551"/>
          </a:xfrm>
          <a:prstGeom prst="rect">
            <a:avLst/>
          </a:prstGeom>
          <a:noFill/>
        </p:spPr>
        <p:txBody>
          <a:bodyPr wrap="square" rtlCol="0">
            <a:spAutoFit/>
          </a:bodyPr>
          <a:lstStyle/>
          <a:p>
            <a:r>
              <a:rPr lang="en-US" sz="1400" dirty="0">
                <a:solidFill>
                  <a:srgbClr val="0070C0"/>
                </a:solidFill>
              </a:rPr>
              <a:t>1999: Provisional US patent application, disclosing modulation of immune response (assign to GI);</a:t>
            </a:r>
          </a:p>
          <a:p>
            <a:r>
              <a:rPr lang="en-US" sz="1400" dirty="0">
                <a:solidFill>
                  <a:srgbClr val="0070C0"/>
                </a:solidFill>
              </a:rPr>
              <a:t>2001:  GI refuses to add </a:t>
            </a:r>
            <a:r>
              <a:rPr lang="en-US" sz="1400" dirty="0" err="1">
                <a:solidFill>
                  <a:srgbClr val="0070C0"/>
                </a:solidFill>
              </a:rPr>
              <a:t>Honjo</a:t>
            </a:r>
            <a:r>
              <a:rPr lang="en-US" sz="1400" dirty="0">
                <a:solidFill>
                  <a:srgbClr val="0070C0"/>
                </a:solidFill>
              </a:rPr>
              <a:t> as inventor</a:t>
            </a:r>
          </a:p>
          <a:p>
            <a:endParaRPr lang="en-US" sz="1400" dirty="0">
              <a:solidFill>
                <a:srgbClr val="0070C0"/>
              </a:solidFill>
            </a:endParaRPr>
          </a:p>
        </p:txBody>
      </p:sp>
      <p:cxnSp>
        <p:nvCxnSpPr>
          <p:cNvPr id="43" name="Straight Arrow Connector 42">
            <a:extLst>
              <a:ext uri="{FF2B5EF4-FFF2-40B4-BE49-F238E27FC236}">
                <a16:creationId xmlns:a16="http://schemas.microsoft.com/office/drawing/2014/main" id="{9A586FAB-7832-A064-993B-2CA12CDB06A7}"/>
              </a:ext>
            </a:extLst>
          </p:cNvPr>
          <p:cNvCxnSpPr>
            <a:stCxn id="23" idx="1"/>
          </p:cNvCxnSpPr>
          <p:nvPr/>
        </p:nvCxnSpPr>
        <p:spPr>
          <a:xfrm flipH="1">
            <a:off x="5105400" y="6324605"/>
            <a:ext cx="990600" cy="16928"/>
          </a:xfrm>
          <a:prstGeom prst="straightConnector1">
            <a:avLst/>
          </a:prstGeom>
          <a:ln w="12700">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655F902-C408-BC90-7199-631B3F3DF492}"/>
              </a:ext>
            </a:extLst>
          </p:cNvPr>
          <p:cNvCxnSpPr>
            <a:cxnSpLocks/>
            <a:stCxn id="10" idx="1"/>
          </p:cNvCxnSpPr>
          <p:nvPr/>
        </p:nvCxnSpPr>
        <p:spPr>
          <a:xfrm flipH="1">
            <a:off x="1226187" y="1938867"/>
            <a:ext cx="865080" cy="448733"/>
          </a:xfrm>
          <a:prstGeom prst="straightConnector1">
            <a:avLst/>
          </a:prstGeom>
          <a:ln w="12700">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B086DAD-BBAD-0F21-947E-B4778D9A54F9}"/>
              </a:ext>
            </a:extLst>
          </p:cNvPr>
          <p:cNvSpPr txBox="1"/>
          <p:nvPr/>
        </p:nvSpPr>
        <p:spPr>
          <a:xfrm>
            <a:off x="5260157" y="6127423"/>
            <a:ext cx="753091" cy="461665"/>
          </a:xfrm>
          <a:prstGeom prst="rect">
            <a:avLst/>
          </a:prstGeom>
          <a:noFill/>
        </p:spPr>
        <p:txBody>
          <a:bodyPr wrap="none" rtlCol="0">
            <a:spAutoFit/>
          </a:bodyPr>
          <a:lstStyle/>
          <a:p>
            <a:r>
              <a:rPr lang="en-US" sz="1200" dirty="0"/>
              <a:t>Purchase</a:t>
            </a:r>
          </a:p>
          <a:p>
            <a:r>
              <a:rPr lang="en-US" sz="1200" dirty="0"/>
              <a:t>(1996)</a:t>
            </a:r>
          </a:p>
        </p:txBody>
      </p:sp>
      <p:sp>
        <p:nvSpPr>
          <p:cNvPr id="49" name="TextBox 48">
            <a:extLst>
              <a:ext uri="{FF2B5EF4-FFF2-40B4-BE49-F238E27FC236}">
                <a16:creationId xmlns:a16="http://schemas.microsoft.com/office/drawing/2014/main" id="{BC448465-A00B-EC1F-9A12-A399EA5CD890}"/>
              </a:ext>
            </a:extLst>
          </p:cNvPr>
          <p:cNvSpPr txBox="1"/>
          <p:nvPr/>
        </p:nvSpPr>
        <p:spPr>
          <a:xfrm>
            <a:off x="1189920" y="1890168"/>
            <a:ext cx="567784" cy="276999"/>
          </a:xfrm>
          <a:prstGeom prst="rect">
            <a:avLst/>
          </a:prstGeom>
          <a:noFill/>
        </p:spPr>
        <p:txBody>
          <a:bodyPr wrap="none" rtlCol="0">
            <a:spAutoFit/>
          </a:bodyPr>
          <a:lstStyle/>
          <a:p>
            <a:r>
              <a:rPr lang="en-US" sz="1200" dirty="0"/>
              <a:t>assign</a:t>
            </a:r>
          </a:p>
        </p:txBody>
      </p:sp>
      <p:cxnSp>
        <p:nvCxnSpPr>
          <p:cNvPr id="53" name="Straight Arrow Connector 52">
            <a:extLst>
              <a:ext uri="{FF2B5EF4-FFF2-40B4-BE49-F238E27FC236}">
                <a16:creationId xmlns:a16="http://schemas.microsoft.com/office/drawing/2014/main" id="{E1829B08-1E12-A047-2BE7-8B46AAC4BA9D}"/>
              </a:ext>
            </a:extLst>
          </p:cNvPr>
          <p:cNvCxnSpPr>
            <a:cxnSpLocks/>
          </p:cNvCxnSpPr>
          <p:nvPr/>
        </p:nvCxnSpPr>
        <p:spPr>
          <a:xfrm flipH="1">
            <a:off x="8661402" y="3897992"/>
            <a:ext cx="169329" cy="1749276"/>
          </a:xfrm>
          <a:prstGeom prst="straightConnector1">
            <a:avLst/>
          </a:prstGeom>
          <a:ln w="12700">
            <a:solidFill>
              <a:srgbClr val="0070C0"/>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DA32F7C-8050-1062-FA7D-FDD6887D7CBC}"/>
              </a:ext>
            </a:extLst>
          </p:cNvPr>
          <p:cNvCxnSpPr>
            <a:cxnSpLocks/>
          </p:cNvCxnSpPr>
          <p:nvPr/>
        </p:nvCxnSpPr>
        <p:spPr>
          <a:xfrm>
            <a:off x="7395634" y="5285024"/>
            <a:ext cx="1058333" cy="431018"/>
          </a:xfrm>
          <a:prstGeom prst="straightConnector1">
            <a:avLst/>
          </a:prstGeom>
          <a:ln w="12700">
            <a:solidFill>
              <a:srgbClr val="0070C0"/>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FEC5861-E463-A384-1E32-5E3E00042611}"/>
              </a:ext>
            </a:extLst>
          </p:cNvPr>
          <p:cNvCxnSpPr>
            <a:cxnSpLocks/>
            <a:stCxn id="42" idx="1"/>
          </p:cNvCxnSpPr>
          <p:nvPr/>
        </p:nvCxnSpPr>
        <p:spPr>
          <a:xfrm flipH="1">
            <a:off x="7497233" y="6187997"/>
            <a:ext cx="910163" cy="73719"/>
          </a:xfrm>
          <a:prstGeom prst="straightConnector1">
            <a:avLst/>
          </a:prstGeom>
          <a:ln w="12700">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3FEA034-BE04-3DE0-ACFA-CFFFE24FA2EE}"/>
              </a:ext>
            </a:extLst>
          </p:cNvPr>
          <p:cNvSpPr txBox="1"/>
          <p:nvPr/>
        </p:nvSpPr>
        <p:spPr>
          <a:xfrm>
            <a:off x="7668422" y="5910997"/>
            <a:ext cx="567784" cy="276999"/>
          </a:xfrm>
          <a:prstGeom prst="rect">
            <a:avLst/>
          </a:prstGeom>
          <a:noFill/>
        </p:spPr>
        <p:txBody>
          <a:bodyPr wrap="none" rtlCol="0">
            <a:spAutoFit/>
          </a:bodyPr>
          <a:lstStyle/>
          <a:p>
            <a:r>
              <a:rPr lang="en-US" sz="1200" dirty="0"/>
              <a:t>assign</a:t>
            </a:r>
          </a:p>
        </p:txBody>
      </p:sp>
      <p:sp>
        <p:nvSpPr>
          <p:cNvPr id="65" name="Rounded Rectangle 64">
            <a:extLst>
              <a:ext uri="{FF2B5EF4-FFF2-40B4-BE49-F238E27FC236}">
                <a16:creationId xmlns:a16="http://schemas.microsoft.com/office/drawing/2014/main" id="{5DA4FEE5-47B7-E776-A757-616E7B779226}"/>
              </a:ext>
            </a:extLst>
          </p:cNvPr>
          <p:cNvSpPr/>
          <p:nvPr/>
        </p:nvSpPr>
        <p:spPr>
          <a:xfrm>
            <a:off x="4063167" y="6029111"/>
            <a:ext cx="1049866" cy="5503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Wyeth</a:t>
            </a:r>
          </a:p>
        </p:txBody>
      </p:sp>
      <p:cxnSp>
        <p:nvCxnSpPr>
          <p:cNvPr id="66" name="Straight Arrow Connector 65">
            <a:extLst>
              <a:ext uri="{FF2B5EF4-FFF2-40B4-BE49-F238E27FC236}">
                <a16:creationId xmlns:a16="http://schemas.microsoft.com/office/drawing/2014/main" id="{6FC339A2-4129-A928-BADA-3D4A64CC458A}"/>
              </a:ext>
            </a:extLst>
          </p:cNvPr>
          <p:cNvCxnSpPr>
            <a:cxnSpLocks/>
            <a:stCxn id="67" idx="3"/>
          </p:cNvCxnSpPr>
          <p:nvPr/>
        </p:nvCxnSpPr>
        <p:spPr>
          <a:xfrm flipH="1" flipV="1">
            <a:off x="3132343" y="6289810"/>
            <a:ext cx="907848" cy="16722"/>
          </a:xfrm>
          <a:prstGeom prst="straightConnector1">
            <a:avLst/>
          </a:prstGeom>
          <a:ln w="12700">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30F7CC5-897B-D750-E3A7-B3E9EE7B2D6F}"/>
              </a:ext>
            </a:extLst>
          </p:cNvPr>
          <p:cNvSpPr txBox="1"/>
          <p:nvPr/>
        </p:nvSpPr>
        <p:spPr>
          <a:xfrm>
            <a:off x="3287100" y="6075699"/>
            <a:ext cx="753091" cy="461665"/>
          </a:xfrm>
          <a:prstGeom prst="rect">
            <a:avLst/>
          </a:prstGeom>
          <a:noFill/>
        </p:spPr>
        <p:txBody>
          <a:bodyPr wrap="none" rtlCol="0">
            <a:spAutoFit/>
          </a:bodyPr>
          <a:lstStyle/>
          <a:p>
            <a:r>
              <a:rPr lang="en-US" sz="1200" dirty="0"/>
              <a:t>Purchase</a:t>
            </a:r>
          </a:p>
          <a:p>
            <a:r>
              <a:rPr lang="en-US" sz="1200" dirty="0"/>
              <a:t>(2009)</a:t>
            </a:r>
          </a:p>
        </p:txBody>
      </p:sp>
      <p:sp>
        <p:nvSpPr>
          <p:cNvPr id="38" name="Oval 37">
            <a:extLst>
              <a:ext uri="{FF2B5EF4-FFF2-40B4-BE49-F238E27FC236}">
                <a16:creationId xmlns:a16="http://schemas.microsoft.com/office/drawing/2014/main" id="{8A78E67D-AE12-D4B7-E7FE-E00E0BDA0925}"/>
              </a:ext>
            </a:extLst>
          </p:cNvPr>
          <p:cNvSpPr/>
          <p:nvPr/>
        </p:nvSpPr>
        <p:spPr>
          <a:xfrm>
            <a:off x="3155674" y="1997766"/>
            <a:ext cx="6681592" cy="3531736"/>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560D5F-DEAF-CC2B-DE74-05EB90679647}"/>
              </a:ext>
            </a:extLst>
          </p:cNvPr>
          <p:cNvSpPr txBox="1"/>
          <p:nvPr/>
        </p:nvSpPr>
        <p:spPr>
          <a:xfrm>
            <a:off x="847730" y="4509026"/>
            <a:ext cx="1133195" cy="646331"/>
          </a:xfrm>
          <a:prstGeom prst="rect">
            <a:avLst/>
          </a:prstGeom>
          <a:noFill/>
        </p:spPr>
        <p:txBody>
          <a:bodyPr wrap="none" rtlCol="0">
            <a:spAutoFit/>
          </a:bodyPr>
          <a:lstStyle/>
          <a:p>
            <a:r>
              <a:rPr lang="en-US" sz="1200" dirty="0"/>
              <a:t>Assign interest </a:t>
            </a:r>
          </a:p>
          <a:p>
            <a:r>
              <a:rPr lang="en-US" sz="1200" dirty="0"/>
              <a:t>in </a:t>
            </a:r>
            <a:r>
              <a:rPr lang="en-US" sz="1200" dirty="0" err="1"/>
              <a:t>Honjo</a:t>
            </a:r>
            <a:r>
              <a:rPr lang="en-US" sz="1200" dirty="0"/>
              <a:t> </a:t>
            </a:r>
          </a:p>
          <a:p>
            <a:r>
              <a:rPr lang="en-US" sz="1200" dirty="0"/>
              <a:t>US patents</a:t>
            </a:r>
          </a:p>
        </p:txBody>
      </p:sp>
      <p:sp>
        <p:nvSpPr>
          <p:cNvPr id="3" name="Freeform 2">
            <a:extLst>
              <a:ext uri="{FF2B5EF4-FFF2-40B4-BE49-F238E27FC236}">
                <a16:creationId xmlns:a16="http://schemas.microsoft.com/office/drawing/2014/main" id="{4CC997DE-AB3E-8E3E-53BA-4722BC591C56}"/>
              </a:ext>
            </a:extLst>
          </p:cNvPr>
          <p:cNvSpPr/>
          <p:nvPr/>
        </p:nvSpPr>
        <p:spPr>
          <a:xfrm>
            <a:off x="1027708" y="3376677"/>
            <a:ext cx="1351370" cy="2913133"/>
          </a:xfrm>
          <a:custGeom>
            <a:avLst/>
            <a:gdLst>
              <a:gd name="connsiteX0" fmla="*/ 1351370 w 1351370"/>
              <a:gd name="connsiteY0" fmla="*/ 2913133 h 2913133"/>
              <a:gd name="connsiteX1" fmla="*/ 250853 w 1351370"/>
              <a:gd name="connsiteY1" fmla="*/ 2306230 h 2913133"/>
              <a:gd name="connsiteX2" fmla="*/ 0 w 1351370"/>
              <a:gd name="connsiteY2" fmla="*/ 0 h 2913133"/>
            </a:gdLst>
            <a:ahLst/>
            <a:cxnLst>
              <a:cxn ang="0">
                <a:pos x="connsiteX0" y="connsiteY0"/>
              </a:cxn>
              <a:cxn ang="0">
                <a:pos x="connsiteX1" y="connsiteY1"/>
              </a:cxn>
              <a:cxn ang="0">
                <a:pos x="connsiteX2" y="connsiteY2"/>
              </a:cxn>
            </a:cxnLst>
            <a:rect l="l" t="t" r="r" b="b"/>
            <a:pathLst>
              <a:path w="1351370" h="2913133">
                <a:moveTo>
                  <a:pt x="1351370" y="2913133"/>
                </a:moveTo>
                <a:cubicBezTo>
                  <a:pt x="913725" y="2852442"/>
                  <a:pt x="476081" y="2791752"/>
                  <a:pt x="250853" y="2306230"/>
                </a:cubicBezTo>
                <a:cubicBezTo>
                  <a:pt x="25625" y="1820708"/>
                  <a:pt x="12812" y="910354"/>
                  <a:pt x="0" y="0"/>
                </a:cubicBezTo>
              </a:path>
            </a:pathLst>
          </a:custGeom>
          <a:noFill/>
          <a:ln>
            <a:solidFill>
              <a:schemeClr val="tx1"/>
            </a:solidFill>
            <a:prstDash val="sysDash"/>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Bristol Myers Squibb Commits to Improving Health Equity &amp; Diversity -  BioForward Wisconsin">
            <a:extLst>
              <a:ext uri="{FF2B5EF4-FFF2-40B4-BE49-F238E27FC236}">
                <a16:creationId xmlns:a16="http://schemas.microsoft.com/office/drawing/2014/main" id="{53AC72DB-E34A-6EBA-1F04-4622ACB7F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9" y="6238263"/>
            <a:ext cx="1504678" cy="55367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C9AFA184-D390-493E-A4AB-AD72FD6D6AC0}"/>
              </a:ext>
            </a:extLst>
          </p:cNvPr>
          <p:cNvSpPr/>
          <p:nvPr/>
        </p:nvSpPr>
        <p:spPr>
          <a:xfrm>
            <a:off x="2042063" y="6029111"/>
            <a:ext cx="1049866" cy="5503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Pfizer</a:t>
            </a:r>
          </a:p>
        </p:txBody>
      </p:sp>
      <p:cxnSp>
        <p:nvCxnSpPr>
          <p:cNvPr id="19" name="Straight Arrow Connector 18">
            <a:extLst>
              <a:ext uri="{FF2B5EF4-FFF2-40B4-BE49-F238E27FC236}">
                <a16:creationId xmlns:a16="http://schemas.microsoft.com/office/drawing/2014/main" id="{27C4085C-AAC8-CA73-B2B3-7C5E46C7E5E1}"/>
              </a:ext>
            </a:extLst>
          </p:cNvPr>
          <p:cNvCxnSpPr>
            <a:cxnSpLocks/>
          </p:cNvCxnSpPr>
          <p:nvPr/>
        </p:nvCxnSpPr>
        <p:spPr>
          <a:xfrm>
            <a:off x="545463" y="3331882"/>
            <a:ext cx="0" cy="2795541"/>
          </a:xfrm>
          <a:prstGeom prst="straightConnector1">
            <a:avLst/>
          </a:prstGeom>
          <a:ln w="12700">
            <a:solidFill>
              <a:schemeClr val="tx1"/>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1C2ED8-382E-6000-5782-2BDAEEC4CB9B}"/>
              </a:ext>
            </a:extLst>
          </p:cNvPr>
          <p:cNvSpPr txBox="1"/>
          <p:nvPr/>
        </p:nvSpPr>
        <p:spPr>
          <a:xfrm>
            <a:off x="324974" y="5716042"/>
            <a:ext cx="615874" cy="276999"/>
          </a:xfrm>
          <a:prstGeom prst="rect">
            <a:avLst/>
          </a:prstGeom>
          <a:noFill/>
        </p:spPr>
        <p:txBody>
          <a:bodyPr wrap="none" rtlCol="0">
            <a:spAutoFit/>
          </a:bodyPr>
          <a:lstStyle/>
          <a:p>
            <a:r>
              <a:rPr lang="en-US" sz="1200" dirty="0"/>
              <a:t>license</a:t>
            </a:r>
          </a:p>
        </p:txBody>
      </p:sp>
      <p:sp>
        <p:nvSpPr>
          <p:cNvPr id="20" name="TextBox 19">
            <a:extLst>
              <a:ext uri="{FF2B5EF4-FFF2-40B4-BE49-F238E27FC236}">
                <a16:creationId xmlns:a16="http://schemas.microsoft.com/office/drawing/2014/main" id="{8A7ACF60-A4E7-5251-16AF-0DD658477AE5}"/>
              </a:ext>
            </a:extLst>
          </p:cNvPr>
          <p:cNvSpPr txBox="1"/>
          <p:nvPr/>
        </p:nvSpPr>
        <p:spPr>
          <a:xfrm>
            <a:off x="3334866" y="3980535"/>
            <a:ext cx="498855" cy="276999"/>
          </a:xfrm>
          <a:prstGeom prst="rect">
            <a:avLst/>
          </a:prstGeom>
          <a:noFill/>
        </p:spPr>
        <p:txBody>
          <a:bodyPr wrap="none" rtlCol="0">
            <a:spAutoFit/>
          </a:bodyPr>
          <a:lstStyle/>
          <a:p>
            <a:r>
              <a:rPr lang="en-US" sz="1200" dirty="0"/>
              <a:t>2015</a:t>
            </a:r>
          </a:p>
        </p:txBody>
      </p:sp>
      <p:pic>
        <p:nvPicPr>
          <p:cNvPr id="21" name="Picture 2" descr="A golden medallion with an embossed image of Alfred Nobel facing left in profile. To the left of the man is the text &quot;ALFR•&quot; then &quot;NOBEL&quot;, and on the right, the text (smaller) &quot;NAT•&quot; then &quot;MDCCCXXXIII&quot; above, followed by (smaller) &quot;OB•&quot; then &quot;MDCCCXCVI&quot; below.">
            <a:extLst>
              <a:ext uri="{FF2B5EF4-FFF2-40B4-BE49-F238E27FC236}">
                <a16:creationId xmlns:a16="http://schemas.microsoft.com/office/drawing/2014/main" id="{881B42A4-9060-8E3C-05B3-AFEDB5A9C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180" y="3420535"/>
            <a:ext cx="714158" cy="70273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18DE30C8-B4C9-E581-57DC-DAC350F40C8B}"/>
              </a:ext>
            </a:extLst>
          </p:cNvPr>
          <p:cNvSpPr/>
          <p:nvPr/>
        </p:nvSpPr>
        <p:spPr>
          <a:xfrm>
            <a:off x="7439426" y="719774"/>
            <a:ext cx="4666435" cy="526171"/>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8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8538-AB50-5965-D3B0-FBF2586764B1}"/>
              </a:ext>
            </a:extLst>
          </p:cNvPr>
          <p:cNvSpPr>
            <a:spLocks noGrp="1"/>
          </p:cNvSpPr>
          <p:nvPr>
            <p:ph type="title"/>
          </p:nvPr>
        </p:nvSpPr>
        <p:spPr>
          <a:xfrm>
            <a:off x="838200" y="182246"/>
            <a:ext cx="10515600" cy="1041644"/>
          </a:xfrm>
        </p:spPr>
        <p:txBody>
          <a:bodyPr>
            <a:normAutofit/>
          </a:bodyPr>
          <a:lstStyle/>
          <a:p>
            <a:pPr algn="ctr"/>
            <a:r>
              <a:rPr lang="en-US" sz="3600" dirty="0"/>
              <a:t>Commercialization</a:t>
            </a:r>
          </a:p>
        </p:txBody>
      </p:sp>
      <p:pic>
        <p:nvPicPr>
          <p:cNvPr id="4" name="Picture 3" descr="A screenshot of a medical information&#10;&#10;Description automatically generated">
            <a:extLst>
              <a:ext uri="{FF2B5EF4-FFF2-40B4-BE49-F238E27FC236}">
                <a16:creationId xmlns:a16="http://schemas.microsoft.com/office/drawing/2014/main" id="{00E36739-F490-A20E-9DBD-2E491F69E20F}"/>
              </a:ext>
            </a:extLst>
          </p:cNvPr>
          <p:cNvPicPr>
            <a:picLocks noChangeAspect="1"/>
          </p:cNvPicPr>
          <p:nvPr/>
        </p:nvPicPr>
        <p:blipFill>
          <a:blip r:embed="rId2"/>
          <a:stretch>
            <a:fillRect/>
          </a:stretch>
        </p:blipFill>
        <p:spPr>
          <a:xfrm>
            <a:off x="838200" y="1895476"/>
            <a:ext cx="10515600" cy="4962524"/>
          </a:xfrm>
          <a:prstGeom prst="rect">
            <a:avLst/>
          </a:prstGeom>
        </p:spPr>
      </p:pic>
      <p:sp>
        <p:nvSpPr>
          <p:cNvPr id="5" name="TextBox 4">
            <a:extLst>
              <a:ext uri="{FF2B5EF4-FFF2-40B4-BE49-F238E27FC236}">
                <a16:creationId xmlns:a16="http://schemas.microsoft.com/office/drawing/2014/main" id="{2A9D03FE-B1D6-A4FA-A8CC-EDBAD3B9F9E6}"/>
              </a:ext>
            </a:extLst>
          </p:cNvPr>
          <p:cNvSpPr txBox="1"/>
          <p:nvPr/>
        </p:nvSpPr>
        <p:spPr>
          <a:xfrm>
            <a:off x="220919" y="1097280"/>
            <a:ext cx="10351831" cy="830997"/>
          </a:xfrm>
          <a:prstGeom prst="rect">
            <a:avLst/>
          </a:prstGeom>
          <a:noFill/>
        </p:spPr>
        <p:txBody>
          <a:bodyPr wrap="square" rtlCol="0">
            <a:spAutoFit/>
          </a:bodyPr>
          <a:lstStyle/>
          <a:p>
            <a:r>
              <a:rPr lang="en-US" sz="2400" dirty="0"/>
              <a:t>Starting in 2011, BMJ (licensee) develops </a:t>
            </a:r>
            <a:r>
              <a:rPr lang="en-US" sz="2400" dirty="0" err="1"/>
              <a:t>Opdivo</a:t>
            </a:r>
            <a:r>
              <a:rPr lang="en-US" sz="2400" dirty="0"/>
              <a:t> </a:t>
            </a:r>
          </a:p>
          <a:p>
            <a:r>
              <a:rPr lang="en-US" sz="2400" dirty="0"/>
              <a:t>– approved by FDA, December 22, 2014.  R&amp;D costs:  $3B</a:t>
            </a:r>
          </a:p>
        </p:txBody>
      </p:sp>
    </p:spTree>
    <p:extLst>
      <p:ext uri="{BB962C8B-B14F-4D97-AF65-F5344CB8AC3E}">
        <p14:creationId xmlns:p14="http://schemas.microsoft.com/office/powerpoint/2010/main" val="352312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0C51-BCE2-9E70-1731-A1C9CAD6B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9D896-AE69-634F-0F58-895A5F3840A9}"/>
              </a:ext>
            </a:extLst>
          </p:cNvPr>
          <p:cNvSpPr>
            <a:spLocks noGrp="1"/>
          </p:cNvSpPr>
          <p:nvPr>
            <p:ph type="title"/>
          </p:nvPr>
        </p:nvSpPr>
        <p:spPr>
          <a:xfrm>
            <a:off x="838200" y="182246"/>
            <a:ext cx="10515600" cy="1041644"/>
          </a:xfrm>
        </p:spPr>
        <p:txBody>
          <a:bodyPr>
            <a:normAutofit/>
          </a:bodyPr>
          <a:lstStyle/>
          <a:p>
            <a:pPr algn="ctr"/>
            <a:r>
              <a:rPr lang="en-US" sz="3600" dirty="0"/>
              <a:t>Commercialization</a:t>
            </a:r>
          </a:p>
        </p:txBody>
      </p:sp>
      <p:sp>
        <p:nvSpPr>
          <p:cNvPr id="5" name="TextBox 4">
            <a:extLst>
              <a:ext uri="{FF2B5EF4-FFF2-40B4-BE49-F238E27FC236}">
                <a16:creationId xmlns:a16="http://schemas.microsoft.com/office/drawing/2014/main" id="{18AC8A92-2EF1-2A77-CCE7-E02B0F2F8CA6}"/>
              </a:ext>
            </a:extLst>
          </p:cNvPr>
          <p:cNvSpPr txBox="1"/>
          <p:nvPr/>
        </p:nvSpPr>
        <p:spPr>
          <a:xfrm>
            <a:off x="220919" y="1097280"/>
            <a:ext cx="10191060" cy="461665"/>
          </a:xfrm>
          <a:prstGeom prst="rect">
            <a:avLst/>
          </a:prstGeom>
          <a:noFill/>
        </p:spPr>
        <p:txBody>
          <a:bodyPr wrap="none" rtlCol="0">
            <a:spAutoFit/>
          </a:bodyPr>
          <a:lstStyle/>
          <a:p>
            <a:r>
              <a:rPr lang="en-US" sz="2400" dirty="0" err="1"/>
              <a:t>Marck</a:t>
            </a:r>
            <a:r>
              <a:rPr lang="en-US" sz="2400" dirty="0"/>
              <a:t> (not a licensee) develops Keytruda – approved by FDA September 4, 2014.</a:t>
            </a:r>
          </a:p>
        </p:txBody>
      </p:sp>
      <p:pic>
        <p:nvPicPr>
          <p:cNvPr id="6" name="Picture 5" descr="A screenshot of a website&#10;&#10;Description automatically generated">
            <a:extLst>
              <a:ext uri="{FF2B5EF4-FFF2-40B4-BE49-F238E27FC236}">
                <a16:creationId xmlns:a16="http://schemas.microsoft.com/office/drawing/2014/main" id="{C6780C2A-1A6E-6DAC-0892-88991DC2515A}"/>
              </a:ext>
            </a:extLst>
          </p:cNvPr>
          <p:cNvPicPr>
            <a:picLocks noChangeAspect="1"/>
          </p:cNvPicPr>
          <p:nvPr/>
        </p:nvPicPr>
        <p:blipFill>
          <a:blip r:embed="rId2"/>
          <a:stretch>
            <a:fillRect/>
          </a:stretch>
        </p:blipFill>
        <p:spPr>
          <a:xfrm>
            <a:off x="220919" y="1699621"/>
            <a:ext cx="11698821" cy="4743381"/>
          </a:xfrm>
          <a:prstGeom prst="rect">
            <a:avLst/>
          </a:prstGeom>
        </p:spPr>
      </p:pic>
    </p:spTree>
    <p:extLst>
      <p:ext uri="{BB962C8B-B14F-4D97-AF65-F5344CB8AC3E}">
        <p14:creationId xmlns:p14="http://schemas.microsoft.com/office/powerpoint/2010/main" val="69676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05550-052E-D9B3-8206-D09FEC414B77}"/>
              </a:ext>
            </a:extLst>
          </p:cNvPr>
          <p:cNvSpPr>
            <a:spLocks noGrp="1"/>
          </p:cNvSpPr>
          <p:nvPr>
            <p:ph type="title"/>
          </p:nvPr>
        </p:nvSpPr>
        <p:spPr/>
        <p:txBody>
          <a:bodyPr/>
          <a:lstStyle/>
          <a:p>
            <a:r>
              <a:rPr lang="en-US" dirty="0"/>
              <a:t>Litigation</a:t>
            </a:r>
          </a:p>
        </p:txBody>
      </p:sp>
      <p:sp>
        <p:nvSpPr>
          <p:cNvPr id="4" name="Content Placeholder 3">
            <a:extLst>
              <a:ext uri="{FF2B5EF4-FFF2-40B4-BE49-F238E27FC236}">
                <a16:creationId xmlns:a16="http://schemas.microsoft.com/office/drawing/2014/main" id="{51214F5E-6340-4B59-85FE-C40E8F1AA421}"/>
              </a:ext>
            </a:extLst>
          </p:cNvPr>
          <p:cNvSpPr>
            <a:spLocks noGrp="1"/>
          </p:cNvSpPr>
          <p:nvPr>
            <p:ph idx="1"/>
          </p:nvPr>
        </p:nvSpPr>
        <p:spPr/>
        <p:txBody>
          <a:bodyPr/>
          <a:lstStyle/>
          <a:p>
            <a:r>
              <a:rPr lang="en-US" dirty="0"/>
              <a:t>Merck seeks to invalidate the European version of the </a:t>
            </a:r>
            <a:r>
              <a:rPr lang="en-US" dirty="0" err="1"/>
              <a:t>Honjo</a:t>
            </a:r>
            <a:r>
              <a:rPr lang="en-US" dirty="0"/>
              <a:t> patents </a:t>
            </a:r>
          </a:p>
          <a:p>
            <a:r>
              <a:rPr lang="en-US" dirty="0"/>
              <a:t>BMJ brings an infringement action in US against Merck</a:t>
            </a:r>
          </a:p>
          <a:p>
            <a:r>
              <a:rPr lang="en-US" dirty="0"/>
              <a:t>Merck seeks </a:t>
            </a:r>
            <a:r>
              <a:rPr lang="en-US" i="1" dirty="0"/>
              <a:t>inter </a:t>
            </a:r>
            <a:r>
              <a:rPr lang="en-US" i="1" dirty="0" err="1"/>
              <a:t>partes</a:t>
            </a:r>
            <a:r>
              <a:rPr lang="en-US" i="1" dirty="0"/>
              <a:t> </a:t>
            </a:r>
            <a:r>
              <a:rPr lang="en-US" dirty="0"/>
              <a:t>review of the US versions of the </a:t>
            </a:r>
            <a:r>
              <a:rPr lang="en-US" dirty="0" err="1"/>
              <a:t>Honjo</a:t>
            </a:r>
            <a:r>
              <a:rPr lang="en-US" dirty="0"/>
              <a:t> patents</a:t>
            </a:r>
          </a:p>
          <a:p>
            <a:r>
              <a:rPr lang="en-US" dirty="0"/>
              <a:t>2017:  On the eve of trial, BMJ and Merck settle</a:t>
            </a:r>
          </a:p>
          <a:p>
            <a:endParaRPr lang="en-US" dirty="0"/>
          </a:p>
        </p:txBody>
      </p:sp>
    </p:spTree>
    <p:extLst>
      <p:ext uri="{BB962C8B-B14F-4D97-AF65-F5344CB8AC3E}">
        <p14:creationId xmlns:p14="http://schemas.microsoft.com/office/powerpoint/2010/main" val="214097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4B45-E879-18AF-5EEF-32A7821B0A37}"/>
              </a:ext>
            </a:extLst>
          </p:cNvPr>
          <p:cNvSpPr>
            <a:spLocks noGrp="1"/>
          </p:cNvSpPr>
          <p:nvPr>
            <p:ph type="title"/>
          </p:nvPr>
        </p:nvSpPr>
        <p:spPr>
          <a:xfrm>
            <a:off x="838200" y="201136"/>
            <a:ext cx="10515600" cy="662782"/>
          </a:xfrm>
        </p:spPr>
        <p:txBody>
          <a:bodyPr>
            <a:normAutofit/>
          </a:bodyPr>
          <a:lstStyle/>
          <a:p>
            <a:pPr algn="ctr"/>
            <a:r>
              <a:rPr lang="en-US" sz="3600" dirty="0"/>
              <a:t>BMS Press Release, January 1, 2017</a:t>
            </a:r>
          </a:p>
        </p:txBody>
      </p:sp>
      <p:sp>
        <p:nvSpPr>
          <p:cNvPr id="3" name="Content Placeholder 2">
            <a:extLst>
              <a:ext uri="{FF2B5EF4-FFF2-40B4-BE49-F238E27FC236}">
                <a16:creationId xmlns:a16="http://schemas.microsoft.com/office/drawing/2014/main" id="{9AF65977-0000-68D3-8494-8072646BED1E}"/>
              </a:ext>
            </a:extLst>
          </p:cNvPr>
          <p:cNvSpPr>
            <a:spLocks noGrp="1"/>
          </p:cNvSpPr>
          <p:nvPr>
            <p:ph idx="1"/>
          </p:nvPr>
        </p:nvSpPr>
        <p:spPr>
          <a:xfrm>
            <a:off x="239151" y="1026942"/>
            <a:ext cx="11366695" cy="5500467"/>
          </a:xfrm>
        </p:spPr>
        <p:txBody>
          <a:bodyPr>
            <a:normAutofit fontScale="77500" lnSpcReduction="20000"/>
          </a:bodyPr>
          <a:lstStyle/>
          <a:p>
            <a:pPr algn="l">
              <a:lnSpc>
                <a:spcPct val="120000"/>
              </a:lnSpc>
            </a:pPr>
            <a:r>
              <a:rPr lang="en-US" b="0" i="0" u="none" strike="noStrike" dirty="0">
                <a:solidFill>
                  <a:srgbClr val="BE2BBB"/>
                </a:solidFill>
                <a:effectLst/>
                <a:latin typeface="BMS Humanity Regular"/>
                <a:hlinkClick r:id="rId2"/>
              </a:rPr>
              <a:t>Bristol-Myers Squibb Company</a:t>
            </a:r>
            <a:r>
              <a:rPr lang="en-US" b="0" i="0" u="none" strike="noStrike" dirty="0">
                <a:solidFill>
                  <a:srgbClr val="595454"/>
                </a:solidFill>
                <a:effectLst/>
                <a:latin typeface="BMS Humanity Regular"/>
              </a:rPr>
              <a:t> (NYSE:BMY) and </a:t>
            </a:r>
            <a:r>
              <a:rPr lang="en-US" b="0" i="0" u="none" strike="noStrike" dirty="0">
                <a:solidFill>
                  <a:srgbClr val="BE2BBB"/>
                </a:solidFill>
                <a:effectLst/>
                <a:latin typeface="BMS Humanity Regular"/>
                <a:hlinkClick r:id="rId3"/>
              </a:rPr>
              <a:t>Ono Pharmaceutical Company, Ltd</a:t>
            </a:r>
            <a:r>
              <a:rPr lang="en-US" b="0" i="0" u="none" strike="noStrike" dirty="0">
                <a:solidFill>
                  <a:srgbClr val="595454"/>
                </a:solidFill>
                <a:effectLst/>
                <a:latin typeface="BMS Humanity Regular"/>
              </a:rPr>
              <a:t>. today announced the companies have signed a global patent license agreement with </a:t>
            </a:r>
            <a:r>
              <a:rPr lang="en-US" b="0" i="0" u="none" strike="noStrike" dirty="0">
                <a:solidFill>
                  <a:srgbClr val="BE2BBB"/>
                </a:solidFill>
                <a:effectLst/>
                <a:latin typeface="BMS Humanity Regular"/>
                <a:hlinkClick r:id="rId4"/>
              </a:rPr>
              <a:t>Merck &amp; Co., Inc</a:t>
            </a:r>
            <a:r>
              <a:rPr lang="en-US" b="0" i="0" u="none" strike="noStrike" dirty="0">
                <a:solidFill>
                  <a:srgbClr val="595454"/>
                </a:solidFill>
                <a:effectLst/>
                <a:latin typeface="BMS Humanity Regular"/>
              </a:rPr>
              <a:t>. (NYSE: MRK) to settle all patent-infringement litigation related to Merck’s PD-1 antibody Keytruda (pembrolizumab). The agreement will result in the dismissal with prejudice of all patent litigation between the companies pertaining to Keytruda. Bristol-Myers Squibb and Ono, who discovered and developed the PD-1 antibody </a:t>
            </a:r>
            <a:r>
              <a:rPr lang="en-US" b="0" i="1" u="none" strike="noStrike" dirty="0">
                <a:solidFill>
                  <a:srgbClr val="BE2BBB"/>
                </a:solidFill>
                <a:effectLst/>
                <a:latin typeface="inherit"/>
                <a:hlinkClick r:id="rId5"/>
              </a:rPr>
              <a:t>Opdivo</a:t>
            </a:r>
            <a:r>
              <a:rPr lang="en-US" b="0" i="0" u="none" strike="noStrike" dirty="0">
                <a:solidFill>
                  <a:srgbClr val="BE2BBB"/>
                </a:solidFill>
                <a:effectLst/>
                <a:latin typeface="BMS Humanity Regular"/>
                <a:hlinkClick r:id="rId5"/>
              </a:rPr>
              <a:t> </a:t>
            </a:r>
            <a:r>
              <a:rPr lang="en-US" b="0" i="0" u="none" strike="noStrike" dirty="0">
                <a:solidFill>
                  <a:srgbClr val="595454"/>
                </a:solidFill>
                <a:effectLst/>
                <a:latin typeface="BMS Humanity Regular"/>
              </a:rPr>
              <a:t>(nivolumab), had asserted in litigation that Merck’s sale of Keytruda infringed the companies’ patents relating to the use of PD-1 antibodies to treat cancer in the U.S., Europe (United Kingdom, Netherlands, France, Germany, Ireland, Spain and Switzerland), Australia, and Japan.</a:t>
            </a:r>
          </a:p>
          <a:p>
            <a:pPr algn="l">
              <a:lnSpc>
                <a:spcPct val="120000"/>
              </a:lnSpc>
            </a:pPr>
            <a:r>
              <a:rPr lang="en-US" b="0" i="0" u="none" strike="noStrike" dirty="0">
                <a:solidFill>
                  <a:srgbClr val="595454"/>
                </a:solidFill>
                <a:effectLst/>
                <a:latin typeface="BMS Humanity Regular"/>
              </a:rPr>
              <a:t>As part of the agreement, Merck will make an initial payment of $625 million to Bristol-Myers Squibb and Ono. Merck is also obligated to pay ongoing royalties on global sales of Keytruda of 6.5% from January 1, 2017 through December 31, 2023, and 2.5% from January 1, 2024 through December 31, 2026. Under the agreement, the companies have also granted certain rights to each other under their respective patent portfolios pertaining to PD-1</a:t>
            </a:r>
            <a:r>
              <a:rPr lang="en-US" b="0" i="1" u="none" strike="noStrike" dirty="0">
                <a:solidFill>
                  <a:srgbClr val="595454"/>
                </a:solidFill>
                <a:effectLst/>
                <a:latin typeface="inherit"/>
              </a:rPr>
              <a:t>.</a:t>
            </a:r>
            <a:r>
              <a:rPr lang="en-US" b="0" i="0" u="none" strike="noStrike" dirty="0">
                <a:solidFill>
                  <a:srgbClr val="595454"/>
                </a:solidFill>
                <a:effectLst/>
                <a:latin typeface="BMS Humanity Regular"/>
              </a:rPr>
              <a:t> The royalties will be shared between Bristol-Myers Squibb and Ono in a 75/25 percent allocation, respectively.</a:t>
            </a:r>
          </a:p>
          <a:p>
            <a:pPr>
              <a:lnSpc>
                <a:spcPct val="120000"/>
              </a:lnSpc>
            </a:pPr>
            <a:endParaRPr lang="en-US" dirty="0"/>
          </a:p>
        </p:txBody>
      </p:sp>
    </p:spTree>
    <p:extLst>
      <p:ext uri="{BB962C8B-B14F-4D97-AF65-F5344CB8AC3E}">
        <p14:creationId xmlns:p14="http://schemas.microsoft.com/office/powerpoint/2010/main" val="36506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0FA5-17AF-787E-A081-EF22ED12A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FC1E6-7C01-23CF-E1B0-C6A845DECD68}"/>
              </a:ext>
            </a:extLst>
          </p:cNvPr>
          <p:cNvSpPr>
            <a:spLocks noGrp="1"/>
          </p:cNvSpPr>
          <p:nvPr>
            <p:ph type="title"/>
          </p:nvPr>
        </p:nvSpPr>
        <p:spPr/>
        <p:txBody>
          <a:bodyPr/>
          <a:lstStyle/>
          <a:p>
            <a:r>
              <a:rPr lang="en-US" dirty="0"/>
              <a:t>Joint </a:t>
            </a:r>
            <a:r>
              <a:rPr lang="en-US" u="sng" dirty="0"/>
              <a:t>Invention</a:t>
            </a:r>
            <a:r>
              <a:rPr lang="en-US" dirty="0"/>
              <a:t>:  35 USC 116(b)</a:t>
            </a:r>
          </a:p>
        </p:txBody>
      </p:sp>
      <p:sp>
        <p:nvSpPr>
          <p:cNvPr id="3" name="Content Placeholder 2">
            <a:extLst>
              <a:ext uri="{FF2B5EF4-FFF2-40B4-BE49-F238E27FC236}">
                <a16:creationId xmlns:a16="http://schemas.microsoft.com/office/drawing/2014/main" id="{C1FA09BE-6A30-C054-39A8-7C87411BA87C}"/>
              </a:ext>
            </a:extLst>
          </p:cNvPr>
          <p:cNvSpPr>
            <a:spLocks noGrp="1"/>
          </p:cNvSpPr>
          <p:nvPr>
            <p:ph idx="1"/>
          </p:nvPr>
        </p:nvSpPr>
        <p:spPr>
          <a:xfrm>
            <a:off x="838200" y="1690688"/>
            <a:ext cx="10515600" cy="4486275"/>
          </a:xfrm>
        </p:spPr>
        <p:txBody>
          <a:bodyPr/>
          <a:lstStyle/>
          <a:p>
            <a:pPr marL="0" indent="0">
              <a:buNone/>
            </a:pPr>
            <a:r>
              <a:rPr lang="en-US" dirty="0"/>
              <a:t>When an invention is made by two or more persons jointly, they shall apply for patent jointly and each make the required oath, except as otherwise pro-vided in this title. Inventors may apply for a patent jointly even though (1) they did not physically work together or at the same time, (2) each did not make the same type or amount of contribution, or (3) each did not make a contribution to the subject matter of every claim of the patent. </a:t>
            </a:r>
          </a:p>
          <a:p>
            <a:pPr marL="457200" lvl="1" indent="0">
              <a:buNone/>
            </a:pPr>
            <a:endParaRPr lang="en-US" dirty="0"/>
          </a:p>
        </p:txBody>
      </p:sp>
    </p:spTree>
    <p:extLst>
      <p:ext uri="{BB962C8B-B14F-4D97-AF65-F5344CB8AC3E}">
        <p14:creationId xmlns:p14="http://schemas.microsoft.com/office/powerpoint/2010/main" val="48858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0C28-15CC-6E40-9E0A-EA132100B0F6}"/>
              </a:ext>
            </a:extLst>
          </p:cNvPr>
          <p:cNvSpPr>
            <a:spLocks noGrp="1"/>
          </p:cNvSpPr>
          <p:nvPr>
            <p:ph type="title"/>
          </p:nvPr>
        </p:nvSpPr>
        <p:spPr/>
        <p:txBody>
          <a:bodyPr>
            <a:normAutofit/>
          </a:bodyPr>
          <a:lstStyle/>
          <a:p>
            <a:r>
              <a:rPr lang="en-US" sz="4000" dirty="0"/>
              <a:t>Current U.S. Doctrine concerning Joint Invention</a:t>
            </a:r>
          </a:p>
        </p:txBody>
      </p:sp>
      <p:sp>
        <p:nvSpPr>
          <p:cNvPr id="3" name="Content Placeholder 2">
            <a:extLst>
              <a:ext uri="{FF2B5EF4-FFF2-40B4-BE49-F238E27FC236}">
                <a16:creationId xmlns:a16="http://schemas.microsoft.com/office/drawing/2014/main" id="{4A57C751-8C80-104C-87CC-BE441CF5B1AD}"/>
              </a:ext>
            </a:extLst>
          </p:cNvPr>
          <p:cNvSpPr>
            <a:spLocks noGrp="1"/>
          </p:cNvSpPr>
          <p:nvPr>
            <p:ph idx="1"/>
          </p:nvPr>
        </p:nvSpPr>
        <p:spPr>
          <a:xfrm>
            <a:off x="838200" y="1690688"/>
            <a:ext cx="10515600" cy="4486275"/>
          </a:xfrm>
        </p:spPr>
        <p:txBody>
          <a:bodyPr>
            <a:normAutofit lnSpcReduction="10000"/>
          </a:bodyPr>
          <a:lstStyle/>
          <a:p>
            <a:r>
              <a:rPr lang="en-US" dirty="0"/>
              <a:t>“[A] valid patent requires correct inventorship.” </a:t>
            </a:r>
            <a:r>
              <a:rPr lang="en-US" i="1" dirty="0"/>
              <a:t>In re </a:t>
            </a:r>
            <a:r>
              <a:rPr lang="en-US" i="1" dirty="0" err="1"/>
              <a:t>VerHoef</a:t>
            </a:r>
            <a:r>
              <a:rPr lang="en-US" dirty="0"/>
              <a:t>, 888 F.3d 1362, 1365 (Fed. Cir. 2018) </a:t>
            </a:r>
          </a:p>
          <a:p>
            <a:pPr lvl="1"/>
            <a:r>
              <a:rPr lang="en-US" dirty="0"/>
              <a:t>AIA definition of “inventor”: “the individual or, if a joint invention, the individuals collectively who invented or discovered the subject matter of the invention”</a:t>
            </a:r>
          </a:p>
          <a:p>
            <a:pPr lvl="1"/>
            <a:r>
              <a:rPr lang="en-US" dirty="0"/>
              <a:t>Both misjoinder (of non-inventors) and nonjoinder (of inventors) are potentially fatal</a:t>
            </a:r>
          </a:p>
          <a:p>
            <a:r>
              <a:rPr lang="en-US" dirty="0"/>
              <a:t>If the validity of a patent is successfully challenged on the basis of nonjoinder or misjoinder, the patentee may request – and a District Court may grant – correction of patent inventorship.  35 USC 256</a:t>
            </a:r>
          </a:p>
          <a:p>
            <a:r>
              <a:rPr lang="en-US" dirty="0"/>
              <a:t>Joint invention gives rise to joint ownership, absent valid assignment(s).</a:t>
            </a:r>
          </a:p>
          <a:p>
            <a:pPr marL="457200" lvl="1" indent="0">
              <a:buNone/>
            </a:pPr>
            <a:endParaRPr lang="en-US" dirty="0"/>
          </a:p>
        </p:txBody>
      </p:sp>
    </p:spTree>
    <p:extLst>
      <p:ext uri="{BB962C8B-B14F-4D97-AF65-F5344CB8AC3E}">
        <p14:creationId xmlns:p14="http://schemas.microsoft.com/office/powerpoint/2010/main" val="1905189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a_Farber" id="{4BD9A3E4-BB45-A447-8137-9A037C3DDF1C}" vid="{42FDB346-F9A7-6647-8456-8852561B35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6714</TotalTime>
  <Words>2451</Words>
  <Application>Microsoft Macintosh PowerPoint</Application>
  <PresentationFormat>Widescreen</PresentationFormat>
  <Paragraphs>144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BMS Humanity Regular</vt:lpstr>
      <vt:lpstr>Calibri</vt:lpstr>
      <vt:lpstr>Calibri Light</vt:lpstr>
      <vt:lpstr>inherit</vt:lpstr>
      <vt:lpstr>Office Theme</vt:lpstr>
      <vt:lpstr>Dana Farber</vt:lpstr>
      <vt:lpstr>The Invention</vt:lpstr>
      <vt:lpstr>PowerPoint Presentation</vt:lpstr>
      <vt:lpstr>Commercialization</vt:lpstr>
      <vt:lpstr>Commercialization</vt:lpstr>
      <vt:lpstr>Litigation</vt:lpstr>
      <vt:lpstr>BMS Press Release, January 1, 2017</vt:lpstr>
      <vt:lpstr>Joint Invention:  35 USC 116(b)</vt:lpstr>
      <vt:lpstr>Current U.S. Doctrine concerning Joint Invention</vt:lpstr>
      <vt:lpstr>37 C.F.R. 3.1</vt:lpstr>
      <vt:lpstr>Joint Ownership</vt:lpstr>
      <vt:lpstr>Dana Farber – CAFC, July 2020</vt:lpstr>
      <vt:lpstr>Potential Interpretations of Joint Invention</vt:lpstr>
      <vt:lpstr>Aftermath</vt:lpstr>
      <vt:lpstr>Dana Farber Press Release, May 25, 2021</vt:lpstr>
      <vt:lpstr>Dana Farber Press Release, April 6, 2023</vt:lpstr>
      <vt:lpstr>Policy Questions</vt:lpstr>
      <vt:lpstr>(1) Which of the following possible rules governing joint inventorship is most consistent with the policies underlying the patent system?</vt:lpstr>
      <vt:lpstr>Which answers to the following questions concerning joint ownership are most consistent with the policies underlying the patent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Terry Fisher</dc:creator>
  <cp:lastModifiedBy>Terry Fisher</cp:lastModifiedBy>
  <cp:revision>60</cp:revision>
  <dcterms:created xsi:type="dcterms:W3CDTF">2020-09-18T15:59:24Z</dcterms:created>
  <dcterms:modified xsi:type="dcterms:W3CDTF">2024-02-02T01:15:29Z</dcterms:modified>
</cp:coreProperties>
</file>