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629" r:id="rId2"/>
    <p:sldId id="749" r:id="rId3"/>
    <p:sldId id="819" r:id="rId4"/>
    <p:sldId id="750" r:id="rId5"/>
    <p:sldId id="813" r:id="rId6"/>
    <p:sldId id="815" r:id="rId7"/>
    <p:sldId id="81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8" userDrawn="1">
          <p15:clr>
            <a:srgbClr val="A4A3A4"/>
          </p15:clr>
        </p15:guide>
        <p15:guide id="2" pos="32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05"/>
    <p:restoredTop sz="95846"/>
  </p:normalViewPr>
  <p:slideViewPr>
    <p:cSldViewPr snapToGrid="0" snapToObjects="1" showGuides="1">
      <p:cViewPr varScale="1">
        <p:scale>
          <a:sx n="107" d="100"/>
          <a:sy n="107" d="100"/>
        </p:scale>
        <p:origin x="752" y="176"/>
      </p:cViewPr>
      <p:guideLst>
        <p:guide orient="horz" pos="3408"/>
        <p:guide pos="3216"/>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342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50878-68E3-5F48-834B-C6F385F74FA3}" type="datetimeFigureOut">
              <a:rPr lang="en-US" smtClean="0"/>
              <a:t>2/29/24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2FB4A4-D152-9941-8DCB-9AF92542F86C}" type="slidenum">
              <a:rPr lang="en-US" smtClean="0"/>
              <a:t>‹#›</a:t>
            </a:fld>
            <a:endParaRPr lang="en-US"/>
          </a:p>
        </p:txBody>
      </p:sp>
    </p:spTree>
    <p:extLst>
      <p:ext uri="{BB962C8B-B14F-4D97-AF65-F5344CB8AC3E}">
        <p14:creationId xmlns:p14="http://schemas.microsoft.com/office/powerpoint/2010/main" val="185410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2FB4A4-D152-9941-8DCB-9AF92542F86C}" type="slidenum">
              <a:rPr lang="en-US" smtClean="0"/>
              <a:t>1</a:t>
            </a:fld>
            <a:endParaRPr lang="en-US"/>
          </a:p>
        </p:txBody>
      </p:sp>
    </p:spTree>
    <p:extLst>
      <p:ext uri="{BB962C8B-B14F-4D97-AF65-F5344CB8AC3E}">
        <p14:creationId xmlns:p14="http://schemas.microsoft.com/office/powerpoint/2010/main" val="3434496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AB7EF0C-E524-3844-AD14-B51045F3AD27}"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615596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668697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015629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551462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B7EF0C-E524-3844-AD14-B51045F3AD27}" type="datetimeFigureOut">
              <a:rPr lang="en-US" smtClean="0"/>
              <a:t>2/29/24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033779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B7EF0C-E524-3844-AD14-B51045F3AD27}" type="datetimeFigureOut">
              <a:rPr lang="en-US" smtClean="0"/>
              <a:t>2/29/24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3672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B7EF0C-E524-3844-AD14-B51045F3AD27}" type="datetimeFigureOut">
              <a:rPr lang="en-US" smtClean="0"/>
              <a:t>2/29/24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57442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B7EF0C-E524-3844-AD14-B51045F3AD27}" type="datetimeFigureOut">
              <a:rPr lang="en-US" smtClean="0"/>
              <a:t>2/29/24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14522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EF0C-E524-3844-AD14-B51045F3AD27}" type="datetimeFigureOut">
              <a:rPr lang="en-US" smtClean="0"/>
              <a:t>2/29/24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74522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B7EF0C-E524-3844-AD14-B51045F3AD27}" type="datetimeFigureOut">
              <a:rPr lang="en-US" smtClean="0"/>
              <a:t>2/29/24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838449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B7EF0C-E524-3844-AD14-B51045F3AD27}" type="datetimeFigureOut">
              <a:rPr lang="en-US" smtClean="0"/>
              <a:t>2/29/24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30449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7EF0C-E524-3844-AD14-B51045F3AD27}" type="datetimeFigureOut">
              <a:rPr lang="en-US" smtClean="0"/>
              <a:t>2/29/24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DD808-6A0C-C643-A822-E8694EA9CD8B}" type="slidenum">
              <a:rPr lang="en-US" smtClean="0"/>
              <a:t>‹#›</a:t>
            </a:fld>
            <a:endParaRPr lang="en-US"/>
          </a:p>
        </p:txBody>
      </p:sp>
      <p:pic>
        <p:nvPicPr>
          <p:cNvPr id="7" name="Picture 6" descr="Venn diagram&#10;&#10;Description automatically generated">
            <a:extLst>
              <a:ext uri="{FF2B5EF4-FFF2-40B4-BE49-F238E27FC236}">
                <a16:creationId xmlns:a16="http://schemas.microsoft.com/office/drawing/2014/main" id="{3FDB5861-5626-E44A-8C9E-EBCD9FF41B51}"/>
              </a:ext>
            </a:extLst>
          </p:cNvPr>
          <p:cNvPicPr>
            <a:picLocks noChangeAspect="1"/>
          </p:cNvPicPr>
          <p:nvPr userDrawn="1"/>
        </p:nvPicPr>
        <p:blipFill>
          <a:blip r:embed="rId13"/>
          <a:stretch>
            <a:fillRect/>
          </a:stretch>
        </p:blipFill>
        <p:spPr>
          <a:xfrm>
            <a:off x="171557" y="126206"/>
            <a:ext cx="407152" cy="477838"/>
          </a:xfrm>
          <a:prstGeom prst="rect">
            <a:avLst/>
          </a:prstGeom>
        </p:spPr>
      </p:pic>
    </p:spTree>
    <p:extLst>
      <p:ext uri="{BB962C8B-B14F-4D97-AF65-F5344CB8AC3E}">
        <p14:creationId xmlns:p14="http://schemas.microsoft.com/office/powerpoint/2010/main" val="1433199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WDaSN9pFs4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923307" y="0"/>
            <a:ext cx="5997029" cy="68580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65000"/>
                </a:schemeClr>
              </a:solidFill>
            </a:endParaRPr>
          </a:p>
        </p:txBody>
      </p:sp>
      <p:sp>
        <p:nvSpPr>
          <p:cNvPr id="15" name="Rectangle 14"/>
          <p:cNvSpPr/>
          <p:nvPr/>
        </p:nvSpPr>
        <p:spPr>
          <a:xfrm>
            <a:off x="2347310" y="1994981"/>
            <a:ext cx="7497379" cy="2757358"/>
          </a:xfrm>
          <a:prstGeom prst="rect">
            <a:avLst/>
          </a:prstGeom>
        </p:spPr>
        <p:txBody>
          <a:bodyPr wrap="square">
            <a:spAutoFit/>
          </a:bodyPr>
          <a:lstStyle/>
          <a:p>
            <a:pPr algn="ctr"/>
            <a:r>
              <a:rPr lang="en-US" sz="4000" dirty="0">
                <a:latin typeface="Garamond"/>
                <a:cs typeface="Garamond"/>
              </a:rPr>
              <a:t>Extrusions</a:t>
            </a:r>
          </a:p>
          <a:p>
            <a:pPr algn="ctr"/>
            <a:endParaRPr lang="en-US" dirty="0">
              <a:latin typeface="Garamond"/>
              <a:cs typeface="Garamond"/>
            </a:endParaRPr>
          </a:p>
          <a:p>
            <a:pPr algn="ctr"/>
            <a:endParaRPr lang="en-US" dirty="0">
              <a:latin typeface="Garamond"/>
              <a:cs typeface="Garamond"/>
            </a:endParaRPr>
          </a:p>
          <a:p>
            <a:pPr algn="ctr">
              <a:lnSpc>
                <a:spcPct val="150000"/>
              </a:lnSpc>
              <a:spcBef>
                <a:spcPts val="600"/>
              </a:spcBef>
            </a:pPr>
            <a:r>
              <a:rPr lang="en-US" sz="2000" dirty="0">
                <a:latin typeface="Garamond"/>
                <a:cs typeface="Garamond"/>
              </a:rPr>
              <a:t>PX039</a:t>
            </a:r>
          </a:p>
          <a:p>
            <a:pPr algn="ctr">
              <a:lnSpc>
                <a:spcPct val="150000"/>
              </a:lnSpc>
              <a:spcBef>
                <a:spcPts val="600"/>
              </a:spcBef>
            </a:pPr>
            <a:r>
              <a:rPr lang="en-US" sz="2000" dirty="0">
                <a:latin typeface="Garamond"/>
                <a:cs typeface="Garamond"/>
              </a:rPr>
              <a:t>William Fisher </a:t>
            </a:r>
            <a:br>
              <a:rPr lang="en-US" sz="2000" dirty="0">
                <a:latin typeface="Garamond"/>
                <a:cs typeface="Garamond"/>
              </a:rPr>
            </a:br>
            <a:r>
              <a:rPr lang="en-US" sz="2000" dirty="0">
                <a:latin typeface="Garamond"/>
                <a:cs typeface="Garamond"/>
              </a:rPr>
              <a:t>February 2024</a:t>
            </a:r>
          </a:p>
        </p:txBody>
      </p:sp>
      <p:sp>
        <p:nvSpPr>
          <p:cNvPr id="2" name="TextBox 1"/>
          <p:cNvSpPr txBox="1"/>
          <p:nvPr/>
        </p:nvSpPr>
        <p:spPr>
          <a:xfrm>
            <a:off x="1732643" y="24492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83642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4D0B-084E-DF40-A39B-02B65C587892}"/>
              </a:ext>
            </a:extLst>
          </p:cNvPr>
          <p:cNvSpPr>
            <a:spLocks noGrp="1"/>
          </p:cNvSpPr>
          <p:nvPr>
            <p:ph type="title"/>
          </p:nvPr>
        </p:nvSpPr>
        <p:spPr/>
        <p:txBody>
          <a:bodyPr>
            <a:normAutofit/>
          </a:bodyPr>
          <a:lstStyle/>
          <a:p>
            <a:r>
              <a:rPr lang="en-US" sz="3600" dirty="0"/>
              <a:t>High-Speed Wire Extrusion Process</a:t>
            </a:r>
          </a:p>
        </p:txBody>
      </p:sp>
      <p:sp>
        <p:nvSpPr>
          <p:cNvPr id="3" name="Content Placeholder 2">
            <a:extLst>
              <a:ext uri="{FF2B5EF4-FFF2-40B4-BE49-F238E27FC236}">
                <a16:creationId xmlns:a16="http://schemas.microsoft.com/office/drawing/2014/main" id="{042948A1-FDE4-0748-8A76-B1D2EAFCC0D0}"/>
              </a:ext>
            </a:extLst>
          </p:cNvPr>
          <p:cNvSpPr>
            <a:spLocks noGrp="1"/>
          </p:cNvSpPr>
          <p:nvPr>
            <p:ph idx="1"/>
          </p:nvPr>
        </p:nvSpPr>
        <p:spPr/>
        <p:txBody>
          <a:bodyPr/>
          <a:lstStyle/>
          <a:p>
            <a:r>
              <a:rPr lang="en-US" dirty="0">
                <a:hlinkClick r:id="rId2"/>
              </a:rPr>
              <a:t>https://www.youtube.com/watch?v=WDaSN9pFs4Q</a:t>
            </a:r>
            <a:endParaRPr lang="en-US" dirty="0"/>
          </a:p>
          <a:p>
            <a:endParaRPr lang="en-US" dirty="0"/>
          </a:p>
        </p:txBody>
      </p:sp>
    </p:spTree>
    <p:extLst>
      <p:ext uri="{BB962C8B-B14F-4D97-AF65-F5344CB8AC3E}">
        <p14:creationId xmlns:p14="http://schemas.microsoft.com/office/powerpoint/2010/main" val="1853013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3B781-CE19-574E-9EEF-0436546DE02F}"/>
              </a:ext>
            </a:extLst>
          </p:cNvPr>
          <p:cNvSpPr>
            <a:spLocks noGrp="1"/>
          </p:cNvSpPr>
          <p:nvPr>
            <p:ph type="title"/>
          </p:nvPr>
        </p:nvSpPr>
        <p:spPr>
          <a:xfrm>
            <a:off x="838200" y="18255"/>
            <a:ext cx="10515600" cy="1038649"/>
          </a:xfrm>
        </p:spPr>
        <p:txBody>
          <a:bodyPr>
            <a:normAutofit/>
          </a:bodyPr>
          <a:lstStyle/>
          <a:p>
            <a:r>
              <a:rPr lang="en-US" sz="3600" dirty="0"/>
              <a:t>Prior Art					Claim</a:t>
            </a:r>
          </a:p>
        </p:txBody>
      </p:sp>
      <p:sp>
        <p:nvSpPr>
          <p:cNvPr id="3" name="Content Placeholder 2">
            <a:extLst>
              <a:ext uri="{FF2B5EF4-FFF2-40B4-BE49-F238E27FC236}">
                <a16:creationId xmlns:a16="http://schemas.microsoft.com/office/drawing/2014/main" id="{AD98898D-C8F0-804A-A03E-4ACC3C30974A}"/>
              </a:ext>
            </a:extLst>
          </p:cNvPr>
          <p:cNvSpPr>
            <a:spLocks noGrp="1"/>
          </p:cNvSpPr>
          <p:nvPr>
            <p:ph sz="half" idx="1"/>
          </p:nvPr>
        </p:nvSpPr>
        <p:spPr>
          <a:xfrm>
            <a:off x="838200" y="1056904"/>
            <a:ext cx="5004460" cy="5545777"/>
          </a:xfrm>
        </p:spPr>
        <p:txBody>
          <a:bodyPr>
            <a:noAutofit/>
          </a:bodyPr>
          <a:lstStyle/>
          <a:p>
            <a:pPr marL="0" indent="0">
              <a:buNone/>
            </a:pPr>
            <a:r>
              <a:rPr lang="en-US" sz="2000" dirty="0"/>
              <a:t>U.S. Patent No. 6,541,588 (“</a:t>
            </a:r>
            <a:r>
              <a:rPr lang="en-US" sz="2000" dirty="0" err="1"/>
              <a:t>Kaulbach</a:t>
            </a:r>
            <a:r>
              <a:rPr lang="en-US" sz="2000" dirty="0"/>
              <a:t>”):</a:t>
            </a:r>
          </a:p>
          <a:p>
            <a:r>
              <a:rPr lang="en-US" sz="2000" dirty="0"/>
              <a:t>“In the description of the invention, </a:t>
            </a:r>
            <a:r>
              <a:rPr lang="en-US" sz="2000" dirty="0" err="1"/>
              <a:t>Kaulbach</a:t>
            </a:r>
            <a:r>
              <a:rPr lang="en-US" sz="2000" dirty="0"/>
              <a:t> suggests that polymers used in “high speed wire extrusion” have </a:t>
            </a:r>
            <a:r>
              <a:rPr lang="en-US" sz="2000" u="sng" dirty="0"/>
              <a:t>melt flow rates of 15 g/10 min or greater</a:t>
            </a:r>
            <a:r>
              <a:rPr lang="en-US" sz="2000" dirty="0"/>
              <a:t>. In the </a:t>
            </a:r>
            <a:r>
              <a:rPr lang="en-US" sz="2000" dirty="0" err="1"/>
              <a:t>Kaulbach</a:t>
            </a:r>
            <a:r>
              <a:rPr lang="en-US" sz="2000" dirty="0"/>
              <a:t> example relied on by the Board, </a:t>
            </a:r>
            <a:r>
              <a:rPr lang="en-US" sz="2000" dirty="0" err="1"/>
              <a:t>Kaulbach’s</a:t>
            </a:r>
            <a:r>
              <a:rPr lang="en-US" sz="2000" dirty="0"/>
              <a:t> melt flow rate is </a:t>
            </a:r>
            <a:r>
              <a:rPr lang="en-US" sz="2000" u="sng" dirty="0"/>
              <a:t>24 g/10 min</a:t>
            </a:r>
            <a:r>
              <a:rPr lang="en-US" sz="2000" dirty="0"/>
              <a:t>”</a:t>
            </a:r>
          </a:p>
          <a:p>
            <a:pPr marL="0" indent="0">
              <a:buNone/>
            </a:pPr>
            <a:r>
              <a:rPr lang="en-US" sz="2000" dirty="0"/>
              <a:t>“[T]he </a:t>
            </a:r>
            <a:r>
              <a:rPr lang="en-US" sz="2000" dirty="0" err="1"/>
              <a:t>Kaulbach</a:t>
            </a:r>
            <a:r>
              <a:rPr lang="en-US" sz="2000" dirty="0"/>
              <a:t> reference appears to teach away from broadening molecular weight distribution and the known methods for increasing melt flow rate. Specifically, </a:t>
            </a:r>
            <a:r>
              <a:rPr lang="en-US" sz="2000" dirty="0" err="1"/>
              <a:t>Kaulbach</a:t>
            </a:r>
            <a:r>
              <a:rPr lang="en-US" sz="2000" dirty="0"/>
              <a:t> includes numerous examples of processing techniques that are typically used to increase melt flow rate, which </a:t>
            </a:r>
            <a:r>
              <a:rPr lang="en-US" sz="2000" dirty="0" err="1"/>
              <a:t>Kaulbach</a:t>
            </a:r>
            <a:r>
              <a:rPr lang="en-US" sz="2000" dirty="0"/>
              <a:t> cautions should not be used due to the risk of obtaining a broader molecular weight distribution.”</a:t>
            </a:r>
          </a:p>
          <a:p>
            <a:endParaRPr lang="en-US" sz="2000" dirty="0"/>
          </a:p>
          <a:p>
            <a:endParaRPr lang="en-US" sz="2000" dirty="0"/>
          </a:p>
        </p:txBody>
      </p:sp>
      <p:sp>
        <p:nvSpPr>
          <p:cNvPr id="4" name="Content Placeholder 3">
            <a:extLst>
              <a:ext uri="{FF2B5EF4-FFF2-40B4-BE49-F238E27FC236}">
                <a16:creationId xmlns:a16="http://schemas.microsoft.com/office/drawing/2014/main" id="{669FAC8A-F991-A544-B8AA-0C7245D6FD9F}"/>
              </a:ext>
            </a:extLst>
          </p:cNvPr>
          <p:cNvSpPr>
            <a:spLocks noGrp="1"/>
          </p:cNvSpPr>
          <p:nvPr>
            <p:ph sz="half" idx="2"/>
          </p:nvPr>
        </p:nvSpPr>
        <p:spPr>
          <a:xfrm>
            <a:off x="6869864" y="1056904"/>
            <a:ext cx="4483937" cy="4944845"/>
          </a:xfrm>
        </p:spPr>
        <p:txBody>
          <a:bodyPr>
            <a:normAutofit/>
          </a:bodyPr>
          <a:lstStyle/>
          <a:p>
            <a:pPr marL="0" indent="0">
              <a:buNone/>
            </a:pPr>
            <a:r>
              <a:rPr lang="en-US" sz="2000" dirty="0"/>
              <a:t>1. A partially-crystalline copolymer comprising tetrafluoroethylene, hexafluoropropylene in an amount corresponding to a hexafluoropropylene index (</a:t>
            </a:r>
            <a:r>
              <a:rPr lang="en-US" sz="2000" dirty="0" err="1"/>
              <a:t>HFPl</a:t>
            </a:r>
            <a:r>
              <a:rPr lang="en-US" sz="2000" dirty="0"/>
              <a:t>) of from about 2.8 to 5.3, said copolymer being polymerized and isolated in the absence of added alkali metal salt, </a:t>
            </a:r>
            <a:r>
              <a:rPr lang="en-US" sz="2000" u="sng" dirty="0"/>
              <a:t>having a melt flow rate of within the range of about 30±3 g/10 min</a:t>
            </a:r>
            <a:r>
              <a:rPr lang="en-US" sz="2000" dirty="0"/>
              <a:t>, and having no more than about 50 unstable </a:t>
            </a:r>
            <a:r>
              <a:rPr lang="en-US" sz="2000" dirty="0" err="1"/>
              <a:t>endgroups</a:t>
            </a:r>
            <a:r>
              <a:rPr lang="en-US" sz="2000" dirty="0"/>
              <a:t>/106 carbon atoms.</a:t>
            </a:r>
          </a:p>
          <a:p>
            <a:pPr marL="0" indent="0">
              <a:buNone/>
            </a:pPr>
            <a:endParaRPr lang="en-US" sz="2000" dirty="0"/>
          </a:p>
        </p:txBody>
      </p:sp>
    </p:spTree>
    <p:extLst>
      <p:ext uri="{BB962C8B-B14F-4D97-AF65-F5344CB8AC3E}">
        <p14:creationId xmlns:p14="http://schemas.microsoft.com/office/powerpoint/2010/main" val="395990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EB033-6C19-084B-91FC-50CA5CA4D168}"/>
              </a:ext>
            </a:extLst>
          </p:cNvPr>
          <p:cNvSpPr>
            <a:spLocks noGrp="1"/>
          </p:cNvSpPr>
          <p:nvPr>
            <p:ph type="title"/>
          </p:nvPr>
        </p:nvSpPr>
        <p:spPr/>
        <p:txBody>
          <a:bodyPr>
            <a:normAutofit/>
          </a:bodyPr>
          <a:lstStyle/>
          <a:p>
            <a:r>
              <a:rPr lang="en-US" sz="3600" dirty="0"/>
              <a:t>CAFC Decision (2021)</a:t>
            </a:r>
          </a:p>
        </p:txBody>
      </p:sp>
      <p:sp>
        <p:nvSpPr>
          <p:cNvPr id="3" name="Content Placeholder 2">
            <a:extLst>
              <a:ext uri="{FF2B5EF4-FFF2-40B4-BE49-F238E27FC236}">
                <a16:creationId xmlns:a16="http://schemas.microsoft.com/office/drawing/2014/main" id="{59E01560-3A0B-8E4B-9CCE-486A0DE8C916}"/>
              </a:ext>
            </a:extLst>
          </p:cNvPr>
          <p:cNvSpPr>
            <a:spLocks noGrp="1"/>
          </p:cNvSpPr>
          <p:nvPr>
            <p:ph idx="1"/>
          </p:nvPr>
        </p:nvSpPr>
        <p:spPr/>
        <p:txBody>
          <a:bodyPr>
            <a:normAutofit/>
          </a:bodyPr>
          <a:lstStyle/>
          <a:p>
            <a:r>
              <a:rPr lang="en-US" dirty="0"/>
              <a:t>“Here, the Board appears to have ignored the express disclosure in </a:t>
            </a:r>
            <a:r>
              <a:rPr lang="en-US" dirty="0" err="1"/>
              <a:t>Kaulbach</a:t>
            </a:r>
            <a:r>
              <a:rPr lang="en-US" dirty="0"/>
              <a:t> that teaches away from the claimed invention and relied on teachings from other references that were not concerned with the particular problems </a:t>
            </a:r>
            <a:r>
              <a:rPr lang="en-US" dirty="0" err="1"/>
              <a:t>Kaulbach</a:t>
            </a:r>
            <a:r>
              <a:rPr lang="en-US" dirty="0"/>
              <a:t> sought to solve. In other words, the Board did not adequately grapple with why a skilled artisan would find it obvious to increase </a:t>
            </a:r>
            <a:r>
              <a:rPr lang="en-US" dirty="0" err="1"/>
              <a:t>Kaulbach’s</a:t>
            </a:r>
            <a:r>
              <a:rPr lang="en-US" dirty="0"/>
              <a:t> melt flow rate to the claimed range while retaining its critical “very narrow molecular-weight distribution.”</a:t>
            </a:r>
          </a:p>
          <a:p>
            <a:endParaRPr lang="en-US" dirty="0"/>
          </a:p>
        </p:txBody>
      </p:sp>
    </p:spTree>
    <p:extLst>
      <p:ext uri="{BB962C8B-B14F-4D97-AF65-F5344CB8AC3E}">
        <p14:creationId xmlns:p14="http://schemas.microsoft.com/office/powerpoint/2010/main" val="492134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7929DA0-A72C-BE47-96E1-A9BDDA697165}"/>
              </a:ext>
            </a:extLst>
          </p:cNvPr>
          <p:cNvSpPr>
            <a:spLocks noGrp="1"/>
          </p:cNvSpPr>
          <p:nvPr>
            <p:ph type="title"/>
          </p:nvPr>
        </p:nvSpPr>
        <p:spPr>
          <a:xfrm>
            <a:off x="838200" y="112734"/>
            <a:ext cx="10515600" cy="727826"/>
          </a:xfrm>
        </p:spPr>
        <p:txBody>
          <a:bodyPr>
            <a:normAutofit/>
          </a:bodyPr>
          <a:lstStyle/>
          <a:p>
            <a:pPr algn="ctr"/>
            <a:r>
              <a:rPr lang="en-US" sz="3600" dirty="0" err="1"/>
              <a:t>Nonobviousness</a:t>
            </a:r>
            <a:r>
              <a:rPr lang="en-US" sz="3600" dirty="0"/>
              <a:t> Methodology in USA</a:t>
            </a:r>
          </a:p>
        </p:txBody>
      </p:sp>
      <p:sp>
        <p:nvSpPr>
          <p:cNvPr id="5" name="Content Placeholder 4">
            <a:extLst>
              <a:ext uri="{FF2B5EF4-FFF2-40B4-BE49-F238E27FC236}">
                <a16:creationId xmlns:a16="http://schemas.microsoft.com/office/drawing/2014/main" id="{D843A71F-D158-944F-A663-548080DA13EA}"/>
              </a:ext>
            </a:extLst>
          </p:cNvPr>
          <p:cNvSpPr>
            <a:spLocks noGrp="1"/>
          </p:cNvSpPr>
          <p:nvPr>
            <p:ph sz="half" idx="1"/>
          </p:nvPr>
        </p:nvSpPr>
        <p:spPr>
          <a:xfrm>
            <a:off x="319228" y="941453"/>
            <a:ext cx="5291616" cy="5637898"/>
          </a:xfrm>
        </p:spPr>
        <p:txBody>
          <a:bodyPr>
            <a:normAutofit fontScale="85000" lnSpcReduction="20000"/>
          </a:bodyPr>
          <a:lstStyle/>
          <a:p>
            <a:pPr marL="514350" lvl="0" indent="-514350">
              <a:buFont typeface="+mj-lt"/>
              <a:buAutoNum type="arabicParenR"/>
            </a:pPr>
            <a:r>
              <a:rPr lang="en-US" i="1" dirty="0"/>
              <a:t>Identify the relevant pieces of prior art</a:t>
            </a:r>
          </a:p>
          <a:p>
            <a:pPr lvl="1"/>
            <a:r>
              <a:rPr lang="en-US" dirty="0"/>
              <a:t>Includes everything in the field of the invention</a:t>
            </a:r>
          </a:p>
          <a:p>
            <a:pPr lvl="1"/>
            <a:r>
              <a:rPr lang="en-US" dirty="0"/>
              <a:t>Includes anything “reasonably pertinent to the particular problem with which the inventor was involved” </a:t>
            </a:r>
          </a:p>
          <a:p>
            <a:pPr lvl="1"/>
            <a:r>
              <a:rPr lang="en-US" dirty="0"/>
              <a:t>Includes anything “inherent” in those references </a:t>
            </a:r>
          </a:p>
          <a:p>
            <a:pPr marL="514350" indent="-514350">
              <a:buFont typeface="+mj-lt"/>
              <a:buAutoNum type="arabicParenR"/>
            </a:pPr>
            <a:r>
              <a:rPr lang="en-US" i="1" dirty="0"/>
              <a:t>Determine height of the step between prior art and claimed invention</a:t>
            </a:r>
          </a:p>
          <a:p>
            <a:pPr marL="514350" lvl="0" indent="-514350">
              <a:buFont typeface="+mj-lt"/>
              <a:buAutoNum type="arabicParenR"/>
            </a:pPr>
            <a:r>
              <a:rPr lang="en-US" i="1" dirty="0"/>
              <a:t>Define the PHOSITA (person having ordinary skill in the art)</a:t>
            </a:r>
          </a:p>
          <a:p>
            <a:pPr lvl="1"/>
            <a:r>
              <a:rPr lang="en-US" dirty="0"/>
              <a:t>Typical level of education</a:t>
            </a:r>
          </a:p>
          <a:p>
            <a:pPr lvl="1"/>
            <a:r>
              <a:rPr lang="en-US" dirty="0"/>
              <a:t>Level of skill in the field </a:t>
            </a:r>
          </a:p>
          <a:p>
            <a:pPr lvl="1"/>
            <a:r>
              <a:rPr lang="en-US" dirty="0"/>
              <a:t>Degree of predictability of the field </a:t>
            </a:r>
          </a:p>
          <a:p>
            <a:pPr marL="514350" indent="-514350">
              <a:buFont typeface="+mj-lt"/>
              <a:buAutoNum type="arabicParenR"/>
            </a:pPr>
            <a:r>
              <a:rPr lang="en-US" i="1" dirty="0"/>
              <a:t>Ask whether a PHOSITA could have made the jump</a:t>
            </a:r>
          </a:p>
          <a:p>
            <a:pPr lvl="1"/>
            <a:endParaRPr lang="en-US" dirty="0"/>
          </a:p>
          <a:p>
            <a:pPr marL="457200" lvl="1" indent="0">
              <a:buNone/>
            </a:pPr>
            <a:endParaRPr lang="en-US" dirty="0"/>
          </a:p>
          <a:p>
            <a:endParaRPr lang="en-US" dirty="0"/>
          </a:p>
        </p:txBody>
      </p:sp>
      <p:sp>
        <p:nvSpPr>
          <p:cNvPr id="6" name="Content Placeholder 5">
            <a:extLst>
              <a:ext uri="{FF2B5EF4-FFF2-40B4-BE49-F238E27FC236}">
                <a16:creationId xmlns:a16="http://schemas.microsoft.com/office/drawing/2014/main" id="{80F9ED44-4C49-4545-A447-B298E41A20F7}"/>
              </a:ext>
            </a:extLst>
          </p:cNvPr>
          <p:cNvSpPr>
            <a:spLocks noGrp="1"/>
          </p:cNvSpPr>
          <p:nvPr>
            <p:ph sz="half" idx="2"/>
          </p:nvPr>
        </p:nvSpPr>
        <p:spPr>
          <a:xfrm>
            <a:off x="6433264" y="941452"/>
            <a:ext cx="5291616" cy="5637897"/>
          </a:xfrm>
        </p:spPr>
        <p:txBody>
          <a:bodyPr>
            <a:normAutofit fontScale="85000" lnSpcReduction="20000"/>
          </a:bodyPr>
          <a:lstStyle/>
          <a:p>
            <a:pPr marL="514350" indent="-514350">
              <a:buFont typeface="+mj-lt"/>
              <a:buAutoNum type="arabicParenR" startAt="5"/>
            </a:pPr>
            <a:r>
              <a:rPr lang="en-US" i="1" dirty="0"/>
              <a:t>Secondary (“objective”) factors</a:t>
            </a:r>
          </a:p>
          <a:p>
            <a:pPr lvl="1"/>
            <a:r>
              <a:rPr lang="en-US" b="1" u="sng" dirty="0">
                <a:solidFill>
                  <a:srgbClr val="C00000"/>
                </a:solidFill>
              </a:rPr>
              <a:t>Commercial success (with a nexus to the inventive feature)</a:t>
            </a:r>
          </a:p>
          <a:p>
            <a:pPr lvl="1"/>
            <a:r>
              <a:rPr lang="en-US" dirty="0"/>
              <a:t>Long-felt unsolved need</a:t>
            </a:r>
          </a:p>
          <a:p>
            <a:pPr lvl="1"/>
            <a:r>
              <a:rPr lang="en-US" dirty="0"/>
              <a:t>Unexpected outcomes</a:t>
            </a:r>
          </a:p>
          <a:p>
            <a:pPr lvl="1"/>
            <a:r>
              <a:rPr lang="en-US" dirty="0"/>
              <a:t>Skepticism of experts</a:t>
            </a:r>
          </a:p>
          <a:p>
            <a:pPr lvl="1"/>
            <a:r>
              <a:rPr lang="en-US" dirty="0"/>
              <a:t>Applause</a:t>
            </a:r>
          </a:p>
          <a:p>
            <a:pPr lvl="1"/>
            <a:r>
              <a:rPr lang="en-US" dirty="0"/>
              <a:t>Fact that others copied or licensed it</a:t>
            </a:r>
          </a:p>
          <a:p>
            <a:pPr lvl="1"/>
            <a:r>
              <a:rPr lang="en-US" dirty="0"/>
              <a:t>Parallel independent invention</a:t>
            </a:r>
          </a:p>
          <a:p>
            <a:pPr marL="514350" indent="-514350">
              <a:buFont typeface="+mj-lt"/>
              <a:buAutoNum type="arabicParenR" startAt="5"/>
            </a:pPr>
            <a:r>
              <a:rPr lang="en-US" i="1" dirty="0"/>
              <a:t>Ancillary factors</a:t>
            </a:r>
          </a:p>
          <a:p>
            <a:pPr lvl="1"/>
            <a:r>
              <a:rPr lang="en-US" dirty="0"/>
              <a:t>Did people or literature in the field teach toward or away? (Residue of TSM test)</a:t>
            </a:r>
          </a:p>
          <a:p>
            <a:pPr lvl="1"/>
            <a:r>
              <a:rPr lang="en-US" dirty="0"/>
              <a:t>Was the invention obvious to try? 	</a:t>
            </a:r>
          </a:p>
          <a:p>
            <a:pPr lvl="1"/>
            <a:r>
              <a:rPr lang="en-US" dirty="0"/>
              <a:t>Be wary of, but don’t exaggerate, hindsight bias. </a:t>
            </a:r>
          </a:p>
          <a:p>
            <a:pPr marL="514350" indent="-514350">
              <a:buFont typeface="Wingdings" pitchFamily="2" charset="2"/>
              <a:buAutoNum type="arabicParenR" startAt="5"/>
            </a:pPr>
            <a:endParaRPr lang="en-US" dirty="0"/>
          </a:p>
        </p:txBody>
      </p:sp>
    </p:spTree>
    <p:extLst>
      <p:ext uri="{BB962C8B-B14F-4D97-AF65-F5344CB8AC3E}">
        <p14:creationId xmlns:p14="http://schemas.microsoft.com/office/powerpoint/2010/main" val="2830336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AF96AD-1107-95BA-4B5E-90EB596B9CDE}"/>
              </a:ext>
            </a:extLst>
          </p:cNvPr>
          <p:cNvSpPr>
            <a:spLocks noGrp="1"/>
          </p:cNvSpPr>
          <p:nvPr>
            <p:ph type="title"/>
          </p:nvPr>
        </p:nvSpPr>
        <p:spPr/>
        <p:txBody>
          <a:bodyPr>
            <a:normAutofit/>
          </a:bodyPr>
          <a:lstStyle/>
          <a:p>
            <a:r>
              <a:rPr lang="en-US" sz="3600" dirty="0"/>
              <a:t>Generous analysis of commercial success</a:t>
            </a:r>
          </a:p>
        </p:txBody>
      </p:sp>
      <p:sp>
        <p:nvSpPr>
          <p:cNvPr id="6" name="Content Placeholder 5">
            <a:extLst>
              <a:ext uri="{FF2B5EF4-FFF2-40B4-BE49-F238E27FC236}">
                <a16:creationId xmlns:a16="http://schemas.microsoft.com/office/drawing/2014/main" id="{2CD66B3E-9F57-8F6E-F5A7-FA67554DAE70}"/>
              </a:ext>
            </a:extLst>
          </p:cNvPr>
          <p:cNvSpPr>
            <a:spLocks noGrp="1"/>
          </p:cNvSpPr>
          <p:nvPr>
            <p:ph idx="1"/>
          </p:nvPr>
        </p:nvSpPr>
        <p:spPr/>
        <p:txBody>
          <a:bodyPr>
            <a:normAutofit/>
          </a:bodyPr>
          <a:lstStyle/>
          <a:p>
            <a:r>
              <a:rPr lang="en-US" dirty="0">
                <a:effectLst/>
                <a:latin typeface="Times"/>
              </a:rPr>
              <a:t>“’When a patentee can demonstrate commercial success, usually shown by significant sales in a relevant market, and that the successful product is the invention disclosed and claimed in the patent, it is presumed that the commercial success is due to the patented invention.’  ‘Although sales figures coupled with market data provide stronger evidence of commercial success, sales figures alone are also evidence of commercial success.’”</a:t>
            </a:r>
          </a:p>
          <a:p>
            <a:endParaRPr lang="en-US" dirty="0"/>
          </a:p>
        </p:txBody>
      </p:sp>
    </p:spTree>
    <p:extLst>
      <p:ext uri="{BB962C8B-B14F-4D97-AF65-F5344CB8AC3E}">
        <p14:creationId xmlns:p14="http://schemas.microsoft.com/office/powerpoint/2010/main" val="4057341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A8DCDAA5-64D9-5A4E-B8B7-4324A4E89A25}"/>
              </a:ext>
            </a:extLst>
          </p:cNvPr>
          <p:cNvSpPr/>
          <p:nvPr/>
        </p:nvSpPr>
        <p:spPr>
          <a:xfrm>
            <a:off x="1262743" y="3731079"/>
            <a:ext cx="4441371" cy="1496291"/>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B6246360-9554-CB48-87AB-D3AA1244E6C4}"/>
              </a:ext>
            </a:extLst>
          </p:cNvPr>
          <p:cNvSpPr/>
          <p:nvPr/>
        </p:nvSpPr>
        <p:spPr>
          <a:xfrm>
            <a:off x="1558543" y="3916942"/>
            <a:ext cx="3849770" cy="110966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Aspiration with solid fill">
            <a:extLst>
              <a:ext uri="{FF2B5EF4-FFF2-40B4-BE49-F238E27FC236}">
                <a16:creationId xmlns:a16="http://schemas.microsoft.com/office/drawing/2014/main" id="{360967B2-0E47-1B47-B725-AF1A950E2A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13100" y="2531053"/>
            <a:ext cx="2043113" cy="2043113"/>
          </a:xfrm>
          <a:prstGeom prst="rect">
            <a:avLst/>
          </a:prstGeom>
        </p:spPr>
      </p:pic>
      <p:cxnSp>
        <p:nvCxnSpPr>
          <p:cNvPr id="10" name="Straight Connector 9">
            <a:extLst>
              <a:ext uri="{FF2B5EF4-FFF2-40B4-BE49-F238E27FC236}">
                <a16:creationId xmlns:a16="http://schemas.microsoft.com/office/drawing/2014/main" id="{7B959ACE-E22D-0C43-9217-B2BEC42BCD4B}"/>
              </a:ext>
            </a:extLst>
          </p:cNvPr>
          <p:cNvCxnSpPr>
            <a:stCxn id="5" idx="6"/>
          </p:cNvCxnSpPr>
          <p:nvPr/>
        </p:nvCxnSpPr>
        <p:spPr>
          <a:xfrm flipV="1">
            <a:off x="5704114" y="2326266"/>
            <a:ext cx="0" cy="2152959"/>
          </a:xfrm>
          <a:prstGeom prst="line">
            <a:avLst/>
          </a:prstGeom>
          <a:ln w="635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BF1FA7A-9C10-D44D-BBD9-11479E98D9C7}"/>
              </a:ext>
            </a:extLst>
          </p:cNvPr>
          <p:cNvCxnSpPr>
            <a:cxnSpLocks/>
          </p:cNvCxnSpPr>
          <p:nvPr/>
        </p:nvCxnSpPr>
        <p:spPr>
          <a:xfrm flipH="1">
            <a:off x="5704114" y="2326266"/>
            <a:ext cx="480060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C695ADA-9D5E-2846-A5B4-1EECB85CCE9A}"/>
              </a:ext>
            </a:extLst>
          </p:cNvPr>
          <p:cNvSpPr txBox="1"/>
          <p:nvPr/>
        </p:nvSpPr>
        <p:spPr>
          <a:xfrm>
            <a:off x="6780439" y="1864601"/>
            <a:ext cx="2942024" cy="461665"/>
          </a:xfrm>
          <a:prstGeom prst="rect">
            <a:avLst/>
          </a:prstGeom>
          <a:noFill/>
        </p:spPr>
        <p:txBody>
          <a:bodyPr wrap="none" rtlCol="0">
            <a:spAutoFit/>
          </a:bodyPr>
          <a:lstStyle/>
          <a:p>
            <a:r>
              <a:rPr lang="en-US" sz="2400" dirty="0"/>
              <a:t>The claimed invention</a:t>
            </a:r>
          </a:p>
        </p:txBody>
      </p:sp>
      <p:sp>
        <p:nvSpPr>
          <p:cNvPr id="15" name="TextBox 14">
            <a:extLst>
              <a:ext uri="{FF2B5EF4-FFF2-40B4-BE49-F238E27FC236}">
                <a16:creationId xmlns:a16="http://schemas.microsoft.com/office/drawing/2014/main" id="{6DEADDB9-10CB-E84C-B735-5CE0A284F1A3}"/>
              </a:ext>
            </a:extLst>
          </p:cNvPr>
          <p:cNvSpPr txBox="1"/>
          <p:nvPr/>
        </p:nvSpPr>
        <p:spPr>
          <a:xfrm rot="5400000">
            <a:off x="4980505" y="3171913"/>
            <a:ext cx="1931939" cy="461665"/>
          </a:xfrm>
          <a:prstGeom prst="rect">
            <a:avLst/>
          </a:prstGeom>
          <a:noFill/>
        </p:spPr>
        <p:txBody>
          <a:bodyPr wrap="none" rtlCol="0">
            <a:spAutoFit/>
          </a:bodyPr>
          <a:lstStyle/>
          <a:p>
            <a:r>
              <a:rPr lang="en-US" sz="2400" dirty="0">
                <a:solidFill>
                  <a:srgbClr val="0070C0"/>
                </a:solidFill>
              </a:rPr>
              <a:t>Inventive step</a:t>
            </a:r>
          </a:p>
        </p:txBody>
      </p:sp>
      <p:pic>
        <p:nvPicPr>
          <p:cNvPr id="1026" name="Picture 2" descr="Clapping Hand Icon. Applause Clap. Symbol in Outline Style. Vector Stock  Vector - Illustration of applaud, audience: 147712754">
            <a:extLst>
              <a:ext uri="{FF2B5EF4-FFF2-40B4-BE49-F238E27FC236}">
                <a16:creationId xmlns:a16="http://schemas.microsoft.com/office/drawing/2014/main" id="{B53276AF-46C4-EF49-A46B-4DD81B17A6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10410" y="962512"/>
            <a:ext cx="1388607" cy="1157843"/>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630EC4CA-6862-9F48-A768-D12194500973}"/>
              </a:ext>
            </a:extLst>
          </p:cNvPr>
          <p:cNvSpPr txBox="1"/>
          <p:nvPr/>
        </p:nvSpPr>
        <p:spPr>
          <a:xfrm>
            <a:off x="9226807" y="1218269"/>
            <a:ext cx="886781" cy="646331"/>
          </a:xfrm>
          <a:prstGeom prst="rect">
            <a:avLst/>
          </a:prstGeom>
          <a:noFill/>
        </p:spPr>
        <p:txBody>
          <a:bodyPr wrap="none" rtlCol="0">
            <a:spAutoFit/>
          </a:bodyPr>
          <a:lstStyle/>
          <a:p>
            <a:r>
              <a:rPr lang="en-US" sz="3600" dirty="0">
                <a:solidFill>
                  <a:schemeClr val="accent6">
                    <a:lumMod val="75000"/>
                  </a:schemeClr>
                </a:solidFill>
              </a:rPr>
              <a:t>$$$</a:t>
            </a:r>
          </a:p>
        </p:txBody>
      </p:sp>
      <p:sp>
        <p:nvSpPr>
          <p:cNvPr id="12" name="TextBox 11">
            <a:extLst>
              <a:ext uri="{FF2B5EF4-FFF2-40B4-BE49-F238E27FC236}">
                <a16:creationId xmlns:a16="http://schemas.microsoft.com/office/drawing/2014/main" id="{1C6CFEDA-E663-9040-80C9-70D254C2D5E2}"/>
              </a:ext>
            </a:extLst>
          </p:cNvPr>
          <p:cNvSpPr txBox="1"/>
          <p:nvPr/>
        </p:nvSpPr>
        <p:spPr>
          <a:xfrm>
            <a:off x="849472" y="5410651"/>
            <a:ext cx="3019032" cy="369332"/>
          </a:xfrm>
          <a:prstGeom prst="rect">
            <a:avLst/>
          </a:prstGeom>
          <a:noFill/>
        </p:spPr>
        <p:txBody>
          <a:bodyPr wrap="none" rtlCol="0">
            <a:spAutoFit/>
          </a:bodyPr>
          <a:lstStyle/>
          <a:p>
            <a:r>
              <a:rPr lang="en-US" dirty="0"/>
              <a:t>Reasonably pertinent prior art</a:t>
            </a:r>
          </a:p>
        </p:txBody>
      </p:sp>
      <p:cxnSp>
        <p:nvCxnSpPr>
          <p:cNvPr id="3" name="Straight Arrow Connector 2">
            <a:extLst>
              <a:ext uri="{FF2B5EF4-FFF2-40B4-BE49-F238E27FC236}">
                <a16:creationId xmlns:a16="http://schemas.microsoft.com/office/drawing/2014/main" id="{D930A2A3-21CE-504C-8100-201EBC8FCDEB}"/>
              </a:ext>
            </a:extLst>
          </p:cNvPr>
          <p:cNvCxnSpPr>
            <a:stCxn id="12" idx="0"/>
          </p:cNvCxnSpPr>
          <p:nvPr/>
        </p:nvCxnSpPr>
        <p:spPr>
          <a:xfrm flipV="1">
            <a:off x="2358988" y="5080601"/>
            <a:ext cx="313874" cy="33005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15A9DB4-0E0F-D648-8A04-D16445B11E40}"/>
              </a:ext>
            </a:extLst>
          </p:cNvPr>
          <p:cNvSpPr txBox="1"/>
          <p:nvPr/>
        </p:nvSpPr>
        <p:spPr>
          <a:xfrm>
            <a:off x="494068" y="2904448"/>
            <a:ext cx="2178794" cy="646331"/>
          </a:xfrm>
          <a:prstGeom prst="rect">
            <a:avLst/>
          </a:prstGeom>
          <a:noFill/>
        </p:spPr>
        <p:txBody>
          <a:bodyPr wrap="square" rtlCol="0">
            <a:spAutoFit/>
          </a:bodyPr>
          <a:lstStyle/>
          <a:p>
            <a:r>
              <a:rPr lang="en-US" dirty="0"/>
              <a:t>Prior art in the field of the invention</a:t>
            </a:r>
          </a:p>
        </p:txBody>
      </p:sp>
      <p:cxnSp>
        <p:nvCxnSpPr>
          <p:cNvPr id="17" name="Straight Arrow Connector 16">
            <a:extLst>
              <a:ext uri="{FF2B5EF4-FFF2-40B4-BE49-F238E27FC236}">
                <a16:creationId xmlns:a16="http://schemas.microsoft.com/office/drawing/2014/main" id="{98301133-79AF-D44C-B67D-2529C3DBD06D}"/>
              </a:ext>
            </a:extLst>
          </p:cNvPr>
          <p:cNvCxnSpPr>
            <a:cxnSpLocks/>
            <a:stCxn id="16" idx="2"/>
          </p:cNvCxnSpPr>
          <p:nvPr/>
        </p:nvCxnSpPr>
        <p:spPr>
          <a:xfrm>
            <a:off x="1583465" y="3550779"/>
            <a:ext cx="1040738" cy="92844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69E9C8E1-EC0F-3F43-B43C-91B4C4996DDD}"/>
              </a:ext>
            </a:extLst>
          </p:cNvPr>
          <p:cNvSpPr txBox="1"/>
          <p:nvPr/>
        </p:nvSpPr>
        <p:spPr>
          <a:xfrm>
            <a:off x="3318114" y="3126767"/>
            <a:ext cx="1100780" cy="369332"/>
          </a:xfrm>
          <a:prstGeom prst="rect">
            <a:avLst/>
          </a:prstGeom>
          <a:noFill/>
        </p:spPr>
        <p:txBody>
          <a:bodyPr wrap="square" rtlCol="0">
            <a:spAutoFit/>
          </a:bodyPr>
          <a:lstStyle/>
          <a:p>
            <a:r>
              <a:rPr lang="en-US" dirty="0"/>
              <a:t>PHOSITA</a:t>
            </a:r>
          </a:p>
        </p:txBody>
      </p:sp>
      <p:sp>
        <p:nvSpPr>
          <p:cNvPr id="20" name="TextBox 19">
            <a:extLst>
              <a:ext uri="{FF2B5EF4-FFF2-40B4-BE49-F238E27FC236}">
                <a16:creationId xmlns:a16="http://schemas.microsoft.com/office/drawing/2014/main" id="{FD532355-5300-A348-9621-72A47D800B3C}"/>
              </a:ext>
            </a:extLst>
          </p:cNvPr>
          <p:cNvSpPr txBox="1"/>
          <p:nvPr/>
        </p:nvSpPr>
        <p:spPr>
          <a:xfrm>
            <a:off x="9304570" y="674891"/>
            <a:ext cx="1853136" cy="369332"/>
          </a:xfrm>
          <a:prstGeom prst="rect">
            <a:avLst/>
          </a:prstGeom>
          <a:noFill/>
        </p:spPr>
        <p:txBody>
          <a:bodyPr wrap="none" rtlCol="0">
            <a:spAutoFit/>
          </a:bodyPr>
          <a:lstStyle/>
          <a:p>
            <a:r>
              <a:rPr lang="en-US" dirty="0"/>
              <a:t>Secondary factors</a:t>
            </a:r>
          </a:p>
        </p:txBody>
      </p:sp>
      <p:sp>
        <p:nvSpPr>
          <p:cNvPr id="21" name="Title 8">
            <a:extLst>
              <a:ext uri="{FF2B5EF4-FFF2-40B4-BE49-F238E27FC236}">
                <a16:creationId xmlns:a16="http://schemas.microsoft.com/office/drawing/2014/main" id="{7E590384-F262-DA4E-8DD0-DC696BA69C48}"/>
              </a:ext>
            </a:extLst>
          </p:cNvPr>
          <p:cNvSpPr txBox="1">
            <a:spLocks/>
          </p:cNvSpPr>
          <p:nvPr/>
        </p:nvSpPr>
        <p:spPr>
          <a:xfrm>
            <a:off x="838200" y="112734"/>
            <a:ext cx="10515600" cy="72782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a:t>Chemours (2021)</a:t>
            </a:r>
          </a:p>
        </p:txBody>
      </p:sp>
      <p:sp>
        <p:nvSpPr>
          <p:cNvPr id="2" name="TextBox 1">
            <a:extLst>
              <a:ext uri="{FF2B5EF4-FFF2-40B4-BE49-F238E27FC236}">
                <a16:creationId xmlns:a16="http://schemas.microsoft.com/office/drawing/2014/main" id="{8A183372-685F-9CEB-2C4E-36A86F352F1B}"/>
              </a:ext>
            </a:extLst>
          </p:cNvPr>
          <p:cNvSpPr txBox="1"/>
          <p:nvPr/>
        </p:nvSpPr>
        <p:spPr>
          <a:xfrm>
            <a:off x="7127931" y="4574166"/>
            <a:ext cx="4197752" cy="1477328"/>
          </a:xfrm>
          <a:prstGeom prst="rect">
            <a:avLst/>
          </a:prstGeom>
          <a:noFill/>
        </p:spPr>
        <p:txBody>
          <a:bodyPr wrap="none" rtlCol="0">
            <a:spAutoFit/>
          </a:bodyPr>
          <a:lstStyle/>
          <a:p>
            <a:r>
              <a:rPr lang="en-US" dirty="0"/>
              <a:t>Ancillary factors:</a:t>
            </a:r>
          </a:p>
          <a:p>
            <a:pPr marL="285750" indent="-285750">
              <a:buFont typeface="Arial" panose="020B0604020202020204" pitchFamily="34" charset="0"/>
              <a:buChar char="•"/>
            </a:pPr>
            <a:r>
              <a:rPr lang="en-US" dirty="0"/>
              <a:t>Did prior art “teach toward” or “away”?</a:t>
            </a:r>
          </a:p>
          <a:p>
            <a:pPr marL="285750" indent="-285750">
              <a:buFont typeface="Arial" panose="020B0604020202020204" pitchFamily="34" charset="0"/>
              <a:buChar char="•"/>
            </a:pPr>
            <a:r>
              <a:rPr lang="en-US" dirty="0"/>
              <a:t>“Obvious to try”?</a:t>
            </a:r>
          </a:p>
          <a:p>
            <a:pPr marL="285750" indent="-285750">
              <a:buFont typeface="Arial" panose="020B0604020202020204" pitchFamily="34" charset="0"/>
              <a:buChar char="•"/>
            </a:pPr>
            <a:r>
              <a:rPr lang="en-US" dirty="0"/>
              <a:t>Correct for hindsight bias</a:t>
            </a:r>
          </a:p>
          <a:p>
            <a:endParaRPr lang="en-US" dirty="0"/>
          </a:p>
        </p:txBody>
      </p:sp>
      <p:sp>
        <p:nvSpPr>
          <p:cNvPr id="4" name="TextBox 3">
            <a:extLst>
              <a:ext uri="{FF2B5EF4-FFF2-40B4-BE49-F238E27FC236}">
                <a16:creationId xmlns:a16="http://schemas.microsoft.com/office/drawing/2014/main" id="{5BE2D3E3-3B8F-BD56-8E8F-1179CA5B0052}"/>
              </a:ext>
            </a:extLst>
          </p:cNvPr>
          <p:cNvSpPr txBox="1"/>
          <p:nvPr/>
        </p:nvSpPr>
        <p:spPr>
          <a:xfrm>
            <a:off x="2729335" y="4122535"/>
            <a:ext cx="1585627" cy="646331"/>
          </a:xfrm>
          <a:prstGeom prst="rect">
            <a:avLst/>
          </a:prstGeom>
          <a:noFill/>
        </p:spPr>
        <p:txBody>
          <a:bodyPr wrap="none" rtlCol="0">
            <a:spAutoFit/>
          </a:bodyPr>
          <a:lstStyle/>
          <a:p>
            <a:r>
              <a:rPr lang="en-US" b="1" dirty="0"/>
              <a:t>*</a:t>
            </a:r>
            <a:r>
              <a:rPr lang="en-US" b="1" dirty="0" err="1"/>
              <a:t>Kaulbach</a:t>
            </a:r>
            <a:r>
              <a:rPr lang="en-US" b="1" dirty="0"/>
              <a:t> </a:t>
            </a:r>
          </a:p>
          <a:p>
            <a:r>
              <a:rPr lang="en-US" b="1" dirty="0"/>
              <a:t>teaches away*</a:t>
            </a:r>
          </a:p>
        </p:txBody>
      </p:sp>
      <p:cxnSp>
        <p:nvCxnSpPr>
          <p:cNvPr id="9" name="Straight Arrow Connector 8">
            <a:extLst>
              <a:ext uri="{FF2B5EF4-FFF2-40B4-BE49-F238E27FC236}">
                <a16:creationId xmlns:a16="http://schemas.microsoft.com/office/drawing/2014/main" id="{48AF1597-5B00-3E89-F60B-BBD9CEF467CF}"/>
              </a:ext>
            </a:extLst>
          </p:cNvPr>
          <p:cNvCxnSpPr/>
          <p:nvPr/>
        </p:nvCxnSpPr>
        <p:spPr>
          <a:xfrm flipH="1" flipV="1">
            <a:off x="4199546" y="4574166"/>
            <a:ext cx="2928385" cy="452438"/>
          </a:xfrm>
          <a:prstGeom prst="straightConnector1">
            <a:avLst/>
          </a:prstGeom>
          <a:ln w="25400">
            <a:solidFill>
              <a:schemeClr val="tx1"/>
            </a:solidFill>
            <a:prstDash val="dash"/>
            <a:tailEnd type="stealth" w="lg" len="lg"/>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1AE418A-FDD8-1E45-7417-A744D3925B8A}"/>
              </a:ext>
            </a:extLst>
          </p:cNvPr>
          <p:cNvSpPr txBox="1"/>
          <p:nvPr/>
        </p:nvSpPr>
        <p:spPr>
          <a:xfrm flipH="1">
            <a:off x="4667003" y="5949538"/>
            <a:ext cx="2707574" cy="646331"/>
          </a:xfrm>
          <a:prstGeom prst="rect">
            <a:avLst/>
          </a:prstGeom>
          <a:noFill/>
        </p:spPr>
        <p:txBody>
          <a:bodyPr wrap="square" rtlCol="0">
            <a:spAutoFit/>
          </a:bodyPr>
          <a:lstStyle/>
          <a:p>
            <a:r>
              <a:rPr lang="en-US" dirty="0"/>
              <a:t>Reasonably pertinent prior art suggests toward</a:t>
            </a:r>
          </a:p>
        </p:txBody>
      </p:sp>
      <p:cxnSp>
        <p:nvCxnSpPr>
          <p:cNvPr id="13" name="Straight Arrow Connector 12">
            <a:extLst>
              <a:ext uri="{FF2B5EF4-FFF2-40B4-BE49-F238E27FC236}">
                <a16:creationId xmlns:a16="http://schemas.microsoft.com/office/drawing/2014/main" id="{FA7FD118-4D2E-FCD5-977E-0F0F66D5D1E1}"/>
              </a:ext>
            </a:extLst>
          </p:cNvPr>
          <p:cNvCxnSpPr>
            <a:cxnSpLocks/>
          </p:cNvCxnSpPr>
          <p:nvPr/>
        </p:nvCxnSpPr>
        <p:spPr>
          <a:xfrm flipH="1">
            <a:off x="4304678" y="5056616"/>
            <a:ext cx="2908952" cy="23985"/>
          </a:xfrm>
          <a:prstGeom prst="straightConnector1">
            <a:avLst/>
          </a:prstGeom>
          <a:ln w="25400">
            <a:solidFill>
              <a:schemeClr val="tx1"/>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82CA0EA9-7419-1467-7A8B-87CF2C15AC09}"/>
              </a:ext>
            </a:extLst>
          </p:cNvPr>
          <p:cNvCxnSpPr/>
          <p:nvPr/>
        </p:nvCxnSpPr>
        <p:spPr>
          <a:xfrm flipH="1" flipV="1">
            <a:off x="4199546" y="5118541"/>
            <a:ext cx="598085" cy="932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Rounded Rectangle 21">
            <a:extLst>
              <a:ext uri="{FF2B5EF4-FFF2-40B4-BE49-F238E27FC236}">
                <a16:creationId xmlns:a16="http://schemas.microsoft.com/office/drawing/2014/main" id="{9FBBC123-34B0-80AC-B326-97D83AAA12F3}"/>
              </a:ext>
            </a:extLst>
          </p:cNvPr>
          <p:cNvSpPr/>
          <p:nvPr/>
        </p:nvSpPr>
        <p:spPr>
          <a:xfrm>
            <a:off x="9226807" y="1218269"/>
            <a:ext cx="886781" cy="646331"/>
          </a:xfrm>
          <a:prstGeom prst="roundRect">
            <a:avLst/>
          </a:prstGeom>
          <a:noFill/>
          <a:ln w="635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49085D6B-B8E6-4FB7-23FA-B5B8EAB6FB70}"/>
              </a:ext>
            </a:extLst>
          </p:cNvPr>
          <p:cNvSpPr txBox="1"/>
          <p:nvPr/>
        </p:nvSpPr>
        <p:spPr>
          <a:xfrm>
            <a:off x="6819084" y="936111"/>
            <a:ext cx="2644587" cy="646331"/>
          </a:xfrm>
          <a:prstGeom prst="rect">
            <a:avLst/>
          </a:prstGeom>
          <a:noFill/>
        </p:spPr>
        <p:txBody>
          <a:bodyPr wrap="square" rtlCol="0">
            <a:spAutoFit/>
          </a:bodyPr>
          <a:lstStyle/>
          <a:p>
            <a:r>
              <a:rPr lang="en-US" b="1" dirty="0">
                <a:solidFill>
                  <a:srgbClr val="C00000"/>
                </a:solidFill>
              </a:rPr>
              <a:t>Increased sales create presumption of nexus</a:t>
            </a:r>
          </a:p>
        </p:txBody>
      </p:sp>
    </p:spTree>
    <p:extLst>
      <p:ext uri="{BB962C8B-B14F-4D97-AF65-F5344CB8AC3E}">
        <p14:creationId xmlns:p14="http://schemas.microsoft.com/office/powerpoint/2010/main" val="3593784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32759</TotalTime>
  <Words>627</Words>
  <Application>Microsoft Macintosh PowerPoint</Application>
  <PresentationFormat>Widescreen</PresentationFormat>
  <Paragraphs>57</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Garamond</vt:lpstr>
      <vt:lpstr>Times</vt:lpstr>
      <vt:lpstr>Wingdings</vt:lpstr>
      <vt:lpstr>Office Theme</vt:lpstr>
      <vt:lpstr>PowerPoint Presentation</vt:lpstr>
      <vt:lpstr>High-Speed Wire Extrusion Process</vt:lpstr>
      <vt:lpstr>Prior Art     Claim</vt:lpstr>
      <vt:lpstr>CAFC Decision (2021)</vt:lpstr>
      <vt:lpstr>Nonobviousness Methodology in USA</vt:lpstr>
      <vt:lpstr>Generous analysis of commercial success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Context</dc:title>
  <dc:creator>Fisher, William</dc:creator>
  <cp:lastModifiedBy>Terry Fisher</cp:lastModifiedBy>
  <cp:revision>230</cp:revision>
  <dcterms:created xsi:type="dcterms:W3CDTF">2017-10-01T16:49:19Z</dcterms:created>
  <dcterms:modified xsi:type="dcterms:W3CDTF">2024-02-29T13:52:54Z</dcterms:modified>
</cp:coreProperties>
</file>