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7" r:id="rId2"/>
    <p:sldId id="521" r:id="rId3"/>
    <p:sldId id="267" r:id="rId4"/>
    <p:sldId id="448" r:id="rId5"/>
    <p:sldId id="306" r:id="rId6"/>
    <p:sldId id="336" r:id="rId7"/>
    <p:sldId id="264" r:id="rId8"/>
    <p:sldId id="802" r:id="rId9"/>
    <p:sldId id="801" r:id="rId10"/>
    <p:sldId id="353" r:id="rId11"/>
    <p:sldId id="291" r:id="rId12"/>
    <p:sldId id="298" r:id="rId13"/>
    <p:sldId id="419" r:id="rId14"/>
    <p:sldId id="394" r:id="rId15"/>
    <p:sldId id="425" r:id="rId16"/>
    <p:sldId id="428" r:id="rId17"/>
    <p:sldId id="531" r:id="rId18"/>
    <p:sldId id="429" r:id="rId19"/>
    <p:sldId id="427" r:id="rId20"/>
    <p:sldId id="426" r:id="rId21"/>
    <p:sldId id="418" r:id="rId22"/>
    <p:sldId id="535" r:id="rId23"/>
    <p:sldId id="525" r:id="rId24"/>
    <p:sldId id="526" r:id="rId25"/>
    <p:sldId id="339" r:id="rId26"/>
    <p:sldId id="416" r:id="rId27"/>
    <p:sldId id="266" r:id="rId28"/>
    <p:sldId id="518" r:id="rId29"/>
    <p:sldId id="538" r:id="rId30"/>
    <p:sldId id="541" r:id="rId31"/>
    <p:sldId id="53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2" userDrawn="1">
          <p15:clr>
            <a:srgbClr val="A4A3A4"/>
          </p15:clr>
        </p15:guide>
        <p15:guide id="2" pos="6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96"/>
    <p:restoredTop sz="95846"/>
  </p:normalViewPr>
  <p:slideViewPr>
    <p:cSldViewPr snapToGrid="0" showGuides="1">
      <p:cViewPr varScale="1">
        <p:scale>
          <a:sx n="117" d="100"/>
          <a:sy n="117" d="100"/>
        </p:scale>
        <p:origin x="-120" y="16"/>
      </p:cViewPr>
      <p:guideLst>
        <p:guide orient="horz" pos="672"/>
        <p:guide pos="6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6756A-2F40-204F-AF47-2CE8B60AA31A}" type="datetimeFigureOut">
              <a:rPr lang="en-US" smtClean="0"/>
              <a:t>1/25/24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18F7-4E61-4A4D-93E1-AD4BC789F101}" type="slidenum">
              <a:rPr lang="en-US" smtClean="0"/>
              <a:t>‹#›</a:t>
            </a:fld>
            <a:endParaRPr lang="en-US"/>
          </a:p>
        </p:txBody>
      </p:sp>
    </p:spTree>
    <p:extLst>
      <p:ext uri="{BB962C8B-B14F-4D97-AF65-F5344CB8AC3E}">
        <p14:creationId xmlns:p14="http://schemas.microsoft.com/office/powerpoint/2010/main" val="612372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026"/>
          <p:cNvSpPr>
            <a:spLocks noGrp="1" noRot="1" noChangeAspect="1" noChangeArrowheads="1" noTextEdit="1"/>
          </p:cNvSpPr>
          <p:nvPr>
            <p:ph type="sldImg"/>
          </p:nvPr>
        </p:nvSpPr>
        <p:spPr>
          <a:xfrm>
            <a:off x="1150938" y="692150"/>
            <a:ext cx="4556125" cy="3416300"/>
          </a:xfrm>
          <a:ln/>
        </p:spPr>
      </p:sp>
      <p:sp>
        <p:nvSpPr>
          <p:cNvPr id="20482" name="Rectangle 1027"/>
          <p:cNvSpPr>
            <a:spLocks noGrp="1" noChangeArrowheads="1"/>
          </p:cNvSpPr>
          <p:nvPr>
            <p:ph type="body" idx="1"/>
          </p:nvPr>
        </p:nvSpPr>
        <p:spPr>
          <a:noFill/>
          <a:ln w="9525"/>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endParaRPr lang="en-US">
              <a:latin typeface="Times New Roman" charset="0"/>
            </a:endParaRPr>
          </a:p>
        </p:txBody>
      </p:sp>
    </p:spTree>
    <p:extLst>
      <p:ext uri="{BB962C8B-B14F-4D97-AF65-F5344CB8AC3E}">
        <p14:creationId xmlns:p14="http://schemas.microsoft.com/office/powerpoint/2010/main" val="3557121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E2ACF-78A3-B5CC-B0BE-B70E711B51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7C2509-696E-66C3-B49E-9B0BC4A2C7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A6232F-A4AA-5D40-3D57-D07CD19B37E7}"/>
              </a:ext>
            </a:extLst>
          </p:cNvPr>
          <p:cNvSpPr>
            <a:spLocks noGrp="1"/>
          </p:cNvSpPr>
          <p:nvPr>
            <p:ph type="dt" sz="half" idx="10"/>
          </p:nvPr>
        </p:nvSpPr>
        <p:spPr/>
        <p:txBody>
          <a:bodyPr/>
          <a:lstStyle/>
          <a:p>
            <a:fld id="{5BA2F062-EB77-1340-ADA8-3D7CD0208A2D}" type="datetimeFigureOut">
              <a:rPr lang="en-US" smtClean="0"/>
              <a:t>1/25/24</a:t>
            </a:fld>
            <a:endParaRPr lang="en-US"/>
          </a:p>
        </p:txBody>
      </p:sp>
      <p:sp>
        <p:nvSpPr>
          <p:cNvPr id="5" name="Footer Placeholder 4">
            <a:extLst>
              <a:ext uri="{FF2B5EF4-FFF2-40B4-BE49-F238E27FC236}">
                <a16:creationId xmlns:a16="http://schemas.microsoft.com/office/drawing/2014/main" id="{BAD701C4-A14A-1E45-1AED-63E1CC63CA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B22F-7077-5980-D699-C7413D1F396F}"/>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22975091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BBC2-CE85-94F6-6D74-CDC1FA34F4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42B835-2ACD-84A2-E1AA-6DECF874CA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8711D-1D41-E71D-4DF6-6C4C5F234C29}"/>
              </a:ext>
            </a:extLst>
          </p:cNvPr>
          <p:cNvSpPr>
            <a:spLocks noGrp="1"/>
          </p:cNvSpPr>
          <p:nvPr>
            <p:ph type="dt" sz="half" idx="10"/>
          </p:nvPr>
        </p:nvSpPr>
        <p:spPr/>
        <p:txBody>
          <a:bodyPr/>
          <a:lstStyle/>
          <a:p>
            <a:fld id="{5BA2F062-EB77-1340-ADA8-3D7CD0208A2D}" type="datetimeFigureOut">
              <a:rPr lang="en-US" smtClean="0"/>
              <a:t>1/25/24</a:t>
            </a:fld>
            <a:endParaRPr lang="en-US"/>
          </a:p>
        </p:txBody>
      </p:sp>
      <p:sp>
        <p:nvSpPr>
          <p:cNvPr id="5" name="Footer Placeholder 4">
            <a:extLst>
              <a:ext uri="{FF2B5EF4-FFF2-40B4-BE49-F238E27FC236}">
                <a16:creationId xmlns:a16="http://schemas.microsoft.com/office/drawing/2014/main" id="{A6591710-6818-EA69-A2A7-2CAD89BF5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A545A-9B55-5225-E7DB-17F1732C57CF}"/>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54117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E6D23C-359E-DC53-9FEE-710ADEB4B5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D82EFA-BF1A-B2F3-7C51-55A0AC3351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2E475B-D043-E5D2-C9BE-419E8B4B763A}"/>
              </a:ext>
            </a:extLst>
          </p:cNvPr>
          <p:cNvSpPr>
            <a:spLocks noGrp="1"/>
          </p:cNvSpPr>
          <p:nvPr>
            <p:ph type="dt" sz="half" idx="10"/>
          </p:nvPr>
        </p:nvSpPr>
        <p:spPr/>
        <p:txBody>
          <a:bodyPr/>
          <a:lstStyle/>
          <a:p>
            <a:fld id="{5BA2F062-EB77-1340-ADA8-3D7CD0208A2D}" type="datetimeFigureOut">
              <a:rPr lang="en-US" smtClean="0"/>
              <a:t>1/25/24</a:t>
            </a:fld>
            <a:endParaRPr lang="en-US"/>
          </a:p>
        </p:txBody>
      </p:sp>
      <p:sp>
        <p:nvSpPr>
          <p:cNvPr id="5" name="Footer Placeholder 4">
            <a:extLst>
              <a:ext uri="{FF2B5EF4-FFF2-40B4-BE49-F238E27FC236}">
                <a16:creationId xmlns:a16="http://schemas.microsoft.com/office/drawing/2014/main" id="{0727C39C-F75A-A537-714A-05E97D0F4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629AB0-B16E-1874-F888-ABF7B4ED5184}"/>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140290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B76D3-835C-FD1B-C3F4-6E00F6F01B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3746B-1703-0B85-BC5F-5E2B8CEF29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5CE6EA-6D56-B942-1048-58A9B78A0CA1}"/>
              </a:ext>
            </a:extLst>
          </p:cNvPr>
          <p:cNvSpPr>
            <a:spLocks noGrp="1"/>
          </p:cNvSpPr>
          <p:nvPr>
            <p:ph type="dt" sz="half" idx="10"/>
          </p:nvPr>
        </p:nvSpPr>
        <p:spPr/>
        <p:txBody>
          <a:bodyPr/>
          <a:lstStyle/>
          <a:p>
            <a:fld id="{5BA2F062-EB77-1340-ADA8-3D7CD0208A2D}" type="datetimeFigureOut">
              <a:rPr lang="en-US" smtClean="0"/>
              <a:t>1/25/24</a:t>
            </a:fld>
            <a:endParaRPr lang="en-US"/>
          </a:p>
        </p:txBody>
      </p:sp>
      <p:sp>
        <p:nvSpPr>
          <p:cNvPr id="5" name="Footer Placeholder 4">
            <a:extLst>
              <a:ext uri="{FF2B5EF4-FFF2-40B4-BE49-F238E27FC236}">
                <a16:creationId xmlns:a16="http://schemas.microsoft.com/office/drawing/2014/main" id="{4A49CE4A-99E8-801D-CD49-9BADA7EF9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7067C-A040-A13A-D7E7-BD543B73236E}"/>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3451518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99454-C970-EDA4-DF55-C96AFAE7FC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316C61-B3FD-7FE9-E535-3646317090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7F6427-6D86-8D41-25F2-EB8DA7D0B3E1}"/>
              </a:ext>
            </a:extLst>
          </p:cNvPr>
          <p:cNvSpPr>
            <a:spLocks noGrp="1"/>
          </p:cNvSpPr>
          <p:nvPr>
            <p:ph type="dt" sz="half" idx="10"/>
          </p:nvPr>
        </p:nvSpPr>
        <p:spPr/>
        <p:txBody>
          <a:bodyPr/>
          <a:lstStyle/>
          <a:p>
            <a:fld id="{5BA2F062-EB77-1340-ADA8-3D7CD0208A2D}" type="datetimeFigureOut">
              <a:rPr lang="en-US" smtClean="0"/>
              <a:t>1/25/24</a:t>
            </a:fld>
            <a:endParaRPr lang="en-US"/>
          </a:p>
        </p:txBody>
      </p:sp>
      <p:sp>
        <p:nvSpPr>
          <p:cNvPr id="5" name="Footer Placeholder 4">
            <a:extLst>
              <a:ext uri="{FF2B5EF4-FFF2-40B4-BE49-F238E27FC236}">
                <a16:creationId xmlns:a16="http://schemas.microsoft.com/office/drawing/2014/main" id="{6EC56C9A-8CFE-4D58-AB98-AF828281E5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58776-83C7-3ED8-2BC0-EAF7BD9B547D}"/>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3717400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5D2D3-D5CF-222E-91CF-14961ABE1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CE9708-2645-D5EE-414E-48465A2840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5899AE-1CDC-8432-8776-4206E84C0F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9E0221-987A-B280-AC9B-E21FF4C947BB}"/>
              </a:ext>
            </a:extLst>
          </p:cNvPr>
          <p:cNvSpPr>
            <a:spLocks noGrp="1"/>
          </p:cNvSpPr>
          <p:nvPr>
            <p:ph type="dt" sz="half" idx="10"/>
          </p:nvPr>
        </p:nvSpPr>
        <p:spPr/>
        <p:txBody>
          <a:bodyPr/>
          <a:lstStyle/>
          <a:p>
            <a:fld id="{5BA2F062-EB77-1340-ADA8-3D7CD0208A2D}" type="datetimeFigureOut">
              <a:rPr lang="en-US" smtClean="0"/>
              <a:t>1/25/24</a:t>
            </a:fld>
            <a:endParaRPr lang="en-US"/>
          </a:p>
        </p:txBody>
      </p:sp>
      <p:sp>
        <p:nvSpPr>
          <p:cNvPr id="6" name="Footer Placeholder 5">
            <a:extLst>
              <a:ext uri="{FF2B5EF4-FFF2-40B4-BE49-F238E27FC236}">
                <a16:creationId xmlns:a16="http://schemas.microsoft.com/office/drawing/2014/main" id="{427F8194-2B9B-9233-690B-5E9DC41C97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B11D76-C465-EE8F-CFF2-BBE3DA979C95}"/>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216190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902FC-6F84-4F1D-13E2-46F6F42FB9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A49E9C-49F1-33F0-7F89-FC2C648DA4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2568E8-9B6C-540D-5DA1-BEC1BE0F55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6FB6A9-5713-E959-6315-A1B719AC30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BC0A3C-AC99-761C-76DF-14CCBF3211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9418E4-0418-1CCB-A0B5-B00585F612FB}"/>
              </a:ext>
            </a:extLst>
          </p:cNvPr>
          <p:cNvSpPr>
            <a:spLocks noGrp="1"/>
          </p:cNvSpPr>
          <p:nvPr>
            <p:ph type="dt" sz="half" idx="10"/>
          </p:nvPr>
        </p:nvSpPr>
        <p:spPr/>
        <p:txBody>
          <a:bodyPr/>
          <a:lstStyle/>
          <a:p>
            <a:fld id="{5BA2F062-EB77-1340-ADA8-3D7CD0208A2D}" type="datetimeFigureOut">
              <a:rPr lang="en-US" smtClean="0"/>
              <a:t>1/25/24</a:t>
            </a:fld>
            <a:endParaRPr lang="en-US"/>
          </a:p>
        </p:txBody>
      </p:sp>
      <p:sp>
        <p:nvSpPr>
          <p:cNvPr id="8" name="Footer Placeholder 7">
            <a:extLst>
              <a:ext uri="{FF2B5EF4-FFF2-40B4-BE49-F238E27FC236}">
                <a16:creationId xmlns:a16="http://schemas.microsoft.com/office/drawing/2014/main" id="{B86749DF-966B-0651-3DBF-A1EA96F67D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1173AC-940C-02CB-2BDB-ECAC0C55C644}"/>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1023382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3C66-27F5-FDB4-C4C1-40441D8E23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2BB314-4CDE-D4F4-B99C-744DEC54E814}"/>
              </a:ext>
            </a:extLst>
          </p:cNvPr>
          <p:cNvSpPr>
            <a:spLocks noGrp="1"/>
          </p:cNvSpPr>
          <p:nvPr>
            <p:ph type="dt" sz="half" idx="10"/>
          </p:nvPr>
        </p:nvSpPr>
        <p:spPr/>
        <p:txBody>
          <a:bodyPr/>
          <a:lstStyle/>
          <a:p>
            <a:fld id="{5BA2F062-EB77-1340-ADA8-3D7CD0208A2D}" type="datetimeFigureOut">
              <a:rPr lang="en-US" smtClean="0"/>
              <a:t>1/25/24</a:t>
            </a:fld>
            <a:endParaRPr lang="en-US"/>
          </a:p>
        </p:txBody>
      </p:sp>
      <p:sp>
        <p:nvSpPr>
          <p:cNvPr id="4" name="Footer Placeholder 3">
            <a:extLst>
              <a:ext uri="{FF2B5EF4-FFF2-40B4-BE49-F238E27FC236}">
                <a16:creationId xmlns:a16="http://schemas.microsoft.com/office/drawing/2014/main" id="{E7B8787C-87D6-8AA8-13B3-D0FBF0C5EB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7BD46A-229E-EABA-B811-E4E8544B180C}"/>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356322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75940B-293E-85E0-15DF-C8646AE55F90}"/>
              </a:ext>
            </a:extLst>
          </p:cNvPr>
          <p:cNvSpPr>
            <a:spLocks noGrp="1"/>
          </p:cNvSpPr>
          <p:nvPr>
            <p:ph type="dt" sz="half" idx="10"/>
          </p:nvPr>
        </p:nvSpPr>
        <p:spPr/>
        <p:txBody>
          <a:bodyPr/>
          <a:lstStyle/>
          <a:p>
            <a:fld id="{5BA2F062-EB77-1340-ADA8-3D7CD0208A2D}" type="datetimeFigureOut">
              <a:rPr lang="en-US" smtClean="0"/>
              <a:t>1/25/24</a:t>
            </a:fld>
            <a:endParaRPr lang="en-US"/>
          </a:p>
        </p:txBody>
      </p:sp>
      <p:sp>
        <p:nvSpPr>
          <p:cNvPr id="3" name="Footer Placeholder 2">
            <a:extLst>
              <a:ext uri="{FF2B5EF4-FFF2-40B4-BE49-F238E27FC236}">
                <a16:creationId xmlns:a16="http://schemas.microsoft.com/office/drawing/2014/main" id="{41BD7BB8-228F-712A-1AF3-7E2B9724DC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1DDFE4-11FE-DDF7-5E62-1E739B7080DF}"/>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266561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E77F6-BA7F-CDDE-7097-953D0E7F0E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A32FEC-EF8F-199A-7A39-5129B9911A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5C3F52-24AD-B596-5186-3209671D6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1E7015-F0C5-36E6-7544-90BD52BDF7C5}"/>
              </a:ext>
            </a:extLst>
          </p:cNvPr>
          <p:cNvSpPr>
            <a:spLocks noGrp="1"/>
          </p:cNvSpPr>
          <p:nvPr>
            <p:ph type="dt" sz="half" idx="10"/>
          </p:nvPr>
        </p:nvSpPr>
        <p:spPr/>
        <p:txBody>
          <a:bodyPr/>
          <a:lstStyle/>
          <a:p>
            <a:fld id="{5BA2F062-EB77-1340-ADA8-3D7CD0208A2D}" type="datetimeFigureOut">
              <a:rPr lang="en-US" smtClean="0"/>
              <a:t>1/25/24</a:t>
            </a:fld>
            <a:endParaRPr lang="en-US"/>
          </a:p>
        </p:txBody>
      </p:sp>
      <p:sp>
        <p:nvSpPr>
          <p:cNvPr id="6" name="Footer Placeholder 5">
            <a:extLst>
              <a:ext uri="{FF2B5EF4-FFF2-40B4-BE49-F238E27FC236}">
                <a16:creationId xmlns:a16="http://schemas.microsoft.com/office/drawing/2014/main" id="{FB6FEDDD-F18E-BEB2-9EFC-8C8B727594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4D38D8-BEAF-B6F8-C2FA-6F26D19F765B}"/>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250004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E4625-C5A1-901E-946F-1B7BF32446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889A8E-FED0-37B3-76DD-A0CAEA4F25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7CCEF79-7589-419E-54B0-8C76EE07FF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E289C5-926B-F8E4-CE53-E2E9C5C7F70F}"/>
              </a:ext>
            </a:extLst>
          </p:cNvPr>
          <p:cNvSpPr>
            <a:spLocks noGrp="1"/>
          </p:cNvSpPr>
          <p:nvPr>
            <p:ph type="dt" sz="half" idx="10"/>
          </p:nvPr>
        </p:nvSpPr>
        <p:spPr/>
        <p:txBody>
          <a:bodyPr/>
          <a:lstStyle/>
          <a:p>
            <a:fld id="{5BA2F062-EB77-1340-ADA8-3D7CD0208A2D}" type="datetimeFigureOut">
              <a:rPr lang="en-US" smtClean="0"/>
              <a:t>1/25/24</a:t>
            </a:fld>
            <a:endParaRPr lang="en-US"/>
          </a:p>
        </p:txBody>
      </p:sp>
      <p:sp>
        <p:nvSpPr>
          <p:cNvPr id="6" name="Footer Placeholder 5">
            <a:extLst>
              <a:ext uri="{FF2B5EF4-FFF2-40B4-BE49-F238E27FC236}">
                <a16:creationId xmlns:a16="http://schemas.microsoft.com/office/drawing/2014/main" id="{06441AA7-10C8-8E88-C374-14C63CE1EA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F56694-6632-D429-048C-BC21C7D75E44}"/>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58334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6C9D63-99E2-DB96-4792-6B5388E187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1792B4-6877-FF3D-A483-497D30E193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0AD72-A66F-4A62-8AF2-D7A0656D2D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2F062-EB77-1340-ADA8-3D7CD0208A2D}" type="datetimeFigureOut">
              <a:rPr lang="en-US" smtClean="0"/>
              <a:t>1/25/24</a:t>
            </a:fld>
            <a:endParaRPr lang="en-US"/>
          </a:p>
        </p:txBody>
      </p:sp>
      <p:sp>
        <p:nvSpPr>
          <p:cNvPr id="5" name="Footer Placeholder 4">
            <a:extLst>
              <a:ext uri="{FF2B5EF4-FFF2-40B4-BE49-F238E27FC236}">
                <a16:creationId xmlns:a16="http://schemas.microsoft.com/office/drawing/2014/main" id="{0C17E3FA-38A6-9F3E-E1D8-AB91D27699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09F4BA-EFD3-EB38-9EE6-3E280D84D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458BF-F45D-6749-BF5F-DC840966D50E}" type="slidenum">
              <a:rPr lang="en-US" smtClean="0"/>
              <a:t>‹#›</a:t>
            </a:fld>
            <a:endParaRPr lang="en-US"/>
          </a:p>
        </p:txBody>
      </p:sp>
      <p:pic>
        <p:nvPicPr>
          <p:cNvPr id="7" name="Picture 6" descr="Venn diagram&#10;&#10;Description automatically generated">
            <a:extLst>
              <a:ext uri="{FF2B5EF4-FFF2-40B4-BE49-F238E27FC236}">
                <a16:creationId xmlns:a16="http://schemas.microsoft.com/office/drawing/2014/main" id="{F64FAADE-B7B7-7291-7EA7-06E9E8FD9878}"/>
              </a:ext>
            </a:extLst>
          </p:cNvPr>
          <p:cNvPicPr>
            <a:picLocks noChangeAspect="1"/>
          </p:cNvPicPr>
          <p:nvPr userDrawn="1"/>
        </p:nvPicPr>
        <p:blipFill>
          <a:blip r:embed="rId13"/>
          <a:stretch>
            <a:fillRect/>
          </a:stretch>
        </p:blipFill>
        <p:spPr>
          <a:xfrm>
            <a:off x="171557" y="126206"/>
            <a:ext cx="407152" cy="477838"/>
          </a:xfrm>
          <a:prstGeom prst="rect">
            <a:avLst/>
          </a:prstGeom>
        </p:spPr>
      </p:pic>
      <p:sp>
        <p:nvSpPr>
          <p:cNvPr id="8" name="TextBox 7">
            <a:extLst>
              <a:ext uri="{FF2B5EF4-FFF2-40B4-BE49-F238E27FC236}">
                <a16:creationId xmlns:a16="http://schemas.microsoft.com/office/drawing/2014/main" id="{B6860887-B833-6261-0522-80E6C72602C6}"/>
              </a:ext>
            </a:extLst>
          </p:cNvPr>
          <p:cNvSpPr txBox="1"/>
          <p:nvPr userDrawn="1"/>
        </p:nvSpPr>
        <p:spPr>
          <a:xfrm>
            <a:off x="10412730" y="178981"/>
            <a:ext cx="1360170"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Patent</a:t>
            </a:r>
            <a:r>
              <a:rPr lang="en-US" sz="2800" baseline="30000" dirty="0" err="1">
                <a:solidFill>
                  <a:srgbClr val="FF0000"/>
                </a:solidFill>
                <a:latin typeface="Times New Roman" panose="02020603050405020304" pitchFamily="18" charset="0"/>
                <a:cs typeface="Times New Roman" panose="02020603050405020304" pitchFamily="18" charset="0"/>
              </a:rPr>
              <a:t>x</a:t>
            </a:r>
            <a:endParaRPr lang="en-US" sz="2800" baseline="30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2701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aeaweb.org/articles?id=10.1257/jep.5.1.193" TargetMode="External"/><Relationship Id="rId2" Type="http://schemas.openxmlformats.org/officeDocument/2006/relationships/hyperlink" Target="https://www.npr.org/2017/11/09/563133762/bruce-springsteen-on-broadway-comes-with-an-economics-lesson?utm_medium=RSS&amp;utm_campaign=business" TargetMode="External"/><Relationship Id="rId1" Type="http://schemas.openxmlformats.org/officeDocument/2006/relationships/slideLayout" Target="../slideLayouts/slideLayout2.xml"/><Relationship Id="rId4" Type="http://schemas.openxmlformats.org/officeDocument/2006/relationships/hyperlink" Target="https://www.econstor.eu/bitstream/10419/57274/1/69009776X.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docs.lib.purdue.edu/cgi/viewcontent.cgi?article=1044&amp;context=jhpee" TargetMode="External"/><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hyperlink" Target="https://www.ncbi.nlm.nih.gov/pmc/articles/PMC6166576/"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7FB3D-912B-BF4C-B5AF-BD003D62DE61}"/>
              </a:ext>
            </a:extLst>
          </p:cNvPr>
          <p:cNvSpPr>
            <a:spLocks noGrp="1"/>
          </p:cNvSpPr>
          <p:nvPr>
            <p:ph type="ctrTitle"/>
          </p:nvPr>
        </p:nvSpPr>
        <p:spPr>
          <a:xfrm>
            <a:off x="1524000" y="684032"/>
            <a:ext cx="9144000" cy="2387600"/>
          </a:xfrm>
        </p:spPr>
        <p:txBody>
          <a:bodyPr/>
          <a:lstStyle/>
          <a:p>
            <a:pPr>
              <a:lnSpc>
                <a:spcPct val="150000"/>
              </a:lnSpc>
              <a:spcBef>
                <a:spcPts val="0"/>
              </a:spcBef>
            </a:pPr>
            <a:r>
              <a:rPr lang="en-US" sz="3600" dirty="0">
                <a:latin typeface="Times New Roman" panose="02020603050405020304" pitchFamily="18" charset="0"/>
                <a:cs typeface="Times New Roman" panose="02020603050405020304" pitchFamily="18" charset="0"/>
              </a:rPr>
              <a:t>Bounded Rationality and Patent Law</a:t>
            </a:r>
            <a:br>
              <a:rPr lang="en-US" sz="36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Case Study 041</a:t>
            </a:r>
          </a:p>
        </p:txBody>
      </p:sp>
      <p:sp>
        <p:nvSpPr>
          <p:cNvPr id="3" name="Subtitle 2">
            <a:extLst>
              <a:ext uri="{FF2B5EF4-FFF2-40B4-BE49-F238E27FC236}">
                <a16:creationId xmlns:a16="http://schemas.microsoft.com/office/drawing/2014/main" id="{8710E927-6CDF-EE40-A58F-3FA4914FDE2C}"/>
              </a:ext>
            </a:extLst>
          </p:cNvPr>
          <p:cNvSpPr>
            <a:spLocks noGrp="1"/>
          </p:cNvSpPr>
          <p:nvPr>
            <p:ph type="subTitle" idx="1"/>
          </p:nvPr>
        </p:nvSpPr>
        <p:spPr>
          <a:xfrm>
            <a:off x="1524000" y="4037012"/>
            <a:ext cx="9144000" cy="1655762"/>
          </a:xfrm>
        </p:spPr>
        <p:txBody>
          <a:bodyPr/>
          <a:lstStyle/>
          <a:p>
            <a:r>
              <a:rPr lang="en-US" dirty="0">
                <a:latin typeface="Times New Roman" panose="02020603050405020304" pitchFamily="18" charset="0"/>
                <a:cs typeface="Times New Roman" panose="02020603050405020304" pitchFamily="18" charset="0"/>
              </a:rPr>
              <a:t>William Fisher</a:t>
            </a:r>
          </a:p>
          <a:p>
            <a:r>
              <a:rPr lang="en-US" dirty="0">
                <a:latin typeface="Times New Roman" panose="02020603050405020304" pitchFamily="18" charset="0"/>
                <a:cs typeface="Times New Roman" panose="02020603050405020304" pitchFamily="18" charset="0"/>
              </a:rPr>
              <a:t>January 2024</a:t>
            </a:r>
          </a:p>
        </p:txBody>
      </p:sp>
      <p:sp>
        <p:nvSpPr>
          <p:cNvPr id="6" name="TextBox 5">
            <a:extLst>
              <a:ext uri="{FF2B5EF4-FFF2-40B4-BE49-F238E27FC236}">
                <a16:creationId xmlns:a16="http://schemas.microsoft.com/office/drawing/2014/main" id="{1E3E37CC-8416-A14F-CD17-B849A32E8358}"/>
              </a:ext>
            </a:extLst>
          </p:cNvPr>
          <p:cNvSpPr txBox="1"/>
          <p:nvPr/>
        </p:nvSpPr>
        <p:spPr>
          <a:xfrm>
            <a:off x="3958267" y="6538595"/>
            <a:ext cx="4275466"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Licensed under terms available at https://</a:t>
            </a:r>
            <a:r>
              <a:rPr lang="en-US" sz="1400" dirty="0" err="1">
                <a:latin typeface="Times New Roman" panose="02020603050405020304" pitchFamily="18" charset="0"/>
                <a:cs typeface="Times New Roman" panose="02020603050405020304" pitchFamily="18" charset="0"/>
              </a:rPr>
              <a:t>ipxcourses.org</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453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Endowment Effect</a:t>
            </a:r>
          </a:p>
        </p:txBody>
      </p:sp>
      <p:sp>
        <p:nvSpPr>
          <p:cNvPr id="3" name="Content Placeholder 2"/>
          <p:cNvSpPr>
            <a:spLocks noGrp="1"/>
          </p:cNvSpPr>
          <p:nvPr>
            <p:ph idx="1"/>
          </p:nvPr>
        </p:nvSpPr>
        <p:spPr>
          <a:xfrm>
            <a:off x="1730246" y="1302668"/>
            <a:ext cx="8662309" cy="5319224"/>
          </a:xfrm>
        </p:spPr>
        <p:txBody>
          <a:bodyPr>
            <a:noAutofit/>
          </a:bodyPr>
          <a:lstStyle/>
          <a:p>
            <a:r>
              <a:rPr lang="en-US" sz="2400" dirty="0"/>
              <a:t>The pain caused by a loss of X is typically greater than the pleasure reaped by a gain of X</a:t>
            </a:r>
          </a:p>
          <a:p>
            <a:pPr lvl="1"/>
            <a:r>
              <a:rPr lang="en-US" dirty="0"/>
              <a:t>Put differently, people place higher values on things to which they think they already have rights, than they do on identical things to which they think they don’t (yet) have rights.</a:t>
            </a:r>
          </a:p>
          <a:p>
            <a:pPr lvl="1"/>
            <a:r>
              <a:rPr lang="en-US" dirty="0"/>
              <a:t>The result:  people will demand a higher price to induce them to surrender an object or an entitlement than they will offer to acquire that object or entitlement. </a:t>
            </a:r>
          </a:p>
          <a:p>
            <a:r>
              <a:rPr lang="en-US" sz="2400" dirty="0"/>
              <a:t>The reference point from which gains and losses are assessed is a psychological question, only indirectly a legal one </a:t>
            </a:r>
          </a:p>
        </p:txBody>
      </p:sp>
    </p:spTree>
    <p:extLst>
      <p:ext uri="{BB962C8B-B14F-4D97-AF65-F5344CB8AC3E}">
        <p14:creationId xmlns:p14="http://schemas.microsoft.com/office/powerpoint/2010/main" val="323448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744192" y="2974078"/>
            <a:ext cx="8703617" cy="0"/>
          </a:xfrm>
          <a:prstGeom prst="line">
            <a:avLst/>
          </a:prstGeom>
          <a:ln>
            <a:solidFill>
              <a:schemeClr val="tx1"/>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6096001" y="52388"/>
            <a:ext cx="0" cy="6805612"/>
          </a:xfrm>
          <a:prstGeom prst="line">
            <a:avLst/>
          </a:prstGeom>
          <a:ln>
            <a:solidFill>
              <a:schemeClr val="tx1"/>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12" name="Freeform 11"/>
          <p:cNvSpPr/>
          <p:nvPr/>
        </p:nvSpPr>
        <p:spPr>
          <a:xfrm>
            <a:off x="1961693" y="2970665"/>
            <a:ext cx="4125787" cy="3609285"/>
          </a:xfrm>
          <a:custGeom>
            <a:avLst/>
            <a:gdLst>
              <a:gd name="connsiteX0" fmla="*/ 4125787 w 4125787"/>
              <a:gd name="connsiteY0" fmla="*/ 0 h 3609285"/>
              <a:gd name="connsiteX1" fmla="*/ 3042320 w 4125787"/>
              <a:gd name="connsiteY1" fmla="*/ 2776925 h 3609285"/>
              <a:gd name="connsiteX2" fmla="*/ 0 w 4125787"/>
              <a:gd name="connsiteY2" fmla="*/ 3609285 h 3609285"/>
            </a:gdLst>
            <a:ahLst/>
            <a:cxnLst>
              <a:cxn ang="0">
                <a:pos x="connsiteX0" y="connsiteY0"/>
              </a:cxn>
              <a:cxn ang="0">
                <a:pos x="connsiteX1" y="connsiteY1"/>
              </a:cxn>
              <a:cxn ang="0">
                <a:pos x="connsiteX2" y="connsiteY2"/>
              </a:cxn>
            </a:cxnLst>
            <a:rect l="l" t="t" r="r" b="b"/>
            <a:pathLst>
              <a:path w="4125787" h="3609285">
                <a:moveTo>
                  <a:pt x="4125787" y="0"/>
                </a:moveTo>
                <a:cubicBezTo>
                  <a:pt x="3927869" y="1087689"/>
                  <a:pt x="3729951" y="2175378"/>
                  <a:pt x="3042320" y="2776925"/>
                </a:cubicBezTo>
                <a:cubicBezTo>
                  <a:pt x="2354689" y="3378472"/>
                  <a:pt x="0" y="3609285"/>
                  <a:pt x="0" y="360928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6094656" y="774957"/>
            <a:ext cx="4046859" cy="2202883"/>
          </a:xfrm>
          <a:custGeom>
            <a:avLst/>
            <a:gdLst>
              <a:gd name="connsiteX0" fmla="*/ 0 w 4046859"/>
              <a:gd name="connsiteY0" fmla="*/ 2202883 h 2202883"/>
              <a:gd name="connsiteX1" fmla="*/ 1076292 w 4046859"/>
              <a:gd name="connsiteY1" fmla="*/ 760605 h 2202883"/>
              <a:gd name="connsiteX2" fmla="*/ 4046859 w 4046859"/>
              <a:gd name="connsiteY2" fmla="*/ 0 h 2202883"/>
            </a:gdLst>
            <a:ahLst/>
            <a:cxnLst>
              <a:cxn ang="0">
                <a:pos x="connsiteX0" y="connsiteY0"/>
              </a:cxn>
              <a:cxn ang="0">
                <a:pos x="connsiteX1" y="connsiteY1"/>
              </a:cxn>
              <a:cxn ang="0">
                <a:pos x="connsiteX2" y="connsiteY2"/>
              </a:cxn>
            </a:cxnLst>
            <a:rect l="l" t="t" r="r" b="b"/>
            <a:pathLst>
              <a:path w="4046859" h="2202883">
                <a:moveTo>
                  <a:pt x="0" y="2202883"/>
                </a:moveTo>
                <a:cubicBezTo>
                  <a:pt x="200908" y="1665317"/>
                  <a:pt x="401816" y="1127752"/>
                  <a:pt x="1076292" y="760605"/>
                </a:cubicBezTo>
                <a:cubicBezTo>
                  <a:pt x="1750768" y="393458"/>
                  <a:pt x="4046859" y="0"/>
                  <a:pt x="4046859"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9786289" y="2599251"/>
            <a:ext cx="710451" cy="369332"/>
          </a:xfrm>
          <a:prstGeom prst="rect">
            <a:avLst/>
          </a:prstGeom>
          <a:noFill/>
        </p:spPr>
        <p:txBody>
          <a:bodyPr wrap="none" rtlCol="0">
            <a:spAutoFit/>
          </a:bodyPr>
          <a:lstStyle/>
          <a:p>
            <a:r>
              <a:rPr lang="en-US" dirty="0"/>
              <a:t>Gains</a:t>
            </a:r>
          </a:p>
        </p:txBody>
      </p:sp>
      <p:sp>
        <p:nvSpPr>
          <p:cNvPr id="15" name="TextBox 14"/>
          <p:cNvSpPr txBox="1"/>
          <p:nvPr/>
        </p:nvSpPr>
        <p:spPr>
          <a:xfrm>
            <a:off x="1638088" y="2599251"/>
            <a:ext cx="789136" cy="369332"/>
          </a:xfrm>
          <a:prstGeom prst="rect">
            <a:avLst/>
          </a:prstGeom>
          <a:noFill/>
        </p:spPr>
        <p:txBody>
          <a:bodyPr wrap="none" rtlCol="0">
            <a:spAutoFit/>
          </a:bodyPr>
          <a:lstStyle/>
          <a:p>
            <a:r>
              <a:rPr lang="en-US" dirty="0"/>
              <a:t>Losses</a:t>
            </a:r>
          </a:p>
        </p:txBody>
      </p:sp>
      <p:cxnSp>
        <p:nvCxnSpPr>
          <p:cNvPr id="17" name="Straight Connector 16"/>
          <p:cNvCxnSpPr/>
          <p:nvPr/>
        </p:nvCxnSpPr>
        <p:spPr>
          <a:xfrm>
            <a:off x="7011988" y="2880173"/>
            <a:ext cx="0" cy="1650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932108" y="2880173"/>
            <a:ext cx="0" cy="1650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840788" y="2880173"/>
            <a:ext cx="0" cy="1650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a:off x="6090033" y="1973485"/>
            <a:ext cx="0" cy="17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9762328" y="2880173"/>
            <a:ext cx="0" cy="1650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441575" y="2880173"/>
            <a:ext cx="0" cy="1650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354388" y="2880173"/>
            <a:ext cx="0" cy="1650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265613" y="2880173"/>
            <a:ext cx="0" cy="1650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184775" y="2880173"/>
            <a:ext cx="0" cy="1650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191798" y="55816"/>
            <a:ext cx="715310" cy="369332"/>
          </a:xfrm>
          <a:prstGeom prst="rect">
            <a:avLst/>
          </a:prstGeom>
          <a:noFill/>
        </p:spPr>
        <p:txBody>
          <a:bodyPr wrap="none" rtlCol="0">
            <a:spAutoFit/>
          </a:bodyPr>
          <a:lstStyle/>
          <a:p>
            <a:r>
              <a:rPr lang="en-US" dirty="0"/>
              <a:t>Value</a:t>
            </a:r>
          </a:p>
        </p:txBody>
      </p:sp>
      <p:cxnSp>
        <p:nvCxnSpPr>
          <p:cNvPr id="30" name="Straight Connector 29"/>
          <p:cNvCxnSpPr/>
          <p:nvPr/>
        </p:nvCxnSpPr>
        <p:spPr>
          <a:xfrm rot="16200000">
            <a:off x="6090033" y="147956"/>
            <a:ext cx="0" cy="17417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6200000">
            <a:off x="6092051" y="3797523"/>
            <a:ext cx="0" cy="17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6200000">
            <a:off x="6088015" y="4716207"/>
            <a:ext cx="0" cy="17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000925" y="5715000"/>
            <a:ext cx="17418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6200000">
            <a:off x="6088015" y="6540723"/>
            <a:ext cx="0" cy="17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6200000">
            <a:off x="6092051" y="1069466"/>
            <a:ext cx="0" cy="17417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5013949" y="2968583"/>
            <a:ext cx="372330" cy="369332"/>
          </a:xfrm>
          <a:prstGeom prst="rect">
            <a:avLst/>
          </a:prstGeom>
          <a:noFill/>
        </p:spPr>
        <p:txBody>
          <a:bodyPr wrap="none" rtlCol="0">
            <a:spAutoFit/>
          </a:bodyPr>
          <a:lstStyle/>
          <a:p>
            <a:r>
              <a:rPr lang="en-US" dirty="0"/>
              <a:t>-2</a:t>
            </a:r>
          </a:p>
        </p:txBody>
      </p:sp>
      <p:sp>
        <p:nvSpPr>
          <p:cNvPr id="43" name="TextBox 42"/>
          <p:cNvSpPr txBox="1"/>
          <p:nvPr/>
        </p:nvSpPr>
        <p:spPr>
          <a:xfrm>
            <a:off x="3168223" y="2968583"/>
            <a:ext cx="372330" cy="369332"/>
          </a:xfrm>
          <a:prstGeom prst="rect">
            <a:avLst/>
          </a:prstGeom>
          <a:noFill/>
        </p:spPr>
        <p:txBody>
          <a:bodyPr wrap="none" rtlCol="0">
            <a:spAutoFit/>
          </a:bodyPr>
          <a:lstStyle/>
          <a:p>
            <a:r>
              <a:rPr lang="en-US" dirty="0"/>
              <a:t>-6</a:t>
            </a:r>
          </a:p>
        </p:txBody>
      </p:sp>
      <p:sp>
        <p:nvSpPr>
          <p:cNvPr id="44" name="TextBox 43"/>
          <p:cNvSpPr txBox="1"/>
          <p:nvPr/>
        </p:nvSpPr>
        <p:spPr>
          <a:xfrm>
            <a:off x="6861158" y="2968583"/>
            <a:ext cx="301660" cy="369332"/>
          </a:xfrm>
          <a:prstGeom prst="rect">
            <a:avLst/>
          </a:prstGeom>
          <a:noFill/>
        </p:spPr>
        <p:txBody>
          <a:bodyPr wrap="none" rtlCol="0">
            <a:spAutoFit/>
          </a:bodyPr>
          <a:lstStyle/>
          <a:p>
            <a:r>
              <a:rPr lang="en-US" dirty="0"/>
              <a:t>2</a:t>
            </a:r>
          </a:p>
        </p:txBody>
      </p:sp>
      <p:sp>
        <p:nvSpPr>
          <p:cNvPr id="45" name="TextBox 44"/>
          <p:cNvSpPr txBox="1"/>
          <p:nvPr/>
        </p:nvSpPr>
        <p:spPr>
          <a:xfrm>
            <a:off x="2241059" y="2970664"/>
            <a:ext cx="377026" cy="369332"/>
          </a:xfrm>
          <a:prstGeom prst="rect">
            <a:avLst/>
          </a:prstGeom>
          <a:noFill/>
        </p:spPr>
        <p:txBody>
          <a:bodyPr wrap="none" rtlCol="0">
            <a:spAutoFit/>
          </a:bodyPr>
          <a:lstStyle/>
          <a:p>
            <a:r>
              <a:rPr lang="en-US" dirty="0"/>
              <a:t>-8</a:t>
            </a:r>
          </a:p>
        </p:txBody>
      </p:sp>
      <p:sp>
        <p:nvSpPr>
          <p:cNvPr id="46" name="TextBox 45"/>
          <p:cNvSpPr txBox="1"/>
          <p:nvPr/>
        </p:nvSpPr>
        <p:spPr>
          <a:xfrm>
            <a:off x="4079448" y="2971692"/>
            <a:ext cx="377026" cy="369332"/>
          </a:xfrm>
          <a:prstGeom prst="rect">
            <a:avLst/>
          </a:prstGeom>
          <a:noFill/>
        </p:spPr>
        <p:txBody>
          <a:bodyPr wrap="none" rtlCol="0">
            <a:spAutoFit/>
          </a:bodyPr>
          <a:lstStyle/>
          <a:p>
            <a:r>
              <a:rPr lang="en-US" dirty="0"/>
              <a:t>-4</a:t>
            </a:r>
          </a:p>
        </p:txBody>
      </p:sp>
      <p:sp>
        <p:nvSpPr>
          <p:cNvPr id="47" name="TextBox 46"/>
          <p:cNvSpPr txBox="1"/>
          <p:nvPr/>
        </p:nvSpPr>
        <p:spPr>
          <a:xfrm>
            <a:off x="7773988" y="2970664"/>
            <a:ext cx="301660" cy="369332"/>
          </a:xfrm>
          <a:prstGeom prst="rect">
            <a:avLst/>
          </a:prstGeom>
          <a:noFill/>
        </p:spPr>
        <p:txBody>
          <a:bodyPr wrap="none" rtlCol="0">
            <a:spAutoFit/>
          </a:bodyPr>
          <a:lstStyle/>
          <a:p>
            <a:r>
              <a:rPr lang="en-US" dirty="0"/>
              <a:t>4</a:t>
            </a:r>
          </a:p>
        </p:txBody>
      </p:sp>
      <p:sp>
        <p:nvSpPr>
          <p:cNvPr id="49" name="TextBox 48"/>
          <p:cNvSpPr txBox="1"/>
          <p:nvPr/>
        </p:nvSpPr>
        <p:spPr>
          <a:xfrm>
            <a:off x="8689958" y="2977839"/>
            <a:ext cx="301660" cy="369332"/>
          </a:xfrm>
          <a:prstGeom prst="rect">
            <a:avLst/>
          </a:prstGeom>
          <a:noFill/>
        </p:spPr>
        <p:txBody>
          <a:bodyPr wrap="none" rtlCol="0">
            <a:spAutoFit/>
          </a:bodyPr>
          <a:lstStyle/>
          <a:p>
            <a:r>
              <a:rPr lang="en-US" dirty="0"/>
              <a:t>6</a:t>
            </a:r>
          </a:p>
        </p:txBody>
      </p:sp>
      <p:sp>
        <p:nvSpPr>
          <p:cNvPr id="50" name="TextBox 49"/>
          <p:cNvSpPr txBox="1"/>
          <p:nvPr/>
        </p:nvSpPr>
        <p:spPr>
          <a:xfrm>
            <a:off x="6188203" y="3698317"/>
            <a:ext cx="372330" cy="369332"/>
          </a:xfrm>
          <a:prstGeom prst="rect">
            <a:avLst/>
          </a:prstGeom>
          <a:noFill/>
        </p:spPr>
        <p:txBody>
          <a:bodyPr wrap="none" rtlCol="0">
            <a:spAutoFit/>
          </a:bodyPr>
          <a:lstStyle/>
          <a:p>
            <a:r>
              <a:rPr lang="en-US" dirty="0"/>
              <a:t>-2</a:t>
            </a:r>
          </a:p>
        </p:txBody>
      </p:sp>
      <p:sp>
        <p:nvSpPr>
          <p:cNvPr id="51" name="TextBox 50"/>
          <p:cNvSpPr txBox="1"/>
          <p:nvPr/>
        </p:nvSpPr>
        <p:spPr>
          <a:xfrm>
            <a:off x="9611498" y="2977154"/>
            <a:ext cx="301660" cy="369332"/>
          </a:xfrm>
          <a:prstGeom prst="rect">
            <a:avLst/>
          </a:prstGeom>
          <a:noFill/>
        </p:spPr>
        <p:txBody>
          <a:bodyPr wrap="none" rtlCol="0">
            <a:spAutoFit/>
          </a:bodyPr>
          <a:lstStyle/>
          <a:p>
            <a:r>
              <a:rPr lang="en-US" dirty="0"/>
              <a:t>8</a:t>
            </a:r>
          </a:p>
        </p:txBody>
      </p:sp>
      <p:sp>
        <p:nvSpPr>
          <p:cNvPr id="52" name="TextBox 51"/>
          <p:cNvSpPr txBox="1"/>
          <p:nvPr/>
        </p:nvSpPr>
        <p:spPr>
          <a:xfrm>
            <a:off x="5699265" y="1875909"/>
            <a:ext cx="301660" cy="369332"/>
          </a:xfrm>
          <a:prstGeom prst="rect">
            <a:avLst/>
          </a:prstGeom>
          <a:noFill/>
        </p:spPr>
        <p:txBody>
          <a:bodyPr wrap="none" rtlCol="0">
            <a:spAutoFit/>
          </a:bodyPr>
          <a:lstStyle/>
          <a:p>
            <a:r>
              <a:rPr lang="en-US" dirty="0"/>
              <a:t>2</a:t>
            </a:r>
          </a:p>
        </p:txBody>
      </p:sp>
      <p:sp>
        <p:nvSpPr>
          <p:cNvPr id="53" name="TextBox 52"/>
          <p:cNvSpPr txBox="1"/>
          <p:nvPr/>
        </p:nvSpPr>
        <p:spPr>
          <a:xfrm>
            <a:off x="5703301" y="52388"/>
            <a:ext cx="301660" cy="369332"/>
          </a:xfrm>
          <a:prstGeom prst="rect">
            <a:avLst/>
          </a:prstGeom>
          <a:noFill/>
        </p:spPr>
        <p:txBody>
          <a:bodyPr wrap="none" rtlCol="0">
            <a:spAutoFit/>
          </a:bodyPr>
          <a:lstStyle/>
          <a:p>
            <a:r>
              <a:rPr lang="en-US" dirty="0"/>
              <a:t>6</a:t>
            </a:r>
          </a:p>
        </p:txBody>
      </p:sp>
      <p:sp>
        <p:nvSpPr>
          <p:cNvPr id="54" name="TextBox 53"/>
          <p:cNvSpPr txBox="1"/>
          <p:nvPr/>
        </p:nvSpPr>
        <p:spPr>
          <a:xfrm>
            <a:off x="5699265" y="971889"/>
            <a:ext cx="301660" cy="369332"/>
          </a:xfrm>
          <a:prstGeom prst="rect">
            <a:avLst/>
          </a:prstGeom>
          <a:noFill/>
        </p:spPr>
        <p:txBody>
          <a:bodyPr wrap="none" rtlCol="0">
            <a:spAutoFit/>
          </a:bodyPr>
          <a:lstStyle/>
          <a:p>
            <a:r>
              <a:rPr lang="en-US" dirty="0"/>
              <a:t>4</a:t>
            </a:r>
          </a:p>
        </p:txBody>
      </p:sp>
      <p:sp>
        <p:nvSpPr>
          <p:cNvPr id="55" name="TextBox 54"/>
          <p:cNvSpPr txBox="1"/>
          <p:nvPr/>
        </p:nvSpPr>
        <p:spPr>
          <a:xfrm>
            <a:off x="6188203" y="4618631"/>
            <a:ext cx="377026" cy="369332"/>
          </a:xfrm>
          <a:prstGeom prst="rect">
            <a:avLst/>
          </a:prstGeom>
          <a:noFill/>
        </p:spPr>
        <p:txBody>
          <a:bodyPr wrap="none" rtlCol="0">
            <a:spAutoFit/>
          </a:bodyPr>
          <a:lstStyle/>
          <a:p>
            <a:r>
              <a:rPr lang="en-US" dirty="0"/>
              <a:t>-4</a:t>
            </a:r>
          </a:p>
        </p:txBody>
      </p:sp>
      <p:sp>
        <p:nvSpPr>
          <p:cNvPr id="56" name="TextBox 55"/>
          <p:cNvSpPr txBox="1"/>
          <p:nvPr/>
        </p:nvSpPr>
        <p:spPr>
          <a:xfrm>
            <a:off x="6177123" y="5530334"/>
            <a:ext cx="372330" cy="369332"/>
          </a:xfrm>
          <a:prstGeom prst="rect">
            <a:avLst/>
          </a:prstGeom>
          <a:noFill/>
        </p:spPr>
        <p:txBody>
          <a:bodyPr wrap="none" rtlCol="0">
            <a:spAutoFit/>
          </a:bodyPr>
          <a:lstStyle/>
          <a:p>
            <a:r>
              <a:rPr lang="en-US" dirty="0"/>
              <a:t>-6</a:t>
            </a:r>
          </a:p>
        </p:txBody>
      </p:sp>
      <p:sp>
        <p:nvSpPr>
          <p:cNvPr id="57" name="TextBox 56"/>
          <p:cNvSpPr txBox="1"/>
          <p:nvPr/>
        </p:nvSpPr>
        <p:spPr>
          <a:xfrm>
            <a:off x="6188203" y="6443146"/>
            <a:ext cx="377026" cy="369332"/>
          </a:xfrm>
          <a:prstGeom prst="rect">
            <a:avLst/>
          </a:prstGeom>
          <a:noFill/>
        </p:spPr>
        <p:txBody>
          <a:bodyPr wrap="none" rtlCol="0">
            <a:spAutoFit/>
          </a:bodyPr>
          <a:lstStyle/>
          <a:p>
            <a:r>
              <a:rPr lang="en-US" dirty="0"/>
              <a:t>-8</a:t>
            </a:r>
          </a:p>
        </p:txBody>
      </p:sp>
    </p:spTree>
    <p:extLst>
      <p:ext uri="{BB962C8B-B14F-4D97-AF65-F5344CB8AC3E}">
        <p14:creationId xmlns:p14="http://schemas.microsoft.com/office/powerpoint/2010/main" val="3501507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744192" y="2974078"/>
            <a:ext cx="8703617" cy="0"/>
          </a:xfrm>
          <a:prstGeom prst="line">
            <a:avLst/>
          </a:prstGeom>
          <a:ln>
            <a:solidFill>
              <a:schemeClr val="tx1"/>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6096001" y="52388"/>
            <a:ext cx="0" cy="6805612"/>
          </a:xfrm>
          <a:prstGeom prst="line">
            <a:avLst/>
          </a:prstGeom>
          <a:ln>
            <a:solidFill>
              <a:schemeClr val="tx1"/>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12" name="Freeform 11"/>
          <p:cNvSpPr/>
          <p:nvPr/>
        </p:nvSpPr>
        <p:spPr>
          <a:xfrm>
            <a:off x="1961693" y="2970665"/>
            <a:ext cx="4125787" cy="3609285"/>
          </a:xfrm>
          <a:custGeom>
            <a:avLst/>
            <a:gdLst>
              <a:gd name="connsiteX0" fmla="*/ 4125787 w 4125787"/>
              <a:gd name="connsiteY0" fmla="*/ 0 h 3609285"/>
              <a:gd name="connsiteX1" fmla="*/ 3042320 w 4125787"/>
              <a:gd name="connsiteY1" fmla="*/ 2776925 h 3609285"/>
              <a:gd name="connsiteX2" fmla="*/ 0 w 4125787"/>
              <a:gd name="connsiteY2" fmla="*/ 3609285 h 3609285"/>
            </a:gdLst>
            <a:ahLst/>
            <a:cxnLst>
              <a:cxn ang="0">
                <a:pos x="connsiteX0" y="connsiteY0"/>
              </a:cxn>
              <a:cxn ang="0">
                <a:pos x="connsiteX1" y="connsiteY1"/>
              </a:cxn>
              <a:cxn ang="0">
                <a:pos x="connsiteX2" y="connsiteY2"/>
              </a:cxn>
            </a:cxnLst>
            <a:rect l="l" t="t" r="r" b="b"/>
            <a:pathLst>
              <a:path w="4125787" h="3609285">
                <a:moveTo>
                  <a:pt x="4125787" y="0"/>
                </a:moveTo>
                <a:cubicBezTo>
                  <a:pt x="3927869" y="1087689"/>
                  <a:pt x="3729951" y="2175378"/>
                  <a:pt x="3042320" y="2776925"/>
                </a:cubicBezTo>
                <a:cubicBezTo>
                  <a:pt x="2354689" y="3378472"/>
                  <a:pt x="0" y="3609285"/>
                  <a:pt x="0" y="360928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6094656" y="774957"/>
            <a:ext cx="4046859" cy="2202883"/>
          </a:xfrm>
          <a:custGeom>
            <a:avLst/>
            <a:gdLst>
              <a:gd name="connsiteX0" fmla="*/ 0 w 4046859"/>
              <a:gd name="connsiteY0" fmla="*/ 2202883 h 2202883"/>
              <a:gd name="connsiteX1" fmla="*/ 1076292 w 4046859"/>
              <a:gd name="connsiteY1" fmla="*/ 760605 h 2202883"/>
              <a:gd name="connsiteX2" fmla="*/ 4046859 w 4046859"/>
              <a:gd name="connsiteY2" fmla="*/ 0 h 2202883"/>
            </a:gdLst>
            <a:ahLst/>
            <a:cxnLst>
              <a:cxn ang="0">
                <a:pos x="connsiteX0" y="connsiteY0"/>
              </a:cxn>
              <a:cxn ang="0">
                <a:pos x="connsiteX1" y="connsiteY1"/>
              </a:cxn>
              <a:cxn ang="0">
                <a:pos x="connsiteX2" y="connsiteY2"/>
              </a:cxn>
            </a:cxnLst>
            <a:rect l="l" t="t" r="r" b="b"/>
            <a:pathLst>
              <a:path w="4046859" h="2202883">
                <a:moveTo>
                  <a:pt x="0" y="2202883"/>
                </a:moveTo>
                <a:cubicBezTo>
                  <a:pt x="200908" y="1665317"/>
                  <a:pt x="401816" y="1127752"/>
                  <a:pt x="1076292" y="760605"/>
                </a:cubicBezTo>
                <a:cubicBezTo>
                  <a:pt x="1750768" y="393458"/>
                  <a:pt x="4046859" y="0"/>
                  <a:pt x="4046859"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9786289" y="2599251"/>
            <a:ext cx="710451" cy="369332"/>
          </a:xfrm>
          <a:prstGeom prst="rect">
            <a:avLst/>
          </a:prstGeom>
          <a:noFill/>
        </p:spPr>
        <p:txBody>
          <a:bodyPr wrap="none" rtlCol="0">
            <a:spAutoFit/>
          </a:bodyPr>
          <a:lstStyle/>
          <a:p>
            <a:r>
              <a:rPr lang="en-US" dirty="0"/>
              <a:t>Gains</a:t>
            </a:r>
          </a:p>
        </p:txBody>
      </p:sp>
      <p:sp>
        <p:nvSpPr>
          <p:cNvPr id="15" name="TextBox 14"/>
          <p:cNvSpPr txBox="1"/>
          <p:nvPr/>
        </p:nvSpPr>
        <p:spPr>
          <a:xfrm>
            <a:off x="1638088" y="2599251"/>
            <a:ext cx="789136" cy="369332"/>
          </a:xfrm>
          <a:prstGeom prst="rect">
            <a:avLst/>
          </a:prstGeom>
          <a:noFill/>
        </p:spPr>
        <p:txBody>
          <a:bodyPr wrap="none" rtlCol="0">
            <a:spAutoFit/>
          </a:bodyPr>
          <a:lstStyle/>
          <a:p>
            <a:r>
              <a:rPr lang="en-US" dirty="0"/>
              <a:t>Losses</a:t>
            </a:r>
          </a:p>
        </p:txBody>
      </p:sp>
      <p:cxnSp>
        <p:nvCxnSpPr>
          <p:cNvPr id="17" name="Straight Connector 16"/>
          <p:cNvCxnSpPr/>
          <p:nvPr/>
        </p:nvCxnSpPr>
        <p:spPr>
          <a:xfrm>
            <a:off x="7011988" y="2880173"/>
            <a:ext cx="0" cy="1650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932108" y="2880173"/>
            <a:ext cx="0" cy="1650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840788" y="2880173"/>
            <a:ext cx="0" cy="1650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a:off x="6090033" y="1973485"/>
            <a:ext cx="0" cy="17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9762328" y="2880173"/>
            <a:ext cx="0" cy="1650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441575" y="2880173"/>
            <a:ext cx="0" cy="1650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354388" y="2880173"/>
            <a:ext cx="0" cy="1650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265613" y="2880173"/>
            <a:ext cx="0" cy="1650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184775" y="2880173"/>
            <a:ext cx="0" cy="1650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191798" y="55816"/>
            <a:ext cx="715310" cy="369332"/>
          </a:xfrm>
          <a:prstGeom prst="rect">
            <a:avLst/>
          </a:prstGeom>
          <a:noFill/>
        </p:spPr>
        <p:txBody>
          <a:bodyPr wrap="none" rtlCol="0">
            <a:spAutoFit/>
          </a:bodyPr>
          <a:lstStyle/>
          <a:p>
            <a:r>
              <a:rPr lang="en-US" dirty="0"/>
              <a:t>Value</a:t>
            </a:r>
          </a:p>
        </p:txBody>
      </p:sp>
      <p:cxnSp>
        <p:nvCxnSpPr>
          <p:cNvPr id="30" name="Straight Connector 29"/>
          <p:cNvCxnSpPr/>
          <p:nvPr/>
        </p:nvCxnSpPr>
        <p:spPr>
          <a:xfrm rot="16200000">
            <a:off x="6090033" y="147956"/>
            <a:ext cx="0" cy="17417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6200000">
            <a:off x="6092051" y="3797523"/>
            <a:ext cx="0" cy="17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6200000">
            <a:off x="6088015" y="4716207"/>
            <a:ext cx="0" cy="17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000925" y="5715000"/>
            <a:ext cx="17418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6200000">
            <a:off x="6088015" y="6540723"/>
            <a:ext cx="0" cy="17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6200000">
            <a:off x="6092051" y="1069466"/>
            <a:ext cx="0" cy="17417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5013949" y="2968583"/>
            <a:ext cx="372330" cy="369332"/>
          </a:xfrm>
          <a:prstGeom prst="rect">
            <a:avLst/>
          </a:prstGeom>
          <a:noFill/>
        </p:spPr>
        <p:txBody>
          <a:bodyPr wrap="none" rtlCol="0">
            <a:spAutoFit/>
          </a:bodyPr>
          <a:lstStyle/>
          <a:p>
            <a:r>
              <a:rPr lang="en-US" dirty="0"/>
              <a:t>-2</a:t>
            </a:r>
          </a:p>
        </p:txBody>
      </p:sp>
      <p:sp>
        <p:nvSpPr>
          <p:cNvPr id="43" name="TextBox 42"/>
          <p:cNvSpPr txBox="1"/>
          <p:nvPr/>
        </p:nvSpPr>
        <p:spPr>
          <a:xfrm>
            <a:off x="3168223" y="2968583"/>
            <a:ext cx="372330" cy="369332"/>
          </a:xfrm>
          <a:prstGeom prst="rect">
            <a:avLst/>
          </a:prstGeom>
          <a:noFill/>
        </p:spPr>
        <p:txBody>
          <a:bodyPr wrap="none" rtlCol="0">
            <a:spAutoFit/>
          </a:bodyPr>
          <a:lstStyle/>
          <a:p>
            <a:r>
              <a:rPr lang="en-US" dirty="0"/>
              <a:t>-6</a:t>
            </a:r>
          </a:p>
        </p:txBody>
      </p:sp>
      <p:sp>
        <p:nvSpPr>
          <p:cNvPr id="44" name="TextBox 43"/>
          <p:cNvSpPr txBox="1"/>
          <p:nvPr/>
        </p:nvSpPr>
        <p:spPr>
          <a:xfrm>
            <a:off x="6861158" y="2968583"/>
            <a:ext cx="301660" cy="369332"/>
          </a:xfrm>
          <a:prstGeom prst="rect">
            <a:avLst/>
          </a:prstGeom>
          <a:noFill/>
        </p:spPr>
        <p:txBody>
          <a:bodyPr wrap="none" rtlCol="0">
            <a:spAutoFit/>
          </a:bodyPr>
          <a:lstStyle/>
          <a:p>
            <a:r>
              <a:rPr lang="en-US" dirty="0"/>
              <a:t>2</a:t>
            </a:r>
          </a:p>
        </p:txBody>
      </p:sp>
      <p:sp>
        <p:nvSpPr>
          <p:cNvPr id="45" name="TextBox 44"/>
          <p:cNvSpPr txBox="1"/>
          <p:nvPr/>
        </p:nvSpPr>
        <p:spPr>
          <a:xfrm>
            <a:off x="2241059" y="2970664"/>
            <a:ext cx="377026" cy="369332"/>
          </a:xfrm>
          <a:prstGeom prst="rect">
            <a:avLst/>
          </a:prstGeom>
          <a:noFill/>
        </p:spPr>
        <p:txBody>
          <a:bodyPr wrap="none" rtlCol="0">
            <a:spAutoFit/>
          </a:bodyPr>
          <a:lstStyle/>
          <a:p>
            <a:r>
              <a:rPr lang="en-US" dirty="0"/>
              <a:t>-8</a:t>
            </a:r>
          </a:p>
        </p:txBody>
      </p:sp>
      <p:sp>
        <p:nvSpPr>
          <p:cNvPr id="46" name="TextBox 45"/>
          <p:cNvSpPr txBox="1"/>
          <p:nvPr/>
        </p:nvSpPr>
        <p:spPr>
          <a:xfrm>
            <a:off x="4079448" y="2971692"/>
            <a:ext cx="377026" cy="369332"/>
          </a:xfrm>
          <a:prstGeom prst="rect">
            <a:avLst/>
          </a:prstGeom>
          <a:noFill/>
        </p:spPr>
        <p:txBody>
          <a:bodyPr wrap="none" rtlCol="0">
            <a:spAutoFit/>
          </a:bodyPr>
          <a:lstStyle/>
          <a:p>
            <a:r>
              <a:rPr lang="en-US" dirty="0"/>
              <a:t>-4</a:t>
            </a:r>
          </a:p>
        </p:txBody>
      </p:sp>
      <p:sp>
        <p:nvSpPr>
          <p:cNvPr id="47" name="TextBox 46"/>
          <p:cNvSpPr txBox="1"/>
          <p:nvPr/>
        </p:nvSpPr>
        <p:spPr>
          <a:xfrm>
            <a:off x="7773988" y="2970664"/>
            <a:ext cx="301660" cy="369332"/>
          </a:xfrm>
          <a:prstGeom prst="rect">
            <a:avLst/>
          </a:prstGeom>
          <a:noFill/>
        </p:spPr>
        <p:txBody>
          <a:bodyPr wrap="none" rtlCol="0">
            <a:spAutoFit/>
          </a:bodyPr>
          <a:lstStyle/>
          <a:p>
            <a:r>
              <a:rPr lang="en-US" dirty="0"/>
              <a:t>4</a:t>
            </a:r>
          </a:p>
        </p:txBody>
      </p:sp>
      <p:sp>
        <p:nvSpPr>
          <p:cNvPr id="49" name="TextBox 48"/>
          <p:cNvSpPr txBox="1"/>
          <p:nvPr/>
        </p:nvSpPr>
        <p:spPr>
          <a:xfrm>
            <a:off x="8689958" y="2977839"/>
            <a:ext cx="301660" cy="369332"/>
          </a:xfrm>
          <a:prstGeom prst="rect">
            <a:avLst/>
          </a:prstGeom>
          <a:noFill/>
        </p:spPr>
        <p:txBody>
          <a:bodyPr wrap="none" rtlCol="0">
            <a:spAutoFit/>
          </a:bodyPr>
          <a:lstStyle/>
          <a:p>
            <a:r>
              <a:rPr lang="en-US" dirty="0"/>
              <a:t>6</a:t>
            </a:r>
          </a:p>
        </p:txBody>
      </p:sp>
      <p:sp>
        <p:nvSpPr>
          <p:cNvPr id="50" name="TextBox 49"/>
          <p:cNvSpPr txBox="1"/>
          <p:nvPr/>
        </p:nvSpPr>
        <p:spPr>
          <a:xfrm>
            <a:off x="6188203" y="3698317"/>
            <a:ext cx="372330" cy="369332"/>
          </a:xfrm>
          <a:prstGeom prst="rect">
            <a:avLst/>
          </a:prstGeom>
          <a:noFill/>
        </p:spPr>
        <p:txBody>
          <a:bodyPr wrap="none" rtlCol="0">
            <a:spAutoFit/>
          </a:bodyPr>
          <a:lstStyle/>
          <a:p>
            <a:r>
              <a:rPr lang="en-US" dirty="0"/>
              <a:t>-2</a:t>
            </a:r>
          </a:p>
        </p:txBody>
      </p:sp>
      <p:sp>
        <p:nvSpPr>
          <p:cNvPr id="51" name="TextBox 50"/>
          <p:cNvSpPr txBox="1"/>
          <p:nvPr/>
        </p:nvSpPr>
        <p:spPr>
          <a:xfrm>
            <a:off x="9611498" y="2977154"/>
            <a:ext cx="301660" cy="369332"/>
          </a:xfrm>
          <a:prstGeom prst="rect">
            <a:avLst/>
          </a:prstGeom>
          <a:noFill/>
        </p:spPr>
        <p:txBody>
          <a:bodyPr wrap="none" rtlCol="0">
            <a:spAutoFit/>
          </a:bodyPr>
          <a:lstStyle/>
          <a:p>
            <a:r>
              <a:rPr lang="en-US" dirty="0"/>
              <a:t>8</a:t>
            </a:r>
          </a:p>
        </p:txBody>
      </p:sp>
      <p:sp>
        <p:nvSpPr>
          <p:cNvPr id="52" name="TextBox 51"/>
          <p:cNvSpPr txBox="1"/>
          <p:nvPr/>
        </p:nvSpPr>
        <p:spPr>
          <a:xfrm>
            <a:off x="5699265" y="1875909"/>
            <a:ext cx="301660" cy="369332"/>
          </a:xfrm>
          <a:prstGeom prst="rect">
            <a:avLst/>
          </a:prstGeom>
          <a:noFill/>
        </p:spPr>
        <p:txBody>
          <a:bodyPr wrap="none" rtlCol="0">
            <a:spAutoFit/>
          </a:bodyPr>
          <a:lstStyle/>
          <a:p>
            <a:r>
              <a:rPr lang="en-US" dirty="0"/>
              <a:t>2</a:t>
            </a:r>
          </a:p>
        </p:txBody>
      </p:sp>
      <p:sp>
        <p:nvSpPr>
          <p:cNvPr id="53" name="TextBox 52"/>
          <p:cNvSpPr txBox="1"/>
          <p:nvPr/>
        </p:nvSpPr>
        <p:spPr>
          <a:xfrm>
            <a:off x="5703301" y="52388"/>
            <a:ext cx="301660" cy="369332"/>
          </a:xfrm>
          <a:prstGeom prst="rect">
            <a:avLst/>
          </a:prstGeom>
          <a:noFill/>
        </p:spPr>
        <p:txBody>
          <a:bodyPr wrap="none" rtlCol="0">
            <a:spAutoFit/>
          </a:bodyPr>
          <a:lstStyle/>
          <a:p>
            <a:r>
              <a:rPr lang="en-US" dirty="0"/>
              <a:t>6</a:t>
            </a:r>
          </a:p>
        </p:txBody>
      </p:sp>
      <p:sp>
        <p:nvSpPr>
          <p:cNvPr id="54" name="TextBox 53"/>
          <p:cNvSpPr txBox="1"/>
          <p:nvPr/>
        </p:nvSpPr>
        <p:spPr>
          <a:xfrm>
            <a:off x="5699265" y="971889"/>
            <a:ext cx="301660" cy="369332"/>
          </a:xfrm>
          <a:prstGeom prst="rect">
            <a:avLst/>
          </a:prstGeom>
          <a:noFill/>
        </p:spPr>
        <p:txBody>
          <a:bodyPr wrap="none" rtlCol="0">
            <a:spAutoFit/>
          </a:bodyPr>
          <a:lstStyle/>
          <a:p>
            <a:r>
              <a:rPr lang="en-US" dirty="0"/>
              <a:t>4</a:t>
            </a:r>
          </a:p>
        </p:txBody>
      </p:sp>
      <p:sp>
        <p:nvSpPr>
          <p:cNvPr id="55" name="TextBox 54"/>
          <p:cNvSpPr txBox="1"/>
          <p:nvPr/>
        </p:nvSpPr>
        <p:spPr>
          <a:xfrm>
            <a:off x="6188203" y="4618631"/>
            <a:ext cx="377026" cy="369332"/>
          </a:xfrm>
          <a:prstGeom prst="rect">
            <a:avLst/>
          </a:prstGeom>
          <a:noFill/>
        </p:spPr>
        <p:txBody>
          <a:bodyPr wrap="none" rtlCol="0">
            <a:spAutoFit/>
          </a:bodyPr>
          <a:lstStyle/>
          <a:p>
            <a:r>
              <a:rPr lang="en-US" dirty="0"/>
              <a:t>-4</a:t>
            </a:r>
          </a:p>
        </p:txBody>
      </p:sp>
      <p:sp>
        <p:nvSpPr>
          <p:cNvPr id="56" name="TextBox 55"/>
          <p:cNvSpPr txBox="1"/>
          <p:nvPr/>
        </p:nvSpPr>
        <p:spPr>
          <a:xfrm>
            <a:off x="6177123" y="5530334"/>
            <a:ext cx="372330" cy="369332"/>
          </a:xfrm>
          <a:prstGeom prst="rect">
            <a:avLst/>
          </a:prstGeom>
          <a:noFill/>
        </p:spPr>
        <p:txBody>
          <a:bodyPr wrap="none" rtlCol="0">
            <a:spAutoFit/>
          </a:bodyPr>
          <a:lstStyle/>
          <a:p>
            <a:r>
              <a:rPr lang="en-US" dirty="0"/>
              <a:t>-6</a:t>
            </a:r>
          </a:p>
        </p:txBody>
      </p:sp>
      <p:sp>
        <p:nvSpPr>
          <p:cNvPr id="57" name="TextBox 56"/>
          <p:cNvSpPr txBox="1"/>
          <p:nvPr/>
        </p:nvSpPr>
        <p:spPr>
          <a:xfrm>
            <a:off x="6188203" y="6443146"/>
            <a:ext cx="377026" cy="369332"/>
          </a:xfrm>
          <a:prstGeom prst="rect">
            <a:avLst/>
          </a:prstGeom>
          <a:noFill/>
        </p:spPr>
        <p:txBody>
          <a:bodyPr wrap="none" rtlCol="0">
            <a:spAutoFit/>
          </a:bodyPr>
          <a:lstStyle/>
          <a:p>
            <a:r>
              <a:rPr lang="en-US" dirty="0"/>
              <a:t>-8</a:t>
            </a:r>
          </a:p>
        </p:txBody>
      </p:sp>
      <p:sp>
        <p:nvSpPr>
          <p:cNvPr id="39" name="Right Arrow 38"/>
          <p:cNvSpPr/>
          <p:nvPr/>
        </p:nvSpPr>
        <p:spPr>
          <a:xfrm flipH="1">
            <a:off x="5184775" y="2474505"/>
            <a:ext cx="909880" cy="24949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H="1">
            <a:off x="5184775" y="2980766"/>
            <a:ext cx="2" cy="2549569"/>
          </a:xfrm>
          <a:prstGeom prst="line">
            <a:avLst/>
          </a:prstGeom>
          <a:ln w="9525"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5204085" y="5530334"/>
            <a:ext cx="883394" cy="0"/>
          </a:xfrm>
          <a:prstGeom prst="line">
            <a:avLst/>
          </a:prstGeom>
          <a:ln w="9525"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48" name="Right Arrow 47"/>
          <p:cNvSpPr/>
          <p:nvPr/>
        </p:nvSpPr>
        <p:spPr>
          <a:xfrm rot="5400000" flipV="1">
            <a:off x="3730434" y="4127350"/>
            <a:ext cx="2567030" cy="249496"/>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ight Arrow 58"/>
          <p:cNvSpPr/>
          <p:nvPr/>
        </p:nvSpPr>
        <p:spPr>
          <a:xfrm>
            <a:off x="6102108" y="3222425"/>
            <a:ext cx="909880" cy="24949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p:cNvCxnSpPr/>
          <p:nvPr/>
        </p:nvCxnSpPr>
        <p:spPr>
          <a:xfrm flipH="1">
            <a:off x="7007226" y="1650369"/>
            <a:ext cx="4763" cy="1330396"/>
          </a:xfrm>
          <a:prstGeom prst="line">
            <a:avLst/>
          </a:prstGeom>
          <a:ln w="9525"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6107756" y="1650094"/>
            <a:ext cx="883394" cy="0"/>
          </a:xfrm>
          <a:prstGeom prst="line">
            <a:avLst/>
          </a:prstGeom>
          <a:ln w="9525" cmpd="sng">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62" name="Right Arrow 61"/>
          <p:cNvSpPr/>
          <p:nvPr/>
        </p:nvSpPr>
        <p:spPr>
          <a:xfrm rot="16200000">
            <a:off x="6562125" y="2188876"/>
            <a:ext cx="1327060" cy="249496"/>
          </a:xfrm>
          <a:prstGeom prst="righ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3" name="Picture 62"/>
          <p:cNvPicPr>
            <a:picLocks noChangeAspect="1"/>
          </p:cNvPicPr>
          <p:nvPr/>
        </p:nvPicPr>
        <p:blipFill>
          <a:blip r:embed="rId2"/>
          <a:stretch>
            <a:fillRect/>
          </a:stretch>
        </p:blipFill>
        <p:spPr>
          <a:xfrm>
            <a:off x="2241059" y="774957"/>
            <a:ext cx="1741646" cy="1596509"/>
          </a:xfrm>
          <a:prstGeom prst="rect">
            <a:avLst/>
          </a:prstGeom>
        </p:spPr>
      </p:pic>
      <p:sp>
        <p:nvSpPr>
          <p:cNvPr id="64" name="TextBox 63">
            <a:extLst>
              <a:ext uri="{FF2B5EF4-FFF2-40B4-BE49-F238E27FC236}">
                <a16:creationId xmlns:a16="http://schemas.microsoft.com/office/drawing/2014/main" id="{00D34508-BF67-8D4C-90EB-B665294B574C}"/>
              </a:ext>
            </a:extLst>
          </p:cNvPr>
          <p:cNvSpPr txBox="1"/>
          <p:nvPr/>
        </p:nvSpPr>
        <p:spPr>
          <a:xfrm>
            <a:off x="1878190" y="787223"/>
            <a:ext cx="418704" cy="369332"/>
          </a:xfrm>
          <a:prstGeom prst="rect">
            <a:avLst/>
          </a:prstGeom>
          <a:noFill/>
        </p:spPr>
        <p:txBody>
          <a:bodyPr wrap="none" rtlCol="0">
            <a:spAutoFit/>
          </a:bodyPr>
          <a:lstStyle/>
          <a:p>
            <a:r>
              <a:rPr lang="en-US" dirty="0"/>
              <a:t>$2</a:t>
            </a:r>
          </a:p>
        </p:txBody>
      </p:sp>
    </p:spTree>
    <p:extLst>
      <p:ext uri="{BB962C8B-B14F-4D97-AF65-F5344CB8AC3E}">
        <p14:creationId xmlns:p14="http://schemas.microsoft.com/office/powerpoint/2010/main" val="50117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Manifestations</a:t>
            </a:r>
          </a:p>
        </p:txBody>
      </p:sp>
      <p:sp>
        <p:nvSpPr>
          <p:cNvPr id="3" name="Content Placeholder 2"/>
          <p:cNvSpPr>
            <a:spLocks noGrp="1"/>
          </p:cNvSpPr>
          <p:nvPr>
            <p:ph idx="1"/>
          </p:nvPr>
        </p:nvSpPr>
        <p:spPr>
          <a:xfrm>
            <a:off x="1981200" y="1417639"/>
            <a:ext cx="8229600" cy="4525963"/>
          </a:xfrm>
        </p:spPr>
        <p:txBody>
          <a:bodyPr>
            <a:normAutofit lnSpcReduction="10000"/>
          </a:bodyPr>
          <a:lstStyle/>
          <a:p>
            <a:r>
              <a:rPr lang="en-US" sz="2400" dirty="0"/>
              <a:t>Springsteen tickets:  </a:t>
            </a:r>
          </a:p>
          <a:p>
            <a:pPr lvl="1"/>
            <a:r>
              <a:rPr lang="en-US" sz="2000" dirty="0">
                <a:hlinkClick r:id="rId2"/>
              </a:rPr>
              <a:t>https://www.npr.org/2017/11/09/563133762/bruce-springsteen-on-broadway-comes-with-an-economics-lesson?utm_medium=RSS&amp;utm_campaign=business</a:t>
            </a:r>
            <a:endParaRPr lang="en-US" sz="2000" dirty="0"/>
          </a:p>
          <a:p>
            <a:r>
              <a:rPr lang="en-US" sz="2400" dirty="0"/>
              <a:t>Bottles of wine in cellars of economists</a:t>
            </a:r>
          </a:p>
          <a:p>
            <a:pPr lvl="1"/>
            <a:r>
              <a:rPr lang="en-US" sz="2000" dirty="0"/>
              <a:t>Kahneman et al., “Anomalies: The Endowment Effect, Loss Aversion, and Status Quo Bias (1991), </a:t>
            </a:r>
            <a:r>
              <a:rPr lang="en-US" sz="2000" dirty="0">
                <a:hlinkClick r:id="rId3"/>
              </a:rPr>
              <a:t>https://www.aeaweb.org/articles?id=10.1257/jep.5.1.193</a:t>
            </a:r>
            <a:r>
              <a:rPr lang="en-US" sz="2000" dirty="0"/>
              <a:t> </a:t>
            </a:r>
          </a:p>
          <a:p>
            <a:r>
              <a:rPr lang="en-US" sz="2400" dirty="0"/>
              <a:t>Consumer demand for disaster insurance contracts</a:t>
            </a:r>
          </a:p>
          <a:p>
            <a:pPr lvl="1"/>
            <a:r>
              <a:rPr lang="en-US" sz="2000" dirty="0">
                <a:hlinkClick r:id="rId4"/>
              </a:rPr>
              <a:t>https://www.econstor.eu/bitstream/10419/57274/1/69009776X.pdf</a:t>
            </a:r>
            <a:r>
              <a:rPr lang="en-US" sz="2000" dirty="0"/>
              <a:t> </a:t>
            </a:r>
          </a:p>
          <a:p>
            <a:r>
              <a:rPr lang="en-US" sz="2400" dirty="0"/>
              <a:t>Valuation of legal entitlements </a:t>
            </a:r>
          </a:p>
          <a:p>
            <a:pPr lvl="1"/>
            <a:r>
              <a:rPr lang="en-US" sz="2000" dirty="0"/>
              <a:t>e.g., solar easements; </a:t>
            </a:r>
          </a:p>
          <a:p>
            <a:pPr lvl="1"/>
            <a:r>
              <a:rPr lang="en-US" sz="2000" dirty="0"/>
              <a:t>rights to habitable apartments</a:t>
            </a:r>
          </a:p>
          <a:p>
            <a:endParaRPr lang="en-US" sz="2400" dirty="0"/>
          </a:p>
        </p:txBody>
      </p:sp>
    </p:spTree>
    <p:extLst>
      <p:ext uri="{BB962C8B-B14F-4D97-AF65-F5344CB8AC3E}">
        <p14:creationId xmlns:p14="http://schemas.microsoft.com/office/powerpoint/2010/main" val="3485740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001" y="1"/>
            <a:ext cx="4136519" cy="3102389"/>
          </a:xfrm>
          <a:prstGeom prst="rect">
            <a:avLst/>
          </a:prstGeom>
        </p:spPr>
      </p:pic>
      <p:pic>
        <p:nvPicPr>
          <p:cNvPr id="6" name="Picture 5">
            <a:extLst>
              <a:ext uri="{FF2B5EF4-FFF2-40B4-BE49-F238E27FC236}">
                <a16:creationId xmlns:a16="http://schemas.microsoft.com/office/drawing/2014/main" id="{9C0E12D4-5B47-AB44-BB3C-FE9A2A2EA501}"/>
              </a:ext>
            </a:extLst>
          </p:cNvPr>
          <p:cNvPicPr>
            <a:picLocks noChangeAspect="1"/>
          </p:cNvPicPr>
          <p:nvPr/>
        </p:nvPicPr>
        <p:blipFill>
          <a:blip r:embed="rId3"/>
          <a:stretch>
            <a:fillRect/>
          </a:stretch>
        </p:blipFill>
        <p:spPr>
          <a:xfrm>
            <a:off x="2945027" y="713525"/>
            <a:ext cx="7604210" cy="5987112"/>
          </a:xfrm>
          <a:prstGeom prst="rect">
            <a:avLst/>
          </a:prstGeom>
        </p:spPr>
      </p:pic>
    </p:spTree>
    <p:extLst>
      <p:ext uri="{BB962C8B-B14F-4D97-AF65-F5344CB8AC3E}">
        <p14:creationId xmlns:p14="http://schemas.microsoft.com/office/powerpoint/2010/main" val="1243570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a:t>Levallow</a:t>
            </a:r>
            <a:r>
              <a:rPr lang="en-US" sz="2800" dirty="0"/>
              <a:t> &amp; </a:t>
            </a:r>
            <a:r>
              <a:rPr lang="en-US" sz="2800" dirty="0" err="1"/>
              <a:t>Kahneman</a:t>
            </a:r>
            <a:r>
              <a:rPr lang="en-US" sz="2800" dirty="0"/>
              <a:t>, “Delusions of Success: How Optimism Undermines Executives’ Decisions” (2003)</a:t>
            </a:r>
          </a:p>
        </p:txBody>
      </p:sp>
      <p:sp>
        <p:nvSpPr>
          <p:cNvPr id="3" name="Content Placeholder 2"/>
          <p:cNvSpPr>
            <a:spLocks noGrp="1"/>
          </p:cNvSpPr>
          <p:nvPr>
            <p:ph idx="1"/>
          </p:nvPr>
        </p:nvSpPr>
        <p:spPr>
          <a:xfrm>
            <a:off x="757177" y="1610449"/>
            <a:ext cx="10515600" cy="4351338"/>
          </a:xfrm>
        </p:spPr>
        <p:txBody>
          <a:bodyPr>
            <a:noAutofit/>
          </a:bodyPr>
          <a:lstStyle/>
          <a:p>
            <a:pPr marL="0" indent="0">
              <a:buNone/>
            </a:pPr>
            <a:r>
              <a:rPr lang="en-US" sz="2400" dirty="0"/>
              <a:t>“Research into human cognition has traced this </a:t>
            </a:r>
            <a:r>
              <a:rPr lang="en-US" sz="2400" dirty="0" err="1"/>
              <a:t>overoptimism</a:t>
            </a:r>
            <a:r>
              <a:rPr lang="en-US" sz="2400" dirty="0"/>
              <a:t> to many sources. One of the most powerful is the tendency of individuals to exaggerate their own talents—to believe they are above average in their endowment of positive traits and abilities. </a:t>
            </a:r>
          </a:p>
          <a:p>
            <a:pPr marL="0" indent="0">
              <a:buNone/>
            </a:pPr>
            <a:r>
              <a:rPr lang="en-US" sz="2400" dirty="0"/>
              <a:t>Consider a survey of 1 million students conducted by the College Board in the 1970s. When asked to rate themselves in comparison to their peers, </a:t>
            </a:r>
          </a:p>
          <a:p>
            <a:pPr>
              <a:buFont typeface="Arial" panose="020B0604020202020204" pitchFamily="34" charset="0"/>
              <a:buChar char="•"/>
            </a:pPr>
            <a:r>
              <a:rPr lang="en-US" sz="2400" dirty="0"/>
              <a:t>70% of the students said they were above average in leadership ability, while only 2% rated themselves below average. </a:t>
            </a:r>
          </a:p>
          <a:p>
            <a:pPr>
              <a:buFont typeface="Arial" panose="020B0604020202020204" pitchFamily="34" charset="0"/>
              <a:buChar char="•"/>
            </a:pPr>
            <a:r>
              <a:rPr lang="en-US" sz="2400" dirty="0"/>
              <a:t>For athletic prowess, 60% saw themselves above the median, 6% below. </a:t>
            </a:r>
          </a:p>
          <a:p>
            <a:pPr>
              <a:buFont typeface="Arial" panose="020B0604020202020204" pitchFamily="34" charset="0"/>
              <a:buChar char="•"/>
            </a:pPr>
            <a:r>
              <a:rPr lang="en-US" sz="2400" dirty="0"/>
              <a:t>When assessing their ability to get along with others, 60% of the students judged themselves to be in the top decile, and fully 25% considered themselves to be in the top 1%.”</a:t>
            </a:r>
          </a:p>
        </p:txBody>
      </p:sp>
    </p:spTree>
    <p:extLst>
      <p:ext uri="{BB962C8B-B14F-4D97-AF65-F5344CB8AC3E}">
        <p14:creationId xmlns:p14="http://schemas.microsoft.com/office/powerpoint/2010/main" val="174153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a:t>Levallow</a:t>
            </a:r>
            <a:r>
              <a:rPr lang="en-US" sz="2800" dirty="0"/>
              <a:t> &amp; </a:t>
            </a:r>
            <a:r>
              <a:rPr lang="en-US" sz="2800" dirty="0" err="1"/>
              <a:t>Kahneman</a:t>
            </a:r>
            <a:r>
              <a:rPr lang="en-US" sz="2800" dirty="0"/>
              <a:t>, “Delusions of Success: How Optimism Undermines Executives’ Decisions” (2003)</a:t>
            </a:r>
          </a:p>
        </p:txBody>
      </p:sp>
      <p:sp>
        <p:nvSpPr>
          <p:cNvPr id="3" name="Content Placeholder 2"/>
          <p:cNvSpPr>
            <a:spLocks noGrp="1"/>
          </p:cNvSpPr>
          <p:nvPr>
            <p:ph idx="1"/>
          </p:nvPr>
        </p:nvSpPr>
        <p:spPr>
          <a:xfrm>
            <a:off x="838200" y="1690688"/>
            <a:ext cx="9372600" cy="4252914"/>
          </a:xfrm>
        </p:spPr>
        <p:txBody>
          <a:bodyPr>
            <a:noAutofit/>
          </a:bodyPr>
          <a:lstStyle/>
          <a:p>
            <a:pPr marL="0" indent="0">
              <a:buNone/>
            </a:pPr>
            <a:r>
              <a:rPr lang="en-US" sz="2400" dirty="0"/>
              <a:t>“The inclination to exaggerate our talents is amplified by our tendency to misperceive the causes of certain events. The typical pattern of such attribution errors, as psychologists call them, is for people to take credit for positive outcomes and to attribute negative outcomes to external factors, no matter what their true cause. </a:t>
            </a:r>
          </a:p>
          <a:p>
            <a:pPr marL="0" indent="0">
              <a:buNone/>
            </a:pPr>
            <a:r>
              <a:rPr lang="en-US" sz="2400" dirty="0"/>
              <a:t>One study of letters to shareholders in annual reports, for example, found that executives tend to attribute favorable outcomes to factors under their control, such as their corporate strategy or their R&amp;D programs. Unfavorable outcomes, by contrast, were more likely to be attributed to uncontrollable external factors such as weather or inflation. Similar self-serving attributions have been found in other studies of annual reports and executive speeches.”</a:t>
            </a:r>
          </a:p>
        </p:txBody>
      </p:sp>
    </p:spTree>
    <p:extLst>
      <p:ext uri="{BB962C8B-B14F-4D97-AF65-F5344CB8AC3E}">
        <p14:creationId xmlns:p14="http://schemas.microsoft.com/office/powerpoint/2010/main" val="1989556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56ED-3C8A-3D4C-92E9-292EB5217DB6}"/>
              </a:ext>
            </a:extLst>
          </p:cNvPr>
          <p:cNvSpPr>
            <a:spLocks noGrp="1"/>
          </p:cNvSpPr>
          <p:nvPr>
            <p:ph type="title"/>
          </p:nvPr>
        </p:nvSpPr>
        <p:spPr/>
        <p:txBody>
          <a:bodyPr/>
          <a:lstStyle/>
          <a:p>
            <a:r>
              <a:rPr lang="en-US" dirty="0"/>
              <a:t>Manifestations</a:t>
            </a:r>
          </a:p>
        </p:txBody>
      </p:sp>
      <p:sp>
        <p:nvSpPr>
          <p:cNvPr id="3" name="Content Placeholder 2">
            <a:extLst>
              <a:ext uri="{FF2B5EF4-FFF2-40B4-BE49-F238E27FC236}">
                <a16:creationId xmlns:a16="http://schemas.microsoft.com/office/drawing/2014/main" id="{218544E4-CC1C-B24E-9EBB-874F388C9424}"/>
              </a:ext>
            </a:extLst>
          </p:cNvPr>
          <p:cNvSpPr>
            <a:spLocks noGrp="1"/>
          </p:cNvSpPr>
          <p:nvPr>
            <p:ph idx="1"/>
          </p:nvPr>
        </p:nvSpPr>
        <p:spPr>
          <a:xfrm>
            <a:off x="5109931" y="1555717"/>
            <a:ext cx="4693096" cy="4525963"/>
          </a:xfrm>
        </p:spPr>
        <p:txBody>
          <a:bodyPr>
            <a:normAutofit/>
          </a:bodyPr>
          <a:lstStyle/>
          <a:p>
            <a:r>
              <a:rPr lang="en-US" dirty="0"/>
              <a:t>Backcountry skiing; avalanche risk</a:t>
            </a:r>
          </a:p>
          <a:p>
            <a:r>
              <a:rPr lang="en-US" dirty="0"/>
              <a:t>Investment decisions</a:t>
            </a:r>
          </a:p>
          <a:p>
            <a:r>
              <a:rPr lang="en-US" dirty="0"/>
              <a:t>Ability of lawyers to assess probability of victory</a:t>
            </a:r>
          </a:p>
        </p:txBody>
      </p:sp>
      <p:sp>
        <p:nvSpPr>
          <p:cNvPr id="4" name="Left Brace 3">
            <a:extLst>
              <a:ext uri="{FF2B5EF4-FFF2-40B4-BE49-F238E27FC236}">
                <a16:creationId xmlns:a16="http://schemas.microsoft.com/office/drawing/2014/main" id="{D7DF9321-2E2E-D643-8F46-03D335E1AD07}"/>
              </a:ext>
            </a:extLst>
          </p:cNvPr>
          <p:cNvSpPr/>
          <p:nvPr/>
        </p:nvSpPr>
        <p:spPr>
          <a:xfrm>
            <a:off x="4941880" y="2514600"/>
            <a:ext cx="168052" cy="129128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5" name="TextBox 4">
            <a:extLst>
              <a:ext uri="{FF2B5EF4-FFF2-40B4-BE49-F238E27FC236}">
                <a16:creationId xmlns:a16="http://schemas.microsoft.com/office/drawing/2014/main" id="{E2490906-EE85-3A45-8BF1-87B8D3266866}"/>
              </a:ext>
            </a:extLst>
          </p:cNvPr>
          <p:cNvSpPr txBox="1"/>
          <p:nvPr/>
        </p:nvSpPr>
        <p:spPr>
          <a:xfrm>
            <a:off x="3003121" y="2967336"/>
            <a:ext cx="1686680" cy="461665"/>
          </a:xfrm>
          <a:prstGeom prst="rect">
            <a:avLst/>
          </a:prstGeom>
          <a:noFill/>
        </p:spPr>
        <p:txBody>
          <a:bodyPr wrap="none" rtlCol="0">
            <a:spAutoFit/>
          </a:bodyPr>
          <a:lstStyle/>
          <a:p>
            <a:r>
              <a:rPr lang="en-US" sz="2400" dirty="0"/>
              <a:t>Gender bias</a:t>
            </a:r>
          </a:p>
        </p:txBody>
      </p:sp>
    </p:spTree>
    <p:extLst>
      <p:ext uri="{BB962C8B-B14F-4D97-AF65-F5344CB8AC3E}">
        <p14:creationId xmlns:p14="http://schemas.microsoft.com/office/powerpoint/2010/main" val="2847418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a:t>Carden</a:t>
            </a:r>
            <a:r>
              <a:rPr lang="en-US" sz="2800" dirty="0"/>
              <a:t>, “Behavioral economics show that women tend to make better investments than men” (2013)</a:t>
            </a:r>
          </a:p>
        </p:txBody>
      </p:sp>
      <p:sp>
        <p:nvSpPr>
          <p:cNvPr id="3" name="Content Placeholder 2"/>
          <p:cNvSpPr>
            <a:spLocks noGrp="1"/>
          </p:cNvSpPr>
          <p:nvPr>
            <p:ph idx="1"/>
          </p:nvPr>
        </p:nvSpPr>
        <p:spPr>
          <a:xfrm>
            <a:off x="990600" y="1790700"/>
            <a:ext cx="10363200" cy="4386263"/>
          </a:xfrm>
        </p:spPr>
        <p:txBody>
          <a:bodyPr>
            <a:noAutofit/>
          </a:bodyPr>
          <a:lstStyle/>
          <a:p>
            <a:pPr marL="0" indent="0">
              <a:buNone/>
            </a:pPr>
            <a:r>
              <a:rPr lang="en-US" sz="2400" dirty="0"/>
              <a:t>“Terry </a:t>
            </a:r>
            <a:r>
              <a:rPr lang="en-US" sz="2400" dirty="0" err="1"/>
              <a:t>Odean</a:t>
            </a:r>
            <a:r>
              <a:rPr lang="en-US" sz="2400" dirty="0"/>
              <a:t>, a University of California professor, has studied stock picking by gender for more than two decades. A seven-year study found single female investors outperformed single men by 2.3 percent, female investment groups outperformed male counterparts by 4.6 percent and women overall outperformed by 1.4 percent. Why? The short answer is overconfidence. Men trade more, and the more you trade, typically the more you lose — not to mention running up transaction costs</a:t>
            </a:r>
            <a:r>
              <a:rPr lang="mr-IN" sz="2400" dirty="0"/>
              <a:t>…</a:t>
            </a:r>
            <a:r>
              <a:rPr lang="en-US" sz="2400" dirty="0"/>
              <a:t>.</a:t>
            </a:r>
          </a:p>
          <a:p>
            <a:pPr marL="0" indent="0">
              <a:buNone/>
            </a:pPr>
            <a:r>
              <a:rPr lang="en-US" sz="2400" dirty="0"/>
              <a:t>Additionally, men hold onto their losers a lot longer than women. They’re sure the stock will come roaring back — even as it sinks. Academics call it confirmation bias; investment advisers call it boneheaded.”</a:t>
            </a:r>
          </a:p>
        </p:txBody>
      </p:sp>
    </p:spTree>
    <p:extLst>
      <p:ext uri="{BB962C8B-B14F-4D97-AF65-F5344CB8AC3E}">
        <p14:creationId xmlns:p14="http://schemas.microsoft.com/office/powerpoint/2010/main" val="1826123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Goodman-</a:t>
            </a:r>
            <a:r>
              <a:rPr lang="en-US" sz="2800" dirty="0" err="1"/>
              <a:t>Delahunty</a:t>
            </a:r>
            <a:r>
              <a:rPr lang="en-US" sz="2800" dirty="0"/>
              <a:t> et al., “Insightful or Wishful:  Lawyers’ Ability to Predict Case Outcomes” (2010)</a:t>
            </a:r>
          </a:p>
        </p:txBody>
      </p:sp>
      <p:sp>
        <p:nvSpPr>
          <p:cNvPr id="3" name="Content Placeholder 2"/>
          <p:cNvSpPr>
            <a:spLocks noGrp="1"/>
          </p:cNvSpPr>
          <p:nvPr>
            <p:ph idx="1"/>
          </p:nvPr>
        </p:nvSpPr>
        <p:spPr>
          <a:xfrm>
            <a:off x="990600" y="1790700"/>
            <a:ext cx="9220200" cy="4792661"/>
          </a:xfrm>
        </p:spPr>
        <p:txBody>
          <a:bodyPr>
            <a:noAutofit/>
          </a:bodyPr>
          <a:lstStyle/>
          <a:p>
            <a:pPr marL="0" indent="0">
              <a:buNone/>
            </a:pPr>
            <a:r>
              <a:rPr lang="en-US" sz="2400" dirty="0"/>
              <a:t>“The findings extend previous research on overconfidence in defense lawyers (Loftus &amp; </a:t>
            </a:r>
            <a:r>
              <a:rPr lang="en-US" sz="2400" dirty="0" err="1"/>
              <a:t>Wagenaar</a:t>
            </a:r>
            <a:r>
              <a:rPr lang="en-US" sz="2400" dirty="0"/>
              <a:t>, 1988; </a:t>
            </a:r>
            <a:r>
              <a:rPr lang="en-US" sz="2400" dirty="0" err="1"/>
              <a:t>Malsch</a:t>
            </a:r>
            <a:r>
              <a:rPr lang="en-US" sz="2400" dirty="0"/>
              <a:t>, 1990), by establishing that similar biases arise in predictions by criminal prosecutors and by counsel for both plaintiffs and defendants in civil cases. Lawyers frequently made substantial judgmental errors, showing a proclivity to </a:t>
            </a:r>
            <a:r>
              <a:rPr lang="en-US" sz="2400" dirty="0" err="1"/>
              <a:t>overoptimism</a:t>
            </a:r>
            <a:r>
              <a:rPr lang="en-US" sz="2400" dirty="0"/>
              <a:t>. The most biased estimates were expressed with very high initial confidence: In these instances, lawyers were extremely overconfident. These findings are consistent with a large body of literature documenting overconfidence in a range of judgments (theoretical explanations of </a:t>
            </a:r>
            <a:r>
              <a:rPr lang="en-US" sz="2400" dirty="0" err="1"/>
              <a:t>miscalibration</a:t>
            </a:r>
            <a:r>
              <a:rPr lang="en-US" sz="2400" dirty="0"/>
              <a:t> of confidence are discussed in </a:t>
            </a:r>
            <a:r>
              <a:rPr lang="en-US" sz="2400" dirty="0" err="1"/>
              <a:t>Gigerenzer</a:t>
            </a:r>
            <a:r>
              <a:rPr lang="en-US" sz="2400" dirty="0"/>
              <a:t>, </a:t>
            </a:r>
            <a:r>
              <a:rPr lang="en-US" sz="2400" dirty="0" err="1"/>
              <a:t>Hoffrage</a:t>
            </a:r>
            <a:r>
              <a:rPr lang="en-US" sz="2400" dirty="0"/>
              <a:t>, &amp; </a:t>
            </a:r>
            <a:r>
              <a:rPr lang="en-US" sz="2400" dirty="0" err="1"/>
              <a:t>Kleinbolting</a:t>
            </a:r>
            <a:r>
              <a:rPr lang="en-US" sz="2400" dirty="0"/>
              <a:t>, 1991; </a:t>
            </a:r>
            <a:r>
              <a:rPr lang="en-US" sz="2400" dirty="0" err="1"/>
              <a:t>Kahneman</a:t>
            </a:r>
            <a:r>
              <a:rPr lang="en-US" sz="2400" dirty="0"/>
              <a:t>, </a:t>
            </a:r>
            <a:r>
              <a:rPr lang="en-US" sz="2400" dirty="0" err="1"/>
              <a:t>Slovic</a:t>
            </a:r>
            <a:r>
              <a:rPr lang="en-US" sz="2400" dirty="0"/>
              <a:t>, &amp; </a:t>
            </a:r>
            <a:r>
              <a:rPr lang="en-US" sz="2400" dirty="0" err="1"/>
              <a:t>Tversky</a:t>
            </a:r>
            <a:r>
              <a:rPr lang="en-US" sz="2400" dirty="0"/>
              <a:t>, 1982; Moore &amp; Healy, 2008).”</a:t>
            </a:r>
          </a:p>
        </p:txBody>
      </p:sp>
    </p:spTree>
    <p:extLst>
      <p:ext uri="{BB962C8B-B14F-4D97-AF65-F5344CB8AC3E}">
        <p14:creationId xmlns:p14="http://schemas.microsoft.com/office/powerpoint/2010/main" val="124430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Line 4"/>
          <p:cNvSpPr>
            <a:spLocks noChangeShapeType="1"/>
          </p:cNvSpPr>
          <p:nvPr/>
        </p:nvSpPr>
        <p:spPr bwMode="auto">
          <a:xfrm flipV="1">
            <a:off x="2603500" y="5776914"/>
            <a:ext cx="7782572" cy="1428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463" name="Rectangle 6"/>
          <p:cNvSpPr>
            <a:spLocks noChangeArrowheads="1"/>
          </p:cNvSpPr>
          <p:nvPr/>
        </p:nvSpPr>
        <p:spPr bwMode="auto">
          <a:xfrm>
            <a:off x="2205039" y="1138238"/>
            <a:ext cx="466725" cy="45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400">
                <a:latin typeface="Times New Roman" charset="0"/>
              </a:rPr>
              <a:t>$</a:t>
            </a:r>
          </a:p>
        </p:txBody>
      </p:sp>
      <p:sp>
        <p:nvSpPr>
          <p:cNvPr id="19464" name="Rectangle 7"/>
          <p:cNvSpPr>
            <a:spLocks noChangeArrowheads="1"/>
          </p:cNvSpPr>
          <p:nvPr/>
        </p:nvSpPr>
        <p:spPr bwMode="auto">
          <a:xfrm>
            <a:off x="9291639" y="5710238"/>
            <a:ext cx="1304925" cy="45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400" dirty="0">
                <a:latin typeface="Times New Roman" charset="0"/>
              </a:rPr>
              <a:t>Quantity</a:t>
            </a:r>
          </a:p>
        </p:txBody>
      </p:sp>
      <p:sp>
        <p:nvSpPr>
          <p:cNvPr id="10" name="Line 5"/>
          <p:cNvSpPr>
            <a:spLocks noChangeShapeType="1"/>
          </p:cNvSpPr>
          <p:nvPr/>
        </p:nvSpPr>
        <p:spPr bwMode="auto">
          <a:xfrm>
            <a:off x="2603500" y="1841500"/>
            <a:ext cx="6451600" cy="39370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 name="Rectangle 1026"/>
          <p:cNvSpPr>
            <a:spLocks noGrp="1" noChangeArrowheads="1"/>
          </p:cNvSpPr>
          <p:nvPr>
            <p:ph type="ctrTitle"/>
          </p:nvPr>
        </p:nvSpPr>
        <p:spPr>
          <a:xfrm>
            <a:off x="2824163" y="111298"/>
            <a:ext cx="7772400" cy="1625850"/>
          </a:xfrm>
          <a:noFill/>
        </p:spPr>
        <p:txBody>
          <a:bodyPr vert="horz" lIns="90488" tIns="44450" rIns="90488" bIns="44450" rtlCol="0" anchor="b">
            <a:noAutofit/>
          </a:bodyPr>
          <a:lstStyle/>
          <a:p>
            <a:pPr eaLnBrk="1" hangingPunct="1"/>
            <a:r>
              <a:rPr lang="en-US" sz="2000" dirty="0">
                <a:latin typeface="Arial" charset="0"/>
              </a:rPr>
              <a:t>The Incentive Theory of IP presumes that (a) potential innovators; (b) their employers; and (c) consumers will all respond rationally to financial signals.  If they do not (in predictable ways), we may need to adjust legal doctrines to offset the resultant distortions</a:t>
            </a:r>
          </a:p>
        </p:txBody>
      </p:sp>
      <p:sp>
        <p:nvSpPr>
          <p:cNvPr id="18" name="Line 8"/>
          <p:cNvSpPr>
            <a:spLocks noChangeShapeType="1"/>
          </p:cNvSpPr>
          <p:nvPr/>
        </p:nvSpPr>
        <p:spPr bwMode="auto">
          <a:xfrm>
            <a:off x="5418917" y="3566859"/>
            <a:ext cx="0" cy="221799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 name="Line 9"/>
          <p:cNvSpPr>
            <a:spLocks noChangeShapeType="1"/>
          </p:cNvSpPr>
          <p:nvPr/>
        </p:nvSpPr>
        <p:spPr bwMode="auto">
          <a:xfrm flipH="1">
            <a:off x="2584450" y="3200400"/>
            <a:ext cx="22225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 name="Rectangle 13"/>
          <p:cNvSpPr>
            <a:spLocks noChangeArrowheads="1"/>
          </p:cNvSpPr>
          <p:nvPr/>
        </p:nvSpPr>
        <p:spPr bwMode="auto">
          <a:xfrm>
            <a:off x="2241345" y="3337308"/>
            <a:ext cx="354265" cy="45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400" dirty="0">
                <a:latin typeface="Times New Roman" charset="0"/>
              </a:rPr>
              <a:t>P</a:t>
            </a:r>
          </a:p>
        </p:txBody>
      </p:sp>
      <p:sp>
        <p:nvSpPr>
          <p:cNvPr id="21" name="Rectangle 17"/>
          <p:cNvSpPr>
            <a:spLocks noChangeArrowheads="1"/>
          </p:cNvSpPr>
          <p:nvPr/>
        </p:nvSpPr>
        <p:spPr bwMode="auto">
          <a:xfrm>
            <a:off x="5188101" y="5776913"/>
            <a:ext cx="405010" cy="45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400" dirty="0">
                <a:latin typeface="Times New Roman" charset="0"/>
              </a:rPr>
              <a:t>Q</a:t>
            </a:r>
          </a:p>
        </p:txBody>
      </p:sp>
      <p:sp>
        <p:nvSpPr>
          <p:cNvPr id="22" name="Rectangle 23"/>
          <p:cNvSpPr>
            <a:spLocks noChangeArrowheads="1"/>
          </p:cNvSpPr>
          <p:nvPr/>
        </p:nvSpPr>
        <p:spPr bwMode="auto">
          <a:xfrm rot="16200000">
            <a:off x="150814" y="3835066"/>
            <a:ext cx="3355975" cy="397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000" dirty="0">
                <a:latin typeface="Times New Roman" charset="0"/>
              </a:rPr>
              <a:t>Profit-maximizing price</a:t>
            </a:r>
          </a:p>
        </p:txBody>
      </p:sp>
      <p:sp>
        <p:nvSpPr>
          <p:cNvPr id="23" name="Line 24"/>
          <p:cNvSpPr>
            <a:spLocks noChangeShapeType="1"/>
          </p:cNvSpPr>
          <p:nvPr/>
        </p:nvSpPr>
        <p:spPr bwMode="auto">
          <a:xfrm flipV="1">
            <a:off x="1987550" y="3566858"/>
            <a:ext cx="292100" cy="97092"/>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4" name="Rectangle 22"/>
          <p:cNvSpPr>
            <a:spLocks noChangeArrowheads="1"/>
          </p:cNvSpPr>
          <p:nvPr/>
        </p:nvSpPr>
        <p:spPr bwMode="auto">
          <a:xfrm>
            <a:off x="2438401" y="6164264"/>
            <a:ext cx="3730625" cy="397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000" dirty="0">
                <a:latin typeface="Times New Roman" charset="0"/>
              </a:rPr>
              <a:t>Profit-maximizing output</a:t>
            </a:r>
          </a:p>
        </p:txBody>
      </p:sp>
      <p:sp>
        <p:nvSpPr>
          <p:cNvPr id="25" name="Line 25"/>
          <p:cNvSpPr>
            <a:spLocks noChangeShapeType="1"/>
          </p:cNvSpPr>
          <p:nvPr/>
        </p:nvSpPr>
        <p:spPr bwMode="auto">
          <a:xfrm flipV="1">
            <a:off x="5000820" y="6094647"/>
            <a:ext cx="277591" cy="220334"/>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6" name="Freeform 26" descr="Wide upward diagonal"/>
          <p:cNvSpPr>
            <a:spLocks/>
          </p:cNvSpPr>
          <p:nvPr/>
        </p:nvSpPr>
        <p:spPr bwMode="auto">
          <a:xfrm>
            <a:off x="2596196" y="3566859"/>
            <a:ext cx="2815417" cy="1788999"/>
          </a:xfrm>
          <a:custGeom>
            <a:avLst/>
            <a:gdLst>
              <a:gd name="T0" fmla="*/ 0 w 1383"/>
              <a:gd name="T1" fmla="*/ 0 h 865"/>
              <a:gd name="T2" fmla="*/ 0 w 1383"/>
              <a:gd name="T3" fmla="*/ 1371600 h 865"/>
              <a:gd name="T4" fmla="*/ 2193925 w 1383"/>
              <a:gd name="T5" fmla="*/ 1355725 h 865"/>
              <a:gd name="T6" fmla="*/ 2193925 w 1383"/>
              <a:gd name="T7" fmla="*/ 0 h 865"/>
              <a:gd name="T8" fmla="*/ 0 w 1383"/>
              <a:gd name="T9" fmla="*/ 0 h 865"/>
              <a:gd name="T10" fmla="*/ 0 60000 65536"/>
              <a:gd name="T11" fmla="*/ 0 60000 65536"/>
              <a:gd name="T12" fmla="*/ 0 60000 65536"/>
              <a:gd name="T13" fmla="*/ 0 60000 65536"/>
              <a:gd name="T14" fmla="*/ 0 60000 65536"/>
              <a:gd name="T15" fmla="*/ 0 w 1383"/>
              <a:gd name="T16" fmla="*/ 0 h 865"/>
              <a:gd name="T17" fmla="*/ 1383 w 1383"/>
              <a:gd name="T18" fmla="*/ 865 h 865"/>
            </a:gdLst>
            <a:ahLst/>
            <a:cxnLst>
              <a:cxn ang="T10">
                <a:pos x="T0" y="T1"/>
              </a:cxn>
              <a:cxn ang="T11">
                <a:pos x="T2" y="T3"/>
              </a:cxn>
              <a:cxn ang="T12">
                <a:pos x="T4" y="T5"/>
              </a:cxn>
              <a:cxn ang="T13">
                <a:pos x="T6" y="T7"/>
              </a:cxn>
              <a:cxn ang="T14">
                <a:pos x="T8" y="T9"/>
              </a:cxn>
            </a:cxnLst>
            <a:rect l="T15" t="T16" r="T17" b="T18"/>
            <a:pathLst>
              <a:path w="1383" h="865">
                <a:moveTo>
                  <a:pt x="0" y="0"/>
                </a:moveTo>
                <a:lnTo>
                  <a:pt x="0" y="864"/>
                </a:lnTo>
                <a:lnTo>
                  <a:pt x="1382" y="854"/>
                </a:lnTo>
                <a:lnTo>
                  <a:pt x="1382" y="0"/>
                </a:lnTo>
                <a:lnTo>
                  <a:pt x="0" y="0"/>
                </a:lnTo>
              </a:path>
            </a:pathLst>
          </a:custGeom>
          <a:pattFill prst="wdUpDiag">
            <a:fgClr>
              <a:srgbClr val="0235B4"/>
            </a:fgClr>
            <a:bgClr>
              <a:srgbClr val="FFFFFF"/>
            </a:bgClr>
          </a:pattFill>
          <a:ln w="12700" cap="rnd">
            <a:solidFill>
              <a:schemeClr val="tx1"/>
            </a:solidFill>
            <a:round/>
            <a:headEnd/>
            <a:tailEnd/>
          </a:ln>
        </p:spPr>
        <p:txBody>
          <a:bodyPr/>
          <a:lstStyle/>
          <a:p>
            <a:endParaRPr lang="en-US"/>
          </a:p>
        </p:txBody>
      </p:sp>
      <p:sp>
        <p:nvSpPr>
          <p:cNvPr id="27" name="Rectangle 27"/>
          <p:cNvSpPr>
            <a:spLocks noChangeArrowheads="1"/>
          </p:cNvSpPr>
          <p:nvPr/>
        </p:nvSpPr>
        <p:spPr bwMode="auto">
          <a:xfrm>
            <a:off x="6705739" y="2806701"/>
            <a:ext cx="1986827" cy="397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000" dirty="0"/>
              <a:t>Monopoly Profits</a:t>
            </a:r>
          </a:p>
        </p:txBody>
      </p:sp>
      <p:sp>
        <p:nvSpPr>
          <p:cNvPr id="29" name="Freeform 32" descr="Dark downward diagonal"/>
          <p:cNvSpPr>
            <a:spLocks/>
          </p:cNvSpPr>
          <p:nvPr/>
        </p:nvSpPr>
        <p:spPr bwMode="auto">
          <a:xfrm>
            <a:off x="2590800" y="1828800"/>
            <a:ext cx="2820812" cy="1738058"/>
          </a:xfrm>
          <a:custGeom>
            <a:avLst/>
            <a:gdLst>
              <a:gd name="T0" fmla="*/ 0 w 1392"/>
              <a:gd name="T1" fmla="*/ 0 h 864"/>
              <a:gd name="T2" fmla="*/ 0 w 1392"/>
              <a:gd name="T3" fmla="*/ 1371600 h 864"/>
              <a:gd name="T4" fmla="*/ 2209800 w 1392"/>
              <a:gd name="T5" fmla="*/ 1371600 h 864"/>
              <a:gd name="T6" fmla="*/ 0 w 1392"/>
              <a:gd name="T7" fmla="*/ 0 h 864"/>
              <a:gd name="T8" fmla="*/ 0 60000 65536"/>
              <a:gd name="T9" fmla="*/ 0 60000 65536"/>
              <a:gd name="T10" fmla="*/ 0 60000 65536"/>
              <a:gd name="T11" fmla="*/ 0 60000 65536"/>
              <a:gd name="T12" fmla="*/ 0 w 1392"/>
              <a:gd name="T13" fmla="*/ 0 h 864"/>
              <a:gd name="T14" fmla="*/ 1392 w 1392"/>
              <a:gd name="T15" fmla="*/ 864 h 864"/>
            </a:gdLst>
            <a:ahLst/>
            <a:cxnLst>
              <a:cxn ang="T8">
                <a:pos x="T0" y="T1"/>
              </a:cxn>
              <a:cxn ang="T9">
                <a:pos x="T2" y="T3"/>
              </a:cxn>
              <a:cxn ang="T10">
                <a:pos x="T4" y="T5"/>
              </a:cxn>
              <a:cxn ang="T11">
                <a:pos x="T6" y="T7"/>
              </a:cxn>
            </a:cxnLst>
            <a:rect l="T12" t="T13" r="T14" b="T15"/>
            <a:pathLst>
              <a:path w="1392" h="864">
                <a:moveTo>
                  <a:pt x="0" y="0"/>
                </a:moveTo>
                <a:lnTo>
                  <a:pt x="0" y="864"/>
                </a:lnTo>
                <a:lnTo>
                  <a:pt x="1392" y="864"/>
                </a:lnTo>
                <a:lnTo>
                  <a:pt x="0" y="0"/>
                </a:lnTo>
                <a:close/>
              </a:path>
            </a:pathLst>
          </a:custGeom>
          <a:pattFill prst="dkDnDiag">
            <a:fgClr>
              <a:srgbClr val="1A7418"/>
            </a:fgClr>
            <a:bgClr>
              <a:srgbClr val="FFFFFF"/>
            </a:bgClr>
          </a:pattFill>
          <a:ln w="12700">
            <a:solidFill>
              <a:schemeClr val="tx1"/>
            </a:solidFill>
            <a:round/>
            <a:headEnd/>
            <a:tailEnd/>
          </a:ln>
        </p:spPr>
        <p:txBody>
          <a:bodyPr wrap="none" anchor="ctr"/>
          <a:lstStyle/>
          <a:p>
            <a:endParaRPr lang="en-US"/>
          </a:p>
        </p:txBody>
      </p:sp>
      <p:sp>
        <p:nvSpPr>
          <p:cNvPr id="30" name="Rectangle 34"/>
          <p:cNvSpPr>
            <a:spLocks noChangeArrowheads="1"/>
          </p:cNvSpPr>
          <p:nvPr/>
        </p:nvSpPr>
        <p:spPr bwMode="auto">
          <a:xfrm>
            <a:off x="4372152" y="2024805"/>
            <a:ext cx="2077493" cy="397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000" dirty="0"/>
              <a:t>Consumer Surplus</a:t>
            </a:r>
          </a:p>
        </p:txBody>
      </p:sp>
      <p:sp>
        <p:nvSpPr>
          <p:cNvPr id="31" name="Line 35"/>
          <p:cNvSpPr>
            <a:spLocks noChangeShapeType="1"/>
          </p:cNvSpPr>
          <p:nvPr/>
        </p:nvSpPr>
        <p:spPr bwMode="auto">
          <a:xfrm flipH="1">
            <a:off x="3657600" y="2296887"/>
            <a:ext cx="714551" cy="446313"/>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3" name="Freeform 33" descr="Dark horizontal"/>
          <p:cNvSpPr>
            <a:spLocks/>
          </p:cNvSpPr>
          <p:nvPr/>
        </p:nvSpPr>
        <p:spPr bwMode="auto">
          <a:xfrm>
            <a:off x="5418917" y="3566858"/>
            <a:ext cx="2941708" cy="1789000"/>
          </a:xfrm>
          <a:custGeom>
            <a:avLst/>
            <a:gdLst>
              <a:gd name="T0" fmla="*/ 0 w 1440"/>
              <a:gd name="T1" fmla="*/ 0 h 864"/>
              <a:gd name="T2" fmla="*/ 0 w 1440"/>
              <a:gd name="T3" fmla="*/ 1371600 h 864"/>
              <a:gd name="T4" fmla="*/ 2286000 w 1440"/>
              <a:gd name="T5" fmla="*/ 1371600 h 864"/>
              <a:gd name="T6" fmla="*/ 0 w 1440"/>
              <a:gd name="T7" fmla="*/ 0 h 864"/>
              <a:gd name="T8" fmla="*/ 0 60000 65536"/>
              <a:gd name="T9" fmla="*/ 0 60000 65536"/>
              <a:gd name="T10" fmla="*/ 0 60000 65536"/>
              <a:gd name="T11" fmla="*/ 0 60000 65536"/>
              <a:gd name="T12" fmla="*/ 0 w 1440"/>
              <a:gd name="T13" fmla="*/ 0 h 864"/>
              <a:gd name="T14" fmla="*/ 1440 w 1440"/>
              <a:gd name="T15" fmla="*/ 864 h 864"/>
            </a:gdLst>
            <a:ahLst/>
            <a:cxnLst>
              <a:cxn ang="T8">
                <a:pos x="T0" y="T1"/>
              </a:cxn>
              <a:cxn ang="T9">
                <a:pos x="T2" y="T3"/>
              </a:cxn>
              <a:cxn ang="T10">
                <a:pos x="T4" y="T5"/>
              </a:cxn>
              <a:cxn ang="T11">
                <a:pos x="T6" y="T7"/>
              </a:cxn>
            </a:cxnLst>
            <a:rect l="T12" t="T13" r="T14" b="T15"/>
            <a:pathLst>
              <a:path w="1440" h="864">
                <a:moveTo>
                  <a:pt x="0" y="0"/>
                </a:moveTo>
                <a:lnTo>
                  <a:pt x="0" y="864"/>
                </a:lnTo>
                <a:lnTo>
                  <a:pt x="1440" y="864"/>
                </a:lnTo>
                <a:lnTo>
                  <a:pt x="0" y="0"/>
                </a:lnTo>
                <a:close/>
              </a:path>
            </a:pathLst>
          </a:custGeom>
          <a:pattFill prst="dkHorz">
            <a:fgClr>
              <a:srgbClr val="FF0000"/>
            </a:fgClr>
            <a:bgClr>
              <a:srgbClr val="FFFFFF"/>
            </a:bgClr>
          </a:pattFill>
          <a:ln w="12700">
            <a:solidFill>
              <a:schemeClr val="tx1"/>
            </a:solidFill>
            <a:round/>
            <a:headEnd/>
            <a:tailEnd/>
          </a:ln>
        </p:spPr>
        <p:txBody>
          <a:bodyPr wrap="none" anchor="ctr"/>
          <a:lstStyle/>
          <a:p>
            <a:endParaRPr lang="en-US"/>
          </a:p>
        </p:txBody>
      </p:sp>
      <p:sp>
        <p:nvSpPr>
          <p:cNvPr id="34" name="Rectangle 37"/>
          <p:cNvSpPr>
            <a:spLocks noChangeArrowheads="1"/>
          </p:cNvSpPr>
          <p:nvPr/>
        </p:nvSpPr>
        <p:spPr bwMode="auto">
          <a:xfrm>
            <a:off x="7555435" y="3958931"/>
            <a:ext cx="2999330"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p>
            <a:r>
              <a:rPr lang="en-US" sz="2000" dirty="0"/>
              <a:t>Deadweight Loss (foregone</a:t>
            </a:r>
          </a:p>
          <a:p>
            <a:r>
              <a:rPr lang="en-US" sz="2000" dirty="0"/>
              <a:t>consumer surplus)</a:t>
            </a:r>
          </a:p>
        </p:txBody>
      </p:sp>
      <p:sp>
        <p:nvSpPr>
          <p:cNvPr id="35" name="Line 38"/>
          <p:cNvSpPr>
            <a:spLocks noChangeShapeType="1"/>
          </p:cNvSpPr>
          <p:nvPr/>
        </p:nvSpPr>
        <p:spPr bwMode="auto">
          <a:xfrm flipH="1">
            <a:off x="5844574" y="4368947"/>
            <a:ext cx="1768336" cy="430609"/>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6" name="Line 5"/>
          <p:cNvSpPr>
            <a:spLocks noChangeShapeType="1"/>
          </p:cNvSpPr>
          <p:nvPr/>
        </p:nvSpPr>
        <p:spPr bwMode="auto">
          <a:xfrm flipV="1">
            <a:off x="2590800" y="5347922"/>
            <a:ext cx="7620000" cy="793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 name="Rectangle 10"/>
          <p:cNvSpPr>
            <a:spLocks noChangeArrowheads="1"/>
          </p:cNvSpPr>
          <p:nvPr/>
        </p:nvSpPr>
        <p:spPr bwMode="auto">
          <a:xfrm>
            <a:off x="8258176" y="4941556"/>
            <a:ext cx="2066925" cy="397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000" dirty="0">
                <a:latin typeface="Times New Roman" charset="0"/>
              </a:rPr>
              <a:t>Marginal Cost</a:t>
            </a:r>
          </a:p>
        </p:txBody>
      </p:sp>
      <p:sp>
        <p:nvSpPr>
          <p:cNvPr id="38" name="Oval 1047"/>
          <p:cNvSpPr>
            <a:spLocks noChangeArrowheads="1"/>
          </p:cNvSpPr>
          <p:nvPr/>
        </p:nvSpPr>
        <p:spPr bwMode="auto">
          <a:xfrm>
            <a:off x="5411612" y="5309821"/>
            <a:ext cx="76200" cy="7620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9" name="Line 29"/>
          <p:cNvSpPr>
            <a:spLocks noChangeShapeType="1"/>
          </p:cNvSpPr>
          <p:nvPr/>
        </p:nvSpPr>
        <p:spPr bwMode="auto">
          <a:xfrm flipH="1">
            <a:off x="4234234" y="3141509"/>
            <a:ext cx="2527930" cy="1166673"/>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40" name="Line 3"/>
          <p:cNvSpPr>
            <a:spLocks noChangeShapeType="1"/>
          </p:cNvSpPr>
          <p:nvPr/>
        </p:nvSpPr>
        <p:spPr bwMode="auto">
          <a:xfrm>
            <a:off x="2590800" y="419274"/>
            <a:ext cx="0" cy="535922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 name="Rectangle 14"/>
          <p:cNvSpPr>
            <a:spLocks noChangeArrowheads="1"/>
          </p:cNvSpPr>
          <p:nvPr/>
        </p:nvSpPr>
        <p:spPr bwMode="auto">
          <a:xfrm rot="1876621">
            <a:off x="4480640" y="3001629"/>
            <a:ext cx="1597025" cy="397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000" dirty="0">
                <a:latin typeface="Times New Roman" charset="0"/>
              </a:rPr>
              <a:t>Demand</a:t>
            </a:r>
          </a:p>
        </p:txBody>
      </p:sp>
      <p:sp>
        <p:nvSpPr>
          <p:cNvPr id="42" name="Rectangle 10"/>
          <p:cNvSpPr>
            <a:spLocks noChangeArrowheads="1"/>
          </p:cNvSpPr>
          <p:nvPr/>
        </p:nvSpPr>
        <p:spPr bwMode="auto">
          <a:xfrm rot="3088108">
            <a:off x="5458299" y="5761374"/>
            <a:ext cx="1299619" cy="705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p>
            <a:r>
              <a:rPr lang="en-US" sz="2000" dirty="0">
                <a:latin typeface="Times New Roman" charset="0"/>
              </a:rPr>
              <a:t>Marginal </a:t>
            </a:r>
          </a:p>
          <a:p>
            <a:r>
              <a:rPr lang="en-US" sz="2000" dirty="0">
                <a:latin typeface="Times New Roman" charset="0"/>
              </a:rPr>
              <a:t>   Revenue</a:t>
            </a:r>
          </a:p>
        </p:txBody>
      </p:sp>
      <p:sp>
        <p:nvSpPr>
          <p:cNvPr id="43" name="Line 6"/>
          <p:cNvSpPr>
            <a:spLocks noChangeShapeType="1"/>
          </p:cNvSpPr>
          <p:nvPr/>
        </p:nvSpPr>
        <p:spPr bwMode="auto">
          <a:xfrm>
            <a:off x="2603500" y="1841500"/>
            <a:ext cx="3736693" cy="4633090"/>
          </a:xfrm>
          <a:prstGeom prst="line">
            <a:avLst/>
          </a:prstGeom>
          <a:noFill/>
          <a:ln w="25400">
            <a:solidFill>
              <a:schemeClr val="tx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20054718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Goodman-</a:t>
            </a:r>
            <a:r>
              <a:rPr lang="en-US" sz="2800" dirty="0" err="1"/>
              <a:t>Delahunty</a:t>
            </a:r>
            <a:r>
              <a:rPr lang="en-US" sz="2800" dirty="0"/>
              <a:t> et al., “Insightful or Wishful:  Lawyers’ Ability to Predict Case Outcomes” (2010)</a:t>
            </a:r>
          </a:p>
        </p:txBody>
      </p:sp>
      <p:sp>
        <p:nvSpPr>
          <p:cNvPr id="3" name="Content Placeholder 2"/>
          <p:cNvSpPr>
            <a:spLocks noGrp="1"/>
          </p:cNvSpPr>
          <p:nvPr>
            <p:ph idx="1"/>
          </p:nvPr>
        </p:nvSpPr>
        <p:spPr>
          <a:xfrm>
            <a:off x="990601" y="1790700"/>
            <a:ext cx="8654262" cy="4335464"/>
          </a:xfrm>
        </p:spPr>
        <p:txBody>
          <a:bodyPr>
            <a:noAutofit/>
          </a:bodyPr>
          <a:lstStyle/>
          <a:p>
            <a:pPr marL="0" indent="0">
              <a:buNone/>
            </a:pPr>
            <a:r>
              <a:rPr lang="en-US" sz="2400" dirty="0"/>
              <a:t>“With respect to the correlates of the overconfidence bias, certain results were somewhat counterintuitive, such as the finding that lawyers with more experience were not better calibrated than less experienced lawyers</a:t>
            </a:r>
            <a:r>
              <a:rPr lang="mr-IN" sz="2400" dirty="0"/>
              <a:t>…</a:t>
            </a:r>
            <a:r>
              <a:rPr lang="en-US" sz="2400" dirty="0"/>
              <a:t>.</a:t>
            </a:r>
          </a:p>
          <a:p>
            <a:pPr marL="0" indent="0">
              <a:buNone/>
            </a:pPr>
            <a:r>
              <a:rPr lang="en-US" sz="2400" dirty="0"/>
              <a:t>“With regard to gender, we replicated results obtained by </a:t>
            </a:r>
            <a:r>
              <a:rPr lang="en-US" sz="2400" dirty="0" err="1"/>
              <a:t>Malsch</a:t>
            </a:r>
            <a:r>
              <a:rPr lang="en-US" sz="2400" dirty="0"/>
              <a:t> (1990) that female lawyers were better calibrated than their male colleagues. Male practitioners were more overconfident than female practitioners. These findings are in line with gender differences observed in research on metacognition (Pallier, 2003).”</a:t>
            </a:r>
          </a:p>
        </p:txBody>
      </p:sp>
    </p:spTree>
    <p:extLst>
      <p:ext uri="{BB962C8B-B14F-4D97-AF65-F5344CB8AC3E}">
        <p14:creationId xmlns:p14="http://schemas.microsoft.com/office/powerpoint/2010/main" val="355498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“Lottery Effect”</a:t>
            </a:r>
          </a:p>
        </p:txBody>
      </p:sp>
      <p:sp>
        <p:nvSpPr>
          <p:cNvPr id="3" name="Content Placeholder 2"/>
          <p:cNvSpPr>
            <a:spLocks noGrp="1"/>
          </p:cNvSpPr>
          <p:nvPr>
            <p:ph idx="1"/>
          </p:nvPr>
        </p:nvSpPr>
        <p:spPr>
          <a:xfrm>
            <a:off x="1981200" y="1328058"/>
            <a:ext cx="8229600" cy="5067981"/>
          </a:xfrm>
        </p:spPr>
        <p:txBody>
          <a:bodyPr>
            <a:normAutofit/>
          </a:bodyPr>
          <a:lstStyle/>
          <a:p>
            <a:r>
              <a:rPr lang="en-US" sz="2400" dirty="0"/>
              <a:t>(Some) people overweight small probabilities of reaping very large gains</a:t>
            </a:r>
          </a:p>
          <a:p>
            <a:pPr lvl="1"/>
            <a:r>
              <a:rPr lang="en-US" dirty="0"/>
              <a:t>A partial exception to prospect theory</a:t>
            </a:r>
          </a:p>
          <a:p>
            <a:r>
              <a:rPr lang="en-US" sz="2400" dirty="0"/>
              <a:t>Manifestations</a:t>
            </a:r>
          </a:p>
          <a:p>
            <a:pPr lvl="1"/>
            <a:r>
              <a:rPr lang="en-US" dirty="0"/>
              <a:t>Playing lotteries (Scherer; Crouch)</a:t>
            </a:r>
          </a:p>
          <a:p>
            <a:pPr lvl="2"/>
            <a:r>
              <a:rPr lang="en-US" dirty="0"/>
              <a:t>People play lotteries, despite “house rake” of ~50%</a:t>
            </a:r>
          </a:p>
          <a:p>
            <a:pPr lvl="2"/>
            <a:r>
              <a:rPr lang="en-US" dirty="0"/>
              <a:t>A change in the amount of the payout will affect their willingness to participate much more than a change in probability of the payout</a:t>
            </a:r>
          </a:p>
          <a:p>
            <a:pPr lvl="1"/>
            <a:r>
              <a:rPr lang="en-US" dirty="0"/>
              <a:t>Amateur investors (Stout 1995)</a:t>
            </a:r>
          </a:p>
          <a:p>
            <a:pPr lvl="1"/>
            <a:r>
              <a:rPr lang="en-US" dirty="0"/>
              <a:t>Entrepreneurialism (</a:t>
            </a:r>
            <a:r>
              <a:rPr lang="en-US" dirty="0" err="1"/>
              <a:t>Hopenhyn</a:t>
            </a:r>
            <a:r>
              <a:rPr lang="en-US" dirty="0"/>
              <a:t> 2003; </a:t>
            </a:r>
            <a:r>
              <a:rPr lang="en-US" dirty="0" err="1"/>
              <a:t>Astebro</a:t>
            </a:r>
            <a:r>
              <a:rPr lang="en-US" dirty="0"/>
              <a:t> 2003)</a:t>
            </a:r>
          </a:p>
          <a:p>
            <a:pPr lvl="2"/>
            <a:endParaRPr lang="en-US" dirty="0"/>
          </a:p>
          <a:p>
            <a:pPr marL="457200" lvl="1" indent="0">
              <a:buNone/>
            </a:pPr>
            <a:endParaRPr lang="en-US" dirty="0"/>
          </a:p>
        </p:txBody>
      </p:sp>
    </p:spTree>
    <p:extLst>
      <p:ext uri="{BB962C8B-B14F-4D97-AF65-F5344CB8AC3E}">
        <p14:creationId xmlns:p14="http://schemas.microsoft.com/office/powerpoint/2010/main" val="342132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 in how many companies achieves High-Growth status by metro area. Washington DC leads the way with 1 in 326.">
            <a:extLst>
              <a:ext uri="{FF2B5EF4-FFF2-40B4-BE49-F238E27FC236}">
                <a16:creationId xmlns:a16="http://schemas.microsoft.com/office/drawing/2014/main" id="{C8E1FFC3-1D92-5848-91BB-432F085F71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16742"/>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81AA3F36-A913-3C4C-9E91-C5AEED76D4A0}"/>
              </a:ext>
            </a:extLst>
          </p:cNvPr>
          <p:cNvSpPr>
            <a:spLocks noGrp="1"/>
          </p:cNvSpPr>
          <p:nvPr>
            <p:ph type="title"/>
          </p:nvPr>
        </p:nvSpPr>
        <p:spPr>
          <a:xfrm>
            <a:off x="1981200" y="274638"/>
            <a:ext cx="8229600" cy="842104"/>
          </a:xfrm>
        </p:spPr>
        <p:txBody>
          <a:bodyPr>
            <a:normAutofit/>
          </a:bodyPr>
          <a:lstStyle/>
          <a:p>
            <a:r>
              <a:rPr lang="en-US" sz="2400" dirty="0"/>
              <a:t>Probability that a Startup will become a “high-growth company”</a:t>
            </a:r>
          </a:p>
        </p:txBody>
      </p:sp>
      <p:sp>
        <p:nvSpPr>
          <p:cNvPr id="5" name="TextBox 4">
            <a:extLst>
              <a:ext uri="{FF2B5EF4-FFF2-40B4-BE49-F238E27FC236}">
                <a16:creationId xmlns:a16="http://schemas.microsoft.com/office/drawing/2014/main" id="{945E8FAE-F4FB-4844-9B87-506E0B722A3C}"/>
              </a:ext>
            </a:extLst>
          </p:cNvPr>
          <p:cNvSpPr txBox="1"/>
          <p:nvPr/>
        </p:nvSpPr>
        <p:spPr>
          <a:xfrm>
            <a:off x="2858529" y="6444863"/>
            <a:ext cx="6124946" cy="276999"/>
          </a:xfrm>
          <a:prstGeom prst="rect">
            <a:avLst/>
          </a:prstGeom>
          <a:noFill/>
        </p:spPr>
        <p:txBody>
          <a:bodyPr wrap="none" rtlCol="0">
            <a:spAutoFit/>
          </a:bodyPr>
          <a:lstStyle/>
          <a:p>
            <a:r>
              <a:rPr lang="en-US" sz="1200" dirty="0"/>
              <a:t>Source: https://</a:t>
            </a:r>
            <a:r>
              <a:rPr lang="en-US" sz="1200" dirty="0" err="1"/>
              <a:t>eisaiah.blog</a:t>
            </a:r>
            <a:r>
              <a:rPr lang="en-US" sz="1200" dirty="0"/>
              <a:t>/2018/12/24/what-are-the-odds-of-startup-success-by-metro-area/</a:t>
            </a:r>
          </a:p>
        </p:txBody>
      </p:sp>
    </p:spTree>
    <p:extLst>
      <p:ext uri="{BB962C8B-B14F-4D97-AF65-F5344CB8AC3E}">
        <p14:creationId xmlns:p14="http://schemas.microsoft.com/office/powerpoint/2010/main" val="2050109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313442-D3B5-574E-83E1-2B0E10A33BB5}"/>
              </a:ext>
            </a:extLst>
          </p:cNvPr>
          <p:cNvSpPr txBox="1"/>
          <p:nvPr/>
        </p:nvSpPr>
        <p:spPr>
          <a:xfrm>
            <a:off x="3612293" y="6461463"/>
            <a:ext cx="5496185" cy="307777"/>
          </a:xfrm>
          <a:prstGeom prst="rect">
            <a:avLst/>
          </a:prstGeom>
          <a:noFill/>
        </p:spPr>
        <p:txBody>
          <a:bodyPr wrap="none" rtlCol="0">
            <a:spAutoFit/>
          </a:bodyPr>
          <a:lstStyle/>
          <a:p>
            <a:r>
              <a:rPr lang="en-US" sz="1400" dirty="0"/>
              <a:t>Source: https://</a:t>
            </a:r>
            <a:r>
              <a:rPr lang="en-US" sz="1400" dirty="0" err="1"/>
              <a:t>startupsusa.org</a:t>
            </a:r>
            <a:r>
              <a:rPr lang="en-US" sz="1400" dirty="0"/>
              <a:t>/the-myth-of-the-young-startup-founder/</a:t>
            </a:r>
          </a:p>
        </p:txBody>
      </p:sp>
      <p:pic>
        <p:nvPicPr>
          <p:cNvPr id="10" name="Picture 9" descr="Table&#10;&#10;Description automatically generated">
            <a:extLst>
              <a:ext uri="{FF2B5EF4-FFF2-40B4-BE49-F238E27FC236}">
                <a16:creationId xmlns:a16="http://schemas.microsoft.com/office/drawing/2014/main" id="{79974305-03FB-F447-A47D-9CC4049C2B3C}"/>
              </a:ext>
            </a:extLst>
          </p:cNvPr>
          <p:cNvPicPr>
            <a:picLocks noChangeAspect="1"/>
          </p:cNvPicPr>
          <p:nvPr/>
        </p:nvPicPr>
        <p:blipFill>
          <a:blip r:embed="rId2"/>
          <a:stretch>
            <a:fillRect/>
          </a:stretch>
        </p:blipFill>
        <p:spPr>
          <a:xfrm>
            <a:off x="2426910" y="1334530"/>
            <a:ext cx="7251593" cy="4139513"/>
          </a:xfrm>
          <a:prstGeom prst="rect">
            <a:avLst/>
          </a:prstGeom>
        </p:spPr>
      </p:pic>
    </p:spTree>
    <p:extLst>
      <p:ext uri="{BB962C8B-B14F-4D97-AF65-F5344CB8AC3E}">
        <p14:creationId xmlns:p14="http://schemas.microsoft.com/office/powerpoint/2010/main" val="660099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line chart&#10;&#10;Description automatically generated">
            <a:extLst>
              <a:ext uri="{FF2B5EF4-FFF2-40B4-BE49-F238E27FC236}">
                <a16:creationId xmlns:a16="http://schemas.microsoft.com/office/drawing/2014/main" id="{B3C1389A-7E61-8D47-9A9B-2AFE11F0FDCB}"/>
              </a:ext>
            </a:extLst>
          </p:cNvPr>
          <p:cNvPicPr>
            <a:picLocks noChangeAspect="1"/>
          </p:cNvPicPr>
          <p:nvPr/>
        </p:nvPicPr>
        <p:blipFill>
          <a:blip r:embed="rId2"/>
          <a:stretch>
            <a:fillRect/>
          </a:stretch>
        </p:blipFill>
        <p:spPr>
          <a:xfrm>
            <a:off x="1524000" y="18536"/>
            <a:ext cx="9144000" cy="6442927"/>
          </a:xfrm>
          <a:prstGeom prst="rect">
            <a:avLst/>
          </a:prstGeom>
        </p:spPr>
      </p:pic>
      <p:sp>
        <p:nvSpPr>
          <p:cNvPr id="5" name="TextBox 4">
            <a:extLst>
              <a:ext uri="{FF2B5EF4-FFF2-40B4-BE49-F238E27FC236}">
                <a16:creationId xmlns:a16="http://schemas.microsoft.com/office/drawing/2014/main" id="{6A313442-D3B5-574E-83E1-2B0E10A33BB5}"/>
              </a:ext>
            </a:extLst>
          </p:cNvPr>
          <p:cNvSpPr txBox="1"/>
          <p:nvPr/>
        </p:nvSpPr>
        <p:spPr>
          <a:xfrm>
            <a:off x="3612293" y="6461463"/>
            <a:ext cx="5496185" cy="307777"/>
          </a:xfrm>
          <a:prstGeom prst="rect">
            <a:avLst/>
          </a:prstGeom>
          <a:noFill/>
        </p:spPr>
        <p:txBody>
          <a:bodyPr wrap="none" rtlCol="0">
            <a:spAutoFit/>
          </a:bodyPr>
          <a:lstStyle/>
          <a:p>
            <a:r>
              <a:rPr lang="en-US" sz="1400" dirty="0"/>
              <a:t>Source: https://</a:t>
            </a:r>
            <a:r>
              <a:rPr lang="en-US" sz="1400" dirty="0" err="1"/>
              <a:t>startupsusa.org</a:t>
            </a:r>
            <a:r>
              <a:rPr lang="en-US" sz="1400" dirty="0"/>
              <a:t>/the-myth-of-the-young-startup-founder/</a:t>
            </a:r>
          </a:p>
        </p:txBody>
      </p:sp>
    </p:spTree>
    <p:extLst>
      <p:ext uri="{BB962C8B-B14F-4D97-AF65-F5344CB8AC3E}">
        <p14:creationId xmlns:p14="http://schemas.microsoft.com/office/powerpoint/2010/main" val="786869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0899"/>
            <a:ext cx="8229600" cy="880620"/>
          </a:xfrm>
        </p:spPr>
        <p:txBody>
          <a:bodyPr>
            <a:normAutofit/>
          </a:bodyPr>
          <a:lstStyle/>
          <a:p>
            <a:r>
              <a:rPr lang="en-US" sz="3600" dirty="0"/>
              <a:t>Scherer, “Innovation Lottery”</a:t>
            </a:r>
          </a:p>
        </p:txBody>
      </p:sp>
      <p:pic>
        <p:nvPicPr>
          <p:cNvPr id="3" name="Picture 2" descr="Screen Shot 2014-02-16 at 6.58.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3268" y="875413"/>
            <a:ext cx="7727338" cy="5741287"/>
          </a:xfrm>
          <a:prstGeom prst="rect">
            <a:avLst/>
          </a:prstGeom>
        </p:spPr>
      </p:pic>
    </p:spTree>
    <p:extLst>
      <p:ext uri="{BB962C8B-B14F-4D97-AF65-F5344CB8AC3E}">
        <p14:creationId xmlns:p14="http://schemas.microsoft.com/office/powerpoint/2010/main" val="1156575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744192" y="2974078"/>
            <a:ext cx="8703617" cy="0"/>
          </a:xfrm>
          <a:prstGeom prst="line">
            <a:avLst/>
          </a:prstGeom>
          <a:ln>
            <a:solidFill>
              <a:schemeClr val="tx1"/>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6096001" y="52388"/>
            <a:ext cx="0" cy="6805612"/>
          </a:xfrm>
          <a:prstGeom prst="line">
            <a:avLst/>
          </a:prstGeom>
          <a:ln>
            <a:solidFill>
              <a:schemeClr val="tx1"/>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12" name="Freeform 11"/>
          <p:cNvSpPr/>
          <p:nvPr/>
        </p:nvSpPr>
        <p:spPr>
          <a:xfrm>
            <a:off x="1961693" y="2970665"/>
            <a:ext cx="4125787" cy="3609285"/>
          </a:xfrm>
          <a:custGeom>
            <a:avLst/>
            <a:gdLst>
              <a:gd name="connsiteX0" fmla="*/ 4125787 w 4125787"/>
              <a:gd name="connsiteY0" fmla="*/ 0 h 3609285"/>
              <a:gd name="connsiteX1" fmla="*/ 3042320 w 4125787"/>
              <a:gd name="connsiteY1" fmla="*/ 2776925 h 3609285"/>
              <a:gd name="connsiteX2" fmla="*/ 0 w 4125787"/>
              <a:gd name="connsiteY2" fmla="*/ 3609285 h 3609285"/>
            </a:gdLst>
            <a:ahLst/>
            <a:cxnLst>
              <a:cxn ang="0">
                <a:pos x="connsiteX0" y="connsiteY0"/>
              </a:cxn>
              <a:cxn ang="0">
                <a:pos x="connsiteX1" y="connsiteY1"/>
              </a:cxn>
              <a:cxn ang="0">
                <a:pos x="connsiteX2" y="connsiteY2"/>
              </a:cxn>
            </a:cxnLst>
            <a:rect l="l" t="t" r="r" b="b"/>
            <a:pathLst>
              <a:path w="4125787" h="3609285">
                <a:moveTo>
                  <a:pt x="4125787" y="0"/>
                </a:moveTo>
                <a:cubicBezTo>
                  <a:pt x="3927869" y="1087689"/>
                  <a:pt x="3729951" y="2175378"/>
                  <a:pt x="3042320" y="2776925"/>
                </a:cubicBezTo>
                <a:cubicBezTo>
                  <a:pt x="2354689" y="3378472"/>
                  <a:pt x="0" y="3609285"/>
                  <a:pt x="0" y="360928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6094656" y="774957"/>
            <a:ext cx="4046859" cy="2202883"/>
          </a:xfrm>
          <a:custGeom>
            <a:avLst/>
            <a:gdLst>
              <a:gd name="connsiteX0" fmla="*/ 0 w 4046859"/>
              <a:gd name="connsiteY0" fmla="*/ 2202883 h 2202883"/>
              <a:gd name="connsiteX1" fmla="*/ 1076292 w 4046859"/>
              <a:gd name="connsiteY1" fmla="*/ 760605 h 2202883"/>
              <a:gd name="connsiteX2" fmla="*/ 4046859 w 4046859"/>
              <a:gd name="connsiteY2" fmla="*/ 0 h 2202883"/>
            </a:gdLst>
            <a:ahLst/>
            <a:cxnLst>
              <a:cxn ang="0">
                <a:pos x="connsiteX0" y="connsiteY0"/>
              </a:cxn>
              <a:cxn ang="0">
                <a:pos x="connsiteX1" y="connsiteY1"/>
              </a:cxn>
              <a:cxn ang="0">
                <a:pos x="connsiteX2" y="connsiteY2"/>
              </a:cxn>
            </a:cxnLst>
            <a:rect l="l" t="t" r="r" b="b"/>
            <a:pathLst>
              <a:path w="4046859" h="2202883">
                <a:moveTo>
                  <a:pt x="0" y="2202883"/>
                </a:moveTo>
                <a:cubicBezTo>
                  <a:pt x="200908" y="1665317"/>
                  <a:pt x="401816" y="1127752"/>
                  <a:pt x="1076292" y="760605"/>
                </a:cubicBezTo>
                <a:cubicBezTo>
                  <a:pt x="1750768" y="393458"/>
                  <a:pt x="4046859" y="0"/>
                  <a:pt x="4046859"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9786289" y="2599251"/>
            <a:ext cx="710451" cy="369332"/>
          </a:xfrm>
          <a:prstGeom prst="rect">
            <a:avLst/>
          </a:prstGeom>
          <a:noFill/>
        </p:spPr>
        <p:txBody>
          <a:bodyPr wrap="none" rtlCol="0">
            <a:spAutoFit/>
          </a:bodyPr>
          <a:lstStyle/>
          <a:p>
            <a:r>
              <a:rPr lang="en-US" dirty="0"/>
              <a:t>Gains</a:t>
            </a:r>
          </a:p>
        </p:txBody>
      </p:sp>
      <p:sp>
        <p:nvSpPr>
          <p:cNvPr id="15" name="TextBox 14"/>
          <p:cNvSpPr txBox="1"/>
          <p:nvPr/>
        </p:nvSpPr>
        <p:spPr>
          <a:xfrm>
            <a:off x="1638088" y="2599251"/>
            <a:ext cx="789136" cy="369332"/>
          </a:xfrm>
          <a:prstGeom prst="rect">
            <a:avLst/>
          </a:prstGeom>
          <a:noFill/>
        </p:spPr>
        <p:txBody>
          <a:bodyPr wrap="none" rtlCol="0">
            <a:spAutoFit/>
          </a:bodyPr>
          <a:lstStyle/>
          <a:p>
            <a:r>
              <a:rPr lang="en-US" dirty="0"/>
              <a:t>Losses</a:t>
            </a:r>
          </a:p>
        </p:txBody>
      </p:sp>
      <p:cxnSp>
        <p:nvCxnSpPr>
          <p:cNvPr id="17" name="Straight Connector 16"/>
          <p:cNvCxnSpPr/>
          <p:nvPr/>
        </p:nvCxnSpPr>
        <p:spPr>
          <a:xfrm>
            <a:off x="7011988" y="2880173"/>
            <a:ext cx="0" cy="1650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932108" y="2880173"/>
            <a:ext cx="0" cy="1650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840788" y="2880173"/>
            <a:ext cx="0" cy="1650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a:off x="6090033" y="1973485"/>
            <a:ext cx="0" cy="17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9762328" y="2880173"/>
            <a:ext cx="0" cy="1650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441575" y="2880173"/>
            <a:ext cx="0" cy="1650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354388" y="2880173"/>
            <a:ext cx="0" cy="1650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265613" y="2880173"/>
            <a:ext cx="0" cy="1650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184775" y="2880173"/>
            <a:ext cx="0" cy="1650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191798" y="55816"/>
            <a:ext cx="715310" cy="369332"/>
          </a:xfrm>
          <a:prstGeom prst="rect">
            <a:avLst/>
          </a:prstGeom>
          <a:noFill/>
        </p:spPr>
        <p:txBody>
          <a:bodyPr wrap="none" rtlCol="0">
            <a:spAutoFit/>
          </a:bodyPr>
          <a:lstStyle/>
          <a:p>
            <a:r>
              <a:rPr lang="en-US" dirty="0"/>
              <a:t>Value</a:t>
            </a:r>
          </a:p>
        </p:txBody>
      </p:sp>
      <p:cxnSp>
        <p:nvCxnSpPr>
          <p:cNvPr id="30" name="Straight Connector 29"/>
          <p:cNvCxnSpPr/>
          <p:nvPr/>
        </p:nvCxnSpPr>
        <p:spPr>
          <a:xfrm rot="16200000">
            <a:off x="6090033" y="147956"/>
            <a:ext cx="0" cy="17417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6200000">
            <a:off x="6092051" y="3797523"/>
            <a:ext cx="0" cy="17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6200000">
            <a:off x="6088015" y="4716207"/>
            <a:ext cx="0" cy="17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000925" y="5715000"/>
            <a:ext cx="17418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6200000">
            <a:off x="6088015" y="6540723"/>
            <a:ext cx="0" cy="17418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6200000">
            <a:off x="6092051" y="1069466"/>
            <a:ext cx="0" cy="17417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5013949" y="2968583"/>
            <a:ext cx="372330" cy="369332"/>
          </a:xfrm>
          <a:prstGeom prst="rect">
            <a:avLst/>
          </a:prstGeom>
          <a:noFill/>
        </p:spPr>
        <p:txBody>
          <a:bodyPr wrap="none" rtlCol="0">
            <a:spAutoFit/>
          </a:bodyPr>
          <a:lstStyle/>
          <a:p>
            <a:r>
              <a:rPr lang="en-US" dirty="0"/>
              <a:t>-2</a:t>
            </a:r>
          </a:p>
        </p:txBody>
      </p:sp>
      <p:sp>
        <p:nvSpPr>
          <p:cNvPr id="43" name="TextBox 42"/>
          <p:cNvSpPr txBox="1"/>
          <p:nvPr/>
        </p:nvSpPr>
        <p:spPr>
          <a:xfrm>
            <a:off x="3168223" y="2968583"/>
            <a:ext cx="372330" cy="369332"/>
          </a:xfrm>
          <a:prstGeom prst="rect">
            <a:avLst/>
          </a:prstGeom>
          <a:noFill/>
        </p:spPr>
        <p:txBody>
          <a:bodyPr wrap="none" rtlCol="0">
            <a:spAutoFit/>
          </a:bodyPr>
          <a:lstStyle/>
          <a:p>
            <a:r>
              <a:rPr lang="en-US" dirty="0"/>
              <a:t>-6</a:t>
            </a:r>
          </a:p>
        </p:txBody>
      </p:sp>
      <p:sp>
        <p:nvSpPr>
          <p:cNvPr id="44" name="TextBox 43"/>
          <p:cNvSpPr txBox="1"/>
          <p:nvPr/>
        </p:nvSpPr>
        <p:spPr>
          <a:xfrm>
            <a:off x="6861158" y="2968583"/>
            <a:ext cx="301660" cy="369332"/>
          </a:xfrm>
          <a:prstGeom prst="rect">
            <a:avLst/>
          </a:prstGeom>
          <a:noFill/>
        </p:spPr>
        <p:txBody>
          <a:bodyPr wrap="none" rtlCol="0">
            <a:spAutoFit/>
          </a:bodyPr>
          <a:lstStyle/>
          <a:p>
            <a:r>
              <a:rPr lang="en-US" dirty="0"/>
              <a:t>2</a:t>
            </a:r>
          </a:p>
        </p:txBody>
      </p:sp>
      <p:sp>
        <p:nvSpPr>
          <p:cNvPr id="45" name="TextBox 44"/>
          <p:cNvSpPr txBox="1"/>
          <p:nvPr/>
        </p:nvSpPr>
        <p:spPr>
          <a:xfrm>
            <a:off x="2241059" y="2970664"/>
            <a:ext cx="377026" cy="369332"/>
          </a:xfrm>
          <a:prstGeom prst="rect">
            <a:avLst/>
          </a:prstGeom>
          <a:noFill/>
        </p:spPr>
        <p:txBody>
          <a:bodyPr wrap="none" rtlCol="0">
            <a:spAutoFit/>
          </a:bodyPr>
          <a:lstStyle/>
          <a:p>
            <a:r>
              <a:rPr lang="en-US" dirty="0"/>
              <a:t>-8</a:t>
            </a:r>
          </a:p>
        </p:txBody>
      </p:sp>
      <p:sp>
        <p:nvSpPr>
          <p:cNvPr id="46" name="TextBox 45"/>
          <p:cNvSpPr txBox="1"/>
          <p:nvPr/>
        </p:nvSpPr>
        <p:spPr>
          <a:xfrm>
            <a:off x="4079448" y="2971692"/>
            <a:ext cx="377026" cy="369332"/>
          </a:xfrm>
          <a:prstGeom prst="rect">
            <a:avLst/>
          </a:prstGeom>
          <a:noFill/>
        </p:spPr>
        <p:txBody>
          <a:bodyPr wrap="none" rtlCol="0">
            <a:spAutoFit/>
          </a:bodyPr>
          <a:lstStyle/>
          <a:p>
            <a:r>
              <a:rPr lang="en-US" dirty="0"/>
              <a:t>-4</a:t>
            </a:r>
          </a:p>
        </p:txBody>
      </p:sp>
      <p:sp>
        <p:nvSpPr>
          <p:cNvPr id="47" name="TextBox 46"/>
          <p:cNvSpPr txBox="1"/>
          <p:nvPr/>
        </p:nvSpPr>
        <p:spPr>
          <a:xfrm>
            <a:off x="7773988" y="2970664"/>
            <a:ext cx="301660" cy="369332"/>
          </a:xfrm>
          <a:prstGeom prst="rect">
            <a:avLst/>
          </a:prstGeom>
          <a:noFill/>
        </p:spPr>
        <p:txBody>
          <a:bodyPr wrap="none" rtlCol="0">
            <a:spAutoFit/>
          </a:bodyPr>
          <a:lstStyle/>
          <a:p>
            <a:r>
              <a:rPr lang="en-US" dirty="0"/>
              <a:t>4</a:t>
            </a:r>
          </a:p>
        </p:txBody>
      </p:sp>
      <p:sp>
        <p:nvSpPr>
          <p:cNvPr id="49" name="TextBox 48"/>
          <p:cNvSpPr txBox="1"/>
          <p:nvPr/>
        </p:nvSpPr>
        <p:spPr>
          <a:xfrm>
            <a:off x="8689958" y="2977839"/>
            <a:ext cx="301660" cy="369332"/>
          </a:xfrm>
          <a:prstGeom prst="rect">
            <a:avLst/>
          </a:prstGeom>
          <a:noFill/>
        </p:spPr>
        <p:txBody>
          <a:bodyPr wrap="none" rtlCol="0">
            <a:spAutoFit/>
          </a:bodyPr>
          <a:lstStyle/>
          <a:p>
            <a:r>
              <a:rPr lang="en-US" dirty="0"/>
              <a:t>6</a:t>
            </a:r>
          </a:p>
        </p:txBody>
      </p:sp>
      <p:sp>
        <p:nvSpPr>
          <p:cNvPr id="50" name="TextBox 49"/>
          <p:cNvSpPr txBox="1"/>
          <p:nvPr/>
        </p:nvSpPr>
        <p:spPr>
          <a:xfrm>
            <a:off x="6188203" y="3698317"/>
            <a:ext cx="372330" cy="369332"/>
          </a:xfrm>
          <a:prstGeom prst="rect">
            <a:avLst/>
          </a:prstGeom>
          <a:noFill/>
        </p:spPr>
        <p:txBody>
          <a:bodyPr wrap="none" rtlCol="0">
            <a:spAutoFit/>
          </a:bodyPr>
          <a:lstStyle/>
          <a:p>
            <a:r>
              <a:rPr lang="en-US" dirty="0"/>
              <a:t>-2</a:t>
            </a:r>
          </a:p>
        </p:txBody>
      </p:sp>
      <p:sp>
        <p:nvSpPr>
          <p:cNvPr id="51" name="TextBox 50"/>
          <p:cNvSpPr txBox="1"/>
          <p:nvPr/>
        </p:nvSpPr>
        <p:spPr>
          <a:xfrm>
            <a:off x="9611498" y="2977154"/>
            <a:ext cx="301660" cy="369332"/>
          </a:xfrm>
          <a:prstGeom prst="rect">
            <a:avLst/>
          </a:prstGeom>
          <a:noFill/>
        </p:spPr>
        <p:txBody>
          <a:bodyPr wrap="none" rtlCol="0">
            <a:spAutoFit/>
          </a:bodyPr>
          <a:lstStyle/>
          <a:p>
            <a:r>
              <a:rPr lang="en-US" dirty="0"/>
              <a:t>8</a:t>
            </a:r>
          </a:p>
        </p:txBody>
      </p:sp>
      <p:sp>
        <p:nvSpPr>
          <p:cNvPr id="52" name="TextBox 51"/>
          <p:cNvSpPr txBox="1"/>
          <p:nvPr/>
        </p:nvSpPr>
        <p:spPr>
          <a:xfrm>
            <a:off x="5699265" y="1875909"/>
            <a:ext cx="301660" cy="369332"/>
          </a:xfrm>
          <a:prstGeom prst="rect">
            <a:avLst/>
          </a:prstGeom>
          <a:noFill/>
        </p:spPr>
        <p:txBody>
          <a:bodyPr wrap="none" rtlCol="0">
            <a:spAutoFit/>
          </a:bodyPr>
          <a:lstStyle/>
          <a:p>
            <a:r>
              <a:rPr lang="en-US" dirty="0"/>
              <a:t>2</a:t>
            </a:r>
          </a:p>
        </p:txBody>
      </p:sp>
      <p:sp>
        <p:nvSpPr>
          <p:cNvPr id="53" name="TextBox 52"/>
          <p:cNvSpPr txBox="1"/>
          <p:nvPr/>
        </p:nvSpPr>
        <p:spPr>
          <a:xfrm>
            <a:off x="5703301" y="52388"/>
            <a:ext cx="301660" cy="369332"/>
          </a:xfrm>
          <a:prstGeom prst="rect">
            <a:avLst/>
          </a:prstGeom>
          <a:noFill/>
        </p:spPr>
        <p:txBody>
          <a:bodyPr wrap="none" rtlCol="0">
            <a:spAutoFit/>
          </a:bodyPr>
          <a:lstStyle/>
          <a:p>
            <a:r>
              <a:rPr lang="en-US" dirty="0"/>
              <a:t>6</a:t>
            </a:r>
          </a:p>
        </p:txBody>
      </p:sp>
      <p:sp>
        <p:nvSpPr>
          <p:cNvPr id="54" name="TextBox 53"/>
          <p:cNvSpPr txBox="1"/>
          <p:nvPr/>
        </p:nvSpPr>
        <p:spPr>
          <a:xfrm>
            <a:off x="5699265" y="971889"/>
            <a:ext cx="301660" cy="369332"/>
          </a:xfrm>
          <a:prstGeom prst="rect">
            <a:avLst/>
          </a:prstGeom>
          <a:noFill/>
        </p:spPr>
        <p:txBody>
          <a:bodyPr wrap="none" rtlCol="0">
            <a:spAutoFit/>
          </a:bodyPr>
          <a:lstStyle/>
          <a:p>
            <a:r>
              <a:rPr lang="en-US" dirty="0"/>
              <a:t>4</a:t>
            </a:r>
          </a:p>
        </p:txBody>
      </p:sp>
      <p:sp>
        <p:nvSpPr>
          <p:cNvPr id="55" name="TextBox 54"/>
          <p:cNvSpPr txBox="1"/>
          <p:nvPr/>
        </p:nvSpPr>
        <p:spPr>
          <a:xfrm>
            <a:off x="6188203" y="4618631"/>
            <a:ext cx="377026" cy="369332"/>
          </a:xfrm>
          <a:prstGeom prst="rect">
            <a:avLst/>
          </a:prstGeom>
          <a:noFill/>
        </p:spPr>
        <p:txBody>
          <a:bodyPr wrap="none" rtlCol="0">
            <a:spAutoFit/>
          </a:bodyPr>
          <a:lstStyle/>
          <a:p>
            <a:r>
              <a:rPr lang="en-US" dirty="0"/>
              <a:t>-4</a:t>
            </a:r>
          </a:p>
        </p:txBody>
      </p:sp>
      <p:sp>
        <p:nvSpPr>
          <p:cNvPr id="56" name="TextBox 55"/>
          <p:cNvSpPr txBox="1"/>
          <p:nvPr/>
        </p:nvSpPr>
        <p:spPr>
          <a:xfrm>
            <a:off x="6177123" y="5530334"/>
            <a:ext cx="372330" cy="369332"/>
          </a:xfrm>
          <a:prstGeom prst="rect">
            <a:avLst/>
          </a:prstGeom>
          <a:noFill/>
        </p:spPr>
        <p:txBody>
          <a:bodyPr wrap="none" rtlCol="0">
            <a:spAutoFit/>
          </a:bodyPr>
          <a:lstStyle/>
          <a:p>
            <a:r>
              <a:rPr lang="en-US" dirty="0"/>
              <a:t>-6</a:t>
            </a:r>
          </a:p>
        </p:txBody>
      </p:sp>
      <p:sp>
        <p:nvSpPr>
          <p:cNvPr id="57" name="TextBox 56"/>
          <p:cNvSpPr txBox="1"/>
          <p:nvPr/>
        </p:nvSpPr>
        <p:spPr>
          <a:xfrm>
            <a:off x="6188203" y="6443146"/>
            <a:ext cx="377026" cy="369332"/>
          </a:xfrm>
          <a:prstGeom prst="rect">
            <a:avLst/>
          </a:prstGeom>
          <a:noFill/>
        </p:spPr>
        <p:txBody>
          <a:bodyPr wrap="none" rtlCol="0">
            <a:spAutoFit/>
          </a:bodyPr>
          <a:lstStyle/>
          <a:p>
            <a:r>
              <a:rPr lang="en-US" dirty="0"/>
              <a:t>-8</a:t>
            </a:r>
          </a:p>
        </p:txBody>
      </p:sp>
      <p:sp>
        <p:nvSpPr>
          <p:cNvPr id="2" name="Rectangle 1"/>
          <p:cNvSpPr/>
          <p:nvPr/>
        </p:nvSpPr>
        <p:spPr>
          <a:xfrm>
            <a:off x="8789988" y="235045"/>
            <a:ext cx="1657820" cy="11061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8773887" y="54428"/>
            <a:ext cx="1338943" cy="996696"/>
          </a:xfrm>
          <a:custGeom>
            <a:avLst/>
            <a:gdLst>
              <a:gd name="connsiteX0" fmla="*/ 0 w 1338943"/>
              <a:gd name="connsiteY0" fmla="*/ 1001485 h 1001485"/>
              <a:gd name="connsiteX1" fmla="*/ 1023257 w 1338943"/>
              <a:gd name="connsiteY1" fmla="*/ 631371 h 1001485"/>
              <a:gd name="connsiteX2" fmla="*/ 1338943 w 1338943"/>
              <a:gd name="connsiteY2" fmla="*/ 0 h 1001485"/>
            </a:gdLst>
            <a:ahLst/>
            <a:cxnLst>
              <a:cxn ang="0">
                <a:pos x="connsiteX0" y="connsiteY0"/>
              </a:cxn>
              <a:cxn ang="0">
                <a:pos x="connsiteX1" y="connsiteY1"/>
              </a:cxn>
              <a:cxn ang="0">
                <a:pos x="connsiteX2" y="connsiteY2"/>
              </a:cxn>
            </a:cxnLst>
            <a:rect l="l" t="t" r="r" b="b"/>
            <a:pathLst>
              <a:path w="1338943" h="1001485">
                <a:moveTo>
                  <a:pt x="0" y="1001485"/>
                </a:moveTo>
                <a:cubicBezTo>
                  <a:pt x="400050" y="899885"/>
                  <a:pt x="800100" y="798285"/>
                  <a:pt x="1023257" y="631371"/>
                </a:cubicBezTo>
                <a:cubicBezTo>
                  <a:pt x="1246414" y="464457"/>
                  <a:pt x="1338943" y="0"/>
                  <a:pt x="1338943" y="0"/>
                </a:cubicBezTo>
              </a:path>
            </a:pathLst>
          </a:cu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151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6899"/>
            <a:ext cx="8229600" cy="1143000"/>
          </a:xfrm>
        </p:spPr>
        <p:txBody>
          <a:bodyPr/>
          <a:lstStyle/>
          <a:p>
            <a:r>
              <a:rPr lang="en-US" dirty="0"/>
              <a:t>Rationality</a:t>
            </a:r>
          </a:p>
        </p:txBody>
      </p:sp>
      <p:sp>
        <p:nvSpPr>
          <p:cNvPr id="3" name="Content Placeholder 2"/>
          <p:cNvSpPr>
            <a:spLocks noGrp="1"/>
          </p:cNvSpPr>
          <p:nvPr>
            <p:ph idx="1"/>
          </p:nvPr>
        </p:nvSpPr>
        <p:spPr>
          <a:xfrm>
            <a:off x="1981200" y="1166018"/>
            <a:ext cx="8229600" cy="4815396"/>
          </a:xfrm>
        </p:spPr>
        <p:txBody>
          <a:bodyPr>
            <a:normAutofit/>
          </a:bodyPr>
          <a:lstStyle/>
          <a:p>
            <a:pPr marL="514350" indent="-514350">
              <a:buFont typeface="+mj-lt"/>
              <a:buAutoNum type="arabicParenR"/>
            </a:pPr>
            <a:r>
              <a:rPr lang="en-US" dirty="0"/>
              <a:t>Conventional Conceptions of Rationality</a:t>
            </a:r>
          </a:p>
          <a:p>
            <a:pPr marL="514350" indent="-514350">
              <a:buFont typeface="+mj-lt"/>
              <a:buAutoNum type="arabicParenR"/>
            </a:pPr>
            <a:r>
              <a:rPr lang="en-US" dirty="0"/>
              <a:t>Ubiquitous Forms of Bounded Rationality</a:t>
            </a:r>
          </a:p>
          <a:p>
            <a:pPr marL="514350" indent="-514350">
              <a:buFont typeface="+mj-lt"/>
              <a:buAutoNum type="arabicParenR"/>
            </a:pPr>
            <a:r>
              <a:rPr lang="en-US" dirty="0"/>
              <a:t>Forms of Bounded Rationality specific to creators</a:t>
            </a:r>
          </a:p>
          <a:p>
            <a:pPr marL="914400" lvl="1" indent="-514350">
              <a:buFont typeface="+mj-lt"/>
              <a:buAutoNum type="alphaLcParenR"/>
            </a:pPr>
            <a:r>
              <a:rPr lang="en-US" dirty="0"/>
              <a:t>Unusually strong version of “</a:t>
            </a:r>
            <a:r>
              <a:rPr lang="en-US" dirty="0" err="1"/>
              <a:t>overoptimism</a:t>
            </a:r>
            <a:r>
              <a:rPr lang="en-US" dirty="0"/>
              <a:t>”?</a:t>
            </a:r>
          </a:p>
          <a:p>
            <a:pPr marL="914400" lvl="1" indent="-514350">
              <a:buFont typeface="+mj-lt"/>
              <a:buAutoNum type="alphaLcParenR"/>
            </a:pPr>
            <a:r>
              <a:rPr lang="en-US" dirty="0"/>
              <a:t>Are artists and inventors “skewness lovers”?</a:t>
            </a:r>
          </a:p>
        </p:txBody>
      </p:sp>
    </p:spTree>
    <p:extLst>
      <p:ext uri="{BB962C8B-B14F-4D97-AF65-F5344CB8AC3E}">
        <p14:creationId xmlns:p14="http://schemas.microsoft.com/office/powerpoint/2010/main" val="3330224552"/>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0899"/>
            <a:ext cx="8229600" cy="880620"/>
          </a:xfrm>
        </p:spPr>
        <p:txBody>
          <a:bodyPr>
            <a:normAutofit/>
          </a:bodyPr>
          <a:lstStyle/>
          <a:p>
            <a:r>
              <a:rPr lang="en-US" sz="3600" dirty="0"/>
              <a:t>Scherer, “Innovation Lottery”</a:t>
            </a:r>
          </a:p>
        </p:txBody>
      </p:sp>
      <p:pic>
        <p:nvPicPr>
          <p:cNvPr id="4" name="Picture 3" descr="Screen Shot 2014-02-16 at 7.02.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8023" y="961519"/>
            <a:ext cx="7977157" cy="5456870"/>
          </a:xfrm>
          <a:prstGeom prst="rect">
            <a:avLst/>
          </a:prstGeom>
        </p:spPr>
      </p:pic>
      <p:sp>
        <p:nvSpPr>
          <p:cNvPr id="3" name="TextBox 2">
            <a:extLst>
              <a:ext uri="{FF2B5EF4-FFF2-40B4-BE49-F238E27FC236}">
                <a16:creationId xmlns:a16="http://schemas.microsoft.com/office/drawing/2014/main" id="{B5A3349C-86F8-B949-B598-F53A959C08C3}"/>
              </a:ext>
            </a:extLst>
          </p:cNvPr>
          <p:cNvSpPr txBox="1"/>
          <p:nvPr/>
        </p:nvSpPr>
        <p:spPr>
          <a:xfrm>
            <a:off x="5351035" y="2039368"/>
            <a:ext cx="3730359" cy="2985433"/>
          </a:xfrm>
          <a:prstGeom prst="rect">
            <a:avLst/>
          </a:prstGeom>
          <a:noFill/>
        </p:spPr>
        <p:txBody>
          <a:bodyPr wrap="square" rtlCol="0">
            <a:spAutoFit/>
          </a:bodyPr>
          <a:lstStyle/>
          <a:p>
            <a:r>
              <a:rPr lang="en-US" sz="2000" dirty="0"/>
              <a:t>Scherer’s hypothesis:</a:t>
            </a:r>
          </a:p>
          <a:p>
            <a:r>
              <a:rPr lang="en-US" sz="2000" dirty="0"/>
              <a:t>socially beneficial because creators are attracted, rather than repelled by risk</a:t>
            </a:r>
          </a:p>
          <a:p>
            <a:r>
              <a:rPr lang="en-US" dirty="0"/>
              <a:t>Cf. rock climbing, </a:t>
            </a:r>
            <a:r>
              <a:rPr lang="en-US" dirty="0">
                <a:hlinkClick r:id="rId3"/>
              </a:rPr>
              <a:t>https://docs.lib.purdue.edu/cgi/viewcontent.cgi?article=1044&amp;context=jhpee</a:t>
            </a:r>
            <a:r>
              <a:rPr lang="en-US" dirty="0"/>
              <a:t>;  </a:t>
            </a:r>
            <a:r>
              <a:rPr lang="en-US" dirty="0">
                <a:hlinkClick r:id="rId4"/>
              </a:rPr>
              <a:t>https://www.ncbi.nlm.nih.gov/pmc/articles/PMC6166576/</a:t>
            </a:r>
            <a:r>
              <a:rPr lang="en-US" dirty="0"/>
              <a:t> </a:t>
            </a:r>
          </a:p>
        </p:txBody>
      </p:sp>
    </p:spTree>
    <p:extLst>
      <p:ext uri="{BB962C8B-B14F-4D97-AF65-F5344CB8AC3E}">
        <p14:creationId xmlns:p14="http://schemas.microsoft.com/office/powerpoint/2010/main" val="1087635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FF8D1-B7DC-F095-DF59-722B9C62EF24}"/>
              </a:ext>
            </a:extLst>
          </p:cNvPr>
          <p:cNvSpPr>
            <a:spLocks noGrp="1"/>
          </p:cNvSpPr>
          <p:nvPr>
            <p:ph type="title"/>
          </p:nvPr>
        </p:nvSpPr>
        <p:spPr>
          <a:xfrm>
            <a:off x="838200" y="1765662"/>
            <a:ext cx="10515600" cy="1325563"/>
          </a:xfrm>
        </p:spPr>
        <p:txBody>
          <a:bodyPr>
            <a:normAutofit/>
          </a:bodyPr>
          <a:lstStyle/>
          <a:p>
            <a:pPr algn="ctr"/>
            <a:r>
              <a:rPr lang="en-US" sz="4000" dirty="0"/>
              <a:t>Implications for Patent Law</a:t>
            </a:r>
          </a:p>
        </p:txBody>
      </p:sp>
    </p:spTree>
    <p:extLst>
      <p:ext uri="{BB962C8B-B14F-4D97-AF65-F5344CB8AC3E}">
        <p14:creationId xmlns:p14="http://schemas.microsoft.com/office/powerpoint/2010/main" val="21254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6899"/>
            <a:ext cx="8229600" cy="1143000"/>
          </a:xfrm>
        </p:spPr>
        <p:txBody>
          <a:bodyPr/>
          <a:lstStyle/>
          <a:p>
            <a:r>
              <a:rPr lang="en-US" dirty="0"/>
              <a:t>Rationality</a:t>
            </a:r>
          </a:p>
        </p:txBody>
      </p:sp>
      <p:sp>
        <p:nvSpPr>
          <p:cNvPr id="3" name="Content Placeholder 2"/>
          <p:cNvSpPr>
            <a:spLocks noGrp="1"/>
          </p:cNvSpPr>
          <p:nvPr>
            <p:ph idx="1"/>
          </p:nvPr>
        </p:nvSpPr>
        <p:spPr>
          <a:xfrm>
            <a:off x="1981200" y="1166019"/>
            <a:ext cx="8229600" cy="4525963"/>
          </a:xfrm>
        </p:spPr>
        <p:txBody>
          <a:bodyPr/>
          <a:lstStyle/>
          <a:p>
            <a:pPr marL="514350" indent="-514350">
              <a:buFont typeface="+mj-lt"/>
              <a:buAutoNum type="arabicParenR"/>
            </a:pPr>
            <a:r>
              <a:rPr lang="en-US" dirty="0"/>
              <a:t>Conventional Conceptions of Rationality</a:t>
            </a:r>
          </a:p>
          <a:p>
            <a:pPr marL="914400" lvl="1" indent="-514350">
              <a:buFont typeface="+mj-lt"/>
              <a:buAutoNum type="alphaLcParenR"/>
            </a:pPr>
            <a:r>
              <a:rPr lang="en-US" dirty="0" err="1"/>
              <a:t>Decisionmaking</a:t>
            </a:r>
            <a:r>
              <a:rPr lang="en-US" dirty="0"/>
              <a:t> on the basis of expected utility</a:t>
            </a:r>
          </a:p>
          <a:p>
            <a:pPr marL="914400" lvl="1" indent="-514350">
              <a:buFont typeface="+mj-lt"/>
              <a:buAutoNum type="alphaLcParenR"/>
            </a:pPr>
            <a:r>
              <a:rPr lang="en-US" dirty="0"/>
              <a:t>Concave utility functions</a:t>
            </a:r>
          </a:p>
          <a:p>
            <a:pPr marL="914400" lvl="1" indent="-514350">
              <a:buFont typeface="+mj-lt"/>
              <a:buAutoNum type="alphaLcParenR"/>
            </a:pPr>
            <a:r>
              <a:rPr lang="en-US" dirty="0"/>
              <a:t>General phenomenon of risk aversion</a:t>
            </a:r>
          </a:p>
          <a:p>
            <a:pPr marL="514350" indent="-514350">
              <a:buFont typeface="+mj-lt"/>
              <a:buAutoNum type="arabicParenR"/>
            </a:pPr>
            <a:r>
              <a:rPr lang="en-US" dirty="0"/>
              <a:t>Ubiquitous Forms of Bounded Rationality</a:t>
            </a:r>
          </a:p>
          <a:p>
            <a:pPr marL="514350" indent="-514350">
              <a:buFont typeface="+mj-lt"/>
              <a:buAutoNum type="arabicParenR"/>
            </a:pPr>
            <a:r>
              <a:rPr lang="en-US" dirty="0"/>
              <a:t>Forms of Bounded Rationality specific to creators</a:t>
            </a:r>
          </a:p>
        </p:txBody>
      </p:sp>
    </p:spTree>
    <p:extLst>
      <p:ext uri="{BB962C8B-B14F-4D97-AF65-F5344CB8AC3E}">
        <p14:creationId xmlns:p14="http://schemas.microsoft.com/office/powerpoint/2010/main" val="1641494329"/>
      </p:ext>
    </p:extLst>
  </p:cSld>
  <p:clrMapOvr>
    <a:masterClrMapping/>
  </p:clrMapOvr>
  <p:transition spd="slow">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B56BD-F987-DEC0-5DB4-A199E30C7FD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A357208-A5C2-F071-0E48-92B430639A1B}"/>
              </a:ext>
            </a:extLst>
          </p:cNvPr>
          <p:cNvSpPr>
            <a:spLocks noGrp="1"/>
          </p:cNvSpPr>
          <p:nvPr>
            <p:ph type="title"/>
          </p:nvPr>
        </p:nvSpPr>
        <p:spPr>
          <a:xfrm>
            <a:off x="1680259" y="469558"/>
            <a:ext cx="8229600" cy="851918"/>
          </a:xfrm>
        </p:spPr>
        <p:txBody>
          <a:bodyPr>
            <a:normAutofit fontScale="90000"/>
          </a:bodyPr>
          <a:lstStyle/>
          <a:p>
            <a:r>
              <a:rPr lang="en-US" sz="3600" dirty="0"/>
              <a:t>Implications of Bounded Rationality of Inventors</a:t>
            </a:r>
          </a:p>
        </p:txBody>
      </p:sp>
      <p:sp>
        <p:nvSpPr>
          <p:cNvPr id="4" name="Content Placeholder 3">
            <a:extLst>
              <a:ext uri="{FF2B5EF4-FFF2-40B4-BE49-F238E27FC236}">
                <a16:creationId xmlns:a16="http://schemas.microsoft.com/office/drawing/2014/main" id="{C30FAAD4-6580-17BE-E48B-6667BB869086}"/>
              </a:ext>
            </a:extLst>
          </p:cNvPr>
          <p:cNvSpPr>
            <a:spLocks noGrp="1"/>
          </p:cNvSpPr>
          <p:nvPr>
            <p:ph idx="1"/>
          </p:nvPr>
        </p:nvSpPr>
        <p:spPr>
          <a:xfrm>
            <a:off x="990600" y="1469985"/>
            <a:ext cx="10016924" cy="4918457"/>
          </a:xfrm>
        </p:spPr>
        <p:txBody>
          <a:bodyPr>
            <a:noAutofit/>
          </a:bodyPr>
          <a:lstStyle/>
          <a:p>
            <a:pPr marL="514350" indent="-514350">
              <a:spcBef>
                <a:spcPts val="0"/>
              </a:spcBef>
              <a:buFont typeface="+mj-lt"/>
              <a:buAutoNum type="arabicParenR"/>
            </a:pPr>
            <a:r>
              <a:rPr lang="en-US" sz="2400" dirty="0"/>
              <a:t>Hyper-optimism of inventors and entrepreneurs may be socially beneficial</a:t>
            </a:r>
          </a:p>
          <a:p>
            <a:pPr lvl="1">
              <a:spcBef>
                <a:spcPts val="0"/>
              </a:spcBef>
            </a:pPr>
            <a:r>
              <a:rPr lang="en-US" dirty="0"/>
              <a:t>argument against “</a:t>
            </a:r>
            <a:r>
              <a:rPr lang="en-US" dirty="0" err="1"/>
              <a:t>debiasing</a:t>
            </a:r>
            <a:r>
              <a:rPr lang="en-US" dirty="0"/>
              <a:t>” (Crouch)</a:t>
            </a:r>
          </a:p>
          <a:p>
            <a:pPr marL="514350" indent="-514350">
              <a:spcBef>
                <a:spcPts val="0"/>
              </a:spcBef>
              <a:buFont typeface="+mj-lt"/>
              <a:buAutoNum type="arabicParenR"/>
            </a:pPr>
            <a:r>
              <a:rPr lang="en-US" sz="2400" dirty="0"/>
              <a:t>If inventors are “skewness lovers” (not risk averse), ubiquitous pre-employment assignment agreements may be socially pernicious (Scherer)</a:t>
            </a:r>
          </a:p>
          <a:p>
            <a:pPr marL="514350" indent="-514350">
              <a:spcBef>
                <a:spcPts val="0"/>
              </a:spcBef>
              <a:buFont typeface="+mj-lt"/>
              <a:buAutoNum type="arabicParenR"/>
            </a:pPr>
            <a:r>
              <a:rPr lang="en-US" sz="2400" dirty="0"/>
              <a:t>Other things equal, we should adjust doctrines to increase payouts but reduce probability (Crouch)</a:t>
            </a:r>
          </a:p>
          <a:p>
            <a:pPr marL="742950" lvl="1" indent="-342900">
              <a:spcBef>
                <a:spcPts val="0"/>
              </a:spcBef>
            </a:pPr>
            <a:r>
              <a:rPr lang="en-US" dirty="0"/>
              <a:t>e.g., increase the height of the inventive step</a:t>
            </a:r>
          </a:p>
          <a:p>
            <a:pPr marL="514350" indent="-514350">
              <a:spcBef>
                <a:spcPts val="0"/>
              </a:spcBef>
              <a:buFont typeface="+mj-lt"/>
              <a:buAutoNum type="arabicParenR"/>
            </a:pPr>
            <a:r>
              <a:rPr lang="en-US" sz="2400" dirty="0"/>
              <a:t>Enhancement of the entitlements associated with patents could have a greater socially-beneficial impact on incentives for innovation than extension of the patent term</a:t>
            </a:r>
          </a:p>
        </p:txBody>
      </p:sp>
      <p:sp>
        <p:nvSpPr>
          <p:cNvPr id="5" name="TextBox 4">
            <a:extLst>
              <a:ext uri="{FF2B5EF4-FFF2-40B4-BE49-F238E27FC236}">
                <a16:creationId xmlns:a16="http://schemas.microsoft.com/office/drawing/2014/main" id="{9FA4F355-43F7-9244-FCF8-5CB80BC8F7E7}"/>
              </a:ext>
            </a:extLst>
          </p:cNvPr>
          <p:cNvSpPr txBox="1"/>
          <p:nvPr/>
        </p:nvSpPr>
        <p:spPr>
          <a:xfrm>
            <a:off x="92713" y="2194903"/>
            <a:ext cx="553998" cy="1062407"/>
          </a:xfrm>
          <a:prstGeom prst="rect">
            <a:avLst/>
          </a:prstGeom>
          <a:noFill/>
        </p:spPr>
        <p:txBody>
          <a:bodyPr vert="vert270" wrap="none" rtlCol="0">
            <a:spAutoFit/>
          </a:bodyPr>
          <a:lstStyle/>
          <a:p>
            <a:r>
              <a:rPr lang="en-US" sz="2400" dirty="0">
                <a:solidFill>
                  <a:srgbClr val="FF0000"/>
                </a:solidFill>
              </a:rPr>
              <a:t>Ethical?</a:t>
            </a:r>
          </a:p>
        </p:txBody>
      </p:sp>
      <p:cxnSp>
        <p:nvCxnSpPr>
          <p:cNvPr id="6" name="Straight Arrow Connector 5">
            <a:extLst>
              <a:ext uri="{FF2B5EF4-FFF2-40B4-BE49-F238E27FC236}">
                <a16:creationId xmlns:a16="http://schemas.microsoft.com/office/drawing/2014/main" id="{81C517BF-FB15-C9A4-8CB8-C5431FA9A26D}"/>
              </a:ext>
            </a:extLst>
          </p:cNvPr>
          <p:cNvCxnSpPr>
            <a:cxnSpLocks/>
          </p:cNvCxnSpPr>
          <p:nvPr/>
        </p:nvCxnSpPr>
        <p:spPr>
          <a:xfrm flipV="1">
            <a:off x="646711" y="1922072"/>
            <a:ext cx="788550" cy="44268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3879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A955B-D1F3-EDBC-6613-B0F735134C4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A0C578B-898B-A5FA-DA73-190237E14B18}"/>
              </a:ext>
            </a:extLst>
          </p:cNvPr>
          <p:cNvSpPr>
            <a:spLocks noGrp="1"/>
          </p:cNvSpPr>
          <p:nvPr>
            <p:ph type="title"/>
          </p:nvPr>
        </p:nvSpPr>
        <p:spPr>
          <a:xfrm>
            <a:off x="1680258" y="469558"/>
            <a:ext cx="8505463" cy="851918"/>
          </a:xfrm>
        </p:spPr>
        <p:txBody>
          <a:bodyPr>
            <a:normAutofit fontScale="90000"/>
          </a:bodyPr>
          <a:lstStyle/>
          <a:p>
            <a:r>
              <a:rPr lang="en-US" sz="3600" dirty="0"/>
              <a:t>Implications of Bounded Rationality of Consumers</a:t>
            </a:r>
          </a:p>
        </p:txBody>
      </p:sp>
      <p:sp>
        <p:nvSpPr>
          <p:cNvPr id="4" name="Content Placeholder 3">
            <a:extLst>
              <a:ext uri="{FF2B5EF4-FFF2-40B4-BE49-F238E27FC236}">
                <a16:creationId xmlns:a16="http://schemas.microsoft.com/office/drawing/2014/main" id="{81A3AA8D-80F2-49A4-1AF6-3D00CE43C75E}"/>
              </a:ext>
            </a:extLst>
          </p:cNvPr>
          <p:cNvSpPr>
            <a:spLocks noGrp="1"/>
          </p:cNvSpPr>
          <p:nvPr>
            <p:ph idx="1"/>
          </p:nvPr>
        </p:nvSpPr>
        <p:spPr>
          <a:xfrm>
            <a:off x="990600" y="1469985"/>
            <a:ext cx="10016924" cy="4918457"/>
          </a:xfrm>
        </p:spPr>
        <p:txBody>
          <a:bodyPr>
            <a:noAutofit/>
          </a:bodyPr>
          <a:lstStyle/>
          <a:p>
            <a:r>
              <a:rPr lang="en-US" sz="2400" dirty="0"/>
              <a:t>Underestimation of likelihood of remote harms (rooted both in prospect theory and overoptimism bias) will cause consumers to undervalue products designed to prevent those harms and thus induce mismatch between pattern of innovation induced by the patent system and social welfare (</a:t>
            </a:r>
            <a:r>
              <a:rPr lang="en-US" sz="2400" dirty="0" err="1"/>
              <a:t>Xue</a:t>
            </a:r>
            <a:r>
              <a:rPr lang="en-US" sz="2400" dirty="0"/>
              <a:t> &amp; </a:t>
            </a:r>
            <a:r>
              <a:rPr lang="en-US" sz="2400" dirty="0" err="1"/>
              <a:t>Ouelette</a:t>
            </a:r>
            <a:r>
              <a:rPr lang="en-US" sz="2400" dirty="0"/>
              <a:t>).  Examples:</a:t>
            </a:r>
          </a:p>
          <a:p>
            <a:pPr lvl="1"/>
            <a:r>
              <a:rPr lang="en-US" sz="2000" dirty="0"/>
              <a:t>Vaccines</a:t>
            </a:r>
          </a:p>
          <a:p>
            <a:pPr lvl="1"/>
            <a:r>
              <a:rPr lang="en-US" sz="2000" dirty="0"/>
              <a:t>Innovations that retard climate change</a:t>
            </a:r>
          </a:p>
        </p:txBody>
      </p:sp>
    </p:spTree>
    <p:extLst>
      <p:ext uri="{BB962C8B-B14F-4D97-AF65-F5344CB8AC3E}">
        <p14:creationId xmlns:p14="http://schemas.microsoft.com/office/powerpoint/2010/main" val="2246585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215" y="503871"/>
            <a:ext cx="8229600" cy="1143000"/>
          </a:xfrm>
        </p:spPr>
        <p:txBody>
          <a:bodyPr>
            <a:noAutofit/>
          </a:bodyPr>
          <a:lstStyle/>
          <a:p>
            <a:pPr lvl="1" algn="ctr" defTabSz="457200" rtl="0">
              <a:spcBef>
                <a:spcPct val="0"/>
              </a:spcBef>
            </a:pPr>
            <a:r>
              <a:rPr lang="en-US" sz="3200" dirty="0"/>
              <a:t>Decision-making on the basis of </a:t>
            </a:r>
            <a:br>
              <a:rPr lang="en-US" sz="3200" dirty="0"/>
            </a:br>
            <a:r>
              <a:rPr lang="en-US" sz="3200" dirty="0"/>
              <a:t>expected utility</a:t>
            </a:r>
            <a:br>
              <a:rPr lang="en-US" sz="3200" dirty="0"/>
            </a:br>
            <a:endParaRPr lang="en-US" sz="3200" dirty="0"/>
          </a:p>
        </p:txBody>
      </p:sp>
      <p:sp>
        <p:nvSpPr>
          <p:cNvPr id="3" name="Content Placeholder 2"/>
          <p:cNvSpPr>
            <a:spLocks noGrp="1"/>
          </p:cNvSpPr>
          <p:nvPr>
            <p:ph idx="1"/>
          </p:nvPr>
        </p:nvSpPr>
        <p:spPr>
          <a:xfrm>
            <a:off x="1817087" y="1367802"/>
            <a:ext cx="8575467" cy="5232379"/>
          </a:xfrm>
        </p:spPr>
        <p:txBody>
          <a:bodyPr>
            <a:normAutofit/>
          </a:bodyPr>
          <a:lstStyle/>
          <a:p>
            <a:r>
              <a:rPr lang="en-US" dirty="0"/>
              <a:t>Rational choice = selecting path B over path A </a:t>
            </a:r>
            <a:r>
              <a:rPr lang="en-US" dirty="0" err="1"/>
              <a:t>iff</a:t>
            </a:r>
            <a:r>
              <a:rPr lang="en-US" dirty="0"/>
              <a:t> the sum of the expected utilities of the various possible outcomes of path B exceed those of path A</a:t>
            </a:r>
          </a:p>
          <a:p>
            <a:r>
              <a:rPr lang="en-US" dirty="0"/>
              <a:t>To illustrate:</a:t>
            </a:r>
          </a:p>
          <a:p>
            <a:pPr lvl="1"/>
            <a:r>
              <a:rPr lang="en-US" dirty="0"/>
              <a:t>path A leads to certain gain of 20 </a:t>
            </a:r>
            <a:r>
              <a:rPr lang="en-US" dirty="0" err="1"/>
              <a:t>utiles</a:t>
            </a:r>
            <a:r>
              <a:rPr lang="en-US" dirty="0"/>
              <a:t> (or units of pleasure)</a:t>
            </a:r>
          </a:p>
          <a:p>
            <a:pPr lvl="1"/>
            <a:r>
              <a:rPr lang="en-US" dirty="0"/>
              <a:t>path B leads to 25% chance of gaining 100 </a:t>
            </a:r>
            <a:r>
              <a:rPr lang="en-US" dirty="0" err="1"/>
              <a:t>utiles</a:t>
            </a:r>
            <a:r>
              <a:rPr lang="en-US" dirty="0"/>
              <a:t> and a 75% chance of gaining nothing</a:t>
            </a:r>
          </a:p>
          <a:p>
            <a:pPr lvl="1"/>
            <a:r>
              <a:rPr lang="en-US" dirty="0"/>
              <a:t>expected utility from pursuing path A is </a:t>
            </a:r>
            <a:r>
              <a:rPr lang="en-US" dirty="0">
                <a:solidFill>
                  <a:srgbClr val="FF0000"/>
                </a:solidFill>
              </a:rPr>
              <a:t>20</a:t>
            </a:r>
            <a:r>
              <a:rPr lang="en-US" dirty="0"/>
              <a:t> </a:t>
            </a:r>
            <a:r>
              <a:rPr lang="en-US" dirty="0" err="1"/>
              <a:t>utiles</a:t>
            </a:r>
            <a:r>
              <a:rPr lang="en-US" dirty="0"/>
              <a:t>;</a:t>
            </a:r>
          </a:p>
          <a:p>
            <a:pPr lvl="1"/>
            <a:r>
              <a:rPr lang="en-US" dirty="0"/>
              <a:t>expected utility from pursuing path B is .25(100) + .75(0) = </a:t>
            </a:r>
            <a:r>
              <a:rPr lang="en-US" dirty="0">
                <a:solidFill>
                  <a:srgbClr val="FF0000"/>
                </a:solidFill>
              </a:rPr>
              <a:t>25</a:t>
            </a:r>
            <a:r>
              <a:rPr lang="en-US" dirty="0"/>
              <a:t> </a:t>
            </a:r>
            <a:r>
              <a:rPr lang="en-US" dirty="0" err="1"/>
              <a:t>utiles</a:t>
            </a:r>
            <a:endParaRPr lang="en-US" dirty="0"/>
          </a:p>
          <a:p>
            <a:pPr lvl="1"/>
            <a:r>
              <a:rPr lang="en-US" dirty="0"/>
              <a:t>Under these circumstances, a rational person will choose path B </a:t>
            </a:r>
          </a:p>
        </p:txBody>
      </p:sp>
    </p:spTree>
    <p:extLst>
      <p:ext uri="{BB962C8B-B14F-4D97-AF65-F5344CB8AC3E}">
        <p14:creationId xmlns:p14="http://schemas.microsoft.com/office/powerpoint/2010/main" val="494967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0" y="586088"/>
            <a:ext cx="9144000" cy="5809724"/>
          </a:xfrm>
          <a:prstGeom prst="rect">
            <a:avLst/>
          </a:prstGeom>
        </p:spPr>
      </p:pic>
      <p:sp>
        <p:nvSpPr>
          <p:cNvPr id="4" name="TextBox 3"/>
          <p:cNvSpPr txBox="1"/>
          <p:nvPr/>
        </p:nvSpPr>
        <p:spPr>
          <a:xfrm>
            <a:off x="3136014" y="6395812"/>
            <a:ext cx="5919973" cy="369332"/>
          </a:xfrm>
          <a:prstGeom prst="rect">
            <a:avLst/>
          </a:prstGeom>
          <a:noFill/>
        </p:spPr>
        <p:txBody>
          <a:bodyPr wrap="none" rtlCol="0">
            <a:spAutoFit/>
          </a:bodyPr>
          <a:lstStyle/>
          <a:p>
            <a:r>
              <a:rPr lang="en-US" dirty="0"/>
              <a:t>Source:  </a:t>
            </a:r>
            <a:r>
              <a:rPr lang="en-US" dirty="0" err="1"/>
              <a:t>Prakash</a:t>
            </a:r>
            <a:r>
              <a:rPr lang="en-US" dirty="0"/>
              <a:t>, Enterprise and Individual Risk Management</a:t>
            </a:r>
          </a:p>
        </p:txBody>
      </p:sp>
      <p:sp>
        <p:nvSpPr>
          <p:cNvPr id="5" name="Rectangle 4"/>
          <p:cNvSpPr/>
          <p:nvPr/>
        </p:nvSpPr>
        <p:spPr>
          <a:xfrm>
            <a:off x="3942068" y="27442"/>
            <a:ext cx="4307865" cy="646331"/>
          </a:xfrm>
          <a:prstGeom prst="rect">
            <a:avLst/>
          </a:prstGeom>
        </p:spPr>
        <p:txBody>
          <a:bodyPr wrap="none">
            <a:spAutoFit/>
          </a:bodyPr>
          <a:lstStyle/>
          <a:p>
            <a:r>
              <a:rPr lang="en-US" sz="3600" dirty="0"/>
              <a:t>Standard Utility Curve</a:t>
            </a:r>
          </a:p>
        </p:txBody>
      </p:sp>
      <p:cxnSp>
        <p:nvCxnSpPr>
          <p:cNvPr id="7" name="Straight Connector 6"/>
          <p:cNvCxnSpPr/>
          <p:nvPr/>
        </p:nvCxnSpPr>
        <p:spPr>
          <a:xfrm>
            <a:off x="2641099" y="4778897"/>
            <a:ext cx="0" cy="87851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654301" y="4794963"/>
            <a:ext cx="415925" cy="0"/>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098300" y="4161800"/>
            <a:ext cx="395789" cy="0"/>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473451" y="3729236"/>
            <a:ext cx="415925" cy="0"/>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789989" y="1752223"/>
            <a:ext cx="415925" cy="0"/>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259014" y="5657416"/>
            <a:ext cx="415925" cy="0"/>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9205913" y="1664721"/>
            <a:ext cx="0" cy="87503"/>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877937" y="3444249"/>
            <a:ext cx="0" cy="279845"/>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494088" y="3724094"/>
            <a:ext cx="0" cy="437707"/>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070225" y="4161801"/>
            <a:ext cx="0" cy="617097"/>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237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0" y="586088"/>
            <a:ext cx="9144000" cy="5809724"/>
          </a:xfrm>
          <a:prstGeom prst="rect">
            <a:avLst/>
          </a:prstGeom>
        </p:spPr>
      </p:pic>
      <p:sp>
        <p:nvSpPr>
          <p:cNvPr id="4" name="TextBox 3"/>
          <p:cNvSpPr txBox="1"/>
          <p:nvPr/>
        </p:nvSpPr>
        <p:spPr>
          <a:xfrm>
            <a:off x="3136014" y="6395812"/>
            <a:ext cx="5919973" cy="369332"/>
          </a:xfrm>
          <a:prstGeom prst="rect">
            <a:avLst/>
          </a:prstGeom>
          <a:noFill/>
        </p:spPr>
        <p:txBody>
          <a:bodyPr wrap="none" rtlCol="0">
            <a:spAutoFit/>
          </a:bodyPr>
          <a:lstStyle/>
          <a:p>
            <a:r>
              <a:rPr lang="en-US" dirty="0"/>
              <a:t>Source:  </a:t>
            </a:r>
            <a:r>
              <a:rPr lang="en-US" dirty="0" err="1"/>
              <a:t>Prakash</a:t>
            </a:r>
            <a:r>
              <a:rPr lang="en-US" dirty="0"/>
              <a:t>, Enterprise and Individual Risk Management</a:t>
            </a:r>
          </a:p>
        </p:txBody>
      </p:sp>
      <p:sp>
        <p:nvSpPr>
          <p:cNvPr id="5" name="Rectangle 4"/>
          <p:cNvSpPr/>
          <p:nvPr/>
        </p:nvSpPr>
        <p:spPr>
          <a:xfrm>
            <a:off x="3942068" y="27442"/>
            <a:ext cx="4307865" cy="646331"/>
          </a:xfrm>
          <a:prstGeom prst="rect">
            <a:avLst/>
          </a:prstGeom>
        </p:spPr>
        <p:txBody>
          <a:bodyPr wrap="none">
            <a:spAutoFit/>
          </a:bodyPr>
          <a:lstStyle/>
          <a:p>
            <a:r>
              <a:rPr lang="en-US" sz="3600" dirty="0"/>
              <a:t>Standard Utility Curve</a:t>
            </a:r>
          </a:p>
        </p:txBody>
      </p:sp>
      <p:cxnSp>
        <p:nvCxnSpPr>
          <p:cNvPr id="7" name="Straight Connector 6"/>
          <p:cNvCxnSpPr/>
          <p:nvPr/>
        </p:nvCxnSpPr>
        <p:spPr>
          <a:xfrm flipV="1">
            <a:off x="3887788" y="3429000"/>
            <a:ext cx="0" cy="2236304"/>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274958" y="3429000"/>
            <a:ext cx="1612831" cy="0"/>
          </a:xfrm>
          <a:prstGeom prst="line">
            <a:avLst/>
          </a:prstGeom>
          <a:ln w="57150" cmpd="sng">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702796" y="2937566"/>
            <a:ext cx="0" cy="2727739"/>
          </a:xfrm>
          <a:prstGeom prst="line">
            <a:avLst/>
          </a:prstGeom>
        </p:spPr>
        <p:style>
          <a:lnRef idx="2">
            <a:schemeClr val="accent1"/>
          </a:lnRef>
          <a:fillRef idx="0">
            <a:schemeClr val="accent1"/>
          </a:fillRef>
          <a:effectRef idx="1">
            <a:schemeClr val="accent1"/>
          </a:effectRef>
          <a:fontRef idx="minor">
            <a:schemeClr val="tx1"/>
          </a:fontRef>
        </p:style>
      </p:cxnSp>
      <p:sp>
        <p:nvSpPr>
          <p:cNvPr id="10" name="Right Arrow 9"/>
          <p:cNvSpPr/>
          <p:nvPr/>
        </p:nvSpPr>
        <p:spPr>
          <a:xfrm>
            <a:off x="4075044" y="5952435"/>
            <a:ext cx="485913" cy="24949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H="1">
            <a:off x="2274958" y="2937565"/>
            <a:ext cx="2427839"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Arrow 11"/>
          <p:cNvSpPr/>
          <p:nvPr/>
        </p:nvSpPr>
        <p:spPr>
          <a:xfrm rot="16200000">
            <a:off x="1751084" y="3063022"/>
            <a:ext cx="460237" cy="249494"/>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3070225" y="4146550"/>
            <a:ext cx="0" cy="1518754"/>
          </a:xfrm>
          <a:prstGeom prst="line">
            <a:avLst/>
          </a:prstGeom>
        </p:spPr>
        <p:style>
          <a:lnRef idx="2">
            <a:schemeClr val="accent1"/>
          </a:lnRef>
          <a:fillRef idx="0">
            <a:schemeClr val="accent1"/>
          </a:fillRef>
          <a:effectRef idx="1">
            <a:schemeClr val="accent1"/>
          </a:effectRef>
          <a:fontRef idx="minor">
            <a:schemeClr val="tx1"/>
          </a:fontRef>
        </p:style>
      </p:cxnSp>
      <p:sp>
        <p:nvSpPr>
          <p:cNvPr id="14" name="Right Arrow 13"/>
          <p:cNvSpPr/>
          <p:nvPr/>
        </p:nvSpPr>
        <p:spPr>
          <a:xfrm flipH="1">
            <a:off x="3246715" y="5952435"/>
            <a:ext cx="485913" cy="24949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2263811" y="4146550"/>
            <a:ext cx="806415"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ight Arrow 16"/>
          <p:cNvSpPr/>
          <p:nvPr/>
        </p:nvSpPr>
        <p:spPr>
          <a:xfrm rot="5400000" flipV="1">
            <a:off x="1622429" y="3663029"/>
            <a:ext cx="717551" cy="24949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758105" y="3103843"/>
            <a:ext cx="1183963" cy="369332"/>
          </a:xfrm>
          <a:prstGeom prst="rect">
            <a:avLst/>
          </a:prstGeom>
          <a:noFill/>
        </p:spPr>
        <p:txBody>
          <a:bodyPr wrap="none" rtlCol="0">
            <a:spAutoFit/>
          </a:bodyPr>
          <a:lstStyle/>
          <a:p>
            <a:r>
              <a:rPr lang="en-US" dirty="0"/>
              <a:t>Status quo</a:t>
            </a:r>
          </a:p>
        </p:txBody>
      </p:sp>
      <p:cxnSp>
        <p:nvCxnSpPr>
          <p:cNvPr id="18" name="Straight Connector 17"/>
          <p:cNvCxnSpPr/>
          <p:nvPr/>
        </p:nvCxnSpPr>
        <p:spPr>
          <a:xfrm>
            <a:off x="2274958" y="3508651"/>
            <a:ext cx="3503985" cy="0"/>
          </a:xfrm>
          <a:prstGeom prst="line">
            <a:avLst/>
          </a:prstGeom>
          <a:ln w="57150" cmpd="sng">
            <a:solidFill>
              <a:srgbClr val="0000FF"/>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915274" y="3103843"/>
            <a:ext cx="2649095" cy="1477328"/>
          </a:xfrm>
          <a:prstGeom prst="rect">
            <a:avLst/>
          </a:prstGeom>
          <a:noFill/>
        </p:spPr>
        <p:txBody>
          <a:bodyPr wrap="none" rtlCol="0">
            <a:spAutoFit/>
          </a:bodyPr>
          <a:lstStyle/>
          <a:p>
            <a:r>
              <a:rPr lang="en-US" dirty="0"/>
              <a:t>Person is offered a bet:</a:t>
            </a:r>
          </a:p>
          <a:p>
            <a:r>
              <a:rPr lang="en-US" dirty="0"/>
              <a:t>  --odds:  50/50</a:t>
            </a:r>
          </a:p>
          <a:p>
            <a:r>
              <a:rPr lang="en-US" dirty="0"/>
              <a:t>  --if she wins, gains $2K</a:t>
            </a:r>
          </a:p>
          <a:p>
            <a:r>
              <a:rPr lang="en-US" dirty="0"/>
              <a:t>  --if she loses, forfeits $2K</a:t>
            </a:r>
          </a:p>
          <a:p>
            <a:r>
              <a:rPr lang="en-US" dirty="0"/>
              <a:t>She refuses the bet.</a:t>
            </a:r>
          </a:p>
        </p:txBody>
      </p:sp>
      <p:sp>
        <p:nvSpPr>
          <p:cNvPr id="21" name="TextBox 20"/>
          <p:cNvSpPr txBox="1"/>
          <p:nvPr/>
        </p:nvSpPr>
        <p:spPr>
          <a:xfrm>
            <a:off x="3976601" y="3508651"/>
            <a:ext cx="1452390" cy="923330"/>
          </a:xfrm>
          <a:prstGeom prst="rect">
            <a:avLst/>
          </a:prstGeom>
          <a:noFill/>
        </p:spPr>
        <p:txBody>
          <a:bodyPr wrap="square" rtlCol="0">
            <a:spAutoFit/>
          </a:bodyPr>
          <a:lstStyle/>
          <a:p>
            <a:r>
              <a:rPr lang="en-US" dirty="0">
                <a:solidFill>
                  <a:srgbClr val="0000FF"/>
                </a:solidFill>
              </a:rPr>
              <a:t>Expected utility of the gamble</a:t>
            </a:r>
          </a:p>
        </p:txBody>
      </p:sp>
    </p:spTree>
    <p:extLst>
      <p:ext uri="{BB962C8B-B14F-4D97-AF65-F5344CB8AC3E}">
        <p14:creationId xmlns:p14="http://schemas.microsoft.com/office/powerpoint/2010/main" val="4169883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6899"/>
            <a:ext cx="8229600" cy="1143000"/>
          </a:xfrm>
        </p:spPr>
        <p:txBody>
          <a:bodyPr/>
          <a:lstStyle/>
          <a:p>
            <a:r>
              <a:rPr lang="en-US" dirty="0"/>
              <a:t>Rationality</a:t>
            </a:r>
          </a:p>
        </p:txBody>
      </p:sp>
      <p:sp>
        <p:nvSpPr>
          <p:cNvPr id="3" name="Content Placeholder 2"/>
          <p:cNvSpPr>
            <a:spLocks noGrp="1"/>
          </p:cNvSpPr>
          <p:nvPr>
            <p:ph idx="1"/>
          </p:nvPr>
        </p:nvSpPr>
        <p:spPr>
          <a:xfrm>
            <a:off x="1981200" y="1166019"/>
            <a:ext cx="8229600" cy="4907895"/>
          </a:xfrm>
        </p:spPr>
        <p:txBody>
          <a:bodyPr>
            <a:normAutofit/>
          </a:bodyPr>
          <a:lstStyle/>
          <a:p>
            <a:pPr marL="514350" indent="-514350">
              <a:buFont typeface="+mj-lt"/>
              <a:buAutoNum type="arabicParenR"/>
            </a:pPr>
            <a:r>
              <a:rPr lang="en-US" dirty="0"/>
              <a:t>Conventional Conceptions of Rationality</a:t>
            </a:r>
          </a:p>
          <a:p>
            <a:pPr marL="514350" indent="-514350">
              <a:buFont typeface="+mj-lt"/>
              <a:buAutoNum type="arabicParenR"/>
            </a:pPr>
            <a:r>
              <a:rPr lang="en-US" dirty="0"/>
              <a:t>Ubiquitous Forms of Bounded Rationality</a:t>
            </a:r>
          </a:p>
          <a:p>
            <a:pPr marL="914400" lvl="1" indent="-514350">
              <a:buFont typeface="+mj-lt"/>
              <a:buAutoNum type="alphaLcParenR"/>
            </a:pPr>
            <a:r>
              <a:rPr lang="en-US" dirty="0"/>
              <a:t>Prospect Theory</a:t>
            </a:r>
          </a:p>
          <a:p>
            <a:pPr marL="914400" lvl="1" indent="-514350">
              <a:buFont typeface="+mj-lt"/>
              <a:buAutoNum type="alphaLcParenR"/>
            </a:pPr>
            <a:r>
              <a:rPr lang="en-US" dirty="0"/>
              <a:t>Endowment Effect</a:t>
            </a:r>
          </a:p>
          <a:p>
            <a:pPr marL="914400" lvl="1" indent="-514350">
              <a:buFont typeface="+mj-lt"/>
              <a:buAutoNum type="alphaLcParenR"/>
            </a:pPr>
            <a:r>
              <a:rPr lang="en-US" dirty="0"/>
              <a:t>Presence Heuristic</a:t>
            </a:r>
          </a:p>
          <a:p>
            <a:pPr marL="914400" lvl="1" indent="-514350">
              <a:buFont typeface="+mj-lt"/>
              <a:buAutoNum type="alphaLcParenR"/>
            </a:pPr>
            <a:r>
              <a:rPr lang="en-US" dirty="0" err="1"/>
              <a:t>Overoptimism</a:t>
            </a:r>
            <a:endParaRPr lang="en-US" dirty="0"/>
          </a:p>
          <a:p>
            <a:pPr marL="914400" lvl="1" indent="-514350">
              <a:buFont typeface="+mj-lt"/>
              <a:buAutoNum type="alphaLcParenR"/>
            </a:pPr>
            <a:r>
              <a:rPr lang="en-US" dirty="0"/>
              <a:t>Lottery Effect</a:t>
            </a:r>
          </a:p>
          <a:p>
            <a:pPr marL="514350" indent="-514350">
              <a:buFont typeface="+mj-lt"/>
              <a:buAutoNum type="arabicParenR"/>
            </a:pPr>
            <a:r>
              <a:rPr lang="en-US" dirty="0"/>
              <a:t>Forms of Bounded Rationality specific to creators</a:t>
            </a:r>
          </a:p>
        </p:txBody>
      </p:sp>
    </p:spTree>
    <p:extLst>
      <p:ext uri="{BB962C8B-B14F-4D97-AF65-F5344CB8AC3E}">
        <p14:creationId xmlns:p14="http://schemas.microsoft.com/office/powerpoint/2010/main" val="968875598"/>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BA53E-646F-2535-25E3-F69C35AD0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0766EB-4AA6-0D7F-28F1-8833E72FBB90}"/>
              </a:ext>
            </a:extLst>
          </p:cNvPr>
          <p:cNvSpPr>
            <a:spLocks noGrp="1"/>
          </p:cNvSpPr>
          <p:nvPr>
            <p:ph type="title"/>
          </p:nvPr>
        </p:nvSpPr>
        <p:spPr>
          <a:xfrm>
            <a:off x="1101090" y="68104"/>
            <a:ext cx="8229600" cy="826187"/>
          </a:xfrm>
        </p:spPr>
        <p:txBody>
          <a:bodyPr/>
          <a:lstStyle/>
          <a:p>
            <a:r>
              <a:rPr lang="en-US" dirty="0"/>
              <a:t>Prospect Theory</a:t>
            </a:r>
          </a:p>
        </p:txBody>
      </p:sp>
      <p:sp>
        <p:nvSpPr>
          <p:cNvPr id="3" name="Content Placeholder 2">
            <a:extLst>
              <a:ext uri="{FF2B5EF4-FFF2-40B4-BE49-F238E27FC236}">
                <a16:creationId xmlns:a16="http://schemas.microsoft.com/office/drawing/2014/main" id="{ED551BA2-500E-7D15-914E-5576DEAB5CD7}"/>
              </a:ext>
            </a:extLst>
          </p:cNvPr>
          <p:cNvSpPr>
            <a:spLocks noGrp="1"/>
          </p:cNvSpPr>
          <p:nvPr>
            <p:ph idx="1"/>
          </p:nvPr>
        </p:nvSpPr>
        <p:spPr>
          <a:xfrm>
            <a:off x="453391" y="894291"/>
            <a:ext cx="7273290" cy="5710025"/>
          </a:xfrm>
        </p:spPr>
        <p:txBody>
          <a:bodyPr>
            <a:normAutofit fontScale="92500" lnSpcReduction="10000"/>
          </a:bodyPr>
          <a:lstStyle/>
          <a:p>
            <a:r>
              <a:rPr lang="en-US" u="sng" dirty="0"/>
              <a:t>In general</a:t>
            </a:r>
            <a:r>
              <a:rPr lang="en-US" dirty="0"/>
              <a:t>, people underweight prospects that are merely probable in comparison to prospects that are certain </a:t>
            </a:r>
          </a:p>
          <a:p>
            <a:r>
              <a:rPr lang="en-US" dirty="0"/>
              <a:t>Gains:</a:t>
            </a:r>
          </a:p>
          <a:p>
            <a:pPr lvl="1"/>
            <a:r>
              <a:rPr lang="en-US" dirty="0"/>
              <a:t>100% chance of winning $100 should be treated as equivalent of 10% chance of winning $1000</a:t>
            </a:r>
          </a:p>
          <a:p>
            <a:pPr lvl="1"/>
            <a:r>
              <a:rPr lang="en-US" dirty="0"/>
              <a:t>but people behave as if an opportunity offering a 10% change of winning $1000 were really a 5% chance of winning $1000</a:t>
            </a:r>
          </a:p>
          <a:p>
            <a:pPr lvl="1"/>
            <a:r>
              <a:rPr lang="en-US" dirty="0"/>
              <a:t>gives rise to risk aversion for gains – but for a reason different from that offered by classical theory</a:t>
            </a:r>
          </a:p>
          <a:p>
            <a:r>
              <a:rPr lang="en-US" dirty="0"/>
              <a:t>Losses:</a:t>
            </a:r>
          </a:p>
          <a:p>
            <a:pPr lvl="1"/>
            <a:r>
              <a:rPr lang="en-US" dirty="0"/>
              <a:t>100% chance of losing $100 should be treated as equivalent of 10% chance of losing $1000</a:t>
            </a:r>
          </a:p>
          <a:p>
            <a:pPr lvl="1"/>
            <a:r>
              <a:rPr lang="en-US" dirty="0"/>
              <a:t>but people behave as if a hazard posing a 10% chance of losing $1000 really posed only a 5% of losing $1000</a:t>
            </a:r>
          </a:p>
          <a:p>
            <a:pPr lvl="1"/>
            <a:r>
              <a:rPr lang="en-US" dirty="0"/>
              <a:t>gives rise to risk preference for losses</a:t>
            </a:r>
          </a:p>
          <a:p>
            <a:endParaRPr lang="en-US" dirty="0"/>
          </a:p>
          <a:p>
            <a:endParaRPr lang="en-US" dirty="0"/>
          </a:p>
        </p:txBody>
      </p:sp>
      <p:sp>
        <p:nvSpPr>
          <p:cNvPr id="4" name="TextBox 3">
            <a:extLst>
              <a:ext uri="{FF2B5EF4-FFF2-40B4-BE49-F238E27FC236}">
                <a16:creationId xmlns:a16="http://schemas.microsoft.com/office/drawing/2014/main" id="{4C24FAFF-E06A-3511-25E9-B1BD7757AEE7}"/>
              </a:ext>
            </a:extLst>
          </p:cNvPr>
          <p:cNvSpPr txBox="1"/>
          <p:nvPr/>
        </p:nvSpPr>
        <p:spPr>
          <a:xfrm>
            <a:off x="8046720" y="1554480"/>
            <a:ext cx="3691889" cy="3139321"/>
          </a:xfrm>
          <a:prstGeom prst="rect">
            <a:avLst/>
          </a:prstGeom>
          <a:noFill/>
        </p:spPr>
        <p:txBody>
          <a:bodyPr wrap="square" rtlCol="0">
            <a:spAutoFit/>
          </a:bodyPr>
          <a:lstStyle/>
          <a:p>
            <a:r>
              <a:rPr lang="en-US" dirty="0">
                <a:solidFill>
                  <a:srgbClr val="0070C0"/>
                </a:solidFill>
              </a:rPr>
              <a:t>To illustrate:</a:t>
            </a:r>
          </a:p>
          <a:p>
            <a:r>
              <a:rPr lang="en-US" dirty="0">
                <a:solidFill>
                  <a:srgbClr val="0070C0"/>
                </a:solidFill>
              </a:rPr>
              <a:t>I have a deck of 10 cards;</a:t>
            </a:r>
          </a:p>
          <a:p>
            <a:r>
              <a:rPr lang="en-US" dirty="0">
                <a:solidFill>
                  <a:srgbClr val="0070C0"/>
                </a:solidFill>
              </a:rPr>
              <a:t>One of those cards will entitle you to $1000</a:t>
            </a:r>
          </a:p>
          <a:p>
            <a:r>
              <a:rPr lang="en-US" dirty="0">
                <a:solidFill>
                  <a:srgbClr val="0070C0"/>
                </a:solidFill>
              </a:rPr>
              <a:t>If you pay me $75, I’ll allow you to draw one card from the deck</a:t>
            </a:r>
          </a:p>
          <a:p>
            <a:endParaRPr lang="en-US" dirty="0">
              <a:solidFill>
                <a:srgbClr val="0070C0"/>
              </a:solidFill>
            </a:endParaRPr>
          </a:p>
          <a:p>
            <a:r>
              <a:rPr lang="en-US" dirty="0">
                <a:solidFill>
                  <a:srgbClr val="0070C0"/>
                </a:solidFill>
              </a:rPr>
              <a:t>Conventional assumptions about rationality predict that you will accept the offer – but in practice they do not</a:t>
            </a:r>
          </a:p>
        </p:txBody>
      </p:sp>
    </p:spTree>
    <p:extLst>
      <p:ext uri="{BB962C8B-B14F-4D97-AF65-F5344CB8AC3E}">
        <p14:creationId xmlns:p14="http://schemas.microsoft.com/office/powerpoint/2010/main" val="1870763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D2D3C-7314-995B-7FD7-2C3B09B693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B55E14-26E0-4449-9A59-EBFDE72F5B70}"/>
              </a:ext>
            </a:extLst>
          </p:cNvPr>
          <p:cNvSpPr>
            <a:spLocks noGrp="1"/>
          </p:cNvSpPr>
          <p:nvPr>
            <p:ph type="title"/>
          </p:nvPr>
        </p:nvSpPr>
        <p:spPr>
          <a:xfrm>
            <a:off x="1101090" y="68104"/>
            <a:ext cx="8229600" cy="826187"/>
          </a:xfrm>
        </p:spPr>
        <p:txBody>
          <a:bodyPr/>
          <a:lstStyle/>
          <a:p>
            <a:r>
              <a:rPr lang="en-US" dirty="0"/>
              <a:t>Prospect Theory</a:t>
            </a:r>
          </a:p>
        </p:txBody>
      </p:sp>
      <p:sp>
        <p:nvSpPr>
          <p:cNvPr id="3" name="Content Placeholder 2">
            <a:extLst>
              <a:ext uri="{FF2B5EF4-FFF2-40B4-BE49-F238E27FC236}">
                <a16:creationId xmlns:a16="http://schemas.microsoft.com/office/drawing/2014/main" id="{1B4E816E-65CE-8AAA-A849-0561FE13E9D7}"/>
              </a:ext>
            </a:extLst>
          </p:cNvPr>
          <p:cNvSpPr>
            <a:spLocks noGrp="1"/>
          </p:cNvSpPr>
          <p:nvPr>
            <p:ph idx="1"/>
          </p:nvPr>
        </p:nvSpPr>
        <p:spPr>
          <a:xfrm>
            <a:off x="453391" y="894291"/>
            <a:ext cx="7273290" cy="5710025"/>
          </a:xfrm>
        </p:spPr>
        <p:txBody>
          <a:bodyPr>
            <a:normAutofit fontScale="92500" lnSpcReduction="10000"/>
          </a:bodyPr>
          <a:lstStyle/>
          <a:p>
            <a:r>
              <a:rPr lang="en-US" u="sng" dirty="0"/>
              <a:t>In general</a:t>
            </a:r>
            <a:r>
              <a:rPr lang="en-US" dirty="0"/>
              <a:t>, people underweight prospects that are merely probable in comparison to prospects that are certain </a:t>
            </a:r>
          </a:p>
          <a:p>
            <a:r>
              <a:rPr lang="en-US" dirty="0"/>
              <a:t>Gains:</a:t>
            </a:r>
          </a:p>
          <a:p>
            <a:pPr lvl="1"/>
            <a:r>
              <a:rPr lang="en-US" dirty="0"/>
              <a:t>100% chance of winning $100 should be treated as equivalent of 10% chance of winning $1000</a:t>
            </a:r>
          </a:p>
          <a:p>
            <a:pPr lvl="1"/>
            <a:r>
              <a:rPr lang="en-US" dirty="0"/>
              <a:t>but people behave as if an opportunity offering a 10% change of winning $1000 were really a 5% chance of winning $1000</a:t>
            </a:r>
          </a:p>
          <a:p>
            <a:pPr lvl="1"/>
            <a:r>
              <a:rPr lang="en-US" dirty="0"/>
              <a:t>gives rise to risk aversion for gains – but for a reason different from that offered by classical theory</a:t>
            </a:r>
          </a:p>
          <a:p>
            <a:r>
              <a:rPr lang="en-US" dirty="0"/>
              <a:t>Losses:</a:t>
            </a:r>
          </a:p>
          <a:p>
            <a:pPr lvl="1"/>
            <a:r>
              <a:rPr lang="en-US" dirty="0"/>
              <a:t>100% chance of losing $100 should be treated as equivalent of 10% chance of losing $1000</a:t>
            </a:r>
          </a:p>
          <a:p>
            <a:pPr lvl="1"/>
            <a:r>
              <a:rPr lang="en-US" dirty="0"/>
              <a:t>but people behave as if a hazard posing a 10% chance of losing $1000 really posed only a 5% of losing $1000</a:t>
            </a:r>
          </a:p>
          <a:p>
            <a:pPr lvl="1"/>
            <a:r>
              <a:rPr lang="en-US" dirty="0"/>
              <a:t>gives rise to risk preference for losses</a:t>
            </a:r>
          </a:p>
          <a:p>
            <a:endParaRPr lang="en-US" dirty="0"/>
          </a:p>
          <a:p>
            <a:endParaRPr lang="en-US" dirty="0"/>
          </a:p>
        </p:txBody>
      </p:sp>
      <p:sp>
        <p:nvSpPr>
          <p:cNvPr id="4" name="TextBox 3">
            <a:extLst>
              <a:ext uri="{FF2B5EF4-FFF2-40B4-BE49-F238E27FC236}">
                <a16:creationId xmlns:a16="http://schemas.microsoft.com/office/drawing/2014/main" id="{35F05EA1-5FB1-9032-273B-3ECDB9B92C42}"/>
              </a:ext>
            </a:extLst>
          </p:cNvPr>
          <p:cNvSpPr txBox="1"/>
          <p:nvPr/>
        </p:nvSpPr>
        <p:spPr>
          <a:xfrm>
            <a:off x="8126730" y="2905185"/>
            <a:ext cx="3691889" cy="3693319"/>
          </a:xfrm>
          <a:prstGeom prst="rect">
            <a:avLst/>
          </a:prstGeom>
          <a:noFill/>
        </p:spPr>
        <p:txBody>
          <a:bodyPr wrap="square" rtlCol="0">
            <a:spAutoFit/>
          </a:bodyPr>
          <a:lstStyle/>
          <a:p>
            <a:r>
              <a:rPr lang="en-US" dirty="0">
                <a:solidFill>
                  <a:srgbClr val="FF0000"/>
                </a:solidFill>
              </a:rPr>
              <a:t>To illustrate:</a:t>
            </a:r>
          </a:p>
          <a:p>
            <a:r>
              <a:rPr lang="en-US" dirty="0">
                <a:solidFill>
                  <a:srgbClr val="FF0000"/>
                </a:solidFill>
              </a:rPr>
              <a:t>You approach a bar and ask for a beer;</a:t>
            </a:r>
          </a:p>
          <a:p>
            <a:r>
              <a:rPr lang="en-US" dirty="0">
                <a:solidFill>
                  <a:srgbClr val="FF0000"/>
                </a:solidFill>
              </a:rPr>
              <a:t>The bartender offers you a choice:</a:t>
            </a:r>
          </a:p>
          <a:p>
            <a:pPr marL="342900" indent="-342900">
              <a:buAutoNum type="alphaLcParenBoth"/>
            </a:pPr>
            <a:r>
              <a:rPr lang="en-US" dirty="0">
                <a:solidFill>
                  <a:srgbClr val="FF0000"/>
                </a:solidFill>
              </a:rPr>
              <a:t>Pay $1;</a:t>
            </a:r>
          </a:p>
          <a:p>
            <a:pPr marL="342900" indent="-342900">
              <a:buAutoNum type="alphaLcParenBoth"/>
            </a:pPr>
            <a:r>
              <a:rPr lang="en-US" dirty="0">
                <a:solidFill>
                  <a:srgbClr val="FF0000"/>
                </a:solidFill>
              </a:rPr>
              <a:t>Roll a six-side die; if you get a “6,” you must pay $8.  If you get any other number, the beer is free</a:t>
            </a:r>
          </a:p>
          <a:p>
            <a:pPr marL="342900" indent="-342900">
              <a:buAutoNum type="alphaLcParenBoth"/>
            </a:pPr>
            <a:endParaRPr lang="en-US" dirty="0">
              <a:solidFill>
                <a:srgbClr val="FF0000"/>
              </a:solidFill>
            </a:endParaRPr>
          </a:p>
          <a:p>
            <a:r>
              <a:rPr lang="en-US" dirty="0">
                <a:solidFill>
                  <a:srgbClr val="FF0000"/>
                </a:solidFill>
              </a:rPr>
              <a:t>Conventional assumptions about rationality predict that you will choose (a).  But in practice, people choose (b).</a:t>
            </a:r>
          </a:p>
        </p:txBody>
      </p:sp>
    </p:spTree>
    <p:extLst>
      <p:ext uri="{BB962C8B-B14F-4D97-AF65-F5344CB8AC3E}">
        <p14:creationId xmlns:p14="http://schemas.microsoft.com/office/powerpoint/2010/main" val="3420641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36943235-7571-D447-871E-4A81DC5FC8E3}" vid="{9BB1B359-7978-C84E-B0E6-21AC2A2763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10240</TotalTime>
  <Words>2179</Words>
  <Application>Microsoft Macintosh PowerPoint</Application>
  <PresentationFormat>Widescreen</PresentationFormat>
  <Paragraphs>216</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Aptos</vt:lpstr>
      <vt:lpstr>Arial</vt:lpstr>
      <vt:lpstr>Calibri</vt:lpstr>
      <vt:lpstr>Calibri Light</vt:lpstr>
      <vt:lpstr>Times New Roman</vt:lpstr>
      <vt:lpstr>Office Theme</vt:lpstr>
      <vt:lpstr>Bounded Rationality and Patent Law Case Study 041</vt:lpstr>
      <vt:lpstr>The Incentive Theory of IP presumes that (a) potential innovators; (b) their employers; and (c) consumers will all respond rationally to financial signals.  If they do not (in predictable ways), we may need to adjust legal doctrines to offset the resultant distortions</vt:lpstr>
      <vt:lpstr>Rationality</vt:lpstr>
      <vt:lpstr>Decision-making on the basis of  expected utility </vt:lpstr>
      <vt:lpstr>PowerPoint Presentation</vt:lpstr>
      <vt:lpstr>PowerPoint Presentation</vt:lpstr>
      <vt:lpstr>Rationality</vt:lpstr>
      <vt:lpstr>Prospect Theory</vt:lpstr>
      <vt:lpstr>Prospect Theory</vt:lpstr>
      <vt:lpstr>Endowment Effect</vt:lpstr>
      <vt:lpstr>PowerPoint Presentation</vt:lpstr>
      <vt:lpstr>PowerPoint Presentation</vt:lpstr>
      <vt:lpstr>Manifestations</vt:lpstr>
      <vt:lpstr>PowerPoint Presentation</vt:lpstr>
      <vt:lpstr>Levallow &amp; Kahneman, “Delusions of Success: How Optimism Undermines Executives’ Decisions” (2003)</vt:lpstr>
      <vt:lpstr>Levallow &amp; Kahneman, “Delusions of Success: How Optimism Undermines Executives’ Decisions” (2003)</vt:lpstr>
      <vt:lpstr>Manifestations</vt:lpstr>
      <vt:lpstr>Carden, “Behavioral economics show that women tend to make better investments than men” (2013)</vt:lpstr>
      <vt:lpstr>Goodman-Delahunty et al., “Insightful or Wishful:  Lawyers’ Ability to Predict Case Outcomes” (2010)</vt:lpstr>
      <vt:lpstr>Goodman-Delahunty et al., “Insightful or Wishful:  Lawyers’ Ability to Predict Case Outcomes” (2010)</vt:lpstr>
      <vt:lpstr>“Lottery Effect”</vt:lpstr>
      <vt:lpstr>Probability that a Startup will become a “high-growth company”</vt:lpstr>
      <vt:lpstr>PowerPoint Presentation</vt:lpstr>
      <vt:lpstr>PowerPoint Presentation</vt:lpstr>
      <vt:lpstr>Scherer, “Innovation Lottery”</vt:lpstr>
      <vt:lpstr>PowerPoint Presentation</vt:lpstr>
      <vt:lpstr>Rationality</vt:lpstr>
      <vt:lpstr>Scherer, “Innovation Lottery”</vt:lpstr>
      <vt:lpstr>Implications for Patent Law</vt:lpstr>
      <vt:lpstr>Implications of Bounded Rationality of Inventors</vt:lpstr>
      <vt:lpstr>Implications of Bounded Rationality of Consumers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Bounded Rationality and Patent Law Case Study 047</dc:title>
  <dc:creator>Terry Fisher</dc:creator>
  <cp:lastModifiedBy>Terry Fisher</cp:lastModifiedBy>
  <cp:revision>7</cp:revision>
  <dcterms:created xsi:type="dcterms:W3CDTF">2024-01-25T22:40:18Z</dcterms:created>
  <dcterms:modified xsi:type="dcterms:W3CDTF">2024-02-02T01:21:02Z</dcterms:modified>
</cp:coreProperties>
</file>