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2" r:id="rId3"/>
    <p:sldId id="259" r:id="rId4"/>
    <p:sldId id="263" r:id="rId5"/>
    <p:sldId id="265" r:id="rId6"/>
    <p:sldId id="266" r:id="rId7"/>
    <p:sldId id="258" r:id="rId8"/>
    <p:sldId id="260" r:id="rId9"/>
    <p:sldId id="293" r:id="rId10"/>
    <p:sldId id="278" r:id="rId11"/>
    <p:sldId id="290" r:id="rId12"/>
    <p:sldId id="289" r:id="rId13"/>
    <p:sldId id="276" r:id="rId14"/>
    <p:sldId id="271" r:id="rId15"/>
    <p:sldId id="295" r:id="rId16"/>
    <p:sldId id="291" r:id="rId17"/>
    <p:sldId id="262" r:id="rId18"/>
    <p:sldId id="261" r:id="rId19"/>
    <p:sldId id="294" r:id="rId20"/>
    <p:sldId id="287" r:id="rId21"/>
    <p:sldId id="286" r:id="rId22"/>
    <p:sldId id="264" r:id="rId23"/>
    <p:sldId id="269" r:id="rId24"/>
    <p:sldId id="270" r:id="rId25"/>
    <p:sldId id="279" r:id="rId26"/>
    <p:sldId id="282" r:id="rId27"/>
    <p:sldId id="281" r:id="rId28"/>
    <p:sldId id="283" r:id="rId29"/>
    <p:sldId id="296" r:id="rId30"/>
    <p:sldId id="285" r:id="rId31"/>
    <p:sldId id="284" r:id="rId32"/>
    <p:sldId id="298" r:id="rId33"/>
    <p:sldId id="299" r:id="rId34"/>
    <p:sldId id="302" r:id="rId35"/>
    <p:sldId id="301" r:id="rId36"/>
    <p:sldId id="300" r:id="rId37"/>
    <p:sldId id="2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0" userDrawn="1">
          <p15:clr>
            <a:srgbClr val="A4A3A4"/>
          </p15:clr>
        </p15:guide>
        <p15:guide id="2" pos="7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1"/>
    <p:restoredTop sz="96327"/>
  </p:normalViewPr>
  <p:slideViewPr>
    <p:cSldViewPr snapToGrid="0" snapToObjects="1" showGuides="1">
      <p:cViewPr varScale="1">
        <p:scale>
          <a:sx n="107" d="100"/>
          <a:sy n="107" d="100"/>
        </p:scale>
        <p:origin x="168" y="288"/>
      </p:cViewPr>
      <p:guideLst>
        <p:guide orient="horz" pos="2760"/>
        <p:guide pos="7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AD9-7B5A-7F42-9493-E44EE43F0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E714BC-B8E2-E543-A7F6-4BB75714E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DD3BD-9778-324F-9CD4-34551EB1989B}"/>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5" name="Footer Placeholder 4">
            <a:extLst>
              <a:ext uri="{FF2B5EF4-FFF2-40B4-BE49-F238E27FC236}">
                <a16:creationId xmlns:a16="http://schemas.microsoft.com/office/drawing/2014/main" id="{A09C17C9-59BB-CD47-B0E8-09914EB85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D862C-26FB-B946-8C68-B9DD1F316D5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40481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5C07-E934-9F4B-96B0-AB9B4598C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60903-B776-B24E-9066-BD2B9664D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693FF-7592-B843-9AB4-846CD2CE9E11}"/>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5" name="Footer Placeholder 4">
            <a:extLst>
              <a:ext uri="{FF2B5EF4-FFF2-40B4-BE49-F238E27FC236}">
                <a16:creationId xmlns:a16="http://schemas.microsoft.com/office/drawing/2014/main" id="{A652214D-36AB-2045-B873-1449A47ED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DA5DE-BE37-7447-ABF1-9C8E34CB95F7}"/>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7776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FEDF86-5BB3-464B-8C6A-89C68FEC8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308C93-6BDC-1846-A5A8-708B39A430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2699D-0A8C-8A4A-8C3A-0A0E1404DA23}"/>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5" name="Footer Placeholder 4">
            <a:extLst>
              <a:ext uri="{FF2B5EF4-FFF2-40B4-BE49-F238E27FC236}">
                <a16:creationId xmlns:a16="http://schemas.microsoft.com/office/drawing/2014/main" id="{E1CAF299-53D3-7E4E-A49C-640B7447F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0EB71-8B52-554D-80F9-88DD5BF5C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26724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BB46-168C-1248-BBD3-5F80381AC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1AD2DC-E70F-CE46-BCB2-F17BDB71D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95B9-4752-2B4D-B4A2-415E5B481BBB}"/>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5" name="Footer Placeholder 4">
            <a:extLst>
              <a:ext uri="{FF2B5EF4-FFF2-40B4-BE49-F238E27FC236}">
                <a16:creationId xmlns:a16="http://schemas.microsoft.com/office/drawing/2014/main" id="{5849B6AD-9D8A-6F47-B4ED-5C8E55B7D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F0877-4B23-C842-B98C-1A1E00A843B2}"/>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89878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1FA9-4C40-C14E-A876-8BDF994A4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108EA-45A2-9044-B13B-8A3FF9643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2414D-30D0-AD48-9A7D-E9CF197D8C82}"/>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5" name="Footer Placeholder 4">
            <a:extLst>
              <a:ext uri="{FF2B5EF4-FFF2-40B4-BE49-F238E27FC236}">
                <a16:creationId xmlns:a16="http://schemas.microsoft.com/office/drawing/2014/main" id="{A4433800-5D47-484E-BC88-B90B7456B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1F653-5173-D24B-B17C-C063197040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13631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48B1-66E0-9C49-B9FE-569E9D6C8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A8E95-18E3-E746-9BC7-86892A901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1012C-A4DC-F24D-88BE-D48E01527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290C6-FFBD-1B43-BD50-DB39120DF07E}"/>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6" name="Footer Placeholder 5">
            <a:extLst>
              <a:ext uri="{FF2B5EF4-FFF2-40B4-BE49-F238E27FC236}">
                <a16:creationId xmlns:a16="http://schemas.microsoft.com/office/drawing/2014/main" id="{13D05371-04E8-3848-9495-D427CE41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1A1EF-37A8-F246-90F5-3ACC63C993B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454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060B-4FE3-C944-96ED-7473F9280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D211F-C7CF-0344-8FB8-ECB45C0C0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85D1E-E95F-314B-BD1C-CBB7E7F46D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0C63F-2E83-534B-8094-98AD35D6E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D4E8F-C3BD-F844-8903-BC7F66F96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C1E4C4-E6C8-1845-89C9-6001A7F8DD84}"/>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8" name="Footer Placeholder 7">
            <a:extLst>
              <a:ext uri="{FF2B5EF4-FFF2-40B4-BE49-F238E27FC236}">
                <a16:creationId xmlns:a16="http://schemas.microsoft.com/office/drawing/2014/main" id="{C47BB842-23A9-C445-8899-C8DF468A6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2AB77B-A0C7-BD4E-8C84-1FF8DC0B69F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55840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5C15-6E8E-1843-9026-8822AECE8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E1C88D-0039-EA46-ACDE-3E3A7C3315A2}"/>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4" name="Footer Placeholder 3">
            <a:extLst>
              <a:ext uri="{FF2B5EF4-FFF2-40B4-BE49-F238E27FC236}">
                <a16:creationId xmlns:a16="http://schemas.microsoft.com/office/drawing/2014/main" id="{9E6A6A55-1820-4044-90BF-56DF20573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792E2-64AE-304A-8303-5E4F0A08F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180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C0F9B-696F-EE49-9EAE-F1AB9FB1A1BD}"/>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3" name="Footer Placeholder 2">
            <a:extLst>
              <a:ext uri="{FF2B5EF4-FFF2-40B4-BE49-F238E27FC236}">
                <a16:creationId xmlns:a16="http://schemas.microsoft.com/office/drawing/2014/main" id="{9DB8CF19-B21F-0248-9258-DACCC48A4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DF8CF9-3EC8-1F4C-8ADE-FBB09647DA50}"/>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65633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5C9-A249-7A4C-B5A4-E95314718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E3F29-5B71-064D-9BD9-0B69C4C2C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2194A-AA13-704D-A541-BD12432BC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47D1-D2CB-064B-94A4-057C7CF8DE96}"/>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6" name="Footer Placeholder 5">
            <a:extLst>
              <a:ext uri="{FF2B5EF4-FFF2-40B4-BE49-F238E27FC236}">
                <a16:creationId xmlns:a16="http://schemas.microsoft.com/office/drawing/2014/main" id="{240093AA-4DCD-0F44-ADB5-AAF33517B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89F3A-6C78-7B4A-A3CA-DF69F258CC2A}"/>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99441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0463-BB13-2847-987B-6AE6193B9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0D94EC-9E0C-D340-A3CC-014B59AB8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4AFD71-E295-7E4B-8D72-12164A6D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15F9A-8BBD-124A-A8A9-F0E93076EE18}"/>
              </a:ext>
            </a:extLst>
          </p:cNvPr>
          <p:cNvSpPr>
            <a:spLocks noGrp="1"/>
          </p:cNvSpPr>
          <p:nvPr>
            <p:ph type="dt" sz="half" idx="10"/>
          </p:nvPr>
        </p:nvSpPr>
        <p:spPr/>
        <p:txBody>
          <a:bodyPr/>
          <a:lstStyle/>
          <a:p>
            <a:fld id="{8461B9B7-8D68-2849-9407-124980CABF70}" type="datetimeFigureOut">
              <a:rPr lang="en-US" smtClean="0"/>
              <a:t>2/28/24</a:t>
            </a:fld>
            <a:endParaRPr lang="en-US"/>
          </a:p>
        </p:txBody>
      </p:sp>
      <p:sp>
        <p:nvSpPr>
          <p:cNvPr id="6" name="Footer Placeholder 5">
            <a:extLst>
              <a:ext uri="{FF2B5EF4-FFF2-40B4-BE49-F238E27FC236}">
                <a16:creationId xmlns:a16="http://schemas.microsoft.com/office/drawing/2014/main" id="{8A318CD7-FB5D-EF47-B8EF-02417938B8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D5F28-0348-B84C-9894-1B496318A1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3341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69DF5-A3E3-C040-8322-B58D92464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189B51-9ABD-3942-9E9D-DBE7938F5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2FF2-F1EA-104A-A24E-965031B61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1B9B7-8D68-2849-9407-124980CABF70}" type="datetimeFigureOut">
              <a:rPr lang="en-US" smtClean="0"/>
              <a:t>2/28/24</a:t>
            </a:fld>
            <a:endParaRPr lang="en-US"/>
          </a:p>
        </p:txBody>
      </p:sp>
      <p:sp>
        <p:nvSpPr>
          <p:cNvPr id="5" name="Footer Placeholder 4">
            <a:extLst>
              <a:ext uri="{FF2B5EF4-FFF2-40B4-BE49-F238E27FC236}">
                <a16:creationId xmlns:a16="http://schemas.microsoft.com/office/drawing/2014/main" id="{E81A7716-F34D-3945-9EF5-4585D9EE3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A44E7-4829-F74B-A376-2E5C1077B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2F3FF-FDE3-0044-A8C5-8D9393D66326}" type="slidenum">
              <a:rPr lang="en-US" smtClean="0"/>
              <a:t>‹#›</a:t>
            </a:fld>
            <a:endParaRPr lang="en-US"/>
          </a:p>
        </p:txBody>
      </p:sp>
      <p:pic>
        <p:nvPicPr>
          <p:cNvPr id="10" name="Picture 9" descr="Venn diagram&#10;&#10;Description automatically generated">
            <a:extLst>
              <a:ext uri="{FF2B5EF4-FFF2-40B4-BE49-F238E27FC236}">
                <a16:creationId xmlns:a16="http://schemas.microsoft.com/office/drawing/2014/main" id="{0068E1D7-B931-6F49-8113-97B1AA0FD0AC}"/>
              </a:ext>
            </a:extLst>
          </p:cNvPr>
          <p:cNvPicPr>
            <a:picLocks noChangeAspect="1"/>
          </p:cNvPicPr>
          <p:nvPr userDrawn="1"/>
        </p:nvPicPr>
        <p:blipFill>
          <a:blip r:embed="rId13"/>
          <a:stretch>
            <a:fillRect/>
          </a:stretch>
        </p:blipFill>
        <p:spPr>
          <a:xfrm>
            <a:off x="171557" y="126206"/>
            <a:ext cx="407152" cy="477838"/>
          </a:xfrm>
          <a:prstGeom prst="rect">
            <a:avLst/>
          </a:prstGeom>
        </p:spPr>
      </p:pic>
    </p:spTree>
    <p:extLst>
      <p:ext uri="{BB962C8B-B14F-4D97-AF65-F5344CB8AC3E}">
        <p14:creationId xmlns:p14="http://schemas.microsoft.com/office/powerpoint/2010/main" val="1838420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Civil_Air_Patrol" TargetMode="External"/><Relationship Id="rId13" Type="http://schemas.openxmlformats.org/officeDocument/2006/relationships/hyperlink" Target="https://en.wikipedia.org/wiki/Global_positioning_system" TargetMode="External"/><Relationship Id="rId3" Type="http://schemas.openxmlformats.org/officeDocument/2006/relationships/hyperlink" Target="https://en.wikipedia.org/wiki/Hyperspectral_imaging" TargetMode="External"/><Relationship Id="rId7" Type="http://schemas.openxmlformats.org/officeDocument/2006/relationships/hyperlink" Target="https://en.wikipedia.org/wiki/Homeland_security" TargetMode="External"/><Relationship Id="rId12" Type="http://schemas.openxmlformats.org/officeDocument/2006/relationships/hyperlink" Target="https://en.wikipedia.org/wiki/High-resolution" TargetMode="External"/><Relationship Id="rId2" Type="http://schemas.openxmlformats.org/officeDocument/2006/relationships/hyperlink" Target="https://en.wikipedia.org/wiki/Aerial_photography" TargetMode="External"/><Relationship Id="rId1" Type="http://schemas.openxmlformats.org/officeDocument/2006/relationships/slideLayout" Target="../slideLayouts/slideLayout4.xml"/><Relationship Id="rId6" Type="http://schemas.openxmlformats.org/officeDocument/2006/relationships/hyperlink" Target="https://en.wikipedia.org/wiki/Disaster_relief" TargetMode="External"/><Relationship Id="rId11" Type="http://schemas.openxmlformats.org/officeDocument/2006/relationships/hyperlink" Target="https://en.wikipedia.org/wiki/Panchromatic" TargetMode="External"/><Relationship Id="rId5" Type="http://schemas.openxmlformats.org/officeDocument/2006/relationships/hyperlink" Target="https://en.wikipedia.org/wiki/War_on_drugs" TargetMode="External"/><Relationship Id="rId15" Type="http://schemas.openxmlformats.org/officeDocument/2006/relationships/hyperlink" Target="https://en.wikipedia.org/wiki/Pixel" TargetMode="External"/><Relationship Id="rId10" Type="http://schemas.openxmlformats.org/officeDocument/2006/relationships/hyperlink" Target="https://en.wikipedia.org/wiki/Fixed-wing_aircraft" TargetMode="External"/><Relationship Id="rId4" Type="http://schemas.openxmlformats.org/officeDocument/2006/relationships/hyperlink" Target="https://en.wikipedia.org/wiki/Search_and_rescue" TargetMode="External"/><Relationship Id="rId9" Type="http://schemas.openxmlformats.org/officeDocument/2006/relationships/hyperlink" Target="https://en.wikipedia.org/wiki/Gippsland_GA8" TargetMode="External"/><Relationship Id="rId14" Type="http://schemas.openxmlformats.org/officeDocument/2006/relationships/hyperlink" Target="https://en.wikipedia.org/wiki/Inertial_navigation_syste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L5uToILRL5E&amp;feature=emb_rel_end"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FB3D-912B-BF4C-B5AF-BD003D62DE61}"/>
              </a:ext>
            </a:extLst>
          </p:cNvPr>
          <p:cNvSpPr>
            <a:spLocks noGrp="1"/>
          </p:cNvSpPr>
          <p:nvPr>
            <p:ph type="ctrTitle"/>
          </p:nvPr>
        </p:nvSpPr>
        <p:spPr/>
        <p:txBody>
          <a:bodyPr/>
          <a:lstStyle/>
          <a:p>
            <a:r>
              <a:rPr lang="en-US" dirty="0"/>
              <a:t>Archer</a:t>
            </a:r>
          </a:p>
        </p:txBody>
      </p:sp>
      <p:sp>
        <p:nvSpPr>
          <p:cNvPr id="3" name="Subtitle 2">
            <a:extLst>
              <a:ext uri="{FF2B5EF4-FFF2-40B4-BE49-F238E27FC236}">
                <a16:creationId xmlns:a16="http://schemas.microsoft.com/office/drawing/2014/main" id="{8710E927-6CDF-EE40-A58F-3FA4914FDE2C}"/>
              </a:ext>
            </a:extLst>
          </p:cNvPr>
          <p:cNvSpPr>
            <a:spLocks noGrp="1"/>
          </p:cNvSpPr>
          <p:nvPr>
            <p:ph type="subTitle" idx="1"/>
          </p:nvPr>
        </p:nvSpPr>
        <p:spPr/>
        <p:txBody>
          <a:bodyPr/>
          <a:lstStyle/>
          <a:p>
            <a:r>
              <a:rPr lang="en-US" dirty="0"/>
              <a:t>PX037</a:t>
            </a:r>
          </a:p>
          <a:p>
            <a:r>
              <a:rPr lang="en-US" dirty="0"/>
              <a:t>William Fisher</a:t>
            </a:r>
          </a:p>
          <a:p>
            <a:r>
              <a:rPr lang="en-US" dirty="0"/>
              <a:t>February 2024</a:t>
            </a:r>
          </a:p>
        </p:txBody>
      </p:sp>
    </p:spTree>
    <p:extLst>
      <p:ext uri="{BB962C8B-B14F-4D97-AF65-F5344CB8AC3E}">
        <p14:creationId xmlns:p14="http://schemas.microsoft.com/office/powerpoint/2010/main" val="426453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Tree>
    <p:extLst>
      <p:ext uri="{BB962C8B-B14F-4D97-AF65-F5344CB8AC3E}">
        <p14:creationId xmlns:p14="http://schemas.microsoft.com/office/powerpoint/2010/main" val="1130143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355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
        <p:nvSpPr>
          <p:cNvPr id="41" name="Rectangle 40">
            <a:extLst>
              <a:ext uri="{FF2B5EF4-FFF2-40B4-BE49-F238E27FC236}">
                <a16:creationId xmlns:a16="http://schemas.microsoft.com/office/drawing/2014/main" id="{A6CD373B-FF2B-9652-8CFE-A30321AEB435}"/>
              </a:ext>
            </a:extLst>
          </p:cNvPr>
          <p:cNvSpPr/>
          <p:nvPr/>
        </p:nvSpPr>
        <p:spPr>
          <a:xfrm>
            <a:off x="709551" y="4368772"/>
            <a:ext cx="897467" cy="44073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F654077C-AA89-A236-DD60-1798399A5BF6}"/>
              </a:ext>
            </a:extLst>
          </p:cNvPr>
          <p:cNvSpPr/>
          <p:nvPr/>
        </p:nvSpPr>
        <p:spPr>
          <a:xfrm>
            <a:off x="1605012" y="4377055"/>
            <a:ext cx="897467" cy="4407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19F915-3F49-A857-C64C-A3AF81F70833}"/>
              </a:ext>
            </a:extLst>
          </p:cNvPr>
          <p:cNvSpPr txBox="1"/>
          <p:nvPr/>
        </p:nvSpPr>
        <p:spPr>
          <a:xfrm>
            <a:off x="1191342" y="4397558"/>
            <a:ext cx="809645" cy="369332"/>
          </a:xfrm>
          <a:prstGeom prst="rect">
            <a:avLst/>
          </a:prstGeom>
          <a:noFill/>
        </p:spPr>
        <p:txBody>
          <a:bodyPr wrap="none" rtlCol="0">
            <a:spAutoFit/>
          </a:bodyPr>
          <a:lstStyle/>
          <a:p>
            <a:r>
              <a:rPr lang="en-US" dirty="0"/>
              <a:t>Archer</a:t>
            </a:r>
          </a:p>
        </p:txBody>
      </p:sp>
      <p:sp>
        <p:nvSpPr>
          <p:cNvPr id="46" name="TextBox 45">
            <a:extLst>
              <a:ext uri="{FF2B5EF4-FFF2-40B4-BE49-F238E27FC236}">
                <a16:creationId xmlns:a16="http://schemas.microsoft.com/office/drawing/2014/main" id="{BFA31D4D-C107-B6B8-28DD-46A11EDDEDB6}"/>
              </a:ext>
            </a:extLst>
          </p:cNvPr>
          <p:cNvSpPr txBox="1"/>
          <p:nvPr/>
        </p:nvSpPr>
        <p:spPr>
          <a:xfrm>
            <a:off x="315582" y="4809506"/>
            <a:ext cx="1171924" cy="369332"/>
          </a:xfrm>
          <a:prstGeom prst="rect">
            <a:avLst/>
          </a:prstGeom>
          <a:noFill/>
        </p:spPr>
        <p:txBody>
          <a:bodyPr wrap="none" rtlCol="0">
            <a:spAutoFit/>
          </a:bodyPr>
          <a:lstStyle/>
          <a:p>
            <a:r>
              <a:rPr lang="en-US" dirty="0"/>
              <a:t>developed</a:t>
            </a:r>
          </a:p>
        </p:txBody>
      </p:sp>
      <p:sp>
        <p:nvSpPr>
          <p:cNvPr id="47" name="TextBox 46">
            <a:extLst>
              <a:ext uri="{FF2B5EF4-FFF2-40B4-BE49-F238E27FC236}">
                <a16:creationId xmlns:a16="http://schemas.microsoft.com/office/drawing/2014/main" id="{A191BC93-1CC4-B055-17D3-8F716C77D698}"/>
              </a:ext>
            </a:extLst>
          </p:cNvPr>
          <p:cNvSpPr txBox="1"/>
          <p:nvPr/>
        </p:nvSpPr>
        <p:spPr>
          <a:xfrm>
            <a:off x="1712363" y="4817789"/>
            <a:ext cx="1055866" cy="369332"/>
          </a:xfrm>
          <a:prstGeom prst="rect">
            <a:avLst/>
          </a:prstGeom>
          <a:noFill/>
        </p:spPr>
        <p:txBody>
          <a:bodyPr wrap="none" rtlCol="0">
            <a:spAutoFit/>
          </a:bodyPr>
          <a:lstStyle/>
          <a:p>
            <a:r>
              <a:rPr lang="en-US" dirty="0"/>
              <a:t>deployed</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008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E432-1344-B345-8504-73FC6B54FC73}"/>
              </a:ext>
            </a:extLst>
          </p:cNvPr>
          <p:cNvSpPr>
            <a:spLocks noGrp="1"/>
          </p:cNvSpPr>
          <p:nvPr>
            <p:ph type="title"/>
          </p:nvPr>
        </p:nvSpPr>
        <p:spPr>
          <a:xfrm>
            <a:off x="1021278" y="0"/>
            <a:ext cx="10332522" cy="926275"/>
          </a:xfrm>
        </p:spPr>
        <p:txBody>
          <a:bodyPr>
            <a:normAutofit/>
          </a:bodyPr>
          <a:lstStyle/>
          <a:p>
            <a:pPr algn="ctr"/>
            <a:r>
              <a:rPr lang="en-US" sz="3600" dirty="0"/>
              <a:t>Archer</a:t>
            </a:r>
          </a:p>
        </p:txBody>
      </p:sp>
      <p:pic>
        <p:nvPicPr>
          <p:cNvPr id="1026" name="Picture 2">
            <a:extLst>
              <a:ext uri="{FF2B5EF4-FFF2-40B4-BE49-F238E27FC236}">
                <a16:creationId xmlns:a16="http://schemas.microsoft.com/office/drawing/2014/main" id="{4F1C0B08-271C-D941-9D49-8A48E189F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 y="0"/>
            <a:ext cx="7751066" cy="3909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83BD3BE-8465-8F41-96EB-3D3E91106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586" y="489242"/>
            <a:ext cx="4229621" cy="6368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B6B708-6D90-764C-BAB1-98C1CCF963B4}"/>
              </a:ext>
            </a:extLst>
          </p:cNvPr>
          <p:cNvSpPr txBox="1"/>
          <p:nvPr/>
        </p:nvSpPr>
        <p:spPr>
          <a:xfrm>
            <a:off x="1021278" y="4702629"/>
            <a:ext cx="2558264" cy="1384995"/>
          </a:xfrm>
          <a:prstGeom prst="rect">
            <a:avLst/>
          </a:prstGeom>
          <a:noFill/>
        </p:spPr>
        <p:txBody>
          <a:bodyPr wrap="none" rtlCol="0">
            <a:spAutoFit/>
          </a:bodyPr>
          <a:lstStyle/>
          <a:p>
            <a:r>
              <a:rPr lang="en-US" sz="2800" dirty="0"/>
              <a:t>ARCHER</a:t>
            </a:r>
          </a:p>
          <a:p>
            <a:r>
              <a:rPr lang="en-US" sz="2800" dirty="0"/>
              <a:t>Developed 2004</a:t>
            </a:r>
          </a:p>
          <a:p>
            <a:r>
              <a:rPr lang="en-US" sz="2800" dirty="0"/>
              <a:t>Deployed 2005</a:t>
            </a:r>
          </a:p>
        </p:txBody>
      </p:sp>
      <p:sp>
        <p:nvSpPr>
          <p:cNvPr id="4" name="Oval 3">
            <a:extLst>
              <a:ext uri="{FF2B5EF4-FFF2-40B4-BE49-F238E27FC236}">
                <a16:creationId xmlns:a16="http://schemas.microsoft.com/office/drawing/2014/main" id="{CEB03894-0338-9D45-B8EE-162D36345992}"/>
              </a:ext>
            </a:extLst>
          </p:cNvPr>
          <p:cNvSpPr/>
          <p:nvPr/>
        </p:nvSpPr>
        <p:spPr>
          <a:xfrm>
            <a:off x="2597728" y="2496787"/>
            <a:ext cx="1520041" cy="78377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979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E432-1344-B345-8504-73FC6B54FC73}"/>
              </a:ext>
            </a:extLst>
          </p:cNvPr>
          <p:cNvSpPr>
            <a:spLocks noGrp="1"/>
          </p:cNvSpPr>
          <p:nvPr>
            <p:ph type="title"/>
          </p:nvPr>
        </p:nvSpPr>
        <p:spPr>
          <a:xfrm>
            <a:off x="1021278" y="0"/>
            <a:ext cx="10332522" cy="926275"/>
          </a:xfrm>
        </p:spPr>
        <p:txBody>
          <a:bodyPr>
            <a:normAutofit/>
          </a:bodyPr>
          <a:lstStyle/>
          <a:p>
            <a:pPr algn="ctr"/>
            <a:r>
              <a:rPr lang="en-US" sz="3600" dirty="0"/>
              <a:t>ARCHER</a:t>
            </a:r>
          </a:p>
        </p:txBody>
      </p:sp>
      <p:sp>
        <p:nvSpPr>
          <p:cNvPr id="3" name="Content Placeholder 2">
            <a:extLst>
              <a:ext uri="{FF2B5EF4-FFF2-40B4-BE49-F238E27FC236}">
                <a16:creationId xmlns:a16="http://schemas.microsoft.com/office/drawing/2014/main" id="{A176A9F0-5690-D943-8FE2-FA98FD8AA2AD}"/>
              </a:ext>
            </a:extLst>
          </p:cNvPr>
          <p:cNvSpPr>
            <a:spLocks noGrp="1"/>
          </p:cNvSpPr>
          <p:nvPr>
            <p:ph sz="half" idx="1"/>
          </p:nvPr>
        </p:nvSpPr>
        <p:spPr>
          <a:xfrm>
            <a:off x="320634" y="926275"/>
            <a:ext cx="5699166" cy="5676406"/>
          </a:xfrm>
        </p:spPr>
        <p:txBody>
          <a:bodyPr>
            <a:normAutofit fontScale="70000" lnSpcReduction="20000"/>
          </a:bodyPr>
          <a:lstStyle/>
          <a:p>
            <a:r>
              <a:rPr lang="en-US" b="1" dirty="0"/>
              <a:t>“Airborne Real-time Cueing Hyperspectral Enhanced Reconnaissance</a:t>
            </a:r>
            <a:r>
              <a:rPr lang="en-US" dirty="0"/>
              <a:t>, also known by the acronym </a:t>
            </a:r>
            <a:r>
              <a:rPr lang="en-US" b="1" dirty="0"/>
              <a:t>ARCHER</a:t>
            </a:r>
            <a:r>
              <a:rPr lang="en-US" dirty="0"/>
              <a:t>, is an aerial imaging system that produces ground images far more detailed than plain sight or ordinary </a:t>
            </a:r>
            <a:r>
              <a:rPr lang="en-US" dirty="0">
                <a:hlinkClick r:id="rId2" tooltip="Aerial photography">
                  <a:extLst>
                    <a:ext uri="{A12FA001-AC4F-418D-AE19-62706E023703}">
                      <ahyp:hlinkClr xmlns:ahyp="http://schemas.microsoft.com/office/drawing/2018/hyperlinkcolor" val="tx"/>
                    </a:ext>
                  </a:extLst>
                </a:hlinkClick>
              </a:rPr>
              <a:t>aerial photography</a:t>
            </a:r>
            <a:r>
              <a:rPr lang="en-US" dirty="0"/>
              <a:t> can. It is the most sophisticated unclassified </a:t>
            </a:r>
            <a:r>
              <a:rPr lang="en-US" dirty="0">
                <a:hlinkClick r:id="rId3" tooltip="Hyperspectral imaging">
                  <a:extLst>
                    <a:ext uri="{A12FA001-AC4F-418D-AE19-62706E023703}">
                      <ahyp:hlinkClr xmlns:ahyp="http://schemas.microsoft.com/office/drawing/2018/hyperlinkcolor" val="tx"/>
                    </a:ext>
                  </a:extLst>
                </a:hlinkClick>
              </a:rPr>
              <a:t>hyperspectral imaging</a:t>
            </a:r>
            <a:r>
              <a:rPr lang="en-US" dirty="0"/>
              <a:t> system available, according to U.S. Government officials. ARCHER can automatically scan detailed imaging for a given signature of the object being sought (such as a missing aircraft), for abnormalities in the surrounding area, or for changes from previous recorded spectral signatures.</a:t>
            </a:r>
          </a:p>
          <a:p>
            <a:r>
              <a:rPr lang="en-US" dirty="0"/>
              <a:t>“It has direct applications for </a:t>
            </a:r>
            <a:r>
              <a:rPr lang="en-US" dirty="0">
                <a:hlinkClick r:id="rId4" tooltip="Search and rescue">
                  <a:extLst>
                    <a:ext uri="{A12FA001-AC4F-418D-AE19-62706E023703}">
                      <ahyp:hlinkClr xmlns:ahyp="http://schemas.microsoft.com/office/drawing/2018/hyperlinkcolor" val="tx"/>
                    </a:ext>
                  </a:extLst>
                </a:hlinkClick>
              </a:rPr>
              <a:t>search and rescue</a:t>
            </a:r>
            <a:r>
              <a:rPr lang="en-US" dirty="0"/>
              <a:t>, </a:t>
            </a:r>
            <a:r>
              <a:rPr lang="en-US" dirty="0">
                <a:hlinkClick r:id="rId5" tooltip="War on drugs">
                  <a:extLst>
                    <a:ext uri="{A12FA001-AC4F-418D-AE19-62706E023703}">
                      <ahyp:hlinkClr xmlns:ahyp="http://schemas.microsoft.com/office/drawing/2018/hyperlinkcolor" val="tx"/>
                    </a:ext>
                  </a:extLst>
                </a:hlinkClick>
              </a:rPr>
              <a:t>counterdrug</a:t>
            </a:r>
            <a:r>
              <a:rPr lang="en-US" dirty="0"/>
              <a:t>, </a:t>
            </a:r>
            <a:r>
              <a:rPr lang="en-US" dirty="0">
                <a:hlinkClick r:id="rId6" tooltip="Disaster relief">
                  <a:extLst>
                    <a:ext uri="{A12FA001-AC4F-418D-AE19-62706E023703}">
                      <ahyp:hlinkClr xmlns:ahyp="http://schemas.microsoft.com/office/drawing/2018/hyperlinkcolor" val="tx"/>
                    </a:ext>
                  </a:extLst>
                </a:hlinkClick>
              </a:rPr>
              <a:t>disaster relief</a:t>
            </a:r>
            <a:r>
              <a:rPr lang="en-US" dirty="0"/>
              <a:t> and impact assessment, and </a:t>
            </a:r>
            <a:r>
              <a:rPr lang="en-US" dirty="0">
                <a:hlinkClick r:id="rId7" tooltip="Homeland security">
                  <a:extLst>
                    <a:ext uri="{A12FA001-AC4F-418D-AE19-62706E023703}">
                      <ahyp:hlinkClr xmlns:ahyp="http://schemas.microsoft.com/office/drawing/2018/hyperlinkcolor" val="tx"/>
                    </a:ext>
                  </a:extLst>
                </a:hlinkClick>
              </a:rPr>
              <a:t>homeland security</a:t>
            </a:r>
            <a:r>
              <a:rPr lang="en-US" dirty="0"/>
              <a:t>, and has been deployed by the </a:t>
            </a:r>
            <a:r>
              <a:rPr lang="en-US" dirty="0">
                <a:hlinkClick r:id="rId8" tooltip="Civil Air Patrol">
                  <a:extLst>
                    <a:ext uri="{A12FA001-AC4F-418D-AE19-62706E023703}">
                      <ahyp:hlinkClr xmlns:ahyp="http://schemas.microsoft.com/office/drawing/2018/hyperlinkcolor" val="tx"/>
                    </a:ext>
                  </a:extLst>
                </a:hlinkClick>
              </a:rPr>
              <a:t>Civil Air Patrol</a:t>
            </a:r>
            <a:r>
              <a:rPr lang="en-US" dirty="0"/>
              <a:t> (CAP) in the US on the Australian-built </a:t>
            </a:r>
            <a:r>
              <a:rPr lang="en-US" dirty="0">
                <a:hlinkClick r:id="rId9" tooltip="Gippsland GA8">
                  <a:extLst>
                    <a:ext uri="{A12FA001-AC4F-418D-AE19-62706E023703}">
                      <ahyp:hlinkClr xmlns:ahyp="http://schemas.microsoft.com/office/drawing/2018/hyperlinkcolor" val="tx"/>
                    </a:ext>
                  </a:extLst>
                </a:hlinkClick>
              </a:rPr>
              <a:t>Gippsland GA8</a:t>
            </a:r>
            <a:r>
              <a:rPr lang="en-US" dirty="0"/>
              <a:t> </a:t>
            </a:r>
            <a:r>
              <a:rPr lang="en-US" dirty="0" err="1"/>
              <a:t>Airvan</a:t>
            </a:r>
            <a:r>
              <a:rPr lang="en-US" dirty="0"/>
              <a:t> </a:t>
            </a:r>
            <a:r>
              <a:rPr lang="en-US" dirty="0">
                <a:hlinkClick r:id="rId10" tooltip="Fixed-wing aircraft">
                  <a:extLst>
                    <a:ext uri="{A12FA001-AC4F-418D-AE19-62706E023703}">
                      <ahyp:hlinkClr xmlns:ahyp="http://schemas.microsoft.com/office/drawing/2018/hyperlinkcolor" val="tx"/>
                    </a:ext>
                  </a:extLst>
                </a:hlinkClick>
              </a:rPr>
              <a:t>fixed-wing aircraft</a:t>
            </a:r>
            <a:r>
              <a:rPr lang="en-US" dirty="0"/>
              <a:t>.</a:t>
            </a:r>
          </a:p>
          <a:p>
            <a:r>
              <a:rPr lang="en-US" dirty="0"/>
              <a:t>Source:  Wikipedia</a:t>
            </a:r>
          </a:p>
        </p:txBody>
      </p:sp>
      <p:sp>
        <p:nvSpPr>
          <p:cNvPr id="4" name="Content Placeholder 3">
            <a:extLst>
              <a:ext uri="{FF2B5EF4-FFF2-40B4-BE49-F238E27FC236}">
                <a16:creationId xmlns:a16="http://schemas.microsoft.com/office/drawing/2014/main" id="{820C4BF8-29B7-6049-AF29-BCCD7673FE4E}"/>
              </a:ext>
            </a:extLst>
          </p:cNvPr>
          <p:cNvSpPr>
            <a:spLocks noGrp="1"/>
          </p:cNvSpPr>
          <p:nvPr>
            <p:ph sz="half" idx="2"/>
          </p:nvPr>
        </p:nvSpPr>
        <p:spPr>
          <a:xfrm>
            <a:off x="6172199" y="926275"/>
            <a:ext cx="5699165" cy="5807034"/>
          </a:xfrm>
        </p:spPr>
        <p:txBody>
          <a:bodyPr>
            <a:normAutofit fontScale="70000" lnSpcReduction="20000"/>
          </a:bodyPr>
          <a:lstStyle/>
          <a:p>
            <a:pPr marL="0" indent="0">
              <a:buNone/>
            </a:pPr>
            <a:r>
              <a:rPr lang="en-US" dirty="0"/>
              <a:t>“The major ARCHER subsystem components include:</a:t>
            </a:r>
          </a:p>
          <a:p>
            <a:r>
              <a:rPr lang="en-US" dirty="0"/>
              <a:t>advanced </a:t>
            </a:r>
            <a:r>
              <a:rPr lang="en-US" dirty="0">
                <a:hlinkClick r:id="rId3" tooltip="Hyperspectral imaging">
                  <a:extLst>
                    <a:ext uri="{A12FA001-AC4F-418D-AE19-62706E023703}">
                      <ahyp:hlinkClr xmlns:ahyp="http://schemas.microsoft.com/office/drawing/2018/hyperlinkcolor" val="tx"/>
                    </a:ext>
                  </a:extLst>
                </a:hlinkClick>
              </a:rPr>
              <a:t>hyperspectral imaging</a:t>
            </a:r>
            <a:r>
              <a:rPr lang="en-US" dirty="0"/>
              <a:t> (HSI) system with a resolution of one square meter per pixel.</a:t>
            </a:r>
          </a:p>
          <a:p>
            <a:r>
              <a:rPr lang="en-US" dirty="0">
                <a:hlinkClick r:id="rId11" tooltip="Panchromatic">
                  <a:extLst>
                    <a:ext uri="{A12FA001-AC4F-418D-AE19-62706E023703}">
                      <ahyp:hlinkClr xmlns:ahyp="http://schemas.microsoft.com/office/drawing/2018/hyperlinkcolor" val="tx"/>
                    </a:ext>
                  </a:extLst>
                </a:hlinkClick>
              </a:rPr>
              <a:t>panchromatic</a:t>
            </a:r>
            <a:r>
              <a:rPr lang="en-US" dirty="0"/>
              <a:t> </a:t>
            </a:r>
            <a:r>
              <a:rPr lang="en-US" dirty="0">
                <a:hlinkClick r:id="rId12" tooltip="High-resolution">
                  <a:extLst>
                    <a:ext uri="{A12FA001-AC4F-418D-AE19-62706E023703}">
                      <ahyp:hlinkClr xmlns:ahyp="http://schemas.microsoft.com/office/drawing/2018/hyperlinkcolor" val="tx"/>
                    </a:ext>
                  </a:extLst>
                </a:hlinkClick>
              </a:rPr>
              <a:t>high-resolution</a:t>
            </a:r>
            <a:r>
              <a:rPr lang="en-US" dirty="0"/>
              <a:t> imaging (HRI) camera with a resolution of 8 cm x 8 cm (3 in x 3 in) per pixel.</a:t>
            </a:r>
          </a:p>
          <a:p>
            <a:r>
              <a:rPr lang="en-US" dirty="0">
                <a:hlinkClick r:id="rId13" tooltip="Global positioning system">
                  <a:extLst>
                    <a:ext uri="{A12FA001-AC4F-418D-AE19-62706E023703}">
                      <ahyp:hlinkClr xmlns:ahyp="http://schemas.microsoft.com/office/drawing/2018/hyperlinkcolor" val="tx"/>
                    </a:ext>
                  </a:extLst>
                </a:hlinkClick>
              </a:rPr>
              <a:t>global positioning system</a:t>
            </a:r>
            <a:r>
              <a:rPr lang="en-US" dirty="0"/>
              <a:t> (GPS) integrated with an </a:t>
            </a:r>
            <a:r>
              <a:rPr lang="en-US" dirty="0">
                <a:hlinkClick r:id="rId14" tooltip="Inertial navigation system">
                  <a:extLst>
                    <a:ext uri="{A12FA001-AC4F-418D-AE19-62706E023703}">
                      <ahyp:hlinkClr xmlns:ahyp="http://schemas.microsoft.com/office/drawing/2018/hyperlinkcolor" val="tx"/>
                    </a:ext>
                  </a:extLst>
                </a:hlinkClick>
              </a:rPr>
              <a:t>inertial navigation system</a:t>
            </a:r>
            <a:r>
              <a:rPr lang="en-US" dirty="0"/>
              <a:t> (INS)</a:t>
            </a:r>
          </a:p>
          <a:p>
            <a:pPr marL="0" indent="0">
              <a:buNone/>
            </a:pPr>
            <a:r>
              <a:rPr lang="en-US" dirty="0"/>
              <a:t>“ARCHER has three methods for locating targets:</a:t>
            </a:r>
          </a:p>
          <a:p>
            <a:r>
              <a:rPr lang="en-US" i="1" dirty="0"/>
              <a:t>signature matching</a:t>
            </a:r>
            <a:r>
              <a:rPr lang="en-US" dirty="0"/>
              <a:t> where reflected light is matched to spectral signatures</a:t>
            </a:r>
          </a:p>
          <a:p>
            <a:r>
              <a:rPr lang="en-US" i="1" dirty="0"/>
              <a:t>anomaly detection</a:t>
            </a:r>
            <a:r>
              <a:rPr lang="en-US" dirty="0"/>
              <a:t> using a statistical model of the </a:t>
            </a:r>
            <a:r>
              <a:rPr lang="en-US" dirty="0">
                <a:hlinkClick r:id="rId15" tooltip="Pixel">
                  <a:extLst>
                    <a:ext uri="{A12FA001-AC4F-418D-AE19-62706E023703}">
                      <ahyp:hlinkClr xmlns:ahyp="http://schemas.microsoft.com/office/drawing/2018/hyperlinkcolor" val="tx"/>
                    </a:ext>
                  </a:extLst>
                </a:hlinkClick>
              </a:rPr>
              <a:t>pixels</a:t>
            </a:r>
            <a:r>
              <a:rPr lang="en-US" dirty="0"/>
              <a:t> in the image to determine the probability that a pixel does not match the profile, and</a:t>
            </a:r>
          </a:p>
          <a:p>
            <a:r>
              <a:rPr lang="en-US" i="1" dirty="0"/>
              <a:t>change detection</a:t>
            </a:r>
            <a:r>
              <a:rPr lang="en-US" dirty="0"/>
              <a:t> which executes a pixel-by-pixel comparison of the current image against ground conditions that were obtained in a previous mission over the same area.</a:t>
            </a:r>
          </a:p>
          <a:p>
            <a:endParaRPr lang="en-US" dirty="0"/>
          </a:p>
        </p:txBody>
      </p:sp>
    </p:spTree>
    <p:extLst>
      <p:ext uri="{BB962C8B-B14F-4D97-AF65-F5344CB8AC3E}">
        <p14:creationId xmlns:p14="http://schemas.microsoft.com/office/powerpoint/2010/main" val="2695063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
        <p:nvSpPr>
          <p:cNvPr id="41" name="Rectangle 40">
            <a:extLst>
              <a:ext uri="{FF2B5EF4-FFF2-40B4-BE49-F238E27FC236}">
                <a16:creationId xmlns:a16="http://schemas.microsoft.com/office/drawing/2014/main" id="{A6CD373B-FF2B-9652-8CFE-A30321AEB435}"/>
              </a:ext>
            </a:extLst>
          </p:cNvPr>
          <p:cNvSpPr/>
          <p:nvPr/>
        </p:nvSpPr>
        <p:spPr>
          <a:xfrm>
            <a:off x="709551" y="4368772"/>
            <a:ext cx="897467" cy="44073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F654077C-AA89-A236-DD60-1798399A5BF6}"/>
              </a:ext>
            </a:extLst>
          </p:cNvPr>
          <p:cNvSpPr/>
          <p:nvPr/>
        </p:nvSpPr>
        <p:spPr>
          <a:xfrm>
            <a:off x="1605012" y="4377055"/>
            <a:ext cx="897467" cy="4407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19F915-3F49-A857-C64C-A3AF81F70833}"/>
              </a:ext>
            </a:extLst>
          </p:cNvPr>
          <p:cNvSpPr txBox="1"/>
          <p:nvPr/>
        </p:nvSpPr>
        <p:spPr>
          <a:xfrm>
            <a:off x="1191342" y="4397558"/>
            <a:ext cx="809645" cy="369332"/>
          </a:xfrm>
          <a:prstGeom prst="rect">
            <a:avLst/>
          </a:prstGeom>
          <a:noFill/>
        </p:spPr>
        <p:txBody>
          <a:bodyPr wrap="none" rtlCol="0">
            <a:spAutoFit/>
          </a:bodyPr>
          <a:lstStyle/>
          <a:p>
            <a:r>
              <a:rPr lang="en-US" dirty="0"/>
              <a:t>Archer</a:t>
            </a:r>
          </a:p>
        </p:txBody>
      </p:sp>
      <p:sp>
        <p:nvSpPr>
          <p:cNvPr id="46" name="TextBox 45">
            <a:extLst>
              <a:ext uri="{FF2B5EF4-FFF2-40B4-BE49-F238E27FC236}">
                <a16:creationId xmlns:a16="http://schemas.microsoft.com/office/drawing/2014/main" id="{BFA31D4D-C107-B6B8-28DD-46A11EDDEDB6}"/>
              </a:ext>
            </a:extLst>
          </p:cNvPr>
          <p:cNvSpPr txBox="1"/>
          <p:nvPr/>
        </p:nvSpPr>
        <p:spPr>
          <a:xfrm>
            <a:off x="315582" y="4809506"/>
            <a:ext cx="1171924" cy="369332"/>
          </a:xfrm>
          <a:prstGeom prst="rect">
            <a:avLst/>
          </a:prstGeom>
          <a:noFill/>
        </p:spPr>
        <p:txBody>
          <a:bodyPr wrap="none" rtlCol="0">
            <a:spAutoFit/>
          </a:bodyPr>
          <a:lstStyle/>
          <a:p>
            <a:r>
              <a:rPr lang="en-US" dirty="0"/>
              <a:t>developed</a:t>
            </a:r>
          </a:p>
        </p:txBody>
      </p:sp>
      <p:sp>
        <p:nvSpPr>
          <p:cNvPr id="47" name="TextBox 46">
            <a:extLst>
              <a:ext uri="{FF2B5EF4-FFF2-40B4-BE49-F238E27FC236}">
                <a16:creationId xmlns:a16="http://schemas.microsoft.com/office/drawing/2014/main" id="{A191BC93-1CC4-B055-17D3-8F716C77D698}"/>
              </a:ext>
            </a:extLst>
          </p:cNvPr>
          <p:cNvSpPr txBox="1"/>
          <p:nvPr/>
        </p:nvSpPr>
        <p:spPr>
          <a:xfrm>
            <a:off x="1712363" y="4817789"/>
            <a:ext cx="1055866" cy="369332"/>
          </a:xfrm>
          <a:prstGeom prst="rect">
            <a:avLst/>
          </a:prstGeom>
          <a:noFill/>
        </p:spPr>
        <p:txBody>
          <a:bodyPr wrap="none" rtlCol="0">
            <a:spAutoFit/>
          </a:bodyPr>
          <a:lstStyle/>
          <a:p>
            <a:r>
              <a:rPr lang="en-US" dirty="0"/>
              <a:t>deployed</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991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
        <p:nvSpPr>
          <p:cNvPr id="41" name="Rectangle 40">
            <a:extLst>
              <a:ext uri="{FF2B5EF4-FFF2-40B4-BE49-F238E27FC236}">
                <a16:creationId xmlns:a16="http://schemas.microsoft.com/office/drawing/2014/main" id="{A6CD373B-FF2B-9652-8CFE-A30321AEB435}"/>
              </a:ext>
            </a:extLst>
          </p:cNvPr>
          <p:cNvSpPr/>
          <p:nvPr/>
        </p:nvSpPr>
        <p:spPr>
          <a:xfrm>
            <a:off x="709551" y="4368772"/>
            <a:ext cx="897467" cy="44073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52EAA42-7A81-ED29-3049-39E65FF1C1FF}"/>
              </a:ext>
            </a:extLst>
          </p:cNvPr>
          <p:cNvSpPr txBox="1"/>
          <p:nvPr/>
        </p:nvSpPr>
        <p:spPr>
          <a:xfrm>
            <a:off x="3420415" y="366462"/>
            <a:ext cx="1454078" cy="1200329"/>
          </a:xfrm>
          <a:prstGeom prst="rect">
            <a:avLst/>
          </a:prstGeom>
          <a:noFill/>
        </p:spPr>
        <p:txBody>
          <a:bodyPr wrap="square" rtlCol="0">
            <a:spAutoFit/>
          </a:bodyPr>
          <a:lstStyle/>
          <a:p>
            <a:r>
              <a:rPr lang="en-US" dirty="0"/>
              <a:t>11/22/2008</a:t>
            </a:r>
          </a:p>
          <a:p>
            <a:r>
              <a:rPr lang="en-US" dirty="0" err="1"/>
              <a:t>Basener’s</a:t>
            </a:r>
            <a:r>
              <a:rPr lang="en-US" dirty="0"/>
              <a:t> draft proposal</a:t>
            </a:r>
          </a:p>
        </p:txBody>
      </p:sp>
      <p:sp>
        <p:nvSpPr>
          <p:cNvPr id="44" name="Rectangle 43">
            <a:extLst>
              <a:ext uri="{FF2B5EF4-FFF2-40B4-BE49-F238E27FC236}">
                <a16:creationId xmlns:a16="http://schemas.microsoft.com/office/drawing/2014/main" id="{F654077C-AA89-A236-DD60-1798399A5BF6}"/>
              </a:ext>
            </a:extLst>
          </p:cNvPr>
          <p:cNvSpPr/>
          <p:nvPr/>
        </p:nvSpPr>
        <p:spPr>
          <a:xfrm>
            <a:off x="1605012" y="4377055"/>
            <a:ext cx="897467" cy="4407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19F915-3F49-A857-C64C-A3AF81F70833}"/>
              </a:ext>
            </a:extLst>
          </p:cNvPr>
          <p:cNvSpPr txBox="1"/>
          <p:nvPr/>
        </p:nvSpPr>
        <p:spPr>
          <a:xfrm>
            <a:off x="1191342" y="4397558"/>
            <a:ext cx="809645" cy="369332"/>
          </a:xfrm>
          <a:prstGeom prst="rect">
            <a:avLst/>
          </a:prstGeom>
          <a:noFill/>
        </p:spPr>
        <p:txBody>
          <a:bodyPr wrap="none" rtlCol="0">
            <a:spAutoFit/>
          </a:bodyPr>
          <a:lstStyle/>
          <a:p>
            <a:r>
              <a:rPr lang="en-US" dirty="0"/>
              <a:t>Archer</a:t>
            </a:r>
          </a:p>
        </p:txBody>
      </p:sp>
      <p:sp>
        <p:nvSpPr>
          <p:cNvPr id="46" name="TextBox 45">
            <a:extLst>
              <a:ext uri="{FF2B5EF4-FFF2-40B4-BE49-F238E27FC236}">
                <a16:creationId xmlns:a16="http://schemas.microsoft.com/office/drawing/2014/main" id="{BFA31D4D-C107-B6B8-28DD-46A11EDDEDB6}"/>
              </a:ext>
            </a:extLst>
          </p:cNvPr>
          <p:cNvSpPr txBox="1"/>
          <p:nvPr/>
        </p:nvSpPr>
        <p:spPr>
          <a:xfrm>
            <a:off x="315582" y="4809506"/>
            <a:ext cx="1171924" cy="369332"/>
          </a:xfrm>
          <a:prstGeom prst="rect">
            <a:avLst/>
          </a:prstGeom>
          <a:noFill/>
        </p:spPr>
        <p:txBody>
          <a:bodyPr wrap="none" rtlCol="0">
            <a:spAutoFit/>
          </a:bodyPr>
          <a:lstStyle/>
          <a:p>
            <a:r>
              <a:rPr lang="en-US" dirty="0"/>
              <a:t>developed</a:t>
            </a:r>
          </a:p>
        </p:txBody>
      </p:sp>
      <p:sp>
        <p:nvSpPr>
          <p:cNvPr id="47" name="TextBox 46">
            <a:extLst>
              <a:ext uri="{FF2B5EF4-FFF2-40B4-BE49-F238E27FC236}">
                <a16:creationId xmlns:a16="http://schemas.microsoft.com/office/drawing/2014/main" id="{A191BC93-1CC4-B055-17D3-8F716C77D698}"/>
              </a:ext>
            </a:extLst>
          </p:cNvPr>
          <p:cNvSpPr txBox="1"/>
          <p:nvPr/>
        </p:nvSpPr>
        <p:spPr>
          <a:xfrm>
            <a:off x="1712363" y="4817789"/>
            <a:ext cx="1055866" cy="369332"/>
          </a:xfrm>
          <a:prstGeom prst="rect">
            <a:avLst/>
          </a:prstGeom>
          <a:noFill/>
        </p:spPr>
        <p:txBody>
          <a:bodyPr wrap="none" rtlCol="0">
            <a:spAutoFit/>
          </a:bodyPr>
          <a:lstStyle/>
          <a:p>
            <a:r>
              <a:rPr lang="en-US" dirty="0"/>
              <a:t>deployed</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2F37DA70-71CB-CFD8-0104-DB10D7E84D65}"/>
              </a:ext>
            </a:extLst>
          </p:cNvPr>
          <p:cNvCxnSpPr>
            <a:cxnSpLocks/>
          </p:cNvCxnSpPr>
          <p:nvPr/>
        </p:nvCxnSpPr>
        <p:spPr>
          <a:xfrm>
            <a:off x="3960512" y="1555173"/>
            <a:ext cx="1134002" cy="226868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3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EC3FC54-C018-F746-951D-A9F544CF9B6B}"/>
              </a:ext>
            </a:extLst>
          </p:cNvPr>
          <p:cNvPicPr>
            <a:picLocks noChangeAspect="1"/>
          </p:cNvPicPr>
          <p:nvPr/>
        </p:nvPicPr>
        <p:blipFill>
          <a:blip r:embed="rId2"/>
          <a:stretch>
            <a:fillRect/>
          </a:stretch>
        </p:blipFill>
        <p:spPr>
          <a:xfrm>
            <a:off x="0" y="1230085"/>
            <a:ext cx="12192000" cy="4397829"/>
          </a:xfrm>
          <a:prstGeom prst="rect">
            <a:avLst/>
          </a:prstGeom>
        </p:spPr>
      </p:pic>
    </p:spTree>
    <p:extLst>
      <p:ext uri="{BB962C8B-B14F-4D97-AF65-F5344CB8AC3E}">
        <p14:creationId xmlns:p14="http://schemas.microsoft.com/office/powerpoint/2010/main" val="762426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7964DF0-D22A-5C4F-A4C3-6549EA8637F3}"/>
              </a:ext>
            </a:extLst>
          </p:cNvPr>
          <p:cNvPicPr>
            <a:picLocks noChangeAspect="1"/>
          </p:cNvPicPr>
          <p:nvPr/>
        </p:nvPicPr>
        <p:blipFill>
          <a:blip r:embed="rId2"/>
          <a:stretch>
            <a:fillRect/>
          </a:stretch>
        </p:blipFill>
        <p:spPr>
          <a:xfrm>
            <a:off x="3394962" y="0"/>
            <a:ext cx="5402075" cy="6858000"/>
          </a:xfrm>
          <a:prstGeom prst="rect">
            <a:avLst/>
          </a:prstGeom>
        </p:spPr>
      </p:pic>
    </p:spTree>
    <p:extLst>
      <p:ext uri="{BB962C8B-B14F-4D97-AF65-F5344CB8AC3E}">
        <p14:creationId xmlns:p14="http://schemas.microsoft.com/office/powerpoint/2010/main" val="823220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
        <p:nvSpPr>
          <p:cNvPr id="41" name="Rectangle 40">
            <a:extLst>
              <a:ext uri="{FF2B5EF4-FFF2-40B4-BE49-F238E27FC236}">
                <a16:creationId xmlns:a16="http://schemas.microsoft.com/office/drawing/2014/main" id="{A6CD373B-FF2B-9652-8CFE-A30321AEB435}"/>
              </a:ext>
            </a:extLst>
          </p:cNvPr>
          <p:cNvSpPr/>
          <p:nvPr/>
        </p:nvSpPr>
        <p:spPr>
          <a:xfrm>
            <a:off x="709551" y="4368772"/>
            <a:ext cx="897467" cy="44073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52EAA42-7A81-ED29-3049-39E65FF1C1FF}"/>
              </a:ext>
            </a:extLst>
          </p:cNvPr>
          <p:cNvSpPr txBox="1"/>
          <p:nvPr/>
        </p:nvSpPr>
        <p:spPr>
          <a:xfrm>
            <a:off x="3420415" y="366462"/>
            <a:ext cx="1454078" cy="1200329"/>
          </a:xfrm>
          <a:prstGeom prst="rect">
            <a:avLst/>
          </a:prstGeom>
          <a:noFill/>
        </p:spPr>
        <p:txBody>
          <a:bodyPr wrap="square" rtlCol="0">
            <a:spAutoFit/>
          </a:bodyPr>
          <a:lstStyle/>
          <a:p>
            <a:r>
              <a:rPr lang="en-US" dirty="0"/>
              <a:t>11/22/2008</a:t>
            </a:r>
          </a:p>
          <a:p>
            <a:r>
              <a:rPr lang="en-US" dirty="0" err="1"/>
              <a:t>Basener’s</a:t>
            </a:r>
            <a:r>
              <a:rPr lang="en-US" dirty="0"/>
              <a:t> draft proposal</a:t>
            </a:r>
          </a:p>
        </p:txBody>
      </p:sp>
      <p:sp>
        <p:nvSpPr>
          <p:cNvPr id="44" name="Rectangle 43">
            <a:extLst>
              <a:ext uri="{FF2B5EF4-FFF2-40B4-BE49-F238E27FC236}">
                <a16:creationId xmlns:a16="http://schemas.microsoft.com/office/drawing/2014/main" id="{F654077C-AA89-A236-DD60-1798399A5BF6}"/>
              </a:ext>
            </a:extLst>
          </p:cNvPr>
          <p:cNvSpPr/>
          <p:nvPr/>
        </p:nvSpPr>
        <p:spPr>
          <a:xfrm>
            <a:off x="1605012" y="4377055"/>
            <a:ext cx="897467" cy="4407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19F915-3F49-A857-C64C-A3AF81F70833}"/>
              </a:ext>
            </a:extLst>
          </p:cNvPr>
          <p:cNvSpPr txBox="1"/>
          <p:nvPr/>
        </p:nvSpPr>
        <p:spPr>
          <a:xfrm>
            <a:off x="1191342" y="4397558"/>
            <a:ext cx="809645" cy="369332"/>
          </a:xfrm>
          <a:prstGeom prst="rect">
            <a:avLst/>
          </a:prstGeom>
          <a:noFill/>
        </p:spPr>
        <p:txBody>
          <a:bodyPr wrap="none" rtlCol="0">
            <a:spAutoFit/>
          </a:bodyPr>
          <a:lstStyle/>
          <a:p>
            <a:r>
              <a:rPr lang="en-US" dirty="0"/>
              <a:t>Archer</a:t>
            </a:r>
          </a:p>
        </p:txBody>
      </p:sp>
      <p:sp>
        <p:nvSpPr>
          <p:cNvPr id="46" name="TextBox 45">
            <a:extLst>
              <a:ext uri="{FF2B5EF4-FFF2-40B4-BE49-F238E27FC236}">
                <a16:creationId xmlns:a16="http://schemas.microsoft.com/office/drawing/2014/main" id="{BFA31D4D-C107-B6B8-28DD-46A11EDDEDB6}"/>
              </a:ext>
            </a:extLst>
          </p:cNvPr>
          <p:cNvSpPr txBox="1"/>
          <p:nvPr/>
        </p:nvSpPr>
        <p:spPr>
          <a:xfrm>
            <a:off x="315582" y="4809506"/>
            <a:ext cx="1171924" cy="369332"/>
          </a:xfrm>
          <a:prstGeom prst="rect">
            <a:avLst/>
          </a:prstGeom>
          <a:noFill/>
        </p:spPr>
        <p:txBody>
          <a:bodyPr wrap="none" rtlCol="0">
            <a:spAutoFit/>
          </a:bodyPr>
          <a:lstStyle/>
          <a:p>
            <a:r>
              <a:rPr lang="en-US" dirty="0"/>
              <a:t>developed</a:t>
            </a:r>
          </a:p>
        </p:txBody>
      </p:sp>
      <p:sp>
        <p:nvSpPr>
          <p:cNvPr id="47" name="TextBox 46">
            <a:extLst>
              <a:ext uri="{FF2B5EF4-FFF2-40B4-BE49-F238E27FC236}">
                <a16:creationId xmlns:a16="http://schemas.microsoft.com/office/drawing/2014/main" id="{A191BC93-1CC4-B055-17D3-8F716C77D698}"/>
              </a:ext>
            </a:extLst>
          </p:cNvPr>
          <p:cNvSpPr txBox="1"/>
          <p:nvPr/>
        </p:nvSpPr>
        <p:spPr>
          <a:xfrm>
            <a:off x="1712363" y="4817789"/>
            <a:ext cx="1055866" cy="369332"/>
          </a:xfrm>
          <a:prstGeom prst="rect">
            <a:avLst/>
          </a:prstGeom>
          <a:noFill/>
        </p:spPr>
        <p:txBody>
          <a:bodyPr wrap="none" rtlCol="0">
            <a:spAutoFit/>
          </a:bodyPr>
          <a:lstStyle/>
          <a:p>
            <a:r>
              <a:rPr lang="en-US" dirty="0"/>
              <a:t>deployed</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2F37DA70-71CB-CFD8-0104-DB10D7E84D65}"/>
              </a:ext>
            </a:extLst>
          </p:cNvPr>
          <p:cNvCxnSpPr>
            <a:cxnSpLocks/>
          </p:cNvCxnSpPr>
          <p:nvPr/>
        </p:nvCxnSpPr>
        <p:spPr>
          <a:xfrm>
            <a:off x="3960512" y="1555173"/>
            <a:ext cx="1134002" cy="226868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753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7B9D7D-B7AA-06C3-A210-3A450042EA1E}"/>
              </a:ext>
            </a:extLst>
          </p:cNvPr>
          <p:cNvSpPr>
            <a:spLocks noGrp="1"/>
          </p:cNvSpPr>
          <p:nvPr>
            <p:ph type="title"/>
          </p:nvPr>
        </p:nvSpPr>
        <p:spPr>
          <a:xfrm>
            <a:off x="838200" y="1671411"/>
            <a:ext cx="10515600" cy="1325563"/>
          </a:xfrm>
        </p:spPr>
        <p:txBody>
          <a:bodyPr/>
          <a:lstStyle/>
          <a:p>
            <a:pPr algn="ctr"/>
            <a:r>
              <a:rPr lang="en-US" dirty="0"/>
              <a:t>The Technological Field</a:t>
            </a:r>
          </a:p>
        </p:txBody>
      </p:sp>
    </p:spTree>
    <p:extLst>
      <p:ext uri="{BB962C8B-B14F-4D97-AF65-F5344CB8AC3E}">
        <p14:creationId xmlns:p14="http://schemas.microsoft.com/office/powerpoint/2010/main" val="3225530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sp>
        <p:nvSpPr>
          <p:cNvPr id="35" name="TextBox 34">
            <a:extLst>
              <a:ext uri="{FF2B5EF4-FFF2-40B4-BE49-F238E27FC236}">
                <a16:creationId xmlns:a16="http://schemas.microsoft.com/office/drawing/2014/main" id="{9155C76C-3BBB-BC41-0552-ED5FBA2E8A0D}"/>
              </a:ext>
            </a:extLst>
          </p:cNvPr>
          <p:cNvSpPr txBox="1"/>
          <p:nvPr/>
        </p:nvSpPr>
        <p:spPr>
          <a:xfrm>
            <a:off x="6296653" y="364981"/>
            <a:ext cx="1222579" cy="1200329"/>
          </a:xfrm>
          <a:prstGeom prst="rect">
            <a:avLst/>
          </a:prstGeom>
          <a:noFill/>
        </p:spPr>
        <p:txBody>
          <a:bodyPr wrap="none" rtlCol="0">
            <a:spAutoFit/>
          </a:bodyPr>
          <a:lstStyle/>
          <a:p>
            <a:r>
              <a:rPr lang="en-US" dirty="0"/>
              <a:t>1/29/2010</a:t>
            </a:r>
          </a:p>
          <a:p>
            <a:r>
              <a:rPr lang="en-US" dirty="0"/>
              <a:t>Provisional</a:t>
            </a:r>
          </a:p>
          <a:p>
            <a:r>
              <a:rPr lang="en-US" dirty="0"/>
              <a:t>application</a:t>
            </a:r>
          </a:p>
          <a:p>
            <a:r>
              <a:rPr lang="en-US" dirty="0"/>
              <a:t>filed</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
        <p:nvSpPr>
          <p:cNvPr id="41" name="Rectangle 40">
            <a:extLst>
              <a:ext uri="{FF2B5EF4-FFF2-40B4-BE49-F238E27FC236}">
                <a16:creationId xmlns:a16="http://schemas.microsoft.com/office/drawing/2014/main" id="{A6CD373B-FF2B-9652-8CFE-A30321AEB435}"/>
              </a:ext>
            </a:extLst>
          </p:cNvPr>
          <p:cNvSpPr/>
          <p:nvPr/>
        </p:nvSpPr>
        <p:spPr>
          <a:xfrm>
            <a:off x="709551" y="4368772"/>
            <a:ext cx="897467" cy="44073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52EAA42-7A81-ED29-3049-39E65FF1C1FF}"/>
              </a:ext>
            </a:extLst>
          </p:cNvPr>
          <p:cNvSpPr txBox="1"/>
          <p:nvPr/>
        </p:nvSpPr>
        <p:spPr>
          <a:xfrm>
            <a:off x="3420415" y="366462"/>
            <a:ext cx="1454078" cy="1200329"/>
          </a:xfrm>
          <a:prstGeom prst="rect">
            <a:avLst/>
          </a:prstGeom>
          <a:noFill/>
        </p:spPr>
        <p:txBody>
          <a:bodyPr wrap="square" rtlCol="0">
            <a:spAutoFit/>
          </a:bodyPr>
          <a:lstStyle/>
          <a:p>
            <a:r>
              <a:rPr lang="en-US" dirty="0"/>
              <a:t>11/22/2008</a:t>
            </a:r>
          </a:p>
          <a:p>
            <a:r>
              <a:rPr lang="en-US" dirty="0" err="1"/>
              <a:t>Basener’s</a:t>
            </a:r>
            <a:r>
              <a:rPr lang="en-US" dirty="0"/>
              <a:t> draft proposal</a:t>
            </a:r>
          </a:p>
        </p:txBody>
      </p:sp>
      <p:sp>
        <p:nvSpPr>
          <p:cNvPr id="44" name="Rectangle 43">
            <a:extLst>
              <a:ext uri="{FF2B5EF4-FFF2-40B4-BE49-F238E27FC236}">
                <a16:creationId xmlns:a16="http://schemas.microsoft.com/office/drawing/2014/main" id="{F654077C-AA89-A236-DD60-1798399A5BF6}"/>
              </a:ext>
            </a:extLst>
          </p:cNvPr>
          <p:cNvSpPr/>
          <p:nvPr/>
        </p:nvSpPr>
        <p:spPr>
          <a:xfrm>
            <a:off x="1605012" y="4377055"/>
            <a:ext cx="897467" cy="4407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19F915-3F49-A857-C64C-A3AF81F70833}"/>
              </a:ext>
            </a:extLst>
          </p:cNvPr>
          <p:cNvSpPr txBox="1"/>
          <p:nvPr/>
        </p:nvSpPr>
        <p:spPr>
          <a:xfrm>
            <a:off x="1191342" y="4397558"/>
            <a:ext cx="809645" cy="369332"/>
          </a:xfrm>
          <a:prstGeom prst="rect">
            <a:avLst/>
          </a:prstGeom>
          <a:noFill/>
        </p:spPr>
        <p:txBody>
          <a:bodyPr wrap="none" rtlCol="0">
            <a:spAutoFit/>
          </a:bodyPr>
          <a:lstStyle/>
          <a:p>
            <a:r>
              <a:rPr lang="en-US" dirty="0"/>
              <a:t>Archer</a:t>
            </a:r>
          </a:p>
        </p:txBody>
      </p:sp>
      <p:sp>
        <p:nvSpPr>
          <p:cNvPr id="46" name="TextBox 45">
            <a:extLst>
              <a:ext uri="{FF2B5EF4-FFF2-40B4-BE49-F238E27FC236}">
                <a16:creationId xmlns:a16="http://schemas.microsoft.com/office/drawing/2014/main" id="{BFA31D4D-C107-B6B8-28DD-46A11EDDEDB6}"/>
              </a:ext>
            </a:extLst>
          </p:cNvPr>
          <p:cNvSpPr txBox="1"/>
          <p:nvPr/>
        </p:nvSpPr>
        <p:spPr>
          <a:xfrm>
            <a:off x="315582" y="4809506"/>
            <a:ext cx="1171924" cy="369332"/>
          </a:xfrm>
          <a:prstGeom prst="rect">
            <a:avLst/>
          </a:prstGeom>
          <a:noFill/>
        </p:spPr>
        <p:txBody>
          <a:bodyPr wrap="none" rtlCol="0">
            <a:spAutoFit/>
          </a:bodyPr>
          <a:lstStyle/>
          <a:p>
            <a:r>
              <a:rPr lang="en-US" dirty="0"/>
              <a:t>developed</a:t>
            </a:r>
          </a:p>
        </p:txBody>
      </p:sp>
      <p:sp>
        <p:nvSpPr>
          <p:cNvPr id="47" name="TextBox 46">
            <a:extLst>
              <a:ext uri="{FF2B5EF4-FFF2-40B4-BE49-F238E27FC236}">
                <a16:creationId xmlns:a16="http://schemas.microsoft.com/office/drawing/2014/main" id="{A191BC93-1CC4-B055-17D3-8F716C77D698}"/>
              </a:ext>
            </a:extLst>
          </p:cNvPr>
          <p:cNvSpPr txBox="1"/>
          <p:nvPr/>
        </p:nvSpPr>
        <p:spPr>
          <a:xfrm>
            <a:off x="1712363" y="4817789"/>
            <a:ext cx="1055866" cy="369332"/>
          </a:xfrm>
          <a:prstGeom prst="rect">
            <a:avLst/>
          </a:prstGeom>
          <a:noFill/>
        </p:spPr>
        <p:txBody>
          <a:bodyPr wrap="none" rtlCol="0">
            <a:spAutoFit/>
          </a:bodyPr>
          <a:lstStyle/>
          <a:p>
            <a:r>
              <a:rPr lang="en-US" dirty="0"/>
              <a:t>deployed</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2F37DA70-71CB-CFD8-0104-DB10D7E84D65}"/>
              </a:ext>
            </a:extLst>
          </p:cNvPr>
          <p:cNvCxnSpPr>
            <a:cxnSpLocks/>
          </p:cNvCxnSpPr>
          <p:nvPr/>
        </p:nvCxnSpPr>
        <p:spPr>
          <a:xfrm>
            <a:off x="3960512" y="1555173"/>
            <a:ext cx="1134002" cy="226868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CA2F5C6-4DE7-6251-36F2-0989D52A688F}"/>
              </a:ext>
            </a:extLst>
          </p:cNvPr>
          <p:cNvCxnSpPr>
            <a:cxnSpLocks/>
          </p:cNvCxnSpPr>
          <p:nvPr/>
        </p:nvCxnSpPr>
        <p:spPr>
          <a:xfrm flipH="1">
            <a:off x="6327277" y="1483786"/>
            <a:ext cx="199141" cy="234006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83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sp>
        <p:nvSpPr>
          <p:cNvPr id="34" name="TextBox 33">
            <a:extLst>
              <a:ext uri="{FF2B5EF4-FFF2-40B4-BE49-F238E27FC236}">
                <a16:creationId xmlns:a16="http://schemas.microsoft.com/office/drawing/2014/main" id="{D362529E-5AB2-019E-1028-21641ED20365}"/>
              </a:ext>
            </a:extLst>
          </p:cNvPr>
          <p:cNvSpPr txBox="1"/>
          <p:nvPr/>
        </p:nvSpPr>
        <p:spPr>
          <a:xfrm>
            <a:off x="7728289" y="365125"/>
            <a:ext cx="1245021" cy="923330"/>
          </a:xfrm>
          <a:prstGeom prst="rect">
            <a:avLst/>
          </a:prstGeom>
          <a:noFill/>
        </p:spPr>
        <p:txBody>
          <a:bodyPr wrap="none" rtlCol="0">
            <a:spAutoFit/>
          </a:bodyPr>
          <a:lstStyle/>
          <a:p>
            <a:r>
              <a:rPr lang="en-US" dirty="0"/>
              <a:t>1/28/2011</a:t>
            </a:r>
          </a:p>
          <a:p>
            <a:r>
              <a:rPr lang="en-US" dirty="0"/>
              <a:t>Application</a:t>
            </a:r>
          </a:p>
          <a:p>
            <a:r>
              <a:rPr lang="en-US" dirty="0"/>
              <a:t>filed</a:t>
            </a:r>
          </a:p>
        </p:txBody>
      </p:sp>
      <p:sp>
        <p:nvSpPr>
          <p:cNvPr id="35" name="TextBox 34">
            <a:extLst>
              <a:ext uri="{FF2B5EF4-FFF2-40B4-BE49-F238E27FC236}">
                <a16:creationId xmlns:a16="http://schemas.microsoft.com/office/drawing/2014/main" id="{9155C76C-3BBB-BC41-0552-ED5FBA2E8A0D}"/>
              </a:ext>
            </a:extLst>
          </p:cNvPr>
          <p:cNvSpPr txBox="1"/>
          <p:nvPr/>
        </p:nvSpPr>
        <p:spPr>
          <a:xfrm>
            <a:off x="6296653" y="364981"/>
            <a:ext cx="1222579" cy="1200329"/>
          </a:xfrm>
          <a:prstGeom prst="rect">
            <a:avLst/>
          </a:prstGeom>
          <a:noFill/>
        </p:spPr>
        <p:txBody>
          <a:bodyPr wrap="none" rtlCol="0">
            <a:spAutoFit/>
          </a:bodyPr>
          <a:lstStyle/>
          <a:p>
            <a:r>
              <a:rPr lang="en-US" dirty="0"/>
              <a:t>1/29/2010</a:t>
            </a:r>
          </a:p>
          <a:p>
            <a:r>
              <a:rPr lang="en-US" dirty="0"/>
              <a:t>Provisional</a:t>
            </a:r>
          </a:p>
          <a:p>
            <a:r>
              <a:rPr lang="en-US" dirty="0"/>
              <a:t>application</a:t>
            </a:r>
          </a:p>
          <a:p>
            <a:r>
              <a:rPr lang="en-US" dirty="0"/>
              <a:t>filed</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
        <p:nvSpPr>
          <p:cNvPr id="41" name="Rectangle 40">
            <a:extLst>
              <a:ext uri="{FF2B5EF4-FFF2-40B4-BE49-F238E27FC236}">
                <a16:creationId xmlns:a16="http://schemas.microsoft.com/office/drawing/2014/main" id="{A6CD373B-FF2B-9652-8CFE-A30321AEB435}"/>
              </a:ext>
            </a:extLst>
          </p:cNvPr>
          <p:cNvSpPr/>
          <p:nvPr/>
        </p:nvSpPr>
        <p:spPr>
          <a:xfrm>
            <a:off x="709551" y="4368772"/>
            <a:ext cx="897467" cy="44073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52EAA42-7A81-ED29-3049-39E65FF1C1FF}"/>
              </a:ext>
            </a:extLst>
          </p:cNvPr>
          <p:cNvSpPr txBox="1"/>
          <p:nvPr/>
        </p:nvSpPr>
        <p:spPr>
          <a:xfrm>
            <a:off x="3420415" y="366462"/>
            <a:ext cx="1454078" cy="1200329"/>
          </a:xfrm>
          <a:prstGeom prst="rect">
            <a:avLst/>
          </a:prstGeom>
          <a:noFill/>
        </p:spPr>
        <p:txBody>
          <a:bodyPr wrap="square" rtlCol="0">
            <a:spAutoFit/>
          </a:bodyPr>
          <a:lstStyle/>
          <a:p>
            <a:r>
              <a:rPr lang="en-US" dirty="0"/>
              <a:t>11/22/2008</a:t>
            </a:r>
          </a:p>
          <a:p>
            <a:r>
              <a:rPr lang="en-US" dirty="0" err="1"/>
              <a:t>Basener’s</a:t>
            </a:r>
            <a:r>
              <a:rPr lang="en-US" dirty="0"/>
              <a:t> draft proposal</a:t>
            </a:r>
          </a:p>
        </p:txBody>
      </p:sp>
      <p:sp>
        <p:nvSpPr>
          <p:cNvPr id="44" name="Rectangle 43">
            <a:extLst>
              <a:ext uri="{FF2B5EF4-FFF2-40B4-BE49-F238E27FC236}">
                <a16:creationId xmlns:a16="http://schemas.microsoft.com/office/drawing/2014/main" id="{F654077C-AA89-A236-DD60-1798399A5BF6}"/>
              </a:ext>
            </a:extLst>
          </p:cNvPr>
          <p:cNvSpPr/>
          <p:nvPr/>
        </p:nvSpPr>
        <p:spPr>
          <a:xfrm>
            <a:off x="1605012" y="4377055"/>
            <a:ext cx="897467" cy="4407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19F915-3F49-A857-C64C-A3AF81F70833}"/>
              </a:ext>
            </a:extLst>
          </p:cNvPr>
          <p:cNvSpPr txBox="1"/>
          <p:nvPr/>
        </p:nvSpPr>
        <p:spPr>
          <a:xfrm>
            <a:off x="1191342" y="4397558"/>
            <a:ext cx="809645" cy="369332"/>
          </a:xfrm>
          <a:prstGeom prst="rect">
            <a:avLst/>
          </a:prstGeom>
          <a:noFill/>
        </p:spPr>
        <p:txBody>
          <a:bodyPr wrap="none" rtlCol="0">
            <a:spAutoFit/>
          </a:bodyPr>
          <a:lstStyle/>
          <a:p>
            <a:r>
              <a:rPr lang="en-US" dirty="0"/>
              <a:t>Archer</a:t>
            </a:r>
          </a:p>
        </p:txBody>
      </p:sp>
      <p:sp>
        <p:nvSpPr>
          <p:cNvPr id="46" name="TextBox 45">
            <a:extLst>
              <a:ext uri="{FF2B5EF4-FFF2-40B4-BE49-F238E27FC236}">
                <a16:creationId xmlns:a16="http://schemas.microsoft.com/office/drawing/2014/main" id="{BFA31D4D-C107-B6B8-28DD-46A11EDDEDB6}"/>
              </a:ext>
            </a:extLst>
          </p:cNvPr>
          <p:cNvSpPr txBox="1"/>
          <p:nvPr/>
        </p:nvSpPr>
        <p:spPr>
          <a:xfrm>
            <a:off x="315582" y="4809506"/>
            <a:ext cx="1171924" cy="369332"/>
          </a:xfrm>
          <a:prstGeom prst="rect">
            <a:avLst/>
          </a:prstGeom>
          <a:noFill/>
        </p:spPr>
        <p:txBody>
          <a:bodyPr wrap="none" rtlCol="0">
            <a:spAutoFit/>
          </a:bodyPr>
          <a:lstStyle/>
          <a:p>
            <a:r>
              <a:rPr lang="en-US" dirty="0"/>
              <a:t>developed</a:t>
            </a:r>
          </a:p>
        </p:txBody>
      </p:sp>
      <p:sp>
        <p:nvSpPr>
          <p:cNvPr id="47" name="TextBox 46">
            <a:extLst>
              <a:ext uri="{FF2B5EF4-FFF2-40B4-BE49-F238E27FC236}">
                <a16:creationId xmlns:a16="http://schemas.microsoft.com/office/drawing/2014/main" id="{A191BC93-1CC4-B055-17D3-8F716C77D698}"/>
              </a:ext>
            </a:extLst>
          </p:cNvPr>
          <p:cNvSpPr txBox="1"/>
          <p:nvPr/>
        </p:nvSpPr>
        <p:spPr>
          <a:xfrm>
            <a:off x="1712363" y="4817789"/>
            <a:ext cx="1055866" cy="369332"/>
          </a:xfrm>
          <a:prstGeom prst="rect">
            <a:avLst/>
          </a:prstGeom>
          <a:noFill/>
        </p:spPr>
        <p:txBody>
          <a:bodyPr wrap="none" rtlCol="0">
            <a:spAutoFit/>
          </a:bodyPr>
          <a:lstStyle/>
          <a:p>
            <a:r>
              <a:rPr lang="en-US" dirty="0"/>
              <a:t>deployed</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2F37DA70-71CB-CFD8-0104-DB10D7E84D65}"/>
              </a:ext>
            </a:extLst>
          </p:cNvPr>
          <p:cNvCxnSpPr>
            <a:cxnSpLocks/>
          </p:cNvCxnSpPr>
          <p:nvPr/>
        </p:nvCxnSpPr>
        <p:spPr>
          <a:xfrm>
            <a:off x="3960512" y="1555173"/>
            <a:ext cx="1134002" cy="226868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CA2F5C6-4DE7-6251-36F2-0989D52A688F}"/>
              </a:ext>
            </a:extLst>
          </p:cNvPr>
          <p:cNvCxnSpPr>
            <a:cxnSpLocks/>
          </p:cNvCxnSpPr>
          <p:nvPr/>
        </p:nvCxnSpPr>
        <p:spPr>
          <a:xfrm flipH="1">
            <a:off x="6327277" y="1483786"/>
            <a:ext cx="199141" cy="234006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B918F85-875E-A743-621B-480D0360C37F}"/>
              </a:ext>
            </a:extLst>
          </p:cNvPr>
          <p:cNvCxnSpPr>
            <a:cxnSpLocks/>
          </p:cNvCxnSpPr>
          <p:nvPr/>
        </p:nvCxnSpPr>
        <p:spPr>
          <a:xfrm flipH="1">
            <a:off x="7241677" y="1269196"/>
            <a:ext cx="740868" cy="255465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494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A0E8-6425-3F40-A272-597D305C51F7}"/>
              </a:ext>
            </a:extLst>
          </p:cNvPr>
          <p:cNvSpPr>
            <a:spLocks noGrp="1"/>
          </p:cNvSpPr>
          <p:nvPr>
            <p:ph type="title"/>
          </p:nvPr>
        </p:nvSpPr>
        <p:spPr>
          <a:xfrm>
            <a:off x="860854" y="130348"/>
            <a:ext cx="10515600" cy="833480"/>
          </a:xfrm>
        </p:spPr>
        <p:txBody>
          <a:bodyPr>
            <a:normAutofit/>
          </a:bodyPr>
          <a:lstStyle/>
          <a:p>
            <a:r>
              <a:rPr lang="en-US" sz="3600" dirty="0"/>
              <a:t>Claim 1 of the ‘489 Patent</a:t>
            </a:r>
          </a:p>
        </p:txBody>
      </p:sp>
      <p:sp>
        <p:nvSpPr>
          <p:cNvPr id="6" name="Content Placeholder 5">
            <a:extLst>
              <a:ext uri="{FF2B5EF4-FFF2-40B4-BE49-F238E27FC236}">
                <a16:creationId xmlns:a16="http://schemas.microsoft.com/office/drawing/2014/main" id="{A0714011-E924-5B4D-9DC2-93C8D67391AF}"/>
              </a:ext>
            </a:extLst>
          </p:cNvPr>
          <p:cNvSpPr>
            <a:spLocks noGrp="1"/>
          </p:cNvSpPr>
          <p:nvPr>
            <p:ph idx="1"/>
          </p:nvPr>
        </p:nvSpPr>
        <p:spPr>
          <a:xfrm>
            <a:off x="630195" y="1266568"/>
            <a:ext cx="10723605" cy="4910395"/>
          </a:xfrm>
        </p:spPr>
        <p:txBody>
          <a:bodyPr>
            <a:normAutofit fontScale="92500" lnSpcReduction="10000"/>
          </a:bodyPr>
          <a:lstStyle/>
          <a:p>
            <a:pPr marL="0" indent="0">
              <a:buNone/>
            </a:pPr>
            <a:r>
              <a:rPr lang="en-US" dirty="0"/>
              <a:t>A method for identification, sorting and ranking detections of one or more targets, the method comprising:  determining with a target detection processing apparatus a target detection score for each pixel of a spectral image for one or more targets by obtaining with the target detection processing apparatus a signature for one or more of the targets for the image, and applying with the target detection processing apparatus the statistical target detection filter using the one or more obtained signatures to rank each of the pixels by its statistical score; identifying with the target detection processing apparatus a region around one or more of the pixels with the determined detection scores which are higher than a first score in said image; determining with the target detection processing apparatus an object-based spectral identification score for each of the identified regions in said image; and providing</a:t>
            </a:r>
            <a:r>
              <a:rPr lang="en-US" b="1" dirty="0"/>
              <a:t> </a:t>
            </a:r>
            <a:r>
              <a:rPr lang="en-US" dirty="0"/>
              <a:t>with the target detection processing apparatus the one or more identified regions with the determined object-based score for each region.</a:t>
            </a:r>
          </a:p>
          <a:p>
            <a:pPr marL="0" indent="0">
              <a:buNone/>
            </a:pPr>
            <a:endParaRPr lang="en-US" dirty="0"/>
          </a:p>
        </p:txBody>
      </p:sp>
    </p:spTree>
    <p:extLst>
      <p:ext uri="{BB962C8B-B14F-4D97-AF65-F5344CB8AC3E}">
        <p14:creationId xmlns:p14="http://schemas.microsoft.com/office/powerpoint/2010/main" val="3176585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A0E8-6425-3F40-A272-597D305C51F7}"/>
              </a:ext>
            </a:extLst>
          </p:cNvPr>
          <p:cNvSpPr>
            <a:spLocks noGrp="1"/>
          </p:cNvSpPr>
          <p:nvPr>
            <p:ph type="title"/>
          </p:nvPr>
        </p:nvSpPr>
        <p:spPr>
          <a:xfrm>
            <a:off x="860854" y="130348"/>
            <a:ext cx="10515600" cy="833480"/>
          </a:xfrm>
        </p:spPr>
        <p:txBody>
          <a:bodyPr>
            <a:normAutofit/>
          </a:bodyPr>
          <a:lstStyle/>
          <a:p>
            <a:r>
              <a:rPr lang="en-US" sz="3600" dirty="0"/>
              <a:t>Claim 1 of the ‘489 Patent</a:t>
            </a:r>
          </a:p>
        </p:txBody>
      </p:sp>
      <p:sp>
        <p:nvSpPr>
          <p:cNvPr id="6" name="Content Placeholder 5">
            <a:extLst>
              <a:ext uri="{FF2B5EF4-FFF2-40B4-BE49-F238E27FC236}">
                <a16:creationId xmlns:a16="http://schemas.microsoft.com/office/drawing/2014/main" id="{A0714011-E924-5B4D-9DC2-93C8D67391AF}"/>
              </a:ext>
            </a:extLst>
          </p:cNvPr>
          <p:cNvSpPr>
            <a:spLocks noGrp="1"/>
          </p:cNvSpPr>
          <p:nvPr>
            <p:ph idx="1"/>
          </p:nvPr>
        </p:nvSpPr>
        <p:spPr>
          <a:xfrm>
            <a:off x="630195" y="1266568"/>
            <a:ext cx="10723605" cy="4910395"/>
          </a:xfrm>
        </p:spPr>
        <p:txBody>
          <a:bodyPr>
            <a:normAutofit fontScale="92500" lnSpcReduction="10000"/>
          </a:bodyPr>
          <a:lstStyle/>
          <a:p>
            <a:pPr marL="0" indent="0">
              <a:buNone/>
            </a:pPr>
            <a:r>
              <a:rPr lang="en-US" dirty="0"/>
              <a:t>A method for identification, sorting and ranking detections of one or more targets, the method comprising:  determining with a target detection processing apparatus a target detection score for each pixel of a spectral image for one or more targets by </a:t>
            </a:r>
            <a:r>
              <a:rPr lang="en-US" dirty="0">
                <a:solidFill>
                  <a:srgbClr val="FF0000"/>
                </a:solidFill>
              </a:rPr>
              <a:t>[a]</a:t>
            </a:r>
            <a:r>
              <a:rPr lang="en-US" dirty="0"/>
              <a:t> obtaining with the target detection processing apparatus a signature for one or more of the targets for the image, and </a:t>
            </a:r>
            <a:r>
              <a:rPr lang="en-US" dirty="0">
                <a:solidFill>
                  <a:srgbClr val="FF0000"/>
                </a:solidFill>
              </a:rPr>
              <a:t>[b]</a:t>
            </a:r>
            <a:r>
              <a:rPr lang="en-US" dirty="0"/>
              <a:t> applying with the target detection processing apparatus the statistical target detection filter using the one or more obtained signatures to rank each of the pixels by its statistical score; </a:t>
            </a:r>
            <a:r>
              <a:rPr lang="en-US" dirty="0">
                <a:solidFill>
                  <a:srgbClr val="FF0000"/>
                </a:solidFill>
              </a:rPr>
              <a:t>[c]</a:t>
            </a:r>
            <a:r>
              <a:rPr lang="en-US" dirty="0"/>
              <a:t> identifying with the target detection processing apparatus a region around one or more of the pixels with the determined detection scores which are higher than a first score in said image; </a:t>
            </a:r>
            <a:r>
              <a:rPr lang="en-US" dirty="0">
                <a:solidFill>
                  <a:srgbClr val="FF0000"/>
                </a:solidFill>
              </a:rPr>
              <a:t>[d]</a:t>
            </a:r>
            <a:r>
              <a:rPr lang="en-US" dirty="0"/>
              <a:t> determining with the target detection processing apparatus an object-based spectral identification score for each of the identified regions in said image; and </a:t>
            </a:r>
            <a:r>
              <a:rPr lang="en-US" dirty="0">
                <a:solidFill>
                  <a:srgbClr val="FF0000"/>
                </a:solidFill>
              </a:rPr>
              <a:t>[e]</a:t>
            </a:r>
            <a:r>
              <a:rPr lang="en-US" dirty="0"/>
              <a:t> providing</a:t>
            </a:r>
            <a:r>
              <a:rPr lang="en-US" b="1" dirty="0"/>
              <a:t> </a:t>
            </a:r>
            <a:r>
              <a:rPr lang="en-US" dirty="0"/>
              <a:t>with the target detection processing apparatus the one or more identified regions with the determined object-based score for each region.</a:t>
            </a:r>
          </a:p>
          <a:p>
            <a:pPr marL="0" indent="0">
              <a:buNone/>
            </a:pPr>
            <a:endParaRPr lang="en-US" dirty="0"/>
          </a:p>
        </p:txBody>
      </p:sp>
    </p:spTree>
    <p:extLst>
      <p:ext uri="{BB962C8B-B14F-4D97-AF65-F5344CB8AC3E}">
        <p14:creationId xmlns:p14="http://schemas.microsoft.com/office/powerpoint/2010/main" val="3385840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A0E8-6425-3F40-A272-597D305C51F7}"/>
              </a:ext>
            </a:extLst>
          </p:cNvPr>
          <p:cNvSpPr>
            <a:spLocks noGrp="1"/>
          </p:cNvSpPr>
          <p:nvPr>
            <p:ph type="title"/>
          </p:nvPr>
        </p:nvSpPr>
        <p:spPr>
          <a:xfrm>
            <a:off x="860854" y="130348"/>
            <a:ext cx="10515600" cy="833480"/>
          </a:xfrm>
        </p:spPr>
        <p:txBody>
          <a:bodyPr>
            <a:normAutofit/>
          </a:bodyPr>
          <a:lstStyle/>
          <a:p>
            <a:r>
              <a:rPr lang="en-US" sz="3600" dirty="0"/>
              <a:t>Claim 1 of the ‘489 Patent</a:t>
            </a:r>
          </a:p>
        </p:txBody>
      </p:sp>
      <p:sp>
        <p:nvSpPr>
          <p:cNvPr id="6" name="Content Placeholder 5">
            <a:extLst>
              <a:ext uri="{FF2B5EF4-FFF2-40B4-BE49-F238E27FC236}">
                <a16:creationId xmlns:a16="http://schemas.microsoft.com/office/drawing/2014/main" id="{A0714011-E924-5B4D-9DC2-93C8D67391AF}"/>
              </a:ext>
            </a:extLst>
          </p:cNvPr>
          <p:cNvSpPr>
            <a:spLocks noGrp="1"/>
          </p:cNvSpPr>
          <p:nvPr>
            <p:ph idx="1"/>
          </p:nvPr>
        </p:nvSpPr>
        <p:spPr>
          <a:xfrm>
            <a:off x="630195" y="1266568"/>
            <a:ext cx="10723605" cy="4910395"/>
          </a:xfrm>
        </p:spPr>
        <p:txBody>
          <a:bodyPr>
            <a:normAutofit fontScale="92500" lnSpcReduction="10000"/>
          </a:bodyPr>
          <a:lstStyle/>
          <a:p>
            <a:pPr marL="0" indent="0">
              <a:buNone/>
            </a:pPr>
            <a:r>
              <a:rPr lang="en-US" dirty="0"/>
              <a:t>A method for identification, sorting and ranking detections of one or more targets, the method comprising:  determining with a target detection processing apparatus a target detection score for each pixel of a spectral image for one or more targets by </a:t>
            </a:r>
            <a:r>
              <a:rPr lang="en-US" dirty="0">
                <a:solidFill>
                  <a:srgbClr val="FF0000"/>
                </a:solidFill>
              </a:rPr>
              <a:t>[a]</a:t>
            </a:r>
            <a:r>
              <a:rPr lang="en-US" dirty="0"/>
              <a:t> obtaining with the target detection processing apparatus a signature for one or more of the targets for the image, and </a:t>
            </a:r>
            <a:r>
              <a:rPr lang="en-US" dirty="0">
                <a:solidFill>
                  <a:srgbClr val="FF0000"/>
                </a:solidFill>
              </a:rPr>
              <a:t>[b]</a:t>
            </a:r>
            <a:r>
              <a:rPr lang="en-US" dirty="0"/>
              <a:t> applying with the target detection processing apparatus the statistical target detection filter using the one or more obtained signatures to rank each of the pixels by its statistical score; </a:t>
            </a:r>
            <a:r>
              <a:rPr lang="en-US" dirty="0">
                <a:solidFill>
                  <a:srgbClr val="FF0000"/>
                </a:solidFill>
              </a:rPr>
              <a:t>[c]</a:t>
            </a:r>
            <a:r>
              <a:rPr lang="en-US" dirty="0"/>
              <a:t> identifying with the target detection processing apparatus a region around one or more of the pixels with the determined detection scores which are higher than a first score in said image; </a:t>
            </a:r>
            <a:r>
              <a:rPr lang="en-US" dirty="0">
                <a:solidFill>
                  <a:srgbClr val="FF0000"/>
                </a:solidFill>
              </a:rPr>
              <a:t>[d]</a:t>
            </a:r>
            <a:r>
              <a:rPr lang="en-US" dirty="0"/>
              <a:t> determining with the target detection processing apparatus an </a:t>
            </a:r>
            <a:r>
              <a:rPr lang="en-US" u="sng" dirty="0"/>
              <a:t>object-based spectral identification score</a:t>
            </a:r>
            <a:r>
              <a:rPr lang="en-US" dirty="0"/>
              <a:t> for each of the identified regions in said image; and </a:t>
            </a:r>
            <a:r>
              <a:rPr lang="en-US" dirty="0">
                <a:solidFill>
                  <a:srgbClr val="FF0000"/>
                </a:solidFill>
              </a:rPr>
              <a:t>[e]</a:t>
            </a:r>
            <a:r>
              <a:rPr lang="en-US" dirty="0"/>
              <a:t> providing</a:t>
            </a:r>
            <a:r>
              <a:rPr lang="en-US" b="1" dirty="0"/>
              <a:t> </a:t>
            </a:r>
            <a:r>
              <a:rPr lang="en-US" dirty="0"/>
              <a:t>with the target detection processing apparatus the one or more identified regions with the determined object-based score for each region.</a:t>
            </a:r>
          </a:p>
          <a:p>
            <a:pPr marL="0" indent="0">
              <a:buNone/>
            </a:pPr>
            <a:endParaRPr lang="en-US" dirty="0"/>
          </a:p>
        </p:txBody>
      </p:sp>
      <p:sp>
        <p:nvSpPr>
          <p:cNvPr id="3" name="TextBox 2">
            <a:extLst>
              <a:ext uri="{FF2B5EF4-FFF2-40B4-BE49-F238E27FC236}">
                <a16:creationId xmlns:a16="http://schemas.microsoft.com/office/drawing/2014/main" id="{D38D10D0-F846-A34F-9C16-A552D5D3C1D4}"/>
              </a:ext>
            </a:extLst>
          </p:cNvPr>
          <p:cNvSpPr txBox="1"/>
          <p:nvPr/>
        </p:nvSpPr>
        <p:spPr>
          <a:xfrm>
            <a:off x="1630142" y="6156537"/>
            <a:ext cx="10911481" cy="646331"/>
          </a:xfrm>
          <a:prstGeom prst="rect">
            <a:avLst/>
          </a:prstGeom>
          <a:noFill/>
        </p:spPr>
        <p:txBody>
          <a:bodyPr wrap="square" rtlCol="0">
            <a:spAutoFit/>
          </a:bodyPr>
          <a:lstStyle/>
          <a:p>
            <a:r>
              <a:rPr lang="en-US" dirty="0">
                <a:solidFill>
                  <a:schemeClr val="accent6">
                    <a:lumMod val="75000"/>
                  </a:schemeClr>
                </a:solidFill>
              </a:rPr>
              <a:t>Claim Construction:  “any metric that is computed from the pixels in an identified region using a process that provides better understanding of the material or object in the region." </a:t>
            </a:r>
          </a:p>
        </p:txBody>
      </p:sp>
      <p:cxnSp>
        <p:nvCxnSpPr>
          <p:cNvPr id="5" name="Straight Arrow Connector 4">
            <a:extLst>
              <a:ext uri="{FF2B5EF4-FFF2-40B4-BE49-F238E27FC236}">
                <a16:creationId xmlns:a16="http://schemas.microsoft.com/office/drawing/2014/main" id="{51951E41-8649-A94A-B493-A096CC2D47DF}"/>
              </a:ext>
            </a:extLst>
          </p:cNvPr>
          <p:cNvCxnSpPr/>
          <p:nvPr/>
        </p:nvCxnSpPr>
        <p:spPr>
          <a:xfrm>
            <a:off x="2931459" y="5082988"/>
            <a:ext cx="735106" cy="1093975"/>
          </a:xfrm>
          <a:prstGeom prst="straightConnector1">
            <a:avLst/>
          </a:prstGeom>
          <a:ln w="12700">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456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255D6-5765-F6FA-4012-9C0308432581}"/>
              </a:ext>
            </a:extLst>
          </p:cNvPr>
          <p:cNvSpPr>
            <a:spLocks noGrp="1"/>
          </p:cNvSpPr>
          <p:nvPr>
            <p:ph type="title"/>
          </p:nvPr>
        </p:nvSpPr>
        <p:spPr>
          <a:xfrm>
            <a:off x="838200" y="108011"/>
            <a:ext cx="5181600" cy="573026"/>
          </a:xfrm>
        </p:spPr>
        <p:txBody>
          <a:bodyPr>
            <a:normAutofit/>
          </a:bodyPr>
          <a:lstStyle/>
          <a:p>
            <a:r>
              <a:rPr lang="en-US" sz="2800" dirty="0"/>
              <a:t>Claims</a:t>
            </a:r>
          </a:p>
        </p:txBody>
      </p:sp>
      <p:sp>
        <p:nvSpPr>
          <p:cNvPr id="5" name="Content Placeholder 4">
            <a:extLst>
              <a:ext uri="{FF2B5EF4-FFF2-40B4-BE49-F238E27FC236}">
                <a16:creationId xmlns:a16="http://schemas.microsoft.com/office/drawing/2014/main" id="{5D5D5FAE-0782-DCCE-C45E-A46DF40E441F}"/>
              </a:ext>
            </a:extLst>
          </p:cNvPr>
          <p:cNvSpPr>
            <a:spLocks noGrp="1"/>
          </p:cNvSpPr>
          <p:nvPr>
            <p:ph sz="half" idx="1"/>
          </p:nvPr>
        </p:nvSpPr>
        <p:spPr>
          <a:xfrm>
            <a:off x="83127" y="681037"/>
            <a:ext cx="5181600" cy="5934209"/>
          </a:xfrm>
        </p:spPr>
        <p:txBody>
          <a:bodyPr>
            <a:noAutofit/>
          </a:bodyPr>
          <a:lstStyle/>
          <a:p>
            <a:pPr algn="l">
              <a:lnSpc>
                <a:spcPct val="80000"/>
              </a:lnSpc>
            </a:pPr>
            <a:r>
              <a:rPr lang="en-US" sz="1800" b="0" i="0" u="none" strike="noStrike" dirty="0">
                <a:solidFill>
                  <a:srgbClr val="333333"/>
                </a:solidFill>
                <a:effectLst/>
              </a:rPr>
              <a:t>1. A method for identification, sorting and ranking detections of one or more targets, the method comprising:</a:t>
            </a:r>
          </a:p>
          <a:p>
            <a:pPr algn="l">
              <a:lnSpc>
                <a:spcPct val="80000"/>
              </a:lnSpc>
            </a:pPr>
            <a:r>
              <a:rPr lang="en-US" sz="1800" b="0" i="0" u="none" strike="noStrike" dirty="0">
                <a:solidFill>
                  <a:srgbClr val="333333"/>
                </a:solidFill>
                <a:effectLst/>
              </a:rPr>
              <a:t>determining with a target detection processing apparatus a target detection score for each pixel of a spectral image for one or more targets by </a:t>
            </a:r>
          </a:p>
          <a:p>
            <a:pPr algn="l">
              <a:lnSpc>
                <a:spcPct val="80000"/>
              </a:lnSpc>
            </a:pPr>
            <a:r>
              <a:rPr lang="en-US" sz="1800" b="0" i="0" u="none" strike="noStrike" dirty="0">
                <a:solidFill>
                  <a:srgbClr val="333333"/>
                </a:solidFill>
                <a:effectLst/>
              </a:rPr>
              <a:t>obtaining with the target detection processing apparatus a signature for one or more of the targets for the image, and applying with the target detection processing apparatus the statistical target detection filter using the one or more obtained signatures to rank each of the pixels by its statistical score;</a:t>
            </a:r>
          </a:p>
          <a:p>
            <a:pPr algn="l">
              <a:lnSpc>
                <a:spcPct val="80000"/>
              </a:lnSpc>
            </a:pPr>
            <a:r>
              <a:rPr lang="en-US" sz="1800" b="0" i="0" u="none" strike="noStrike" dirty="0">
                <a:solidFill>
                  <a:srgbClr val="333333"/>
                </a:solidFill>
                <a:effectLst/>
              </a:rPr>
              <a:t>identifying with the target detection processing apparatus a region around one or more of the pixels with the determined detection scores which are higher than a first score in said image;</a:t>
            </a:r>
          </a:p>
          <a:p>
            <a:pPr algn="l">
              <a:lnSpc>
                <a:spcPct val="80000"/>
              </a:lnSpc>
            </a:pPr>
            <a:r>
              <a:rPr lang="en-US" sz="1800" b="0" i="0" u="none" strike="noStrike" dirty="0">
                <a:solidFill>
                  <a:srgbClr val="333333"/>
                </a:solidFill>
                <a:effectLst/>
              </a:rPr>
              <a:t>determining with the target detection processing apparatus an object-based spectral identification score for each of the identified regions in said image; and</a:t>
            </a:r>
          </a:p>
          <a:p>
            <a:pPr algn="l">
              <a:lnSpc>
                <a:spcPct val="80000"/>
              </a:lnSpc>
            </a:pPr>
            <a:r>
              <a:rPr lang="en-US" sz="1800" b="0" i="0" u="none" strike="noStrike" dirty="0">
                <a:solidFill>
                  <a:srgbClr val="333333"/>
                </a:solidFill>
                <a:effectLst/>
              </a:rPr>
              <a:t>providing with the target detection processing apparatus the one or more identified regions with the determined object-based score for each region.</a:t>
            </a:r>
          </a:p>
          <a:p>
            <a:pPr>
              <a:lnSpc>
                <a:spcPct val="80000"/>
              </a:lnSpc>
            </a:pPr>
            <a:endParaRPr lang="en-US" sz="1800" dirty="0"/>
          </a:p>
        </p:txBody>
      </p:sp>
      <p:sp>
        <p:nvSpPr>
          <p:cNvPr id="6" name="Content Placeholder 5">
            <a:extLst>
              <a:ext uri="{FF2B5EF4-FFF2-40B4-BE49-F238E27FC236}">
                <a16:creationId xmlns:a16="http://schemas.microsoft.com/office/drawing/2014/main" id="{96791067-F6E0-60B2-DEE6-67DCF116100E}"/>
              </a:ext>
            </a:extLst>
          </p:cNvPr>
          <p:cNvSpPr>
            <a:spLocks noGrp="1"/>
          </p:cNvSpPr>
          <p:nvPr>
            <p:ph sz="half" idx="2"/>
          </p:nvPr>
        </p:nvSpPr>
        <p:spPr>
          <a:xfrm>
            <a:off x="5379522" y="261258"/>
            <a:ext cx="6578930" cy="6377048"/>
          </a:xfrm>
        </p:spPr>
        <p:txBody>
          <a:bodyPr>
            <a:normAutofit fontScale="55000" lnSpcReduction="20000"/>
          </a:bodyPr>
          <a:lstStyle/>
          <a:p>
            <a:pPr algn="l">
              <a:lnSpc>
                <a:spcPct val="100000"/>
              </a:lnSpc>
            </a:pPr>
            <a:r>
              <a:rPr lang="en-US" sz="3300" b="0" i="0" u="none" strike="noStrike" dirty="0">
                <a:solidFill>
                  <a:srgbClr val="333333"/>
                </a:solidFill>
                <a:effectLst/>
              </a:rPr>
              <a:t>4. A method for identification, sorting and ranking detections of one or more targets, the method comprising:</a:t>
            </a:r>
          </a:p>
          <a:p>
            <a:pPr algn="l">
              <a:lnSpc>
                <a:spcPct val="100000"/>
              </a:lnSpc>
            </a:pPr>
            <a:r>
              <a:rPr lang="en-US" sz="3300" b="0" i="0" u="none" strike="noStrike" dirty="0">
                <a:solidFill>
                  <a:srgbClr val="333333"/>
                </a:solidFill>
                <a:effectLst/>
              </a:rPr>
              <a:t>determining with a target detection processing apparatus a target detection score for each pixel in each of one or more images for each of one or more targets;</a:t>
            </a:r>
          </a:p>
          <a:p>
            <a:pPr algn="l">
              <a:lnSpc>
                <a:spcPct val="100000"/>
              </a:lnSpc>
            </a:pPr>
            <a:r>
              <a:rPr lang="en-US" sz="3300" b="0" i="0" u="none" strike="noStrike" dirty="0">
                <a:solidFill>
                  <a:srgbClr val="333333"/>
                </a:solidFill>
                <a:effectLst/>
              </a:rPr>
              <a:t>identifying with the target detection processing apparatus a region around one or more of the pixels with the determined detection scores which are higher than a first score in each of the one or more of images;</a:t>
            </a:r>
          </a:p>
          <a:p>
            <a:pPr algn="l">
              <a:lnSpc>
                <a:spcPct val="100000"/>
              </a:lnSpc>
            </a:pPr>
            <a:r>
              <a:rPr lang="en-US" sz="3300" b="0" i="0" u="none" strike="noStrike" dirty="0">
                <a:solidFill>
                  <a:srgbClr val="333333"/>
                </a:solidFill>
                <a:effectLst/>
              </a:rPr>
              <a:t>determining with the target detection processing apparatus an object-based score for each of the identified regions in each of the one or more images; and</a:t>
            </a:r>
          </a:p>
          <a:p>
            <a:pPr algn="l">
              <a:lnSpc>
                <a:spcPct val="100000"/>
              </a:lnSpc>
            </a:pPr>
            <a:r>
              <a:rPr lang="en-US" sz="3300" b="0" i="0" u="none" strike="noStrike" dirty="0">
                <a:solidFill>
                  <a:srgbClr val="333333"/>
                </a:solidFill>
                <a:effectLst/>
              </a:rPr>
              <a:t>providing with the target detection processing apparatus the one or more identified regions with the determined object-based score for each region, wherein the identifying further comprises:</a:t>
            </a:r>
          </a:p>
          <a:p>
            <a:pPr algn="l">
              <a:lnSpc>
                <a:spcPct val="100000"/>
              </a:lnSpc>
            </a:pPr>
            <a:r>
              <a:rPr lang="en-US" sz="3300" b="0" i="0" u="none" strike="noStrike" dirty="0">
                <a:solidFill>
                  <a:srgbClr val="333333"/>
                </a:solidFill>
                <a:effectLst/>
              </a:rPr>
              <a:t>masking out from each of the regions with the target detection processing apparatus the one or more of the pixels in each of the one or more images which have the highest determined statistical detection scores in each of the one or more images;</a:t>
            </a:r>
          </a:p>
          <a:p>
            <a:pPr algn="l">
              <a:lnSpc>
                <a:spcPct val="100000"/>
              </a:lnSpc>
            </a:pPr>
            <a:r>
              <a:rPr lang="en-US" sz="3300" b="0" i="0" u="none" strike="noStrike" dirty="0">
                <a:solidFill>
                  <a:srgbClr val="333333"/>
                </a:solidFill>
                <a:effectLst/>
              </a:rPr>
              <a:t>selecting with the target detection processing apparatus one or of the pixels which are end members for each of the regions; and</a:t>
            </a:r>
          </a:p>
          <a:p>
            <a:pPr algn="l">
              <a:lnSpc>
                <a:spcPct val="100000"/>
              </a:lnSpc>
            </a:pPr>
            <a:r>
              <a:rPr lang="en-US" sz="3300" b="0" i="0" u="none" strike="noStrike" dirty="0">
                <a:solidFill>
                  <a:srgbClr val="333333"/>
                </a:solidFill>
                <a:effectLst/>
              </a:rPr>
              <a:t>identifying with the target detection processing apparatus a convex hull of the selected end members as a boundary for the one or more regions for each of the one or more of images.</a:t>
            </a:r>
          </a:p>
          <a:p>
            <a:pPr>
              <a:lnSpc>
                <a:spcPct val="100000"/>
              </a:lnSpc>
            </a:pPr>
            <a:endParaRPr lang="en-US" sz="1600" dirty="0"/>
          </a:p>
        </p:txBody>
      </p:sp>
    </p:spTree>
    <p:extLst>
      <p:ext uri="{BB962C8B-B14F-4D97-AF65-F5344CB8AC3E}">
        <p14:creationId xmlns:p14="http://schemas.microsoft.com/office/powerpoint/2010/main" val="401611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66B5D-1E0D-E070-D47F-7744725C5E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D287BE-C37A-F736-D889-87CF29DD85B5}"/>
              </a:ext>
            </a:extLst>
          </p:cNvPr>
          <p:cNvSpPr>
            <a:spLocks noGrp="1"/>
          </p:cNvSpPr>
          <p:nvPr>
            <p:ph type="title"/>
          </p:nvPr>
        </p:nvSpPr>
        <p:spPr>
          <a:xfrm>
            <a:off x="838200" y="108011"/>
            <a:ext cx="5181600" cy="573026"/>
          </a:xfrm>
        </p:spPr>
        <p:txBody>
          <a:bodyPr>
            <a:normAutofit/>
          </a:bodyPr>
          <a:lstStyle/>
          <a:p>
            <a:r>
              <a:rPr lang="en-US" sz="2800" dirty="0"/>
              <a:t>Claims</a:t>
            </a:r>
          </a:p>
        </p:txBody>
      </p:sp>
      <p:sp>
        <p:nvSpPr>
          <p:cNvPr id="5" name="Content Placeholder 4">
            <a:extLst>
              <a:ext uri="{FF2B5EF4-FFF2-40B4-BE49-F238E27FC236}">
                <a16:creationId xmlns:a16="http://schemas.microsoft.com/office/drawing/2014/main" id="{8D2C1DCE-3C1F-9F91-7041-EB9836AF3036}"/>
              </a:ext>
            </a:extLst>
          </p:cNvPr>
          <p:cNvSpPr>
            <a:spLocks noGrp="1"/>
          </p:cNvSpPr>
          <p:nvPr>
            <p:ph sz="half" idx="1"/>
          </p:nvPr>
        </p:nvSpPr>
        <p:spPr>
          <a:xfrm>
            <a:off x="83127" y="681037"/>
            <a:ext cx="5181600" cy="5934209"/>
          </a:xfrm>
        </p:spPr>
        <p:txBody>
          <a:bodyPr>
            <a:noAutofit/>
          </a:bodyPr>
          <a:lstStyle/>
          <a:p>
            <a:pPr algn="l">
              <a:lnSpc>
                <a:spcPct val="80000"/>
              </a:lnSpc>
            </a:pPr>
            <a:r>
              <a:rPr lang="en-US" sz="1800" b="0" i="0" u="none" strike="noStrike" dirty="0">
                <a:solidFill>
                  <a:srgbClr val="333333"/>
                </a:solidFill>
                <a:effectLst/>
              </a:rPr>
              <a:t>1. A method for identification, sorting and ranking detections of one or more targets, the method comprising:</a:t>
            </a:r>
          </a:p>
          <a:p>
            <a:pPr algn="l">
              <a:lnSpc>
                <a:spcPct val="80000"/>
              </a:lnSpc>
            </a:pPr>
            <a:r>
              <a:rPr lang="en-US" sz="1800" b="0" i="0" u="none" strike="noStrike" dirty="0">
                <a:solidFill>
                  <a:srgbClr val="333333"/>
                </a:solidFill>
                <a:effectLst/>
              </a:rPr>
              <a:t>determining with a target detection processing apparatus a target detection score for each pixel of a spectral image for one or more targets by </a:t>
            </a:r>
          </a:p>
          <a:p>
            <a:pPr algn="l">
              <a:lnSpc>
                <a:spcPct val="80000"/>
              </a:lnSpc>
            </a:pPr>
            <a:r>
              <a:rPr lang="en-US" sz="1800" b="0" i="0" u="none" strike="noStrike" dirty="0">
                <a:solidFill>
                  <a:srgbClr val="333333"/>
                </a:solidFill>
                <a:effectLst/>
              </a:rPr>
              <a:t>obtaining with the target detection processing apparatus a signature for one or more of the targets for the image, and applying with the target detection processing apparatus the statistical target detection filter using the one or more obtained signatures to rank each of the pixels by its statistical score;</a:t>
            </a:r>
          </a:p>
          <a:p>
            <a:pPr algn="l">
              <a:lnSpc>
                <a:spcPct val="80000"/>
              </a:lnSpc>
            </a:pPr>
            <a:r>
              <a:rPr lang="en-US" sz="1800" b="0" i="0" u="none" strike="noStrike" dirty="0">
                <a:solidFill>
                  <a:srgbClr val="333333"/>
                </a:solidFill>
                <a:effectLst/>
              </a:rPr>
              <a:t>identifying with the target detection processing apparatus a region around one or more of the pixels with the determined detection scores which are higher than a first score in said image;</a:t>
            </a:r>
          </a:p>
          <a:p>
            <a:pPr algn="l">
              <a:lnSpc>
                <a:spcPct val="80000"/>
              </a:lnSpc>
            </a:pPr>
            <a:r>
              <a:rPr lang="en-US" sz="1800" b="0" i="0" u="none" strike="noStrike" dirty="0">
                <a:solidFill>
                  <a:srgbClr val="333333"/>
                </a:solidFill>
                <a:effectLst/>
              </a:rPr>
              <a:t>determining with the target detection processing apparatus an object-based spectral identification score for each of the identified regions in said image; and</a:t>
            </a:r>
          </a:p>
          <a:p>
            <a:pPr algn="l">
              <a:lnSpc>
                <a:spcPct val="80000"/>
              </a:lnSpc>
            </a:pPr>
            <a:r>
              <a:rPr lang="en-US" sz="1800" b="0" i="0" u="none" strike="noStrike" dirty="0">
                <a:solidFill>
                  <a:srgbClr val="333333"/>
                </a:solidFill>
                <a:effectLst/>
              </a:rPr>
              <a:t>providing with the target detection processing apparatus the one or more identified regions with the determined object-based score for each region.</a:t>
            </a:r>
          </a:p>
          <a:p>
            <a:pPr>
              <a:lnSpc>
                <a:spcPct val="80000"/>
              </a:lnSpc>
            </a:pPr>
            <a:endParaRPr lang="en-US" sz="1800" dirty="0"/>
          </a:p>
        </p:txBody>
      </p:sp>
      <p:sp>
        <p:nvSpPr>
          <p:cNvPr id="6" name="Content Placeholder 5">
            <a:extLst>
              <a:ext uri="{FF2B5EF4-FFF2-40B4-BE49-F238E27FC236}">
                <a16:creationId xmlns:a16="http://schemas.microsoft.com/office/drawing/2014/main" id="{C94D6FC6-5150-ED03-CA91-A0519C96DC3B}"/>
              </a:ext>
            </a:extLst>
          </p:cNvPr>
          <p:cNvSpPr>
            <a:spLocks noGrp="1"/>
          </p:cNvSpPr>
          <p:nvPr>
            <p:ph sz="half" idx="2"/>
          </p:nvPr>
        </p:nvSpPr>
        <p:spPr>
          <a:xfrm>
            <a:off x="5379522" y="261258"/>
            <a:ext cx="6578930" cy="6377048"/>
          </a:xfrm>
        </p:spPr>
        <p:txBody>
          <a:bodyPr>
            <a:normAutofit fontScale="55000" lnSpcReduction="20000"/>
          </a:bodyPr>
          <a:lstStyle/>
          <a:p>
            <a:pPr algn="l">
              <a:lnSpc>
                <a:spcPct val="100000"/>
              </a:lnSpc>
            </a:pPr>
            <a:r>
              <a:rPr lang="en-US" sz="3300" b="0" i="0" u="none" strike="noStrike" dirty="0">
                <a:solidFill>
                  <a:srgbClr val="333333"/>
                </a:solidFill>
                <a:effectLst/>
              </a:rPr>
              <a:t>4. A method for identification, sorting and ranking detections of one or more targets, the method comprising:</a:t>
            </a:r>
          </a:p>
          <a:p>
            <a:pPr algn="l">
              <a:lnSpc>
                <a:spcPct val="100000"/>
              </a:lnSpc>
            </a:pPr>
            <a:r>
              <a:rPr lang="en-US" sz="3300" b="0" i="0" u="none" strike="noStrike" dirty="0">
                <a:solidFill>
                  <a:srgbClr val="333333"/>
                </a:solidFill>
                <a:effectLst/>
              </a:rPr>
              <a:t>determining with a target detection processing apparatus a target detection score for each pixel in each of one or more images for each of one or more targets;</a:t>
            </a:r>
          </a:p>
          <a:p>
            <a:pPr algn="l">
              <a:lnSpc>
                <a:spcPct val="100000"/>
              </a:lnSpc>
            </a:pPr>
            <a:r>
              <a:rPr lang="en-US" sz="3300" b="0" i="0" u="none" strike="noStrike" dirty="0">
                <a:solidFill>
                  <a:srgbClr val="333333"/>
                </a:solidFill>
                <a:effectLst/>
              </a:rPr>
              <a:t>identifying with the target detection processing apparatus a region around one or more of the pixels with the determined detection scores which are higher than a first score in each of the one or more of images;</a:t>
            </a:r>
          </a:p>
          <a:p>
            <a:pPr algn="l">
              <a:lnSpc>
                <a:spcPct val="100000"/>
              </a:lnSpc>
            </a:pPr>
            <a:r>
              <a:rPr lang="en-US" sz="3300" b="0" i="0" u="none" strike="noStrike" dirty="0">
                <a:solidFill>
                  <a:srgbClr val="333333"/>
                </a:solidFill>
                <a:effectLst/>
              </a:rPr>
              <a:t>determining with the target detection processing apparatus an object-based score for each of the identified regions in each of the one or more images; and</a:t>
            </a:r>
          </a:p>
          <a:p>
            <a:pPr algn="l">
              <a:lnSpc>
                <a:spcPct val="100000"/>
              </a:lnSpc>
            </a:pPr>
            <a:r>
              <a:rPr lang="en-US" sz="3300" b="0" i="0" u="none" strike="noStrike" dirty="0">
                <a:solidFill>
                  <a:srgbClr val="333333"/>
                </a:solidFill>
                <a:effectLst/>
              </a:rPr>
              <a:t>providing with the target detection processing apparatus the one or more identified regions with the determined object-based score for each region, wherein the identifying further comprises:</a:t>
            </a:r>
          </a:p>
          <a:p>
            <a:pPr algn="l">
              <a:lnSpc>
                <a:spcPct val="100000"/>
              </a:lnSpc>
            </a:pPr>
            <a:r>
              <a:rPr lang="en-US" sz="3300" b="0" i="0" u="sng" strike="noStrike" dirty="0">
                <a:solidFill>
                  <a:srgbClr val="333333"/>
                </a:solidFill>
                <a:effectLst/>
              </a:rPr>
              <a:t>masking out from each of the regions</a:t>
            </a:r>
            <a:r>
              <a:rPr lang="en-US" sz="3300" b="0" i="0" u="none" strike="noStrike" dirty="0">
                <a:solidFill>
                  <a:srgbClr val="333333"/>
                </a:solidFill>
                <a:effectLst/>
              </a:rPr>
              <a:t> with the target detection processing apparatus </a:t>
            </a:r>
            <a:r>
              <a:rPr lang="en-US" sz="3300" b="0" i="0" u="sng" strike="noStrike" dirty="0">
                <a:solidFill>
                  <a:srgbClr val="333333"/>
                </a:solidFill>
                <a:effectLst/>
              </a:rPr>
              <a:t>the one or more of the pixels in each of the one or more images which have the highest determined statistical detection scores</a:t>
            </a:r>
            <a:r>
              <a:rPr lang="en-US" sz="3300" b="0" i="0" u="none" strike="noStrike" dirty="0">
                <a:solidFill>
                  <a:srgbClr val="333333"/>
                </a:solidFill>
                <a:effectLst/>
              </a:rPr>
              <a:t> in each of the one or more images;</a:t>
            </a:r>
          </a:p>
          <a:p>
            <a:pPr algn="l">
              <a:lnSpc>
                <a:spcPct val="100000"/>
              </a:lnSpc>
            </a:pPr>
            <a:r>
              <a:rPr lang="en-US" sz="3300" b="0" i="0" u="none" strike="noStrike" dirty="0">
                <a:solidFill>
                  <a:srgbClr val="333333"/>
                </a:solidFill>
                <a:effectLst/>
              </a:rPr>
              <a:t>selecting with the target detection processing apparatus one or of the pixels which are end members for each of the regions; and</a:t>
            </a:r>
          </a:p>
          <a:p>
            <a:pPr algn="l">
              <a:lnSpc>
                <a:spcPct val="100000"/>
              </a:lnSpc>
            </a:pPr>
            <a:r>
              <a:rPr lang="en-US" sz="3300" b="0" i="0" u="none" strike="noStrike" dirty="0">
                <a:solidFill>
                  <a:srgbClr val="333333"/>
                </a:solidFill>
                <a:effectLst/>
              </a:rPr>
              <a:t>identifying with the target detection processing apparatus a convex hull of the selected end members as a boundary for the one or more regions for each of the one or more of images.</a:t>
            </a:r>
          </a:p>
          <a:p>
            <a:pPr>
              <a:lnSpc>
                <a:spcPct val="100000"/>
              </a:lnSpc>
            </a:pPr>
            <a:endParaRPr lang="en-US" sz="1600" dirty="0"/>
          </a:p>
        </p:txBody>
      </p:sp>
    </p:spTree>
    <p:extLst>
      <p:ext uri="{BB962C8B-B14F-4D97-AF65-F5344CB8AC3E}">
        <p14:creationId xmlns:p14="http://schemas.microsoft.com/office/powerpoint/2010/main" val="822672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0B727-97FF-ADB8-8617-FDBD94F238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7D8011-15C8-F452-721C-7DDFE7156C14}"/>
              </a:ext>
            </a:extLst>
          </p:cNvPr>
          <p:cNvSpPr>
            <a:spLocks noGrp="1"/>
          </p:cNvSpPr>
          <p:nvPr>
            <p:ph type="title"/>
          </p:nvPr>
        </p:nvSpPr>
        <p:spPr>
          <a:xfrm>
            <a:off x="838200" y="108011"/>
            <a:ext cx="5181600" cy="573026"/>
          </a:xfrm>
        </p:spPr>
        <p:txBody>
          <a:bodyPr>
            <a:normAutofit/>
          </a:bodyPr>
          <a:lstStyle/>
          <a:p>
            <a:r>
              <a:rPr lang="en-US" sz="2800" dirty="0"/>
              <a:t>Claims</a:t>
            </a:r>
          </a:p>
        </p:txBody>
      </p:sp>
      <p:sp>
        <p:nvSpPr>
          <p:cNvPr id="5" name="Content Placeholder 4">
            <a:extLst>
              <a:ext uri="{FF2B5EF4-FFF2-40B4-BE49-F238E27FC236}">
                <a16:creationId xmlns:a16="http://schemas.microsoft.com/office/drawing/2014/main" id="{836B474E-DA2D-A1B5-9C8E-E46D6DC3EF44}"/>
              </a:ext>
            </a:extLst>
          </p:cNvPr>
          <p:cNvSpPr>
            <a:spLocks noGrp="1"/>
          </p:cNvSpPr>
          <p:nvPr>
            <p:ph sz="half" idx="1"/>
          </p:nvPr>
        </p:nvSpPr>
        <p:spPr>
          <a:xfrm>
            <a:off x="83127" y="681037"/>
            <a:ext cx="5181600" cy="5934209"/>
          </a:xfrm>
        </p:spPr>
        <p:txBody>
          <a:bodyPr>
            <a:noAutofit/>
          </a:bodyPr>
          <a:lstStyle/>
          <a:p>
            <a:pPr algn="l">
              <a:lnSpc>
                <a:spcPct val="80000"/>
              </a:lnSpc>
            </a:pPr>
            <a:r>
              <a:rPr lang="en-US" sz="1800" b="0" i="0" u="none" strike="noStrike" dirty="0">
                <a:solidFill>
                  <a:srgbClr val="333333"/>
                </a:solidFill>
                <a:effectLst/>
              </a:rPr>
              <a:t>1. A method for identification, sorting and ranking detections of one or more targets, the method comprising:</a:t>
            </a:r>
          </a:p>
          <a:p>
            <a:pPr algn="l">
              <a:lnSpc>
                <a:spcPct val="80000"/>
              </a:lnSpc>
            </a:pPr>
            <a:r>
              <a:rPr lang="en-US" sz="1800" b="0" i="0" u="none" strike="noStrike" dirty="0">
                <a:solidFill>
                  <a:srgbClr val="333333"/>
                </a:solidFill>
                <a:effectLst/>
              </a:rPr>
              <a:t>determining with a target detection processing apparatus a target detection score for each pixel of a spectral image for one or more targets by </a:t>
            </a:r>
          </a:p>
          <a:p>
            <a:pPr algn="l">
              <a:lnSpc>
                <a:spcPct val="80000"/>
              </a:lnSpc>
            </a:pPr>
            <a:r>
              <a:rPr lang="en-US" sz="1800" b="0" i="0" u="none" strike="noStrike" dirty="0">
                <a:solidFill>
                  <a:srgbClr val="333333"/>
                </a:solidFill>
                <a:effectLst/>
              </a:rPr>
              <a:t>obtaining with the target detection processing apparatus a signature for one or more of the targets for the image, and applying with the target detection processing apparatus the statistical target detection filter using the one or more obtained signatures to rank each of the pixels by its statistical score;</a:t>
            </a:r>
          </a:p>
          <a:p>
            <a:pPr algn="l">
              <a:lnSpc>
                <a:spcPct val="80000"/>
              </a:lnSpc>
            </a:pPr>
            <a:r>
              <a:rPr lang="en-US" sz="1800" b="0" i="0" u="none" strike="noStrike" dirty="0">
                <a:solidFill>
                  <a:srgbClr val="333333"/>
                </a:solidFill>
                <a:effectLst/>
              </a:rPr>
              <a:t>identifying with the target detection processing apparatus a region around one or more of the pixels with the determined detection scores which are higher than a first score in said image;</a:t>
            </a:r>
          </a:p>
          <a:p>
            <a:pPr algn="l">
              <a:lnSpc>
                <a:spcPct val="80000"/>
              </a:lnSpc>
            </a:pPr>
            <a:r>
              <a:rPr lang="en-US" sz="1800" b="0" i="0" u="none" strike="noStrike" dirty="0">
                <a:solidFill>
                  <a:srgbClr val="333333"/>
                </a:solidFill>
                <a:effectLst/>
              </a:rPr>
              <a:t>determining with the target detection processing apparatus an object-based spectral identification score for each of the identified regions in said image; and</a:t>
            </a:r>
          </a:p>
          <a:p>
            <a:pPr algn="l">
              <a:lnSpc>
                <a:spcPct val="80000"/>
              </a:lnSpc>
            </a:pPr>
            <a:r>
              <a:rPr lang="en-US" sz="1800" b="0" i="0" u="none" strike="noStrike" dirty="0">
                <a:solidFill>
                  <a:srgbClr val="333333"/>
                </a:solidFill>
                <a:effectLst/>
              </a:rPr>
              <a:t>providing with the target detection processing apparatus the one or more identified regions with the determined object-based score for each region.</a:t>
            </a:r>
          </a:p>
          <a:p>
            <a:pPr>
              <a:lnSpc>
                <a:spcPct val="80000"/>
              </a:lnSpc>
            </a:pPr>
            <a:endParaRPr lang="en-US" sz="1800" dirty="0"/>
          </a:p>
        </p:txBody>
      </p:sp>
      <p:sp>
        <p:nvSpPr>
          <p:cNvPr id="6" name="Content Placeholder 5">
            <a:extLst>
              <a:ext uri="{FF2B5EF4-FFF2-40B4-BE49-F238E27FC236}">
                <a16:creationId xmlns:a16="http://schemas.microsoft.com/office/drawing/2014/main" id="{A085901D-18C5-5936-5A07-EF22A829E02D}"/>
              </a:ext>
            </a:extLst>
          </p:cNvPr>
          <p:cNvSpPr>
            <a:spLocks noGrp="1"/>
          </p:cNvSpPr>
          <p:nvPr>
            <p:ph sz="half" idx="2"/>
          </p:nvPr>
        </p:nvSpPr>
        <p:spPr>
          <a:xfrm>
            <a:off x="5379522" y="261258"/>
            <a:ext cx="6578930" cy="6377048"/>
          </a:xfrm>
        </p:spPr>
        <p:txBody>
          <a:bodyPr>
            <a:normAutofit/>
          </a:bodyPr>
          <a:lstStyle/>
          <a:p>
            <a:pPr algn="l">
              <a:lnSpc>
                <a:spcPct val="80000"/>
              </a:lnSpc>
            </a:pPr>
            <a:r>
              <a:rPr lang="en-US" sz="1800" b="0" i="0" u="none" strike="noStrike" dirty="0">
                <a:solidFill>
                  <a:srgbClr val="333333"/>
                </a:solidFill>
                <a:effectLst/>
              </a:rPr>
              <a:t>5. A method for identification, sorting and ranking detections of one or more targets, the method comprising:</a:t>
            </a:r>
          </a:p>
          <a:p>
            <a:pPr algn="l">
              <a:lnSpc>
                <a:spcPct val="80000"/>
              </a:lnSpc>
            </a:pPr>
            <a:r>
              <a:rPr lang="en-US" sz="1800" b="0" i="0" u="none" strike="noStrike" dirty="0">
                <a:solidFill>
                  <a:srgbClr val="333333"/>
                </a:solidFill>
                <a:effectLst/>
              </a:rPr>
              <a:t>determining with a target detection processing apparatus a target detection score for each pixel in each of one or more images for each of one or more targets;</a:t>
            </a:r>
          </a:p>
          <a:p>
            <a:pPr algn="l">
              <a:lnSpc>
                <a:spcPct val="80000"/>
              </a:lnSpc>
            </a:pPr>
            <a:r>
              <a:rPr lang="en-US" sz="1800" b="0" i="0" u="none" strike="noStrike" dirty="0">
                <a:solidFill>
                  <a:srgbClr val="333333"/>
                </a:solidFill>
                <a:effectLst/>
              </a:rPr>
              <a:t>identifying with the target detection processing apparatus a region around one or more of the pixels with the determined detection scores which are higher than a first score in each of the one or more of images;</a:t>
            </a:r>
          </a:p>
          <a:p>
            <a:pPr algn="l">
              <a:lnSpc>
                <a:spcPct val="80000"/>
              </a:lnSpc>
            </a:pPr>
            <a:r>
              <a:rPr lang="en-US" sz="1800" b="0" i="0" u="none" strike="noStrike" dirty="0">
                <a:solidFill>
                  <a:srgbClr val="333333"/>
                </a:solidFill>
                <a:effectLst/>
              </a:rPr>
              <a:t>determining with the target detection processing apparatus an object-based score for each of the identified regions in each of the one or more images; and</a:t>
            </a:r>
          </a:p>
          <a:p>
            <a:pPr algn="l">
              <a:lnSpc>
                <a:spcPct val="80000"/>
              </a:lnSpc>
            </a:pPr>
            <a:r>
              <a:rPr lang="en-US" sz="1800" b="0" i="0" u="none" strike="noStrike" dirty="0">
                <a:solidFill>
                  <a:srgbClr val="333333"/>
                </a:solidFill>
                <a:effectLst/>
              </a:rPr>
              <a:t>providing with the target detection processing apparatus the one or more identified regions with the determined object-based score for each region, wherein the determining the object based score further comprises:</a:t>
            </a:r>
          </a:p>
          <a:p>
            <a:pPr algn="l">
              <a:lnSpc>
                <a:spcPct val="80000"/>
              </a:lnSpc>
            </a:pPr>
            <a:r>
              <a:rPr lang="en-US" sz="1800" b="0" i="0" u="none" strike="noStrike" dirty="0">
                <a:solidFill>
                  <a:srgbClr val="333333"/>
                </a:solidFill>
                <a:effectLst/>
              </a:rPr>
              <a:t>unmixing with the target detection processing apparatus the pixel with highest determined statistical detection score in each of the identified regions by finding one or more abundances to determine pixel spectra; and</a:t>
            </a:r>
          </a:p>
          <a:p>
            <a:pPr algn="l">
              <a:lnSpc>
                <a:spcPct val="80000"/>
              </a:lnSpc>
            </a:pPr>
            <a:r>
              <a:rPr lang="en-US" sz="1800" b="0" i="0" u="none" strike="noStrike" dirty="0">
                <a:solidFill>
                  <a:srgbClr val="333333"/>
                </a:solidFill>
                <a:effectLst/>
              </a:rPr>
              <a:t>comparing with the target detection processing apparatus target spectra for each of the one or more targets with the determined pixel spectra to determine the object based score for each of the identified regions.</a:t>
            </a:r>
          </a:p>
          <a:p>
            <a:pPr>
              <a:lnSpc>
                <a:spcPct val="100000"/>
              </a:lnSpc>
            </a:pPr>
            <a:endParaRPr lang="en-US" sz="1800" dirty="0"/>
          </a:p>
        </p:txBody>
      </p:sp>
    </p:spTree>
    <p:extLst>
      <p:ext uri="{BB962C8B-B14F-4D97-AF65-F5344CB8AC3E}">
        <p14:creationId xmlns:p14="http://schemas.microsoft.com/office/powerpoint/2010/main" val="4114102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2EF9-72D5-16EE-6CCF-C22255FA3D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AA3680-3363-512A-D79E-A5CDBCC04494}"/>
              </a:ext>
            </a:extLst>
          </p:cNvPr>
          <p:cNvSpPr>
            <a:spLocks noGrp="1"/>
          </p:cNvSpPr>
          <p:nvPr>
            <p:ph type="title"/>
          </p:nvPr>
        </p:nvSpPr>
        <p:spPr>
          <a:xfrm>
            <a:off x="838200" y="108011"/>
            <a:ext cx="5181600" cy="573026"/>
          </a:xfrm>
        </p:spPr>
        <p:txBody>
          <a:bodyPr>
            <a:normAutofit/>
          </a:bodyPr>
          <a:lstStyle/>
          <a:p>
            <a:r>
              <a:rPr lang="en-US" sz="2800" dirty="0"/>
              <a:t>Claims</a:t>
            </a:r>
          </a:p>
        </p:txBody>
      </p:sp>
      <p:sp>
        <p:nvSpPr>
          <p:cNvPr id="5" name="Content Placeholder 4">
            <a:extLst>
              <a:ext uri="{FF2B5EF4-FFF2-40B4-BE49-F238E27FC236}">
                <a16:creationId xmlns:a16="http://schemas.microsoft.com/office/drawing/2014/main" id="{44279D81-C79B-0669-0CBC-82F92AA32860}"/>
              </a:ext>
            </a:extLst>
          </p:cNvPr>
          <p:cNvSpPr>
            <a:spLocks noGrp="1"/>
          </p:cNvSpPr>
          <p:nvPr>
            <p:ph sz="half" idx="1"/>
          </p:nvPr>
        </p:nvSpPr>
        <p:spPr>
          <a:xfrm>
            <a:off x="83127" y="681037"/>
            <a:ext cx="5181600" cy="5934209"/>
          </a:xfrm>
        </p:spPr>
        <p:txBody>
          <a:bodyPr>
            <a:noAutofit/>
          </a:bodyPr>
          <a:lstStyle/>
          <a:p>
            <a:pPr algn="l">
              <a:lnSpc>
                <a:spcPct val="80000"/>
              </a:lnSpc>
            </a:pPr>
            <a:r>
              <a:rPr lang="en-US" sz="1800" b="0" i="0" u="none" strike="noStrike" dirty="0">
                <a:solidFill>
                  <a:srgbClr val="333333"/>
                </a:solidFill>
                <a:effectLst/>
              </a:rPr>
              <a:t>1. A method for identification, sorting and ranking detections of one or more targets, the method comprising:</a:t>
            </a:r>
          </a:p>
          <a:p>
            <a:pPr algn="l">
              <a:lnSpc>
                <a:spcPct val="80000"/>
              </a:lnSpc>
            </a:pPr>
            <a:r>
              <a:rPr lang="en-US" sz="1800" b="0" i="0" u="none" strike="noStrike" dirty="0">
                <a:solidFill>
                  <a:srgbClr val="333333"/>
                </a:solidFill>
                <a:effectLst/>
              </a:rPr>
              <a:t>determining with a target detection processing apparatus a target detection score for each pixel of a spectral image for one or more targets by </a:t>
            </a:r>
          </a:p>
          <a:p>
            <a:pPr algn="l">
              <a:lnSpc>
                <a:spcPct val="80000"/>
              </a:lnSpc>
            </a:pPr>
            <a:r>
              <a:rPr lang="en-US" sz="1800" b="0" i="0" u="none" strike="noStrike" dirty="0">
                <a:solidFill>
                  <a:srgbClr val="333333"/>
                </a:solidFill>
                <a:effectLst/>
              </a:rPr>
              <a:t>obtaining with the target detection processing apparatus a signature for one or more of the targets for the image, and applying with the target detection processing apparatus the statistical target detection filter using the one or more obtained signatures to rank each of the pixels by its statistical score;</a:t>
            </a:r>
          </a:p>
          <a:p>
            <a:pPr algn="l">
              <a:lnSpc>
                <a:spcPct val="80000"/>
              </a:lnSpc>
            </a:pPr>
            <a:r>
              <a:rPr lang="en-US" sz="1800" b="0" i="0" u="none" strike="noStrike" dirty="0">
                <a:solidFill>
                  <a:srgbClr val="333333"/>
                </a:solidFill>
                <a:effectLst/>
              </a:rPr>
              <a:t>identifying with the target detection processing apparatus a region around one or more of the pixels with the determined detection scores which are higher than a first score in said image;</a:t>
            </a:r>
          </a:p>
          <a:p>
            <a:pPr algn="l">
              <a:lnSpc>
                <a:spcPct val="80000"/>
              </a:lnSpc>
            </a:pPr>
            <a:r>
              <a:rPr lang="en-US" sz="1800" b="0" i="0" u="none" strike="noStrike" dirty="0">
                <a:solidFill>
                  <a:srgbClr val="333333"/>
                </a:solidFill>
                <a:effectLst/>
              </a:rPr>
              <a:t>determining with the target detection processing apparatus an object-based spectral identification score for each of the identified regions in said image; and</a:t>
            </a:r>
          </a:p>
          <a:p>
            <a:pPr algn="l">
              <a:lnSpc>
                <a:spcPct val="80000"/>
              </a:lnSpc>
            </a:pPr>
            <a:r>
              <a:rPr lang="en-US" sz="1800" b="0" i="0" u="none" strike="noStrike" dirty="0">
                <a:solidFill>
                  <a:srgbClr val="333333"/>
                </a:solidFill>
                <a:effectLst/>
              </a:rPr>
              <a:t>providing with the target detection processing apparatus the one or more identified regions with the determined object-based score for each region.</a:t>
            </a:r>
          </a:p>
          <a:p>
            <a:pPr>
              <a:lnSpc>
                <a:spcPct val="80000"/>
              </a:lnSpc>
            </a:pPr>
            <a:endParaRPr lang="en-US" sz="1800" dirty="0"/>
          </a:p>
        </p:txBody>
      </p:sp>
      <p:sp>
        <p:nvSpPr>
          <p:cNvPr id="6" name="Content Placeholder 5">
            <a:extLst>
              <a:ext uri="{FF2B5EF4-FFF2-40B4-BE49-F238E27FC236}">
                <a16:creationId xmlns:a16="http://schemas.microsoft.com/office/drawing/2014/main" id="{D2A1833A-2972-DF1A-9AC2-FCD606D63EED}"/>
              </a:ext>
            </a:extLst>
          </p:cNvPr>
          <p:cNvSpPr>
            <a:spLocks noGrp="1"/>
          </p:cNvSpPr>
          <p:nvPr>
            <p:ph sz="half" idx="2"/>
          </p:nvPr>
        </p:nvSpPr>
        <p:spPr>
          <a:xfrm>
            <a:off x="5379522" y="261258"/>
            <a:ext cx="6578930" cy="6377048"/>
          </a:xfrm>
        </p:spPr>
        <p:txBody>
          <a:bodyPr>
            <a:normAutofit/>
          </a:bodyPr>
          <a:lstStyle/>
          <a:p>
            <a:pPr algn="l">
              <a:lnSpc>
                <a:spcPct val="80000"/>
              </a:lnSpc>
            </a:pPr>
            <a:r>
              <a:rPr lang="en-US" sz="1800" b="0" i="0" u="none" strike="noStrike" dirty="0">
                <a:solidFill>
                  <a:srgbClr val="333333"/>
                </a:solidFill>
                <a:effectLst/>
              </a:rPr>
              <a:t>5. A method for identification, sorting and ranking detections of one or more targets, the method comprising:</a:t>
            </a:r>
          </a:p>
          <a:p>
            <a:pPr algn="l">
              <a:lnSpc>
                <a:spcPct val="80000"/>
              </a:lnSpc>
            </a:pPr>
            <a:r>
              <a:rPr lang="en-US" sz="1800" b="0" i="0" u="none" strike="noStrike" dirty="0">
                <a:solidFill>
                  <a:srgbClr val="333333"/>
                </a:solidFill>
                <a:effectLst/>
              </a:rPr>
              <a:t>determining with a target detection processing apparatus a target detection score for each pixel in each of one or more images for each of one or more targets;</a:t>
            </a:r>
          </a:p>
          <a:p>
            <a:pPr algn="l">
              <a:lnSpc>
                <a:spcPct val="80000"/>
              </a:lnSpc>
            </a:pPr>
            <a:r>
              <a:rPr lang="en-US" sz="1800" b="0" i="0" u="none" strike="noStrike" dirty="0">
                <a:solidFill>
                  <a:srgbClr val="333333"/>
                </a:solidFill>
                <a:effectLst/>
              </a:rPr>
              <a:t>identifying with the target detection processing apparatus a region around one or more of the pixels with the determined detection scores which are higher than a first score in each of the one or more of images;</a:t>
            </a:r>
          </a:p>
          <a:p>
            <a:pPr algn="l">
              <a:lnSpc>
                <a:spcPct val="80000"/>
              </a:lnSpc>
            </a:pPr>
            <a:r>
              <a:rPr lang="en-US" sz="1800" b="0" i="0" u="none" strike="noStrike" dirty="0">
                <a:solidFill>
                  <a:srgbClr val="333333"/>
                </a:solidFill>
                <a:effectLst/>
              </a:rPr>
              <a:t>determining with the target detection processing apparatus an object-based score for each of the identified regions in each of the one or more images; and</a:t>
            </a:r>
          </a:p>
          <a:p>
            <a:pPr algn="l">
              <a:lnSpc>
                <a:spcPct val="80000"/>
              </a:lnSpc>
            </a:pPr>
            <a:r>
              <a:rPr lang="en-US" sz="1800" b="0" i="0" u="none" strike="noStrike" dirty="0">
                <a:solidFill>
                  <a:srgbClr val="333333"/>
                </a:solidFill>
                <a:effectLst/>
              </a:rPr>
              <a:t>providing with the target detection processing apparatus the one or more identified regions with the determined object-based score for each region, wherein the determining the object based score further comprises:</a:t>
            </a:r>
          </a:p>
          <a:p>
            <a:pPr algn="l">
              <a:lnSpc>
                <a:spcPct val="80000"/>
              </a:lnSpc>
            </a:pPr>
            <a:r>
              <a:rPr lang="en-US" sz="1800" b="0" i="0" u="sng" strike="noStrike" dirty="0">
                <a:solidFill>
                  <a:srgbClr val="333333"/>
                </a:solidFill>
                <a:effectLst/>
              </a:rPr>
              <a:t>unmixing with the target detection processing apparatus the pixel with highest determined statistical detection score in each of the identified regions </a:t>
            </a:r>
            <a:r>
              <a:rPr lang="en-US" sz="1800" b="0" i="0" u="none" strike="noStrike" dirty="0">
                <a:solidFill>
                  <a:srgbClr val="333333"/>
                </a:solidFill>
                <a:effectLst/>
              </a:rPr>
              <a:t>by finding one or more abundances to determine pixel spectra; and</a:t>
            </a:r>
          </a:p>
          <a:p>
            <a:pPr algn="l">
              <a:lnSpc>
                <a:spcPct val="80000"/>
              </a:lnSpc>
            </a:pPr>
            <a:r>
              <a:rPr lang="en-US" sz="1800" b="0" i="0" u="none" strike="noStrike" dirty="0">
                <a:solidFill>
                  <a:srgbClr val="333333"/>
                </a:solidFill>
                <a:effectLst/>
              </a:rPr>
              <a:t>comparing with the target detection processing apparatus target spectra for each of the one or more targets with the determined pixel spectra to determine the object based score for each of the identified regions.</a:t>
            </a:r>
          </a:p>
          <a:p>
            <a:pPr>
              <a:lnSpc>
                <a:spcPct val="100000"/>
              </a:lnSpc>
            </a:pPr>
            <a:endParaRPr lang="en-US" sz="1800" dirty="0"/>
          </a:p>
        </p:txBody>
      </p:sp>
    </p:spTree>
    <p:extLst>
      <p:ext uri="{BB962C8B-B14F-4D97-AF65-F5344CB8AC3E}">
        <p14:creationId xmlns:p14="http://schemas.microsoft.com/office/powerpoint/2010/main" val="3815324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sp>
        <p:nvSpPr>
          <p:cNvPr id="34" name="TextBox 33">
            <a:extLst>
              <a:ext uri="{FF2B5EF4-FFF2-40B4-BE49-F238E27FC236}">
                <a16:creationId xmlns:a16="http://schemas.microsoft.com/office/drawing/2014/main" id="{D362529E-5AB2-019E-1028-21641ED20365}"/>
              </a:ext>
            </a:extLst>
          </p:cNvPr>
          <p:cNvSpPr txBox="1"/>
          <p:nvPr/>
        </p:nvSpPr>
        <p:spPr>
          <a:xfrm>
            <a:off x="7728289" y="365125"/>
            <a:ext cx="1245021" cy="923330"/>
          </a:xfrm>
          <a:prstGeom prst="rect">
            <a:avLst/>
          </a:prstGeom>
          <a:noFill/>
        </p:spPr>
        <p:txBody>
          <a:bodyPr wrap="none" rtlCol="0">
            <a:spAutoFit/>
          </a:bodyPr>
          <a:lstStyle/>
          <a:p>
            <a:r>
              <a:rPr lang="en-US" dirty="0"/>
              <a:t>1/28/2011</a:t>
            </a:r>
          </a:p>
          <a:p>
            <a:r>
              <a:rPr lang="en-US" dirty="0"/>
              <a:t>Application</a:t>
            </a:r>
          </a:p>
          <a:p>
            <a:r>
              <a:rPr lang="en-US" dirty="0"/>
              <a:t>filed</a:t>
            </a:r>
          </a:p>
        </p:txBody>
      </p:sp>
      <p:sp>
        <p:nvSpPr>
          <p:cNvPr id="35" name="TextBox 34">
            <a:extLst>
              <a:ext uri="{FF2B5EF4-FFF2-40B4-BE49-F238E27FC236}">
                <a16:creationId xmlns:a16="http://schemas.microsoft.com/office/drawing/2014/main" id="{9155C76C-3BBB-BC41-0552-ED5FBA2E8A0D}"/>
              </a:ext>
            </a:extLst>
          </p:cNvPr>
          <p:cNvSpPr txBox="1"/>
          <p:nvPr/>
        </p:nvSpPr>
        <p:spPr>
          <a:xfrm>
            <a:off x="6296653" y="364981"/>
            <a:ext cx="1222579" cy="1200329"/>
          </a:xfrm>
          <a:prstGeom prst="rect">
            <a:avLst/>
          </a:prstGeom>
          <a:noFill/>
        </p:spPr>
        <p:txBody>
          <a:bodyPr wrap="none" rtlCol="0">
            <a:spAutoFit/>
          </a:bodyPr>
          <a:lstStyle/>
          <a:p>
            <a:r>
              <a:rPr lang="en-US" dirty="0"/>
              <a:t>1/29/2010</a:t>
            </a:r>
          </a:p>
          <a:p>
            <a:r>
              <a:rPr lang="en-US" dirty="0"/>
              <a:t>Provisional</a:t>
            </a:r>
          </a:p>
          <a:p>
            <a:r>
              <a:rPr lang="en-US" dirty="0"/>
              <a:t>application</a:t>
            </a:r>
          </a:p>
          <a:p>
            <a:r>
              <a:rPr lang="en-US" dirty="0"/>
              <a:t>filed</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
        <p:nvSpPr>
          <p:cNvPr id="41" name="Rectangle 40">
            <a:extLst>
              <a:ext uri="{FF2B5EF4-FFF2-40B4-BE49-F238E27FC236}">
                <a16:creationId xmlns:a16="http://schemas.microsoft.com/office/drawing/2014/main" id="{A6CD373B-FF2B-9652-8CFE-A30321AEB435}"/>
              </a:ext>
            </a:extLst>
          </p:cNvPr>
          <p:cNvSpPr/>
          <p:nvPr/>
        </p:nvSpPr>
        <p:spPr>
          <a:xfrm>
            <a:off x="709551" y="4368772"/>
            <a:ext cx="897467" cy="44073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52EAA42-7A81-ED29-3049-39E65FF1C1FF}"/>
              </a:ext>
            </a:extLst>
          </p:cNvPr>
          <p:cNvSpPr txBox="1"/>
          <p:nvPr/>
        </p:nvSpPr>
        <p:spPr>
          <a:xfrm>
            <a:off x="3420415" y="366462"/>
            <a:ext cx="1454078" cy="1200329"/>
          </a:xfrm>
          <a:prstGeom prst="rect">
            <a:avLst/>
          </a:prstGeom>
          <a:noFill/>
        </p:spPr>
        <p:txBody>
          <a:bodyPr wrap="square" rtlCol="0">
            <a:spAutoFit/>
          </a:bodyPr>
          <a:lstStyle/>
          <a:p>
            <a:r>
              <a:rPr lang="en-US" dirty="0"/>
              <a:t>11/22/2008</a:t>
            </a:r>
          </a:p>
          <a:p>
            <a:r>
              <a:rPr lang="en-US" dirty="0" err="1"/>
              <a:t>Basener’s</a:t>
            </a:r>
            <a:r>
              <a:rPr lang="en-US" dirty="0"/>
              <a:t> draft proposal</a:t>
            </a:r>
          </a:p>
        </p:txBody>
      </p:sp>
      <p:sp>
        <p:nvSpPr>
          <p:cNvPr id="44" name="Rectangle 43">
            <a:extLst>
              <a:ext uri="{FF2B5EF4-FFF2-40B4-BE49-F238E27FC236}">
                <a16:creationId xmlns:a16="http://schemas.microsoft.com/office/drawing/2014/main" id="{F654077C-AA89-A236-DD60-1798399A5BF6}"/>
              </a:ext>
            </a:extLst>
          </p:cNvPr>
          <p:cNvSpPr/>
          <p:nvPr/>
        </p:nvSpPr>
        <p:spPr>
          <a:xfrm>
            <a:off x="1605012" y="4377055"/>
            <a:ext cx="897467" cy="4407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19F915-3F49-A857-C64C-A3AF81F70833}"/>
              </a:ext>
            </a:extLst>
          </p:cNvPr>
          <p:cNvSpPr txBox="1"/>
          <p:nvPr/>
        </p:nvSpPr>
        <p:spPr>
          <a:xfrm>
            <a:off x="1191342" y="4397558"/>
            <a:ext cx="809645" cy="369332"/>
          </a:xfrm>
          <a:prstGeom prst="rect">
            <a:avLst/>
          </a:prstGeom>
          <a:noFill/>
        </p:spPr>
        <p:txBody>
          <a:bodyPr wrap="none" rtlCol="0">
            <a:spAutoFit/>
          </a:bodyPr>
          <a:lstStyle/>
          <a:p>
            <a:r>
              <a:rPr lang="en-US" dirty="0"/>
              <a:t>Archer</a:t>
            </a:r>
          </a:p>
        </p:txBody>
      </p:sp>
      <p:sp>
        <p:nvSpPr>
          <p:cNvPr id="46" name="TextBox 45">
            <a:extLst>
              <a:ext uri="{FF2B5EF4-FFF2-40B4-BE49-F238E27FC236}">
                <a16:creationId xmlns:a16="http://schemas.microsoft.com/office/drawing/2014/main" id="{BFA31D4D-C107-B6B8-28DD-46A11EDDEDB6}"/>
              </a:ext>
            </a:extLst>
          </p:cNvPr>
          <p:cNvSpPr txBox="1"/>
          <p:nvPr/>
        </p:nvSpPr>
        <p:spPr>
          <a:xfrm>
            <a:off x="315582" y="4809506"/>
            <a:ext cx="1171924" cy="369332"/>
          </a:xfrm>
          <a:prstGeom prst="rect">
            <a:avLst/>
          </a:prstGeom>
          <a:noFill/>
        </p:spPr>
        <p:txBody>
          <a:bodyPr wrap="none" rtlCol="0">
            <a:spAutoFit/>
          </a:bodyPr>
          <a:lstStyle/>
          <a:p>
            <a:r>
              <a:rPr lang="en-US" dirty="0"/>
              <a:t>developed</a:t>
            </a:r>
          </a:p>
        </p:txBody>
      </p:sp>
      <p:sp>
        <p:nvSpPr>
          <p:cNvPr id="47" name="TextBox 46">
            <a:extLst>
              <a:ext uri="{FF2B5EF4-FFF2-40B4-BE49-F238E27FC236}">
                <a16:creationId xmlns:a16="http://schemas.microsoft.com/office/drawing/2014/main" id="{A191BC93-1CC4-B055-17D3-8F716C77D698}"/>
              </a:ext>
            </a:extLst>
          </p:cNvPr>
          <p:cNvSpPr txBox="1"/>
          <p:nvPr/>
        </p:nvSpPr>
        <p:spPr>
          <a:xfrm>
            <a:off x="1712363" y="4817789"/>
            <a:ext cx="1055866" cy="369332"/>
          </a:xfrm>
          <a:prstGeom prst="rect">
            <a:avLst/>
          </a:prstGeom>
          <a:noFill/>
        </p:spPr>
        <p:txBody>
          <a:bodyPr wrap="none" rtlCol="0">
            <a:spAutoFit/>
          </a:bodyPr>
          <a:lstStyle/>
          <a:p>
            <a:r>
              <a:rPr lang="en-US" dirty="0"/>
              <a:t>deployed</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2F37DA70-71CB-CFD8-0104-DB10D7E84D65}"/>
              </a:ext>
            </a:extLst>
          </p:cNvPr>
          <p:cNvCxnSpPr>
            <a:cxnSpLocks/>
          </p:cNvCxnSpPr>
          <p:nvPr/>
        </p:nvCxnSpPr>
        <p:spPr>
          <a:xfrm>
            <a:off x="3960512" y="1555173"/>
            <a:ext cx="1134002" cy="226868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CA2F5C6-4DE7-6251-36F2-0989D52A688F}"/>
              </a:ext>
            </a:extLst>
          </p:cNvPr>
          <p:cNvCxnSpPr>
            <a:cxnSpLocks/>
          </p:cNvCxnSpPr>
          <p:nvPr/>
        </p:nvCxnSpPr>
        <p:spPr>
          <a:xfrm flipH="1">
            <a:off x="6327277" y="1483786"/>
            <a:ext cx="199141" cy="234006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B918F85-875E-A743-621B-480D0360C37F}"/>
              </a:ext>
            </a:extLst>
          </p:cNvPr>
          <p:cNvCxnSpPr>
            <a:cxnSpLocks/>
          </p:cNvCxnSpPr>
          <p:nvPr/>
        </p:nvCxnSpPr>
        <p:spPr>
          <a:xfrm flipH="1">
            <a:off x="7241677" y="1269196"/>
            <a:ext cx="740868" cy="255465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72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8EFA2-2E9F-2744-8C46-DA3CC46D8923}"/>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B39C328F-8437-694B-82B8-1C5D2D24CDC2}"/>
              </a:ext>
            </a:extLst>
          </p:cNvPr>
          <p:cNvSpPr>
            <a:spLocks noGrp="1"/>
          </p:cNvSpPr>
          <p:nvPr>
            <p:ph idx="1"/>
          </p:nvPr>
        </p:nvSpPr>
        <p:spPr/>
        <p:txBody>
          <a:bodyPr/>
          <a:lstStyle/>
          <a:p>
            <a:r>
              <a:rPr lang="en-US" dirty="0">
                <a:hlinkClick r:id="rId2"/>
              </a:rPr>
              <a:t>https://www.youtube.com/watch?v=L5uToILRL5E&amp;feature=emb_rel_end</a:t>
            </a:r>
            <a:endParaRPr lang="en-US" dirty="0"/>
          </a:p>
          <a:p>
            <a:pPr lvl="1"/>
            <a:r>
              <a:rPr lang="en-US" dirty="0"/>
              <a:t>3:51 to 5:29</a:t>
            </a:r>
          </a:p>
        </p:txBody>
      </p:sp>
    </p:spTree>
    <p:extLst>
      <p:ext uri="{BB962C8B-B14F-4D97-AF65-F5344CB8AC3E}">
        <p14:creationId xmlns:p14="http://schemas.microsoft.com/office/powerpoint/2010/main" val="495409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sp>
        <p:nvSpPr>
          <p:cNvPr id="34" name="TextBox 33">
            <a:extLst>
              <a:ext uri="{FF2B5EF4-FFF2-40B4-BE49-F238E27FC236}">
                <a16:creationId xmlns:a16="http://schemas.microsoft.com/office/drawing/2014/main" id="{D362529E-5AB2-019E-1028-21641ED20365}"/>
              </a:ext>
            </a:extLst>
          </p:cNvPr>
          <p:cNvSpPr txBox="1"/>
          <p:nvPr/>
        </p:nvSpPr>
        <p:spPr>
          <a:xfrm>
            <a:off x="7728289" y="365125"/>
            <a:ext cx="1245021" cy="923330"/>
          </a:xfrm>
          <a:prstGeom prst="rect">
            <a:avLst/>
          </a:prstGeom>
          <a:noFill/>
        </p:spPr>
        <p:txBody>
          <a:bodyPr wrap="none" rtlCol="0">
            <a:spAutoFit/>
          </a:bodyPr>
          <a:lstStyle/>
          <a:p>
            <a:r>
              <a:rPr lang="en-US" dirty="0"/>
              <a:t>1/28/2011</a:t>
            </a:r>
          </a:p>
          <a:p>
            <a:r>
              <a:rPr lang="en-US" dirty="0"/>
              <a:t>Application</a:t>
            </a:r>
          </a:p>
          <a:p>
            <a:r>
              <a:rPr lang="en-US" dirty="0"/>
              <a:t>filed</a:t>
            </a:r>
          </a:p>
        </p:txBody>
      </p:sp>
      <p:sp>
        <p:nvSpPr>
          <p:cNvPr id="35" name="TextBox 34">
            <a:extLst>
              <a:ext uri="{FF2B5EF4-FFF2-40B4-BE49-F238E27FC236}">
                <a16:creationId xmlns:a16="http://schemas.microsoft.com/office/drawing/2014/main" id="{9155C76C-3BBB-BC41-0552-ED5FBA2E8A0D}"/>
              </a:ext>
            </a:extLst>
          </p:cNvPr>
          <p:cNvSpPr txBox="1"/>
          <p:nvPr/>
        </p:nvSpPr>
        <p:spPr>
          <a:xfrm>
            <a:off x="6296653" y="364981"/>
            <a:ext cx="1222579" cy="1200329"/>
          </a:xfrm>
          <a:prstGeom prst="rect">
            <a:avLst/>
          </a:prstGeom>
          <a:noFill/>
        </p:spPr>
        <p:txBody>
          <a:bodyPr wrap="none" rtlCol="0">
            <a:spAutoFit/>
          </a:bodyPr>
          <a:lstStyle/>
          <a:p>
            <a:r>
              <a:rPr lang="en-US" dirty="0"/>
              <a:t>1/29/2010</a:t>
            </a:r>
          </a:p>
          <a:p>
            <a:r>
              <a:rPr lang="en-US" dirty="0"/>
              <a:t>Provisional</a:t>
            </a:r>
          </a:p>
          <a:p>
            <a:r>
              <a:rPr lang="en-US" dirty="0"/>
              <a:t>application</a:t>
            </a:r>
          </a:p>
          <a:p>
            <a:r>
              <a:rPr lang="en-US" dirty="0"/>
              <a:t>filed</a:t>
            </a:r>
          </a:p>
        </p:txBody>
      </p:sp>
      <p:sp>
        <p:nvSpPr>
          <p:cNvPr id="36" name="TextBox 35">
            <a:extLst>
              <a:ext uri="{FF2B5EF4-FFF2-40B4-BE49-F238E27FC236}">
                <a16:creationId xmlns:a16="http://schemas.microsoft.com/office/drawing/2014/main" id="{B7F469FA-7D84-2BDC-742F-EBA1F953CDA3}"/>
              </a:ext>
            </a:extLst>
          </p:cNvPr>
          <p:cNvSpPr txBox="1"/>
          <p:nvPr/>
        </p:nvSpPr>
        <p:spPr>
          <a:xfrm>
            <a:off x="9668437" y="1999688"/>
            <a:ext cx="1572675" cy="923330"/>
          </a:xfrm>
          <a:prstGeom prst="rect">
            <a:avLst/>
          </a:prstGeom>
          <a:noFill/>
        </p:spPr>
        <p:txBody>
          <a:bodyPr wrap="none" rtlCol="0">
            <a:spAutoFit/>
          </a:bodyPr>
          <a:lstStyle/>
          <a:p>
            <a:r>
              <a:rPr lang="en-US" dirty="0"/>
              <a:t>11/25/2014</a:t>
            </a:r>
          </a:p>
          <a:p>
            <a:r>
              <a:rPr lang="en-US" dirty="0"/>
              <a:t>Patent granted</a:t>
            </a:r>
          </a:p>
          <a:p>
            <a:r>
              <a:rPr lang="en-US" dirty="0"/>
              <a:t>To RIT</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
        <p:nvSpPr>
          <p:cNvPr id="41" name="Rectangle 40">
            <a:extLst>
              <a:ext uri="{FF2B5EF4-FFF2-40B4-BE49-F238E27FC236}">
                <a16:creationId xmlns:a16="http://schemas.microsoft.com/office/drawing/2014/main" id="{A6CD373B-FF2B-9652-8CFE-A30321AEB435}"/>
              </a:ext>
            </a:extLst>
          </p:cNvPr>
          <p:cNvSpPr/>
          <p:nvPr/>
        </p:nvSpPr>
        <p:spPr>
          <a:xfrm>
            <a:off x="709551" y="4368772"/>
            <a:ext cx="897467" cy="44073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52EAA42-7A81-ED29-3049-39E65FF1C1FF}"/>
              </a:ext>
            </a:extLst>
          </p:cNvPr>
          <p:cNvSpPr txBox="1"/>
          <p:nvPr/>
        </p:nvSpPr>
        <p:spPr>
          <a:xfrm>
            <a:off x="3420415" y="366462"/>
            <a:ext cx="1454078" cy="1200329"/>
          </a:xfrm>
          <a:prstGeom prst="rect">
            <a:avLst/>
          </a:prstGeom>
          <a:noFill/>
        </p:spPr>
        <p:txBody>
          <a:bodyPr wrap="square" rtlCol="0">
            <a:spAutoFit/>
          </a:bodyPr>
          <a:lstStyle/>
          <a:p>
            <a:r>
              <a:rPr lang="en-US" dirty="0"/>
              <a:t>11/22/2008</a:t>
            </a:r>
          </a:p>
          <a:p>
            <a:r>
              <a:rPr lang="en-US" dirty="0" err="1"/>
              <a:t>Basener’s</a:t>
            </a:r>
            <a:r>
              <a:rPr lang="en-US" dirty="0"/>
              <a:t> draft proposal</a:t>
            </a:r>
          </a:p>
        </p:txBody>
      </p:sp>
      <p:sp>
        <p:nvSpPr>
          <p:cNvPr id="44" name="Rectangle 43">
            <a:extLst>
              <a:ext uri="{FF2B5EF4-FFF2-40B4-BE49-F238E27FC236}">
                <a16:creationId xmlns:a16="http://schemas.microsoft.com/office/drawing/2014/main" id="{F654077C-AA89-A236-DD60-1798399A5BF6}"/>
              </a:ext>
            </a:extLst>
          </p:cNvPr>
          <p:cNvSpPr/>
          <p:nvPr/>
        </p:nvSpPr>
        <p:spPr>
          <a:xfrm>
            <a:off x="1605012" y="4377055"/>
            <a:ext cx="897467" cy="4407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19F915-3F49-A857-C64C-A3AF81F70833}"/>
              </a:ext>
            </a:extLst>
          </p:cNvPr>
          <p:cNvSpPr txBox="1"/>
          <p:nvPr/>
        </p:nvSpPr>
        <p:spPr>
          <a:xfrm>
            <a:off x="1191342" y="4397558"/>
            <a:ext cx="809645" cy="369332"/>
          </a:xfrm>
          <a:prstGeom prst="rect">
            <a:avLst/>
          </a:prstGeom>
          <a:noFill/>
        </p:spPr>
        <p:txBody>
          <a:bodyPr wrap="none" rtlCol="0">
            <a:spAutoFit/>
          </a:bodyPr>
          <a:lstStyle/>
          <a:p>
            <a:r>
              <a:rPr lang="en-US" dirty="0"/>
              <a:t>Archer</a:t>
            </a:r>
          </a:p>
        </p:txBody>
      </p:sp>
      <p:sp>
        <p:nvSpPr>
          <p:cNvPr id="46" name="TextBox 45">
            <a:extLst>
              <a:ext uri="{FF2B5EF4-FFF2-40B4-BE49-F238E27FC236}">
                <a16:creationId xmlns:a16="http://schemas.microsoft.com/office/drawing/2014/main" id="{BFA31D4D-C107-B6B8-28DD-46A11EDDEDB6}"/>
              </a:ext>
            </a:extLst>
          </p:cNvPr>
          <p:cNvSpPr txBox="1"/>
          <p:nvPr/>
        </p:nvSpPr>
        <p:spPr>
          <a:xfrm>
            <a:off x="315582" y="4809506"/>
            <a:ext cx="1171924" cy="369332"/>
          </a:xfrm>
          <a:prstGeom prst="rect">
            <a:avLst/>
          </a:prstGeom>
          <a:noFill/>
        </p:spPr>
        <p:txBody>
          <a:bodyPr wrap="none" rtlCol="0">
            <a:spAutoFit/>
          </a:bodyPr>
          <a:lstStyle/>
          <a:p>
            <a:r>
              <a:rPr lang="en-US" dirty="0"/>
              <a:t>developed</a:t>
            </a:r>
          </a:p>
        </p:txBody>
      </p:sp>
      <p:sp>
        <p:nvSpPr>
          <p:cNvPr id="47" name="TextBox 46">
            <a:extLst>
              <a:ext uri="{FF2B5EF4-FFF2-40B4-BE49-F238E27FC236}">
                <a16:creationId xmlns:a16="http://schemas.microsoft.com/office/drawing/2014/main" id="{A191BC93-1CC4-B055-17D3-8F716C77D698}"/>
              </a:ext>
            </a:extLst>
          </p:cNvPr>
          <p:cNvSpPr txBox="1"/>
          <p:nvPr/>
        </p:nvSpPr>
        <p:spPr>
          <a:xfrm>
            <a:off x="1712363" y="4817789"/>
            <a:ext cx="1055866" cy="369332"/>
          </a:xfrm>
          <a:prstGeom prst="rect">
            <a:avLst/>
          </a:prstGeom>
          <a:noFill/>
        </p:spPr>
        <p:txBody>
          <a:bodyPr wrap="none" rtlCol="0">
            <a:spAutoFit/>
          </a:bodyPr>
          <a:lstStyle/>
          <a:p>
            <a:r>
              <a:rPr lang="en-US" dirty="0"/>
              <a:t>deployed</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2F37DA70-71CB-CFD8-0104-DB10D7E84D65}"/>
              </a:ext>
            </a:extLst>
          </p:cNvPr>
          <p:cNvCxnSpPr>
            <a:cxnSpLocks/>
          </p:cNvCxnSpPr>
          <p:nvPr/>
        </p:nvCxnSpPr>
        <p:spPr>
          <a:xfrm>
            <a:off x="3960512" y="1555173"/>
            <a:ext cx="1134002" cy="226868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CA2F5C6-4DE7-6251-36F2-0989D52A688F}"/>
              </a:ext>
            </a:extLst>
          </p:cNvPr>
          <p:cNvCxnSpPr>
            <a:cxnSpLocks/>
          </p:cNvCxnSpPr>
          <p:nvPr/>
        </p:nvCxnSpPr>
        <p:spPr>
          <a:xfrm flipH="1">
            <a:off x="6327277" y="1483786"/>
            <a:ext cx="199141" cy="234006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B918F85-875E-A743-621B-480D0360C37F}"/>
              </a:ext>
            </a:extLst>
          </p:cNvPr>
          <p:cNvCxnSpPr>
            <a:cxnSpLocks/>
          </p:cNvCxnSpPr>
          <p:nvPr/>
        </p:nvCxnSpPr>
        <p:spPr>
          <a:xfrm flipH="1">
            <a:off x="7241677" y="1269196"/>
            <a:ext cx="740868" cy="255465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8E12583-83C6-C3BA-29BC-D07CBF33E91E}"/>
              </a:ext>
            </a:extLst>
          </p:cNvPr>
          <p:cNvCxnSpPr>
            <a:cxnSpLocks/>
          </p:cNvCxnSpPr>
          <p:nvPr/>
        </p:nvCxnSpPr>
        <p:spPr>
          <a:xfrm>
            <a:off x="10064296" y="2834843"/>
            <a:ext cx="520686" cy="103539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542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sp>
        <p:nvSpPr>
          <p:cNvPr id="34" name="TextBox 33">
            <a:extLst>
              <a:ext uri="{FF2B5EF4-FFF2-40B4-BE49-F238E27FC236}">
                <a16:creationId xmlns:a16="http://schemas.microsoft.com/office/drawing/2014/main" id="{D362529E-5AB2-019E-1028-21641ED20365}"/>
              </a:ext>
            </a:extLst>
          </p:cNvPr>
          <p:cNvSpPr txBox="1"/>
          <p:nvPr/>
        </p:nvSpPr>
        <p:spPr>
          <a:xfrm>
            <a:off x="7728289" y="365125"/>
            <a:ext cx="1245021" cy="923330"/>
          </a:xfrm>
          <a:prstGeom prst="rect">
            <a:avLst/>
          </a:prstGeom>
          <a:noFill/>
        </p:spPr>
        <p:txBody>
          <a:bodyPr wrap="none" rtlCol="0">
            <a:spAutoFit/>
          </a:bodyPr>
          <a:lstStyle/>
          <a:p>
            <a:r>
              <a:rPr lang="en-US" dirty="0"/>
              <a:t>1/28/2011</a:t>
            </a:r>
          </a:p>
          <a:p>
            <a:r>
              <a:rPr lang="en-US" dirty="0"/>
              <a:t>Application</a:t>
            </a:r>
          </a:p>
          <a:p>
            <a:r>
              <a:rPr lang="en-US" dirty="0"/>
              <a:t>filed</a:t>
            </a:r>
          </a:p>
        </p:txBody>
      </p:sp>
      <p:sp>
        <p:nvSpPr>
          <p:cNvPr id="35" name="TextBox 34">
            <a:extLst>
              <a:ext uri="{FF2B5EF4-FFF2-40B4-BE49-F238E27FC236}">
                <a16:creationId xmlns:a16="http://schemas.microsoft.com/office/drawing/2014/main" id="{9155C76C-3BBB-BC41-0552-ED5FBA2E8A0D}"/>
              </a:ext>
            </a:extLst>
          </p:cNvPr>
          <p:cNvSpPr txBox="1"/>
          <p:nvPr/>
        </p:nvSpPr>
        <p:spPr>
          <a:xfrm>
            <a:off x="6296653" y="364981"/>
            <a:ext cx="1222579" cy="1200329"/>
          </a:xfrm>
          <a:prstGeom prst="rect">
            <a:avLst/>
          </a:prstGeom>
          <a:noFill/>
        </p:spPr>
        <p:txBody>
          <a:bodyPr wrap="none" rtlCol="0">
            <a:spAutoFit/>
          </a:bodyPr>
          <a:lstStyle/>
          <a:p>
            <a:r>
              <a:rPr lang="en-US" dirty="0"/>
              <a:t>1/29/2010</a:t>
            </a:r>
          </a:p>
          <a:p>
            <a:r>
              <a:rPr lang="en-US" dirty="0"/>
              <a:t>Provisional</a:t>
            </a:r>
          </a:p>
          <a:p>
            <a:r>
              <a:rPr lang="en-US" dirty="0"/>
              <a:t>application</a:t>
            </a:r>
          </a:p>
          <a:p>
            <a:r>
              <a:rPr lang="en-US" dirty="0"/>
              <a:t>filed</a:t>
            </a:r>
          </a:p>
        </p:txBody>
      </p:sp>
      <p:sp>
        <p:nvSpPr>
          <p:cNvPr id="36" name="TextBox 35">
            <a:extLst>
              <a:ext uri="{FF2B5EF4-FFF2-40B4-BE49-F238E27FC236}">
                <a16:creationId xmlns:a16="http://schemas.microsoft.com/office/drawing/2014/main" id="{B7F469FA-7D84-2BDC-742F-EBA1F953CDA3}"/>
              </a:ext>
            </a:extLst>
          </p:cNvPr>
          <p:cNvSpPr txBox="1"/>
          <p:nvPr/>
        </p:nvSpPr>
        <p:spPr>
          <a:xfrm>
            <a:off x="9668437" y="1999688"/>
            <a:ext cx="1572675" cy="923330"/>
          </a:xfrm>
          <a:prstGeom prst="rect">
            <a:avLst/>
          </a:prstGeom>
          <a:noFill/>
        </p:spPr>
        <p:txBody>
          <a:bodyPr wrap="none" rtlCol="0">
            <a:spAutoFit/>
          </a:bodyPr>
          <a:lstStyle/>
          <a:p>
            <a:r>
              <a:rPr lang="en-US" dirty="0"/>
              <a:t>11/25/2014</a:t>
            </a:r>
          </a:p>
          <a:p>
            <a:r>
              <a:rPr lang="en-US" dirty="0"/>
              <a:t>Patent granted</a:t>
            </a:r>
          </a:p>
          <a:p>
            <a:r>
              <a:rPr lang="en-US" dirty="0"/>
              <a:t>To RIT</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
        <p:nvSpPr>
          <p:cNvPr id="40" name="TextBox 39">
            <a:extLst>
              <a:ext uri="{FF2B5EF4-FFF2-40B4-BE49-F238E27FC236}">
                <a16:creationId xmlns:a16="http://schemas.microsoft.com/office/drawing/2014/main" id="{1DF359CF-6C08-835C-5C4F-C54E663DF7C7}"/>
              </a:ext>
            </a:extLst>
          </p:cNvPr>
          <p:cNvSpPr txBox="1"/>
          <p:nvPr/>
        </p:nvSpPr>
        <p:spPr>
          <a:xfrm>
            <a:off x="10395471" y="345866"/>
            <a:ext cx="1722523" cy="923330"/>
          </a:xfrm>
          <a:prstGeom prst="rect">
            <a:avLst/>
          </a:prstGeom>
          <a:noFill/>
        </p:spPr>
        <p:txBody>
          <a:bodyPr wrap="none" rtlCol="0">
            <a:spAutoFit/>
          </a:bodyPr>
          <a:lstStyle/>
          <a:p>
            <a:r>
              <a:rPr lang="en-US" dirty="0"/>
              <a:t>11/25/2014</a:t>
            </a:r>
          </a:p>
          <a:p>
            <a:r>
              <a:rPr lang="en-US" dirty="0"/>
              <a:t>Exclusive license</a:t>
            </a:r>
          </a:p>
          <a:p>
            <a:r>
              <a:rPr lang="en-US" dirty="0"/>
              <a:t>RIT to GTA</a:t>
            </a:r>
          </a:p>
        </p:txBody>
      </p:sp>
      <p:sp>
        <p:nvSpPr>
          <p:cNvPr id="41" name="Rectangle 40">
            <a:extLst>
              <a:ext uri="{FF2B5EF4-FFF2-40B4-BE49-F238E27FC236}">
                <a16:creationId xmlns:a16="http://schemas.microsoft.com/office/drawing/2014/main" id="{A6CD373B-FF2B-9652-8CFE-A30321AEB435}"/>
              </a:ext>
            </a:extLst>
          </p:cNvPr>
          <p:cNvSpPr/>
          <p:nvPr/>
        </p:nvSpPr>
        <p:spPr>
          <a:xfrm>
            <a:off x="709551" y="4368772"/>
            <a:ext cx="897467" cy="44073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52EAA42-7A81-ED29-3049-39E65FF1C1FF}"/>
              </a:ext>
            </a:extLst>
          </p:cNvPr>
          <p:cNvSpPr txBox="1"/>
          <p:nvPr/>
        </p:nvSpPr>
        <p:spPr>
          <a:xfrm>
            <a:off x="3420415" y="366462"/>
            <a:ext cx="1454078" cy="1200329"/>
          </a:xfrm>
          <a:prstGeom prst="rect">
            <a:avLst/>
          </a:prstGeom>
          <a:noFill/>
        </p:spPr>
        <p:txBody>
          <a:bodyPr wrap="square" rtlCol="0">
            <a:spAutoFit/>
          </a:bodyPr>
          <a:lstStyle/>
          <a:p>
            <a:r>
              <a:rPr lang="en-US" dirty="0"/>
              <a:t>11/22/2008</a:t>
            </a:r>
          </a:p>
          <a:p>
            <a:r>
              <a:rPr lang="en-US" dirty="0" err="1"/>
              <a:t>Basener’s</a:t>
            </a:r>
            <a:r>
              <a:rPr lang="en-US" dirty="0"/>
              <a:t> draft proposal</a:t>
            </a:r>
          </a:p>
        </p:txBody>
      </p:sp>
      <p:sp>
        <p:nvSpPr>
          <p:cNvPr id="44" name="Rectangle 43">
            <a:extLst>
              <a:ext uri="{FF2B5EF4-FFF2-40B4-BE49-F238E27FC236}">
                <a16:creationId xmlns:a16="http://schemas.microsoft.com/office/drawing/2014/main" id="{F654077C-AA89-A236-DD60-1798399A5BF6}"/>
              </a:ext>
            </a:extLst>
          </p:cNvPr>
          <p:cNvSpPr/>
          <p:nvPr/>
        </p:nvSpPr>
        <p:spPr>
          <a:xfrm>
            <a:off x="1605012" y="4377055"/>
            <a:ext cx="897467" cy="4407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19F915-3F49-A857-C64C-A3AF81F70833}"/>
              </a:ext>
            </a:extLst>
          </p:cNvPr>
          <p:cNvSpPr txBox="1"/>
          <p:nvPr/>
        </p:nvSpPr>
        <p:spPr>
          <a:xfrm>
            <a:off x="1191342" y="4397558"/>
            <a:ext cx="809645" cy="369332"/>
          </a:xfrm>
          <a:prstGeom prst="rect">
            <a:avLst/>
          </a:prstGeom>
          <a:noFill/>
        </p:spPr>
        <p:txBody>
          <a:bodyPr wrap="none" rtlCol="0">
            <a:spAutoFit/>
          </a:bodyPr>
          <a:lstStyle/>
          <a:p>
            <a:r>
              <a:rPr lang="en-US" dirty="0"/>
              <a:t>Archer</a:t>
            </a:r>
          </a:p>
        </p:txBody>
      </p:sp>
      <p:sp>
        <p:nvSpPr>
          <p:cNvPr id="46" name="TextBox 45">
            <a:extLst>
              <a:ext uri="{FF2B5EF4-FFF2-40B4-BE49-F238E27FC236}">
                <a16:creationId xmlns:a16="http://schemas.microsoft.com/office/drawing/2014/main" id="{BFA31D4D-C107-B6B8-28DD-46A11EDDEDB6}"/>
              </a:ext>
            </a:extLst>
          </p:cNvPr>
          <p:cNvSpPr txBox="1"/>
          <p:nvPr/>
        </p:nvSpPr>
        <p:spPr>
          <a:xfrm>
            <a:off x="315582" y="4809506"/>
            <a:ext cx="1171924" cy="369332"/>
          </a:xfrm>
          <a:prstGeom prst="rect">
            <a:avLst/>
          </a:prstGeom>
          <a:noFill/>
        </p:spPr>
        <p:txBody>
          <a:bodyPr wrap="none" rtlCol="0">
            <a:spAutoFit/>
          </a:bodyPr>
          <a:lstStyle/>
          <a:p>
            <a:r>
              <a:rPr lang="en-US" dirty="0"/>
              <a:t>developed</a:t>
            </a:r>
          </a:p>
        </p:txBody>
      </p:sp>
      <p:sp>
        <p:nvSpPr>
          <p:cNvPr id="47" name="TextBox 46">
            <a:extLst>
              <a:ext uri="{FF2B5EF4-FFF2-40B4-BE49-F238E27FC236}">
                <a16:creationId xmlns:a16="http://schemas.microsoft.com/office/drawing/2014/main" id="{A191BC93-1CC4-B055-17D3-8F716C77D698}"/>
              </a:ext>
            </a:extLst>
          </p:cNvPr>
          <p:cNvSpPr txBox="1"/>
          <p:nvPr/>
        </p:nvSpPr>
        <p:spPr>
          <a:xfrm>
            <a:off x="1712363" y="4817789"/>
            <a:ext cx="1055866" cy="369332"/>
          </a:xfrm>
          <a:prstGeom prst="rect">
            <a:avLst/>
          </a:prstGeom>
          <a:noFill/>
        </p:spPr>
        <p:txBody>
          <a:bodyPr wrap="none" rtlCol="0">
            <a:spAutoFit/>
          </a:bodyPr>
          <a:lstStyle/>
          <a:p>
            <a:r>
              <a:rPr lang="en-US" dirty="0"/>
              <a:t>deployed</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2F37DA70-71CB-CFD8-0104-DB10D7E84D65}"/>
              </a:ext>
            </a:extLst>
          </p:cNvPr>
          <p:cNvCxnSpPr>
            <a:cxnSpLocks/>
          </p:cNvCxnSpPr>
          <p:nvPr/>
        </p:nvCxnSpPr>
        <p:spPr>
          <a:xfrm>
            <a:off x="3960512" y="1555173"/>
            <a:ext cx="1134002" cy="226868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CA2F5C6-4DE7-6251-36F2-0989D52A688F}"/>
              </a:ext>
            </a:extLst>
          </p:cNvPr>
          <p:cNvCxnSpPr>
            <a:cxnSpLocks/>
          </p:cNvCxnSpPr>
          <p:nvPr/>
        </p:nvCxnSpPr>
        <p:spPr>
          <a:xfrm flipH="1">
            <a:off x="6327277" y="1483786"/>
            <a:ext cx="199141" cy="234006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B918F85-875E-A743-621B-480D0360C37F}"/>
              </a:ext>
            </a:extLst>
          </p:cNvPr>
          <p:cNvCxnSpPr>
            <a:cxnSpLocks/>
          </p:cNvCxnSpPr>
          <p:nvPr/>
        </p:nvCxnSpPr>
        <p:spPr>
          <a:xfrm flipH="1">
            <a:off x="7241677" y="1269196"/>
            <a:ext cx="740868" cy="255465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8E12583-83C6-C3BA-29BC-D07CBF33E91E}"/>
              </a:ext>
            </a:extLst>
          </p:cNvPr>
          <p:cNvCxnSpPr>
            <a:cxnSpLocks/>
          </p:cNvCxnSpPr>
          <p:nvPr/>
        </p:nvCxnSpPr>
        <p:spPr>
          <a:xfrm>
            <a:off x="10064296" y="2834843"/>
            <a:ext cx="520686" cy="103539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B9D9A97-97B3-E473-8A81-F5F4E8C1C418}"/>
              </a:ext>
            </a:extLst>
          </p:cNvPr>
          <p:cNvCxnSpPr>
            <a:cxnSpLocks/>
            <a:stCxn id="40" idx="2"/>
          </p:cNvCxnSpPr>
          <p:nvPr/>
        </p:nvCxnSpPr>
        <p:spPr>
          <a:xfrm>
            <a:off x="11256733" y="1269196"/>
            <a:ext cx="300167" cy="2589936"/>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923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E1661-FBF4-CA75-7B80-00B1DEB28F58}"/>
              </a:ext>
            </a:extLst>
          </p:cNvPr>
          <p:cNvSpPr>
            <a:spLocks noGrp="1"/>
          </p:cNvSpPr>
          <p:nvPr>
            <p:ph type="title"/>
          </p:nvPr>
        </p:nvSpPr>
        <p:spPr>
          <a:xfrm>
            <a:off x="838200" y="365125"/>
            <a:ext cx="10515600" cy="964911"/>
          </a:xfrm>
        </p:spPr>
        <p:txBody>
          <a:bodyPr>
            <a:normAutofit/>
          </a:bodyPr>
          <a:lstStyle/>
          <a:p>
            <a:r>
              <a:rPr lang="en-US" sz="3600" dirty="0"/>
              <a:t>Timeline</a:t>
            </a:r>
          </a:p>
        </p:txBody>
      </p:sp>
      <p:cxnSp>
        <p:nvCxnSpPr>
          <p:cNvPr id="6" name="Straight Arrow Connector 5">
            <a:extLst>
              <a:ext uri="{FF2B5EF4-FFF2-40B4-BE49-F238E27FC236}">
                <a16:creationId xmlns:a16="http://schemas.microsoft.com/office/drawing/2014/main" id="{56DFC419-A1D0-68CE-F0DA-2AAE276EDA23}"/>
              </a:ext>
            </a:extLst>
          </p:cNvPr>
          <p:cNvCxnSpPr>
            <a:cxnSpLocks/>
          </p:cNvCxnSpPr>
          <p:nvPr/>
        </p:nvCxnSpPr>
        <p:spPr>
          <a:xfrm>
            <a:off x="177634" y="3919972"/>
            <a:ext cx="1185850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1A1EDB-E695-1DB8-B102-ACBD57751E53}"/>
              </a:ext>
            </a:extLst>
          </p:cNvPr>
          <p:cNvCxnSpPr/>
          <p:nvPr/>
        </p:nvCxnSpPr>
        <p:spPr>
          <a:xfrm>
            <a:off x="52815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0EAFC5-FC54-B23A-7908-9C33E3C6F502}"/>
              </a:ext>
            </a:extLst>
          </p:cNvPr>
          <p:cNvCxnSpPr/>
          <p:nvPr/>
        </p:nvCxnSpPr>
        <p:spPr>
          <a:xfrm>
            <a:off x="80078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F6911-F2CD-F8A2-CA27-AFC9A778A1EA}"/>
              </a:ext>
            </a:extLst>
          </p:cNvPr>
          <p:cNvCxnSpPr/>
          <p:nvPr/>
        </p:nvCxnSpPr>
        <p:spPr>
          <a:xfrm>
            <a:off x="71103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51DD57-5428-EC17-5D54-099BDF48CB1B}"/>
              </a:ext>
            </a:extLst>
          </p:cNvPr>
          <p:cNvCxnSpPr/>
          <p:nvPr/>
        </p:nvCxnSpPr>
        <p:spPr>
          <a:xfrm>
            <a:off x="61959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827869-2856-9326-40B1-E0FE18E5F604}"/>
              </a:ext>
            </a:extLst>
          </p:cNvPr>
          <p:cNvCxnSpPr/>
          <p:nvPr/>
        </p:nvCxnSpPr>
        <p:spPr>
          <a:xfrm>
            <a:off x="4384084"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BB44D-1291-174D-C74B-50A3A11159F6}"/>
              </a:ext>
            </a:extLst>
          </p:cNvPr>
          <p:cNvCxnSpPr/>
          <p:nvPr/>
        </p:nvCxnSpPr>
        <p:spPr>
          <a:xfrm>
            <a:off x="3486618"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4E2F6B-5F3F-9C91-7CC7-0A8D75E7AC97}"/>
              </a:ext>
            </a:extLst>
          </p:cNvPr>
          <p:cNvCxnSpPr/>
          <p:nvPr/>
        </p:nvCxnSpPr>
        <p:spPr>
          <a:xfrm>
            <a:off x="2538351" y="3721053"/>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9238E2-C7FA-6F71-68EF-BECAE509E906}"/>
              </a:ext>
            </a:extLst>
          </p:cNvPr>
          <p:cNvCxnSpPr/>
          <p:nvPr/>
        </p:nvCxnSpPr>
        <p:spPr>
          <a:xfrm>
            <a:off x="1607018"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912826-0CAF-1C5E-60BD-56BA67B8FC91}"/>
              </a:ext>
            </a:extLst>
          </p:cNvPr>
          <p:cNvCxnSpPr/>
          <p:nvPr/>
        </p:nvCxnSpPr>
        <p:spPr>
          <a:xfrm>
            <a:off x="7095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98CD4-97FC-21F9-1524-24B87F802D88}"/>
              </a:ext>
            </a:extLst>
          </p:cNvPr>
          <p:cNvCxnSpPr/>
          <p:nvPr/>
        </p:nvCxnSpPr>
        <p:spPr>
          <a:xfrm>
            <a:off x="10800608" y="3726507"/>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A281CF-9F35-8651-4209-D68386CCA596}"/>
              </a:ext>
            </a:extLst>
          </p:cNvPr>
          <p:cNvCxnSpPr/>
          <p:nvPr/>
        </p:nvCxnSpPr>
        <p:spPr>
          <a:xfrm>
            <a:off x="9870485" y="3727980"/>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B59E6-BC66-C48E-98B9-4F36870E721B}"/>
              </a:ext>
            </a:extLst>
          </p:cNvPr>
          <p:cNvCxnSpPr/>
          <p:nvPr/>
        </p:nvCxnSpPr>
        <p:spPr>
          <a:xfrm>
            <a:off x="8939151" y="3708078"/>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5C4CA4-1E01-A174-2B60-2549F82A968C}"/>
              </a:ext>
            </a:extLst>
          </p:cNvPr>
          <p:cNvSpPr txBox="1"/>
          <p:nvPr/>
        </p:nvSpPr>
        <p:spPr>
          <a:xfrm>
            <a:off x="409077" y="4069278"/>
            <a:ext cx="550151" cy="307777"/>
          </a:xfrm>
          <a:prstGeom prst="rect">
            <a:avLst/>
          </a:prstGeom>
          <a:noFill/>
        </p:spPr>
        <p:txBody>
          <a:bodyPr wrap="none" rtlCol="0">
            <a:spAutoFit/>
          </a:bodyPr>
          <a:lstStyle/>
          <a:p>
            <a:r>
              <a:rPr lang="en-US" sz="1400" dirty="0"/>
              <a:t>2004</a:t>
            </a:r>
          </a:p>
        </p:txBody>
      </p:sp>
      <p:sp>
        <p:nvSpPr>
          <p:cNvPr id="21" name="TextBox 20">
            <a:extLst>
              <a:ext uri="{FF2B5EF4-FFF2-40B4-BE49-F238E27FC236}">
                <a16:creationId xmlns:a16="http://schemas.microsoft.com/office/drawing/2014/main" id="{7CBBEEF8-8CBC-3379-8E0E-0A4CB2DFD137}"/>
              </a:ext>
            </a:extLst>
          </p:cNvPr>
          <p:cNvSpPr txBox="1"/>
          <p:nvPr/>
        </p:nvSpPr>
        <p:spPr>
          <a:xfrm>
            <a:off x="1321090" y="4067180"/>
            <a:ext cx="550151" cy="307777"/>
          </a:xfrm>
          <a:prstGeom prst="rect">
            <a:avLst/>
          </a:prstGeom>
          <a:noFill/>
        </p:spPr>
        <p:txBody>
          <a:bodyPr wrap="none" rtlCol="0">
            <a:spAutoFit/>
          </a:bodyPr>
          <a:lstStyle/>
          <a:p>
            <a:r>
              <a:rPr lang="en-US" sz="1400" dirty="0"/>
              <a:t>2005</a:t>
            </a:r>
          </a:p>
        </p:txBody>
      </p:sp>
      <p:sp>
        <p:nvSpPr>
          <p:cNvPr id="22" name="TextBox 21">
            <a:extLst>
              <a:ext uri="{FF2B5EF4-FFF2-40B4-BE49-F238E27FC236}">
                <a16:creationId xmlns:a16="http://schemas.microsoft.com/office/drawing/2014/main" id="{C2B36833-6D55-CACF-3063-36727B026F16}"/>
              </a:ext>
            </a:extLst>
          </p:cNvPr>
          <p:cNvSpPr txBox="1"/>
          <p:nvPr/>
        </p:nvSpPr>
        <p:spPr>
          <a:xfrm>
            <a:off x="2245859" y="4062341"/>
            <a:ext cx="550151" cy="307777"/>
          </a:xfrm>
          <a:prstGeom prst="rect">
            <a:avLst/>
          </a:prstGeom>
          <a:noFill/>
        </p:spPr>
        <p:txBody>
          <a:bodyPr wrap="none" rtlCol="0">
            <a:spAutoFit/>
          </a:bodyPr>
          <a:lstStyle/>
          <a:p>
            <a:r>
              <a:rPr lang="en-US" sz="1400" dirty="0"/>
              <a:t>2006</a:t>
            </a:r>
          </a:p>
        </p:txBody>
      </p:sp>
      <p:sp>
        <p:nvSpPr>
          <p:cNvPr id="23" name="TextBox 22">
            <a:extLst>
              <a:ext uri="{FF2B5EF4-FFF2-40B4-BE49-F238E27FC236}">
                <a16:creationId xmlns:a16="http://schemas.microsoft.com/office/drawing/2014/main" id="{E2B03D9A-EC93-87B4-2A4D-08945424C270}"/>
              </a:ext>
            </a:extLst>
          </p:cNvPr>
          <p:cNvSpPr txBox="1"/>
          <p:nvPr/>
        </p:nvSpPr>
        <p:spPr>
          <a:xfrm>
            <a:off x="3228656" y="4062341"/>
            <a:ext cx="550151" cy="307777"/>
          </a:xfrm>
          <a:prstGeom prst="rect">
            <a:avLst/>
          </a:prstGeom>
          <a:noFill/>
        </p:spPr>
        <p:txBody>
          <a:bodyPr wrap="none" rtlCol="0">
            <a:spAutoFit/>
          </a:bodyPr>
          <a:lstStyle/>
          <a:p>
            <a:r>
              <a:rPr lang="en-US" sz="1400" dirty="0"/>
              <a:t>2007</a:t>
            </a:r>
          </a:p>
        </p:txBody>
      </p:sp>
      <p:sp>
        <p:nvSpPr>
          <p:cNvPr id="24" name="TextBox 23">
            <a:extLst>
              <a:ext uri="{FF2B5EF4-FFF2-40B4-BE49-F238E27FC236}">
                <a16:creationId xmlns:a16="http://schemas.microsoft.com/office/drawing/2014/main" id="{9B0185CA-E0BF-A31D-05D3-66F4951A05F3}"/>
              </a:ext>
            </a:extLst>
          </p:cNvPr>
          <p:cNvSpPr txBox="1"/>
          <p:nvPr/>
        </p:nvSpPr>
        <p:spPr>
          <a:xfrm>
            <a:off x="4058208" y="4073723"/>
            <a:ext cx="550151" cy="307777"/>
          </a:xfrm>
          <a:prstGeom prst="rect">
            <a:avLst/>
          </a:prstGeom>
          <a:noFill/>
        </p:spPr>
        <p:txBody>
          <a:bodyPr wrap="none" rtlCol="0">
            <a:spAutoFit/>
          </a:bodyPr>
          <a:lstStyle/>
          <a:p>
            <a:r>
              <a:rPr lang="en-US" sz="1400" dirty="0"/>
              <a:t>2008</a:t>
            </a:r>
          </a:p>
        </p:txBody>
      </p:sp>
      <p:sp>
        <p:nvSpPr>
          <p:cNvPr id="25" name="TextBox 24">
            <a:extLst>
              <a:ext uri="{FF2B5EF4-FFF2-40B4-BE49-F238E27FC236}">
                <a16:creationId xmlns:a16="http://schemas.microsoft.com/office/drawing/2014/main" id="{BAD7D18B-9181-770E-F805-C764EFA9B5DC}"/>
              </a:ext>
            </a:extLst>
          </p:cNvPr>
          <p:cNvSpPr txBox="1"/>
          <p:nvPr/>
        </p:nvSpPr>
        <p:spPr>
          <a:xfrm>
            <a:off x="5006660" y="4062341"/>
            <a:ext cx="550151" cy="307777"/>
          </a:xfrm>
          <a:prstGeom prst="rect">
            <a:avLst/>
          </a:prstGeom>
          <a:noFill/>
        </p:spPr>
        <p:txBody>
          <a:bodyPr wrap="none" rtlCol="0">
            <a:spAutoFit/>
          </a:bodyPr>
          <a:lstStyle/>
          <a:p>
            <a:r>
              <a:rPr lang="en-US" sz="1400" dirty="0"/>
              <a:t>2009</a:t>
            </a:r>
          </a:p>
        </p:txBody>
      </p:sp>
      <p:sp>
        <p:nvSpPr>
          <p:cNvPr id="26" name="TextBox 25">
            <a:extLst>
              <a:ext uri="{FF2B5EF4-FFF2-40B4-BE49-F238E27FC236}">
                <a16:creationId xmlns:a16="http://schemas.microsoft.com/office/drawing/2014/main" id="{1DA0DD68-9784-848B-B832-89D5C7A78D57}"/>
              </a:ext>
            </a:extLst>
          </p:cNvPr>
          <p:cNvSpPr txBox="1"/>
          <p:nvPr/>
        </p:nvSpPr>
        <p:spPr>
          <a:xfrm>
            <a:off x="5931596" y="4054049"/>
            <a:ext cx="550151" cy="307777"/>
          </a:xfrm>
          <a:prstGeom prst="rect">
            <a:avLst/>
          </a:prstGeom>
          <a:noFill/>
        </p:spPr>
        <p:txBody>
          <a:bodyPr wrap="none" rtlCol="0">
            <a:spAutoFit/>
          </a:bodyPr>
          <a:lstStyle/>
          <a:p>
            <a:r>
              <a:rPr lang="en-US" sz="1400" dirty="0"/>
              <a:t>2010</a:t>
            </a:r>
          </a:p>
        </p:txBody>
      </p:sp>
      <p:sp>
        <p:nvSpPr>
          <p:cNvPr id="27" name="TextBox 26">
            <a:extLst>
              <a:ext uri="{FF2B5EF4-FFF2-40B4-BE49-F238E27FC236}">
                <a16:creationId xmlns:a16="http://schemas.microsoft.com/office/drawing/2014/main" id="{6136A5B5-FAC6-1435-103F-3DE35F1407AA}"/>
              </a:ext>
            </a:extLst>
          </p:cNvPr>
          <p:cNvSpPr txBox="1"/>
          <p:nvPr/>
        </p:nvSpPr>
        <p:spPr>
          <a:xfrm>
            <a:off x="6854463" y="4066191"/>
            <a:ext cx="550151" cy="307777"/>
          </a:xfrm>
          <a:prstGeom prst="rect">
            <a:avLst/>
          </a:prstGeom>
          <a:noFill/>
        </p:spPr>
        <p:txBody>
          <a:bodyPr wrap="none" rtlCol="0">
            <a:spAutoFit/>
          </a:bodyPr>
          <a:lstStyle/>
          <a:p>
            <a:r>
              <a:rPr lang="en-US" sz="1400" dirty="0"/>
              <a:t>2011</a:t>
            </a:r>
          </a:p>
        </p:txBody>
      </p:sp>
      <p:sp>
        <p:nvSpPr>
          <p:cNvPr id="28" name="TextBox 27">
            <a:extLst>
              <a:ext uri="{FF2B5EF4-FFF2-40B4-BE49-F238E27FC236}">
                <a16:creationId xmlns:a16="http://schemas.microsoft.com/office/drawing/2014/main" id="{D0AAF8CA-AE1C-79C5-9AA4-0F5AD89C78A2}"/>
              </a:ext>
            </a:extLst>
          </p:cNvPr>
          <p:cNvSpPr txBox="1"/>
          <p:nvPr/>
        </p:nvSpPr>
        <p:spPr>
          <a:xfrm>
            <a:off x="7732742" y="4065806"/>
            <a:ext cx="550151" cy="307777"/>
          </a:xfrm>
          <a:prstGeom prst="rect">
            <a:avLst/>
          </a:prstGeom>
          <a:noFill/>
        </p:spPr>
        <p:txBody>
          <a:bodyPr wrap="none" rtlCol="0">
            <a:spAutoFit/>
          </a:bodyPr>
          <a:lstStyle/>
          <a:p>
            <a:r>
              <a:rPr lang="en-US" sz="1400" dirty="0"/>
              <a:t>2012</a:t>
            </a:r>
          </a:p>
        </p:txBody>
      </p:sp>
      <p:sp>
        <p:nvSpPr>
          <p:cNvPr id="29" name="TextBox 28">
            <a:extLst>
              <a:ext uri="{FF2B5EF4-FFF2-40B4-BE49-F238E27FC236}">
                <a16:creationId xmlns:a16="http://schemas.microsoft.com/office/drawing/2014/main" id="{0B25FBDF-DA30-DE59-1596-A11CC08C7B6E}"/>
              </a:ext>
            </a:extLst>
          </p:cNvPr>
          <p:cNvSpPr txBox="1"/>
          <p:nvPr/>
        </p:nvSpPr>
        <p:spPr>
          <a:xfrm>
            <a:off x="8702266" y="4063827"/>
            <a:ext cx="550151" cy="307777"/>
          </a:xfrm>
          <a:prstGeom prst="rect">
            <a:avLst/>
          </a:prstGeom>
          <a:noFill/>
        </p:spPr>
        <p:txBody>
          <a:bodyPr wrap="none" rtlCol="0">
            <a:spAutoFit/>
          </a:bodyPr>
          <a:lstStyle/>
          <a:p>
            <a:r>
              <a:rPr lang="en-US" sz="1400" dirty="0"/>
              <a:t>2013</a:t>
            </a:r>
          </a:p>
        </p:txBody>
      </p:sp>
      <p:sp>
        <p:nvSpPr>
          <p:cNvPr id="30" name="TextBox 29">
            <a:extLst>
              <a:ext uri="{FF2B5EF4-FFF2-40B4-BE49-F238E27FC236}">
                <a16:creationId xmlns:a16="http://schemas.microsoft.com/office/drawing/2014/main" id="{A6767316-A3D3-9893-F412-FE47B63513A6}"/>
              </a:ext>
            </a:extLst>
          </p:cNvPr>
          <p:cNvSpPr txBox="1"/>
          <p:nvPr/>
        </p:nvSpPr>
        <p:spPr>
          <a:xfrm>
            <a:off x="10525532" y="4089781"/>
            <a:ext cx="550151" cy="307777"/>
          </a:xfrm>
          <a:prstGeom prst="rect">
            <a:avLst/>
          </a:prstGeom>
          <a:noFill/>
        </p:spPr>
        <p:txBody>
          <a:bodyPr wrap="none" rtlCol="0">
            <a:spAutoFit/>
          </a:bodyPr>
          <a:lstStyle/>
          <a:p>
            <a:r>
              <a:rPr lang="en-US" sz="1400" dirty="0"/>
              <a:t>2015</a:t>
            </a:r>
          </a:p>
        </p:txBody>
      </p:sp>
      <p:sp>
        <p:nvSpPr>
          <p:cNvPr id="31" name="TextBox 30">
            <a:extLst>
              <a:ext uri="{FF2B5EF4-FFF2-40B4-BE49-F238E27FC236}">
                <a16:creationId xmlns:a16="http://schemas.microsoft.com/office/drawing/2014/main" id="{8C69271D-57E1-4FFB-9FBA-5FDCB9013664}"/>
              </a:ext>
            </a:extLst>
          </p:cNvPr>
          <p:cNvSpPr txBox="1"/>
          <p:nvPr/>
        </p:nvSpPr>
        <p:spPr>
          <a:xfrm>
            <a:off x="9595408" y="4071744"/>
            <a:ext cx="550151" cy="307777"/>
          </a:xfrm>
          <a:prstGeom prst="rect">
            <a:avLst/>
          </a:prstGeom>
          <a:noFill/>
        </p:spPr>
        <p:txBody>
          <a:bodyPr wrap="none" rtlCol="0">
            <a:spAutoFit/>
          </a:bodyPr>
          <a:lstStyle/>
          <a:p>
            <a:r>
              <a:rPr lang="en-US" sz="1400" dirty="0"/>
              <a:t>2014</a:t>
            </a:r>
          </a:p>
        </p:txBody>
      </p:sp>
      <p:sp>
        <p:nvSpPr>
          <p:cNvPr id="34" name="TextBox 33">
            <a:extLst>
              <a:ext uri="{FF2B5EF4-FFF2-40B4-BE49-F238E27FC236}">
                <a16:creationId xmlns:a16="http://schemas.microsoft.com/office/drawing/2014/main" id="{D362529E-5AB2-019E-1028-21641ED20365}"/>
              </a:ext>
            </a:extLst>
          </p:cNvPr>
          <p:cNvSpPr txBox="1"/>
          <p:nvPr/>
        </p:nvSpPr>
        <p:spPr>
          <a:xfrm>
            <a:off x="7728289" y="365125"/>
            <a:ext cx="1245021" cy="923330"/>
          </a:xfrm>
          <a:prstGeom prst="rect">
            <a:avLst/>
          </a:prstGeom>
          <a:noFill/>
        </p:spPr>
        <p:txBody>
          <a:bodyPr wrap="none" rtlCol="0">
            <a:spAutoFit/>
          </a:bodyPr>
          <a:lstStyle/>
          <a:p>
            <a:r>
              <a:rPr lang="en-US" dirty="0"/>
              <a:t>1/28/2011</a:t>
            </a:r>
          </a:p>
          <a:p>
            <a:r>
              <a:rPr lang="en-US" dirty="0"/>
              <a:t>Application</a:t>
            </a:r>
          </a:p>
          <a:p>
            <a:r>
              <a:rPr lang="en-US" dirty="0"/>
              <a:t>filed</a:t>
            </a:r>
          </a:p>
        </p:txBody>
      </p:sp>
      <p:sp>
        <p:nvSpPr>
          <p:cNvPr id="35" name="TextBox 34">
            <a:extLst>
              <a:ext uri="{FF2B5EF4-FFF2-40B4-BE49-F238E27FC236}">
                <a16:creationId xmlns:a16="http://schemas.microsoft.com/office/drawing/2014/main" id="{9155C76C-3BBB-BC41-0552-ED5FBA2E8A0D}"/>
              </a:ext>
            </a:extLst>
          </p:cNvPr>
          <p:cNvSpPr txBox="1"/>
          <p:nvPr/>
        </p:nvSpPr>
        <p:spPr>
          <a:xfrm>
            <a:off x="6296653" y="364981"/>
            <a:ext cx="1222579" cy="1200329"/>
          </a:xfrm>
          <a:prstGeom prst="rect">
            <a:avLst/>
          </a:prstGeom>
          <a:noFill/>
        </p:spPr>
        <p:txBody>
          <a:bodyPr wrap="none" rtlCol="0">
            <a:spAutoFit/>
          </a:bodyPr>
          <a:lstStyle/>
          <a:p>
            <a:r>
              <a:rPr lang="en-US" dirty="0"/>
              <a:t>1/29/2010</a:t>
            </a:r>
          </a:p>
          <a:p>
            <a:r>
              <a:rPr lang="en-US" dirty="0"/>
              <a:t>Provisional</a:t>
            </a:r>
          </a:p>
          <a:p>
            <a:r>
              <a:rPr lang="en-US" dirty="0"/>
              <a:t>application</a:t>
            </a:r>
          </a:p>
          <a:p>
            <a:r>
              <a:rPr lang="en-US" dirty="0"/>
              <a:t>filed</a:t>
            </a:r>
          </a:p>
        </p:txBody>
      </p:sp>
      <p:sp>
        <p:nvSpPr>
          <p:cNvPr id="36" name="TextBox 35">
            <a:extLst>
              <a:ext uri="{FF2B5EF4-FFF2-40B4-BE49-F238E27FC236}">
                <a16:creationId xmlns:a16="http://schemas.microsoft.com/office/drawing/2014/main" id="{B7F469FA-7D84-2BDC-742F-EBA1F953CDA3}"/>
              </a:ext>
            </a:extLst>
          </p:cNvPr>
          <p:cNvSpPr txBox="1"/>
          <p:nvPr/>
        </p:nvSpPr>
        <p:spPr>
          <a:xfrm>
            <a:off x="9668437" y="1999688"/>
            <a:ext cx="1572675" cy="923330"/>
          </a:xfrm>
          <a:prstGeom prst="rect">
            <a:avLst/>
          </a:prstGeom>
          <a:noFill/>
        </p:spPr>
        <p:txBody>
          <a:bodyPr wrap="none" rtlCol="0">
            <a:spAutoFit/>
          </a:bodyPr>
          <a:lstStyle/>
          <a:p>
            <a:r>
              <a:rPr lang="en-US" dirty="0"/>
              <a:t>11/25/2014</a:t>
            </a:r>
          </a:p>
          <a:p>
            <a:r>
              <a:rPr lang="en-US" dirty="0"/>
              <a:t>Patent granted</a:t>
            </a:r>
          </a:p>
          <a:p>
            <a:r>
              <a:rPr lang="en-US" dirty="0"/>
              <a:t>To RIT</a:t>
            </a:r>
          </a:p>
        </p:txBody>
      </p:sp>
      <p:cxnSp>
        <p:nvCxnSpPr>
          <p:cNvPr id="38" name="Straight Connector 37">
            <a:extLst>
              <a:ext uri="{FF2B5EF4-FFF2-40B4-BE49-F238E27FC236}">
                <a16:creationId xmlns:a16="http://schemas.microsoft.com/office/drawing/2014/main" id="{F4F9A61C-B372-623C-711E-C5AA92566918}"/>
              </a:ext>
            </a:extLst>
          </p:cNvPr>
          <p:cNvCxnSpPr/>
          <p:nvPr/>
        </p:nvCxnSpPr>
        <p:spPr>
          <a:xfrm>
            <a:off x="11696700" y="3694835"/>
            <a:ext cx="0" cy="450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F62E669-694A-BAE1-DCC2-4B52E35184A6}"/>
              </a:ext>
            </a:extLst>
          </p:cNvPr>
          <p:cNvSpPr txBox="1"/>
          <p:nvPr/>
        </p:nvSpPr>
        <p:spPr>
          <a:xfrm>
            <a:off x="11417995" y="4076124"/>
            <a:ext cx="550151" cy="307777"/>
          </a:xfrm>
          <a:prstGeom prst="rect">
            <a:avLst/>
          </a:prstGeom>
          <a:noFill/>
        </p:spPr>
        <p:txBody>
          <a:bodyPr wrap="none" rtlCol="0">
            <a:spAutoFit/>
          </a:bodyPr>
          <a:lstStyle/>
          <a:p>
            <a:r>
              <a:rPr lang="en-US" sz="1400" dirty="0"/>
              <a:t>2016</a:t>
            </a:r>
          </a:p>
        </p:txBody>
      </p:sp>
      <p:sp>
        <p:nvSpPr>
          <p:cNvPr id="40" name="TextBox 39">
            <a:extLst>
              <a:ext uri="{FF2B5EF4-FFF2-40B4-BE49-F238E27FC236}">
                <a16:creationId xmlns:a16="http://schemas.microsoft.com/office/drawing/2014/main" id="{1DF359CF-6C08-835C-5C4F-C54E663DF7C7}"/>
              </a:ext>
            </a:extLst>
          </p:cNvPr>
          <p:cNvSpPr txBox="1"/>
          <p:nvPr/>
        </p:nvSpPr>
        <p:spPr>
          <a:xfrm>
            <a:off x="10395471" y="345866"/>
            <a:ext cx="1722523" cy="923330"/>
          </a:xfrm>
          <a:prstGeom prst="rect">
            <a:avLst/>
          </a:prstGeom>
          <a:noFill/>
        </p:spPr>
        <p:txBody>
          <a:bodyPr wrap="none" rtlCol="0">
            <a:spAutoFit/>
          </a:bodyPr>
          <a:lstStyle/>
          <a:p>
            <a:r>
              <a:rPr lang="en-US" dirty="0"/>
              <a:t>11/25/2014</a:t>
            </a:r>
          </a:p>
          <a:p>
            <a:r>
              <a:rPr lang="en-US" dirty="0"/>
              <a:t>Exclusive license</a:t>
            </a:r>
          </a:p>
          <a:p>
            <a:r>
              <a:rPr lang="en-US" dirty="0"/>
              <a:t>RIT to GTA</a:t>
            </a:r>
          </a:p>
        </p:txBody>
      </p:sp>
      <p:sp>
        <p:nvSpPr>
          <p:cNvPr id="41" name="Rectangle 40">
            <a:extLst>
              <a:ext uri="{FF2B5EF4-FFF2-40B4-BE49-F238E27FC236}">
                <a16:creationId xmlns:a16="http://schemas.microsoft.com/office/drawing/2014/main" id="{A6CD373B-FF2B-9652-8CFE-A30321AEB435}"/>
              </a:ext>
            </a:extLst>
          </p:cNvPr>
          <p:cNvSpPr/>
          <p:nvPr/>
        </p:nvSpPr>
        <p:spPr>
          <a:xfrm>
            <a:off x="709551" y="4368772"/>
            <a:ext cx="897467" cy="44073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52EAA42-7A81-ED29-3049-39E65FF1C1FF}"/>
              </a:ext>
            </a:extLst>
          </p:cNvPr>
          <p:cNvSpPr txBox="1"/>
          <p:nvPr/>
        </p:nvSpPr>
        <p:spPr>
          <a:xfrm>
            <a:off x="3420415" y="366462"/>
            <a:ext cx="1454078" cy="1200329"/>
          </a:xfrm>
          <a:prstGeom prst="rect">
            <a:avLst/>
          </a:prstGeom>
          <a:noFill/>
        </p:spPr>
        <p:txBody>
          <a:bodyPr wrap="square" rtlCol="0">
            <a:spAutoFit/>
          </a:bodyPr>
          <a:lstStyle/>
          <a:p>
            <a:r>
              <a:rPr lang="en-US" dirty="0"/>
              <a:t>11/22/2008</a:t>
            </a:r>
          </a:p>
          <a:p>
            <a:r>
              <a:rPr lang="en-US" dirty="0" err="1"/>
              <a:t>Basener’s</a:t>
            </a:r>
            <a:r>
              <a:rPr lang="en-US" dirty="0"/>
              <a:t> draft proposal</a:t>
            </a:r>
          </a:p>
        </p:txBody>
      </p:sp>
      <p:sp>
        <p:nvSpPr>
          <p:cNvPr id="44" name="Rectangle 43">
            <a:extLst>
              <a:ext uri="{FF2B5EF4-FFF2-40B4-BE49-F238E27FC236}">
                <a16:creationId xmlns:a16="http://schemas.microsoft.com/office/drawing/2014/main" id="{F654077C-AA89-A236-DD60-1798399A5BF6}"/>
              </a:ext>
            </a:extLst>
          </p:cNvPr>
          <p:cNvSpPr/>
          <p:nvPr/>
        </p:nvSpPr>
        <p:spPr>
          <a:xfrm>
            <a:off x="1605012" y="4377055"/>
            <a:ext cx="897467" cy="4407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19F915-3F49-A857-C64C-A3AF81F70833}"/>
              </a:ext>
            </a:extLst>
          </p:cNvPr>
          <p:cNvSpPr txBox="1"/>
          <p:nvPr/>
        </p:nvSpPr>
        <p:spPr>
          <a:xfrm>
            <a:off x="1191342" y="4397558"/>
            <a:ext cx="809645" cy="369332"/>
          </a:xfrm>
          <a:prstGeom prst="rect">
            <a:avLst/>
          </a:prstGeom>
          <a:noFill/>
        </p:spPr>
        <p:txBody>
          <a:bodyPr wrap="none" rtlCol="0">
            <a:spAutoFit/>
          </a:bodyPr>
          <a:lstStyle/>
          <a:p>
            <a:r>
              <a:rPr lang="en-US" dirty="0"/>
              <a:t>Archer</a:t>
            </a:r>
          </a:p>
        </p:txBody>
      </p:sp>
      <p:sp>
        <p:nvSpPr>
          <p:cNvPr id="46" name="TextBox 45">
            <a:extLst>
              <a:ext uri="{FF2B5EF4-FFF2-40B4-BE49-F238E27FC236}">
                <a16:creationId xmlns:a16="http://schemas.microsoft.com/office/drawing/2014/main" id="{BFA31D4D-C107-B6B8-28DD-46A11EDDEDB6}"/>
              </a:ext>
            </a:extLst>
          </p:cNvPr>
          <p:cNvSpPr txBox="1"/>
          <p:nvPr/>
        </p:nvSpPr>
        <p:spPr>
          <a:xfrm>
            <a:off x="315582" y="4809506"/>
            <a:ext cx="1171924" cy="369332"/>
          </a:xfrm>
          <a:prstGeom prst="rect">
            <a:avLst/>
          </a:prstGeom>
          <a:noFill/>
        </p:spPr>
        <p:txBody>
          <a:bodyPr wrap="none" rtlCol="0">
            <a:spAutoFit/>
          </a:bodyPr>
          <a:lstStyle/>
          <a:p>
            <a:r>
              <a:rPr lang="en-US" dirty="0"/>
              <a:t>developed</a:t>
            </a:r>
          </a:p>
        </p:txBody>
      </p:sp>
      <p:sp>
        <p:nvSpPr>
          <p:cNvPr id="47" name="TextBox 46">
            <a:extLst>
              <a:ext uri="{FF2B5EF4-FFF2-40B4-BE49-F238E27FC236}">
                <a16:creationId xmlns:a16="http://schemas.microsoft.com/office/drawing/2014/main" id="{A191BC93-1CC4-B055-17D3-8F716C77D698}"/>
              </a:ext>
            </a:extLst>
          </p:cNvPr>
          <p:cNvSpPr txBox="1"/>
          <p:nvPr/>
        </p:nvSpPr>
        <p:spPr>
          <a:xfrm>
            <a:off x="1712363" y="4817789"/>
            <a:ext cx="1055866" cy="369332"/>
          </a:xfrm>
          <a:prstGeom prst="rect">
            <a:avLst/>
          </a:prstGeom>
          <a:noFill/>
        </p:spPr>
        <p:txBody>
          <a:bodyPr wrap="none" rtlCol="0">
            <a:spAutoFit/>
          </a:bodyPr>
          <a:lstStyle/>
          <a:p>
            <a:r>
              <a:rPr lang="en-US" dirty="0"/>
              <a:t>deployed</a:t>
            </a:r>
          </a:p>
        </p:txBody>
      </p:sp>
      <p:pic>
        <p:nvPicPr>
          <p:cNvPr id="48" name="Picture 2">
            <a:extLst>
              <a:ext uri="{FF2B5EF4-FFF2-40B4-BE49-F238E27FC236}">
                <a16:creationId xmlns:a16="http://schemas.microsoft.com/office/drawing/2014/main" id="{27464AA7-5726-A5EA-0F18-49062C10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1" y="5367585"/>
            <a:ext cx="2454069" cy="123789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2F37DA70-71CB-CFD8-0104-DB10D7E84D65}"/>
              </a:ext>
            </a:extLst>
          </p:cNvPr>
          <p:cNvCxnSpPr>
            <a:cxnSpLocks/>
          </p:cNvCxnSpPr>
          <p:nvPr/>
        </p:nvCxnSpPr>
        <p:spPr>
          <a:xfrm>
            <a:off x="3960512" y="1555173"/>
            <a:ext cx="1134002" cy="226868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CA2F5C6-4DE7-6251-36F2-0989D52A688F}"/>
              </a:ext>
            </a:extLst>
          </p:cNvPr>
          <p:cNvCxnSpPr>
            <a:cxnSpLocks/>
          </p:cNvCxnSpPr>
          <p:nvPr/>
        </p:nvCxnSpPr>
        <p:spPr>
          <a:xfrm flipH="1">
            <a:off x="6327277" y="1483786"/>
            <a:ext cx="199141" cy="234006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B918F85-875E-A743-621B-480D0360C37F}"/>
              </a:ext>
            </a:extLst>
          </p:cNvPr>
          <p:cNvCxnSpPr>
            <a:cxnSpLocks/>
          </p:cNvCxnSpPr>
          <p:nvPr/>
        </p:nvCxnSpPr>
        <p:spPr>
          <a:xfrm flipH="1">
            <a:off x="7241677" y="1269196"/>
            <a:ext cx="740868" cy="255465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8E12583-83C6-C3BA-29BC-D07CBF33E91E}"/>
              </a:ext>
            </a:extLst>
          </p:cNvPr>
          <p:cNvCxnSpPr>
            <a:cxnSpLocks/>
          </p:cNvCxnSpPr>
          <p:nvPr/>
        </p:nvCxnSpPr>
        <p:spPr>
          <a:xfrm>
            <a:off x="10064296" y="2834843"/>
            <a:ext cx="520686" cy="103539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B9D9A97-97B3-E473-8A81-F5F4E8C1C418}"/>
              </a:ext>
            </a:extLst>
          </p:cNvPr>
          <p:cNvCxnSpPr>
            <a:cxnSpLocks/>
            <a:stCxn id="40" idx="2"/>
          </p:cNvCxnSpPr>
          <p:nvPr/>
        </p:nvCxnSpPr>
        <p:spPr>
          <a:xfrm>
            <a:off x="11256733" y="1269196"/>
            <a:ext cx="300167" cy="2589936"/>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66" name="Picture 4">
            <a:extLst>
              <a:ext uri="{FF2B5EF4-FFF2-40B4-BE49-F238E27FC236}">
                <a16:creationId xmlns:a16="http://schemas.microsoft.com/office/drawing/2014/main" id="{A73070B2-AEB1-7852-9182-A3730F38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80" y="5110876"/>
            <a:ext cx="1130794" cy="17026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FAE2BA-361C-1D1C-CC6B-E53CCC046ECD}"/>
              </a:ext>
            </a:extLst>
          </p:cNvPr>
          <p:cNvSpPr txBox="1"/>
          <p:nvPr/>
        </p:nvSpPr>
        <p:spPr>
          <a:xfrm>
            <a:off x="9624606" y="5682154"/>
            <a:ext cx="2343540" cy="923330"/>
          </a:xfrm>
          <a:prstGeom prst="rect">
            <a:avLst/>
          </a:prstGeom>
          <a:noFill/>
        </p:spPr>
        <p:txBody>
          <a:bodyPr wrap="square" rtlCol="0">
            <a:spAutoFit/>
          </a:bodyPr>
          <a:lstStyle/>
          <a:p>
            <a:r>
              <a:rPr lang="en-US" dirty="0">
                <a:solidFill>
                  <a:srgbClr val="C00000"/>
                </a:solidFill>
              </a:rPr>
              <a:t>Brief authorized use of the software by the United States</a:t>
            </a:r>
          </a:p>
        </p:txBody>
      </p:sp>
      <p:cxnSp>
        <p:nvCxnSpPr>
          <p:cNvPr id="3" name="Straight Arrow Connector 2">
            <a:extLst>
              <a:ext uri="{FF2B5EF4-FFF2-40B4-BE49-F238E27FC236}">
                <a16:creationId xmlns:a16="http://schemas.microsoft.com/office/drawing/2014/main" id="{B6F008D3-79B5-EABF-22F7-5C5786147B7A}"/>
              </a:ext>
            </a:extLst>
          </p:cNvPr>
          <p:cNvCxnSpPr>
            <a:cxnSpLocks/>
          </p:cNvCxnSpPr>
          <p:nvPr/>
        </p:nvCxnSpPr>
        <p:spPr>
          <a:xfrm flipV="1">
            <a:off x="11693070" y="4111965"/>
            <a:ext cx="156989" cy="1509348"/>
          </a:xfrm>
          <a:prstGeom prst="straightConnector1">
            <a:avLst/>
          </a:prstGeom>
          <a:ln>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986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077B-1D8A-7708-4CE7-D2D50B2966B8}"/>
              </a:ext>
            </a:extLst>
          </p:cNvPr>
          <p:cNvSpPr>
            <a:spLocks noGrp="1"/>
          </p:cNvSpPr>
          <p:nvPr>
            <p:ph type="title"/>
          </p:nvPr>
        </p:nvSpPr>
        <p:spPr>
          <a:xfrm>
            <a:off x="838200" y="151371"/>
            <a:ext cx="10515600" cy="774906"/>
          </a:xfrm>
        </p:spPr>
        <p:txBody>
          <a:bodyPr>
            <a:normAutofit/>
          </a:bodyPr>
          <a:lstStyle/>
          <a:p>
            <a:pPr algn="ctr"/>
            <a:r>
              <a:rPr lang="en-US" sz="3600" dirty="0"/>
              <a:t>Rulings</a:t>
            </a:r>
          </a:p>
        </p:txBody>
      </p:sp>
      <p:sp>
        <p:nvSpPr>
          <p:cNvPr id="3" name="Content Placeholder 2">
            <a:extLst>
              <a:ext uri="{FF2B5EF4-FFF2-40B4-BE49-F238E27FC236}">
                <a16:creationId xmlns:a16="http://schemas.microsoft.com/office/drawing/2014/main" id="{90095377-0C2D-1B92-8F53-824F796E1580}"/>
              </a:ext>
            </a:extLst>
          </p:cNvPr>
          <p:cNvSpPr>
            <a:spLocks noGrp="1"/>
          </p:cNvSpPr>
          <p:nvPr>
            <p:ph idx="1"/>
          </p:nvPr>
        </p:nvSpPr>
        <p:spPr>
          <a:xfrm>
            <a:off x="463138" y="1104406"/>
            <a:ext cx="10890662" cy="5296395"/>
          </a:xfrm>
        </p:spPr>
        <p:txBody>
          <a:bodyPr>
            <a:normAutofit/>
          </a:bodyPr>
          <a:lstStyle/>
          <a:p>
            <a:r>
              <a:rPr lang="en-US" dirty="0"/>
              <a:t>April 8, 2021 (</a:t>
            </a:r>
            <a:r>
              <a:rPr lang="en-US" dirty="0" err="1"/>
              <a:t>Griggsby</a:t>
            </a:r>
            <a:r>
              <a:rPr lang="en-US" dirty="0"/>
              <a:t>):</a:t>
            </a:r>
          </a:p>
          <a:p>
            <a:pPr lvl="1"/>
            <a:r>
              <a:rPr lang="en-US" dirty="0"/>
              <a:t>GTA has not established date of conception on 11/22/2008</a:t>
            </a:r>
          </a:p>
          <a:p>
            <a:pPr lvl="1"/>
            <a:r>
              <a:rPr lang="en-US" dirty="0"/>
              <a:t>Provisional application is not enabling</a:t>
            </a:r>
          </a:p>
          <a:p>
            <a:pPr lvl="1"/>
            <a:r>
              <a:rPr lang="en-US" dirty="0"/>
              <a:t>Net effect:  Critical date is 1/28/2011</a:t>
            </a:r>
          </a:p>
          <a:p>
            <a:pPr lvl="1"/>
            <a:r>
              <a:rPr lang="en-US" dirty="0">
                <a:solidFill>
                  <a:srgbClr val="C00000"/>
                </a:solidFill>
              </a:rPr>
              <a:t>Archer anticipates Claims 1, 4, and 5 through inherency</a:t>
            </a:r>
          </a:p>
          <a:p>
            <a:r>
              <a:rPr lang="en-US" dirty="0"/>
              <a:t>January 11, 2022 (Bruggink)</a:t>
            </a:r>
          </a:p>
          <a:p>
            <a:pPr lvl="1"/>
            <a:r>
              <a:rPr lang="en-US" dirty="0"/>
              <a:t>Reaffirm finding that Claim 1 and Claim 4 are anticipated by Archer</a:t>
            </a:r>
          </a:p>
          <a:p>
            <a:pPr lvl="1"/>
            <a:r>
              <a:rPr lang="en-US" dirty="0">
                <a:solidFill>
                  <a:schemeClr val="accent6">
                    <a:lumMod val="50000"/>
                  </a:schemeClr>
                </a:solidFill>
              </a:rPr>
              <a:t>But overturn finding that Archer anticipates Claim 5 through inherency</a:t>
            </a:r>
          </a:p>
          <a:p>
            <a:r>
              <a:rPr lang="en-US" dirty="0"/>
              <a:t>February 3, 2023</a:t>
            </a:r>
          </a:p>
          <a:p>
            <a:pPr lvl="1"/>
            <a:r>
              <a:rPr lang="en-US" dirty="0"/>
              <a:t>Reject contention that the patent impermissibly mixes apparatus and process claims</a:t>
            </a:r>
          </a:p>
          <a:p>
            <a:pPr lvl="1"/>
            <a:r>
              <a:rPr lang="en-US" dirty="0"/>
              <a:t>Set issues of obviousness and indefiniteness for trial</a:t>
            </a:r>
          </a:p>
        </p:txBody>
      </p:sp>
      <p:sp>
        <p:nvSpPr>
          <p:cNvPr id="4" name="Rectangle 3">
            <a:extLst>
              <a:ext uri="{FF2B5EF4-FFF2-40B4-BE49-F238E27FC236}">
                <a16:creationId xmlns:a16="http://schemas.microsoft.com/office/drawing/2014/main" id="{62C6AA43-63BD-5C73-881B-9DD66CDD1EE3}"/>
              </a:ext>
            </a:extLst>
          </p:cNvPr>
          <p:cNvSpPr/>
          <p:nvPr/>
        </p:nvSpPr>
        <p:spPr>
          <a:xfrm>
            <a:off x="463138" y="1923803"/>
            <a:ext cx="10890662" cy="42988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864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077B-1D8A-7708-4CE7-D2D50B2966B8}"/>
              </a:ext>
            </a:extLst>
          </p:cNvPr>
          <p:cNvSpPr>
            <a:spLocks noGrp="1"/>
          </p:cNvSpPr>
          <p:nvPr>
            <p:ph type="title"/>
          </p:nvPr>
        </p:nvSpPr>
        <p:spPr>
          <a:xfrm>
            <a:off x="838200" y="151371"/>
            <a:ext cx="10515600" cy="774906"/>
          </a:xfrm>
        </p:spPr>
        <p:txBody>
          <a:bodyPr>
            <a:normAutofit/>
          </a:bodyPr>
          <a:lstStyle/>
          <a:p>
            <a:pPr algn="ctr"/>
            <a:r>
              <a:rPr lang="en-US" sz="3600" dirty="0"/>
              <a:t>Rulings</a:t>
            </a:r>
          </a:p>
        </p:txBody>
      </p:sp>
      <p:sp>
        <p:nvSpPr>
          <p:cNvPr id="3" name="Content Placeholder 2">
            <a:extLst>
              <a:ext uri="{FF2B5EF4-FFF2-40B4-BE49-F238E27FC236}">
                <a16:creationId xmlns:a16="http://schemas.microsoft.com/office/drawing/2014/main" id="{90095377-0C2D-1B92-8F53-824F796E1580}"/>
              </a:ext>
            </a:extLst>
          </p:cNvPr>
          <p:cNvSpPr>
            <a:spLocks noGrp="1"/>
          </p:cNvSpPr>
          <p:nvPr>
            <p:ph idx="1"/>
          </p:nvPr>
        </p:nvSpPr>
        <p:spPr>
          <a:xfrm>
            <a:off x="463138" y="1104406"/>
            <a:ext cx="10890662" cy="5296395"/>
          </a:xfrm>
        </p:spPr>
        <p:txBody>
          <a:bodyPr>
            <a:normAutofit/>
          </a:bodyPr>
          <a:lstStyle/>
          <a:p>
            <a:r>
              <a:rPr lang="en-US" dirty="0"/>
              <a:t>April 8, 2021 (</a:t>
            </a:r>
            <a:r>
              <a:rPr lang="en-US" dirty="0" err="1"/>
              <a:t>Griggsby</a:t>
            </a:r>
            <a:r>
              <a:rPr lang="en-US" dirty="0"/>
              <a:t>):</a:t>
            </a:r>
          </a:p>
          <a:p>
            <a:pPr lvl="1"/>
            <a:r>
              <a:rPr lang="en-US" dirty="0"/>
              <a:t>GTA has not established date of conception on 11/22/2008</a:t>
            </a:r>
          </a:p>
          <a:p>
            <a:pPr lvl="1"/>
            <a:r>
              <a:rPr lang="en-US" dirty="0"/>
              <a:t>Provisional application is not enabling</a:t>
            </a:r>
          </a:p>
          <a:p>
            <a:pPr lvl="1"/>
            <a:r>
              <a:rPr lang="en-US" dirty="0"/>
              <a:t>Net effect:  Critical date is 1/28/2011</a:t>
            </a:r>
          </a:p>
          <a:p>
            <a:pPr lvl="1"/>
            <a:r>
              <a:rPr lang="en-US" dirty="0">
                <a:solidFill>
                  <a:srgbClr val="C00000"/>
                </a:solidFill>
              </a:rPr>
              <a:t>Archer anticipates Claims 1, 4, and 5 through inherency</a:t>
            </a:r>
          </a:p>
          <a:p>
            <a:r>
              <a:rPr lang="en-US" dirty="0"/>
              <a:t>January 11, 2022 (Bruggink)</a:t>
            </a:r>
          </a:p>
          <a:p>
            <a:pPr lvl="1"/>
            <a:r>
              <a:rPr lang="en-US" dirty="0"/>
              <a:t>Reaffirm finding that Claim 1 and Claim 4 are anticipated by Archer</a:t>
            </a:r>
          </a:p>
          <a:p>
            <a:pPr lvl="1"/>
            <a:r>
              <a:rPr lang="en-US" dirty="0">
                <a:solidFill>
                  <a:schemeClr val="accent6">
                    <a:lumMod val="50000"/>
                  </a:schemeClr>
                </a:solidFill>
              </a:rPr>
              <a:t>But overturn finding that Archer anticipates Claim 5 through inherency</a:t>
            </a:r>
          </a:p>
          <a:p>
            <a:r>
              <a:rPr lang="en-US" dirty="0"/>
              <a:t>February 3, 2023</a:t>
            </a:r>
          </a:p>
          <a:p>
            <a:pPr lvl="1"/>
            <a:r>
              <a:rPr lang="en-US" dirty="0"/>
              <a:t>Reject contention that the patent impermissibly mixes apparatus and process claims</a:t>
            </a:r>
          </a:p>
          <a:p>
            <a:pPr lvl="1"/>
            <a:r>
              <a:rPr lang="en-US" dirty="0"/>
              <a:t>Set issues of obviousness and indefiniteness for trial</a:t>
            </a:r>
          </a:p>
        </p:txBody>
      </p:sp>
      <p:sp>
        <p:nvSpPr>
          <p:cNvPr id="4" name="Rectangle 3">
            <a:extLst>
              <a:ext uri="{FF2B5EF4-FFF2-40B4-BE49-F238E27FC236}">
                <a16:creationId xmlns:a16="http://schemas.microsoft.com/office/drawing/2014/main" id="{62C6AA43-63BD-5C73-881B-9DD66CDD1EE3}"/>
              </a:ext>
            </a:extLst>
          </p:cNvPr>
          <p:cNvSpPr/>
          <p:nvPr/>
        </p:nvSpPr>
        <p:spPr>
          <a:xfrm>
            <a:off x="463138" y="2790701"/>
            <a:ext cx="10890662" cy="34319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420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077B-1D8A-7708-4CE7-D2D50B2966B8}"/>
              </a:ext>
            </a:extLst>
          </p:cNvPr>
          <p:cNvSpPr>
            <a:spLocks noGrp="1"/>
          </p:cNvSpPr>
          <p:nvPr>
            <p:ph type="title"/>
          </p:nvPr>
        </p:nvSpPr>
        <p:spPr>
          <a:xfrm>
            <a:off x="838200" y="151371"/>
            <a:ext cx="10515600" cy="774906"/>
          </a:xfrm>
        </p:spPr>
        <p:txBody>
          <a:bodyPr>
            <a:normAutofit/>
          </a:bodyPr>
          <a:lstStyle/>
          <a:p>
            <a:pPr algn="ctr"/>
            <a:r>
              <a:rPr lang="en-US" sz="3600" dirty="0"/>
              <a:t>Rulings</a:t>
            </a:r>
          </a:p>
        </p:txBody>
      </p:sp>
      <p:sp>
        <p:nvSpPr>
          <p:cNvPr id="3" name="Content Placeholder 2">
            <a:extLst>
              <a:ext uri="{FF2B5EF4-FFF2-40B4-BE49-F238E27FC236}">
                <a16:creationId xmlns:a16="http://schemas.microsoft.com/office/drawing/2014/main" id="{90095377-0C2D-1B92-8F53-824F796E1580}"/>
              </a:ext>
            </a:extLst>
          </p:cNvPr>
          <p:cNvSpPr>
            <a:spLocks noGrp="1"/>
          </p:cNvSpPr>
          <p:nvPr>
            <p:ph idx="1"/>
          </p:nvPr>
        </p:nvSpPr>
        <p:spPr>
          <a:xfrm>
            <a:off x="463138" y="1104406"/>
            <a:ext cx="10890662" cy="5296395"/>
          </a:xfrm>
        </p:spPr>
        <p:txBody>
          <a:bodyPr>
            <a:normAutofit/>
          </a:bodyPr>
          <a:lstStyle/>
          <a:p>
            <a:r>
              <a:rPr lang="en-US" dirty="0"/>
              <a:t>April 8, 2021 (</a:t>
            </a:r>
            <a:r>
              <a:rPr lang="en-US" dirty="0" err="1"/>
              <a:t>Griggsby</a:t>
            </a:r>
            <a:r>
              <a:rPr lang="en-US" dirty="0"/>
              <a:t>):</a:t>
            </a:r>
          </a:p>
          <a:p>
            <a:pPr lvl="1"/>
            <a:r>
              <a:rPr lang="en-US" dirty="0"/>
              <a:t>GTA has not established date of conception on 11/22/2008</a:t>
            </a:r>
          </a:p>
          <a:p>
            <a:pPr lvl="1"/>
            <a:r>
              <a:rPr lang="en-US" dirty="0"/>
              <a:t>Provisional application is not enabling</a:t>
            </a:r>
          </a:p>
          <a:p>
            <a:pPr lvl="1"/>
            <a:r>
              <a:rPr lang="en-US" dirty="0"/>
              <a:t>Net effect:  Critical date is 1/28/2011</a:t>
            </a:r>
          </a:p>
          <a:p>
            <a:pPr lvl="1"/>
            <a:r>
              <a:rPr lang="en-US" dirty="0">
                <a:solidFill>
                  <a:srgbClr val="C00000"/>
                </a:solidFill>
              </a:rPr>
              <a:t>Archer anticipates Claims 1, 4, and 5 through inherency</a:t>
            </a:r>
          </a:p>
          <a:p>
            <a:r>
              <a:rPr lang="en-US" dirty="0"/>
              <a:t>January 11, 2022 (Bruggink)</a:t>
            </a:r>
          </a:p>
          <a:p>
            <a:pPr lvl="1"/>
            <a:r>
              <a:rPr lang="en-US" dirty="0"/>
              <a:t>Reaffirm finding that Claim 1 and Claim 4 are anticipated by Archer</a:t>
            </a:r>
          </a:p>
          <a:p>
            <a:pPr lvl="1"/>
            <a:r>
              <a:rPr lang="en-US" dirty="0">
                <a:solidFill>
                  <a:schemeClr val="accent6">
                    <a:lumMod val="50000"/>
                  </a:schemeClr>
                </a:solidFill>
              </a:rPr>
              <a:t>But overturn finding that Archer anticipates Claim 5 through inherency</a:t>
            </a:r>
          </a:p>
          <a:p>
            <a:r>
              <a:rPr lang="en-US" dirty="0"/>
              <a:t>February 3, 2023</a:t>
            </a:r>
          </a:p>
          <a:p>
            <a:pPr lvl="1"/>
            <a:r>
              <a:rPr lang="en-US" dirty="0"/>
              <a:t>Reject contention that the patent impermissibly mixes apparatus and process claims</a:t>
            </a:r>
          </a:p>
          <a:p>
            <a:pPr lvl="1"/>
            <a:r>
              <a:rPr lang="en-US" dirty="0"/>
              <a:t>Set issues of obviousness and indefiniteness for trial</a:t>
            </a:r>
          </a:p>
        </p:txBody>
      </p:sp>
      <p:sp>
        <p:nvSpPr>
          <p:cNvPr id="4" name="Rectangle 3">
            <a:extLst>
              <a:ext uri="{FF2B5EF4-FFF2-40B4-BE49-F238E27FC236}">
                <a16:creationId xmlns:a16="http://schemas.microsoft.com/office/drawing/2014/main" id="{62C6AA43-63BD-5C73-881B-9DD66CDD1EE3}"/>
              </a:ext>
            </a:extLst>
          </p:cNvPr>
          <p:cNvSpPr/>
          <p:nvPr/>
        </p:nvSpPr>
        <p:spPr>
          <a:xfrm>
            <a:off x="463138" y="3230089"/>
            <a:ext cx="10890662" cy="2992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164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077B-1D8A-7708-4CE7-D2D50B2966B8}"/>
              </a:ext>
            </a:extLst>
          </p:cNvPr>
          <p:cNvSpPr>
            <a:spLocks noGrp="1"/>
          </p:cNvSpPr>
          <p:nvPr>
            <p:ph type="title"/>
          </p:nvPr>
        </p:nvSpPr>
        <p:spPr>
          <a:xfrm>
            <a:off x="838200" y="151371"/>
            <a:ext cx="10515600" cy="774906"/>
          </a:xfrm>
        </p:spPr>
        <p:txBody>
          <a:bodyPr>
            <a:normAutofit/>
          </a:bodyPr>
          <a:lstStyle/>
          <a:p>
            <a:pPr algn="ctr"/>
            <a:r>
              <a:rPr lang="en-US" sz="3600" dirty="0"/>
              <a:t>Rulings</a:t>
            </a:r>
          </a:p>
        </p:txBody>
      </p:sp>
      <p:sp>
        <p:nvSpPr>
          <p:cNvPr id="3" name="Content Placeholder 2">
            <a:extLst>
              <a:ext uri="{FF2B5EF4-FFF2-40B4-BE49-F238E27FC236}">
                <a16:creationId xmlns:a16="http://schemas.microsoft.com/office/drawing/2014/main" id="{90095377-0C2D-1B92-8F53-824F796E1580}"/>
              </a:ext>
            </a:extLst>
          </p:cNvPr>
          <p:cNvSpPr>
            <a:spLocks noGrp="1"/>
          </p:cNvSpPr>
          <p:nvPr>
            <p:ph idx="1"/>
          </p:nvPr>
        </p:nvSpPr>
        <p:spPr>
          <a:xfrm>
            <a:off x="463138" y="1104406"/>
            <a:ext cx="10890662" cy="5296395"/>
          </a:xfrm>
        </p:spPr>
        <p:txBody>
          <a:bodyPr>
            <a:normAutofit/>
          </a:bodyPr>
          <a:lstStyle/>
          <a:p>
            <a:r>
              <a:rPr lang="en-US" dirty="0"/>
              <a:t>April 8, 2021 (</a:t>
            </a:r>
            <a:r>
              <a:rPr lang="en-US" dirty="0" err="1"/>
              <a:t>Griggsby</a:t>
            </a:r>
            <a:r>
              <a:rPr lang="en-US" dirty="0"/>
              <a:t>):</a:t>
            </a:r>
          </a:p>
          <a:p>
            <a:pPr lvl="1"/>
            <a:r>
              <a:rPr lang="en-US" dirty="0"/>
              <a:t>GTA has not established date of conception on 11/22/2008</a:t>
            </a:r>
          </a:p>
          <a:p>
            <a:pPr lvl="1"/>
            <a:r>
              <a:rPr lang="en-US" dirty="0"/>
              <a:t>Provisional application is not enabling</a:t>
            </a:r>
          </a:p>
          <a:p>
            <a:pPr lvl="1"/>
            <a:r>
              <a:rPr lang="en-US" dirty="0"/>
              <a:t>Net effect:  Critical date is 1/28/2011</a:t>
            </a:r>
          </a:p>
          <a:p>
            <a:pPr lvl="1"/>
            <a:r>
              <a:rPr lang="en-US" dirty="0">
                <a:solidFill>
                  <a:srgbClr val="C00000"/>
                </a:solidFill>
              </a:rPr>
              <a:t>Archer anticipates Claims 1, 4, and 5 through inherency</a:t>
            </a:r>
          </a:p>
          <a:p>
            <a:r>
              <a:rPr lang="en-US" dirty="0"/>
              <a:t>January 11, 2022 (Bruggink)</a:t>
            </a:r>
          </a:p>
          <a:p>
            <a:pPr lvl="1"/>
            <a:r>
              <a:rPr lang="en-US" dirty="0"/>
              <a:t>Reaffirm finding that Claim 1 and Claim 4 are anticipated by Archer</a:t>
            </a:r>
          </a:p>
          <a:p>
            <a:pPr lvl="1"/>
            <a:r>
              <a:rPr lang="en-US" dirty="0">
                <a:solidFill>
                  <a:schemeClr val="accent6">
                    <a:lumMod val="50000"/>
                  </a:schemeClr>
                </a:solidFill>
              </a:rPr>
              <a:t>But overturn finding that Archer anticipates Claim 5 through inherency</a:t>
            </a:r>
          </a:p>
          <a:p>
            <a:r>
              <a:rPr lang="en-US" dirty="0"/>
              <a:t>February 3, 2023</a:t>
            </a:r>
          </a:p>
          <a:p>
            <a:pPr lvl="1"/>
            <a:r>
              <a:rPr lang="en-US" dirty="0"/>
              <a:t>Reject contention that the patent impermissibly mixes apparatus and process claims</a:t>
            </a:r>
          </a:p>
          <a:p>
            <a:pPr lvl="1"/>
            <a:r>
              <a:rPr lang="en-US" dirty="0"/>
              <a:t>Set issues of obviousness and indefiniteness for trial</a:t>
            </a:r>
          </a:p>
        </p:txBody>
      </p:sp>
      <p:sp>
        <p:nvSpPr>
          <p:cNvPr id="4" name="Rectangle 3">
            <a:extLst>
              <a:ext uri="{FF2B5EF4-FFF2-40B4-BE49-F238E27FC236}">
                <a16:creationId xmlns:a16="http://schemas.microsoft.com/office/drawing/2014/main" id="{62C6AA43-63BD-5C73-881B-9DD66CDD1EE3}"/>
              </a:ext>
            </a:extLst>
          </p:cNvPr>
          <p:cNvSpPr/>
          <p:nvPr/>
        </p:nvSpPr>
        <p:spPr>
          <a:xfrm>
            <a:off x="463138" y="4488873"/>
            <a:ext cx="10890662" cy="1733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029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077B-1D8A-7708-4CE7-D2D50B2966B8}"/>
              </a:ext>
            </a:extLst>
          </p:cNvPr>
          <p:cNvSpPr>
            <a:spLocks noGrp="1"/>
          </p:cNvSpPr>
          <p:nvPr>
            <p:ph type="title"/>
          </p:nvPr>
        </p:nvSpPr>
        <p:spPr>
          <a:xfrm>
            <a:off x="838200" y="151371"/>
            <a:ext cx="10515600" cy="774906"/>
          </a:xfrm>
        </p:spPr>
        <p:txBody>
          <a:bodyPr>
            <a:normAutofit/>
          </a:bodyPr>
          <a:lstStyle/>
          <a:p>
            <a:pPr algn="ctr"/>
            <a:r>
              <a:rPr lang="en-US" sz="3600" dirty="0"/>
              <a:t>Rulings</a:t>
            </a:r>
          </a:p>
        </p:txBody>
      </p:sp>
      <p:sp>
        <p:nvSpPr>
          <p:cNvPr id="3" name="Content Placeholder 2">
            <a:extLst>
              <a:ext uri="{FF2B5EF4-FFF2-40B4-BE49-F238E27FC236}">
                <a16:creationId xmlns:a16="http://schemas.microsoft.com/office/drawing/2014/main" id="{90095377-0C2D-1B92-8F53-824F796E1580}"/>
              </a:ext>
            </a:extLst>
          </p:cNvPr>
          <p:cNvSpPr>
            <a:spLocks noGrp="1"/>
          </p:cNvSpPr>
          <p:nvPr>
            <p:ph idx="1"/>
          </p:nvPr>
        </p:nvSpPr>
        <p:spPr>
          <a:xfrm>
            <a:off x="463138" y="1104406"/>
            <a:ext cx="10890662" cy="5296395"/>
          </a:xfrm>
        </p:spPr>
        <p:txBody>
          <a:bodyPr>
            <a:normAutofit/>
          </a:bodyPr>
          <a:lstStyle/>
          <a:p>
            <a:r>
              <a:rPr lang="en-US" dirty="0"/>
              <a:t>April 8, 2021 (</a:t>
            </a:r>
            <a:r>
              <a:rPr lang="en-US" dirty="0" err="1"/>
              <a:t>Griggsby</a:t>
            </a:r>
            <a:r>
              <a:rPr lang="en-US" dirty="0"/>
              <a:t>):</a:t>
            </a:r>
          </a:p>
          <a:p>
            <a:pPr lvl="1"/>
            <a:r>
              <a:rPr lang="en-US" dirty="0"/>
              <a:t>GTA has not established date of conception on 11/22/2008</a:t>
            </a:r>
          </a:p>
          <a:p>
            <a:pPr lvl="1"/>
            <a:r>
              <a:rPr lang="en-US" dirty="0"/>
              <a:t>Provisional application is not enabling</a:t>
            </a:r>
          </a:p>
          <a:p>
            <a:pPr lvl="1"/>
            <a:r>
              <a:rPr lang="en-US" dirty="0"/>
              <a:t>Net effect:  Critical date is 1/28/2011</a:t>
            </a:r>
          </a:p>
          <a:p>
            <a:pPr lvl="1"/>
            <a:r>
              <a:rPr lang="en-US" dirty="0">
                <a:solidFill>
                  <a:srgbClr val="C00000"/>
                </a:solidFill>
              </a:rPr>
              <a:t>Archer anticipates Claims 1, 4, and 5 through inherency</a:t>
            </a:r>
          </a:p>
          <a:p>
            <a:r>
              <a:rPr lang="en-US" dirty="0"/>
              <a:t>January 11, 2022 (Bruggink)</a:t>
            </a:r>
          </a:p>
          <a:p>
            <a:pPr lvl="1"/>
            <a:r>
              <a:rPr lang="en-US" dirty="0"/>
              <a:t>Reaffirm finding that Claim 1 and Claim 4 are anticipated by Archer</a:t>
            </a:r>
          </a:p>
          <a:p>
            <a:pPr lvl="1"/>
            <a:r>
              <a:rPr lang="en-US" dirty="0">
                <a:solidFill>
                  <a:schemeClr val="accent6">
                    <a:lumMod val="50000"/>
                  </a:schemeClr>
                </a:solidFill>
              </a:rPr>
              <a:t>But overturn finding that Archer anticipates Claim 5 through inherency</a:t>
            </a:r>
          </a:p>
          <a:p>
            <a:r>
              <a:rPr lang="en-US" dirty="0"/>
              <a:t>February 3, 2023</a:t>
            </a:r>
          </a:p>
          <a:p>
            <a:pPr lvl="1"/>
            <a:r>
              <a:rPr lang="en-US" dirty="0"/>
              <a:t>Reject contention that the patent impermissibly mixes apparatus and process claims</a:t>
            </a:r>
          </a:p>
          <a:p>
            <a:pPr lvl="1"/>
            <a:r>
              <a:rPr lang="en-US" dirty="0"/>
              <a:t>Set issues of obviousness and indefiniteness for trial</a:t>
            </a:r>
          </a:p>
        </p:txBody>
      </p:sp>
    </p:spTree>
    <p:extLst>
      <p:ext uri="{BB962C8B-B14F-4D97-AF65-F5344CB8AC3E}">
        <p14:creationId xmlns:p14="http://schemas.microsoft.com/office/powerpoint/2010/main" val="2695774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A0E8-6425-3F40-A272-597D305C51F7}"/>
              </a:ext>
            </a:extLst>
          </p:cNvPr>
          <p:cNvSpPr>
            <a:spLocks noGrp="1"/>
          </p:cNvSpPr>
          <p:nvPr>
            <p:ph type="title"/>
          </p:nvPr>
        </p:nvSpPr>
        <p:spPr>
          <a:xfrm>
            <a:off x="838200" y="175120"/>
            <a:ext cx="10515600" cy="1071789"/>
          </a:xfrm>
        </p:spPr>
        <p:txBody>
          <a:bodyPr>
            <a:noAutofit/>
          </a:bodyPr>
          <a:lstStyle/>
          <a:p>
            <a:r>
              <a:rPr lang="en-US" sz="2800" dirty="0"/>
              <a:t>Dimitris </a:t>
            </a:r>
            <a:r>
              <a:rPr lang="en-US" sz="2800" dirty="0" err="1"/>
              <a:t>Manolakis</a:t>
            </a:r>
            <a:r>
              <a:rPr lang="en-US" sz="2800" dirty="0"/>
              <a:t>, David Marden, and Gary A. Shaw, “Hyperspectral Image Processing for Automatic Target Detection Applications,” Lincoln Laboratory Journal 14 (2003): 79</a:t>
            </a:r>
          </a:p>
        </p:txBody>
      </p:sp>
      <p:sp>
        <p:nvSpPr>
          <p:cNvPr id="3" name="Content Placeholder 2">
            <a:extLst>
              <a:ext uri="{FF2B5EF4-FFF2-40B4-BE49-F238E27FC236}">
                <a16:creationId xmlns:a16="http://schemas.microsoft.com/office/drawing/2014/main" id="{73B9FCD4-5691-6240-92B8-9C01D7609E6B}"/>
              </a:ext>
            </a:extLst>
          </p:cNvPr>
          <p:cNvSpPr>
            <a:spLocks noGrp="1"/>
          </p:cNvSpPr>
          <p:nvPr>
            <p:ph idx="1"/>
          </p:nvPr>
        </p:nvSpPr>
        <p:spPr>
          <a:xfrm>
            <a:off x="254622" y="1442565"/>
            <a:ext cx="11357919" cy="5415435"/>
          </a:xfrm>
        </p:spPr>
        <p:txBody>
          <a:bodyPr>
            <a:normAutofit fontScale="85000" lnSpcReduction="20000"/>
          </a:bodyPr>
          <a:lstStyle/>
          <a:p>
            <a:r>
              <a:rPr lang="en-US" dirty="0"/>
              <a:t>“The basic idea for hyperspectral imaging stems from the fact that, for any given material, the amount of radiation that is reflected, absorbed, or emitted—i.e., the radiance—varies with wavelength. Hyperspectral imaging sensors measure the radiance of the materials within each pixel area at a very large number of contiguous spectral wavelength bands….</a:t>
            </a:r>
          </a:p>
          <a:p>
            <a:r>
              <a:rPr lang="en-US" dirty="0"/>
              <a:t>Hyperspectral imaging sensors are basically advanced digital color cameras with fine spectral resolution at given wavelengths of illumination. Instead of measuring three primary colors—red, green, and blue—these sensors measure the radiation reflected by each pixel at a large number of visible or invisible frequency (or wavelength) bands. Such an instrument is called an imaging spectrometer. Spectrometers are instruments that divide the impinging electromagnetic radiation into a number of finite bands and measure the energy in each band. (In this sense, the human eye can be considered a crude imaging spectrometer.)…</a:t>
            </a:r>
          </a:p>
          <a:p>
            <a:r>
              <a:rPr lang="en-US" dirty="0"/>
              <a:t>In practice, hyperspectral sensors represent a deliberate trade-off in which spatial resolution is degraded in favor of improved spectral resolution. By implication, hyperspectral imaging is therefore best matched to applications in which spectral information is more reliable or measurable than morphology or shape information…. A life jacket, which may be unresolved spatially, can still be detected and identified on the basis of its extreme color contrast with the ocean background.”</a:t>
            </a:r>
          </a:p>
        </p:txBody>
      </p:sp>
    </p:spTree>
    <p:extLst>
      <p:ext uri="{BB962C8B-B14F-4D97-AF65-F5344CB8AC3E}">
        <p14:creationId xmlns:p14="http://schemas.microsoft.com/office/powerpoint/2010/main" val="2910110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CEB6386-5E88-B84E-88F0-412B69BC0FB7}"/>
              </a:ext>
            </a:extLst>
          </p:cNvPr>
          <p:cNvPicPr>
            <a:picLocks noChangeAspect="1"/>
          </p:cNvPicPr>
          <p:nvPr/>
        </p:nvPicPr>
        <p:blipFill>
          <a:blip r:embed="rId2"/>
          <a:stretch>
            <a:fillRect/>
          </a:stretch>
        </p:blipFill>
        <p:spPr>
          <a:xfrm>
            <a:off x="2400957" y="0"/>
            <a:ext cx="7390086" cy="6858000"/>
          </a:xfrm>
          <a:prstGeom prst="rect">
            <a:avLst/>
          </a:prstGeom>
        </p:spPr>
      </p:pic>
    </p:spTree>
    <p:extLst>
      <p:ext uri="{BB962C8B-B14F-4D97-AF65-F5344CB8AC3E}">
        <p14:creationId xmlns:p14="http://schemas.microsoft.com/office/powerpoint/2010/main" val="3418971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23AA4B42-EDC6-0B47-BBE0-78568A26E114}"/>
              </a:ext>
            </a:extLst>
          </p:cNvPr>
          <p:cNvPicPr>
            <a:picLocks noChangeAspect="1"/>
          </p:cNvPicPr>
          <p:nvPr/>
        </p:nvPicPr>
        <p:blipFill>
          <a:blip r:embed="rId2"/>
          <a:stretch>
            <a:fillRect/>
          </a:stretch>
        </p:blipFill>
        <p:spPr>
          <a:xfrm>
            <a:off x="2730864" y="0"/>
            <a:ext cx="6730272" cy="6858000"/>
          </a:xfrm>
          <a:prstGeom prst="rect">
            <a:avLst/>
          </a:prstGeom>
        </p:spPr>
      </p:pic>
    </p:spTree>
    <p:extLst>
      <p:ext uri="{BB962C8B-B14F-4D97-AF65-F5344CB8AC3E}">
        <p14:creationId xmlns:p14="http://schemas.microsoft.com/office/powerpoint/2010/main" val="2181432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E20CE754-CF02-9649-877C-825E2DF8F994}"/>
              </a:ext>
            </a:extLst>
          </p:cNvPr>
          <p:cNvPicPr>
            <a:picLocks noChangeAspect="1"/>
          </p:cNvPicPr>
          <p:nvPr/>
        </p:nvPicPr>
        <p:blipFill>
          <a:blip r:embed="rId2"/>
          <a:stretch>
            <a:fillRect/>
          </a:stretch>
        </p:blipFill>
        <p:spPr>
          <a:xfrm>
            <a:off x="106929" y="0"/>
            <a:ext cx="11978142" cy="6858000"/>
          </a:xfrm>
          <a:prstGeom prst="rect">
            <a:avLst/>
          </a:prstGeom>
        </p:spPr>
      </p:pic>
      <p:sp>
        <p:nvSpPr>
          <p:cNvPr id="6" name="TextBox 5">
            <a:extLst>
              <a:ext uri="{FF2B5EF4-FFF2-40B4-BE49-F238E27FC236}">
                <a16:creationId xmlns:a16="http://schemas.microsoft.com/office/drawing/2014/main" id="{5F97F2E8-CEDA-DA44-B03F-F2166B54E29C}"/>
              </a:ext>
            </a:extLst>
          </p:cNvPr>
          <p:cNvSpPr txBox="1"/>
          <p:nvPr/>
        </p:nvSpPr>
        <p:spPr>
          <a:xfrm>
            <a:off x="2956955" y="285007"/>
            <a:ext cx="1133644" cy="523220"/>
          </a:xfrm>
          <a:prstGeom prst="rect">
            <a:avLst/>
          </a:prstGeom>
          <a:noFill/>
        </p:spPr>
        <p:txBody>
          <a:bodyPr wrap="none" rtlCol="0">
            <a:spAutoFit/>
          </a:bodyPr>
          <a:lstStyle/>
          <a:p>
            <a:r>
              <a:rPr lang="en-US" sz="2800" dirty="0"/>
              <a:t>(2019)</a:t>
            </a:r>
          </a:p>
        </p:txBody>
      </p:sp>
      <p:sp>
        <p:nvSpPr>
          <p:cNvPr id="7" name="TextBox 6">
            <a:extLst>
              <a:ext uri="{FF2B5EF4-FFF2-40B4-BE49-F238E27FC236}">
                <a16:creationId xmlns:a16="http://schemas.microsoft.com/office/drawing/2014/main" id="{06FC5864-BE2E-664B-916A-FD0EFB9F0AE5}"/>
              </a:ext>
            </a:extLst>
          </p:cNvPr>
          <p:cNvSpPr txBox="1"/>
          <p:nvPr/>
        </p:nvSpPr>
        <p:spPr>
          <a:xfrm>
            <a:off x="4441372" y="100341"/>
            <a:ext cx="5589800" cy="369332"/>
          </a:xfrm>
          <a:prstGeom prst="rect">
            <a:avLst/>
          </a:prstGeom>
          <a:noFill/>
        </p:spPr>
        <p:txBody>
          <a:bodyPr wrap="none" rtlCol="0">
            <a:spAutoFit/>
          </a:bodyPr>
          <a:lstStyle/>
          <a:p>
            <a:r>
              <a:rPr lang="en-US" dirty="0"/>
              <a:t>Demo:  https://</a:t>
            </a:r>
            <a:r>
              <a:rPr lang="en-US" dirty="0" err="1"/>
              <a:t>www.youtube.com</a:t>
            </a:r>
            <a:r>
              <a:rPr lang="en-US" dirty="0"/>
              <a:t>/</a:t>
            </a:r>
            <a:r>
              <a:rPr lang="en-US" dirty="0" err="1"/>
              <a:t>watch?v</a:t>
            </a:r>
            <a:r>
              <a:rPr lang="en-US" dirty="0"/>
              <a:t>=nikg28XfCUE</a:t>
            </a:r>
          </a:p>
        </p:txBody>
      </p:sp>
    </p:spTree>
    <p:extLst>
      <p:ext uri="{BB962C8B-B14F-4D97-AF65-F5344CB8AC3E}">
        <p14:creationId xmlns:p14="http://schemas.microsoft.com/office/powerpoint/2010/main" val="2906970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FDD4896E-6053-3446-AA3E-4CB75ADE28DF}"/>
              </a:ext>
            </a:extLst>
          </p:cNvPr>
          <p:cNvPicPr>
            <a:picLocks noChangeAspect="1"/>
          </p:cNvPicPr>
          <p:nvPr/>
        </p:nvPicPr>
        <p:blipFill>
          <a:blip r:embed="rId2"/>
          <a:stretch>
            <a:fillRect/>
          </a:stretch>
        </p:blipFill>
        <p:spPr>
          <a:xfrm>
            <a:off x="1407174" y="0"/>
            <a:ext cx="9377652" cy="6858000"/>
          </a:xfrm>
          <a:prstGeom prst="rect">
            <a:avLst/>
          </a:prstGeom>
        </p:spPr>
      </p:pic>
      <p:sp>
        <p:nvSpPr>
          <p:cNvPr id="6" name="TextBox 5">
            <a:extLst>
              <a:ext uri="{FF2B5EF4-FFF2-40B4-BE49-F238E27FC236}">
                <a16:creationId xmlns:a16="http://schemas.microsoft.com/office/drawing/2014/main" id="{900D9ED9-1F86-AE4E-AFA2-EA6FBD164819}"/>
              </a:ext>
            </a:extLst>
          </p:cNvPr>
          <p:cNvSpPr txBox="1"/>
          <p:nvPr/>
        </p:nvSpPr>
        <p:spPr>
          <a:xfrm>
            <a:off x="3408218" y="83127"/>
            <a:ext cx="1133644" cy="523220"/>
          </a:xfrm>
          <a:prstGeom prst="rect">
            <a:avLst/>
          </a:prstGeom>
          <a:noFill/>
        </p:spPr>
        <p:txBody>
          <a:bodyPr wrap="none" rtlCol="0">
            <a:spAutoFit/>
          </a:bodyPr>
          <a:lstStyle/>
          <a:p>
            <a:r>
              <a:rPr lang="en-US" sz="2800" dirty="0"/>
              <a:t>(2020)</a:t>
            </a:r>
          </a:p>
        </p:txBody>
      </p:sp>
    </p:spTree>
    <p:extLst>
      <p:ext uri="{BB962C8B-B14F-4D97-AF65-F5344CB8AC3E}">
        <p14:creationId xmlns:p14="http://schemas.microsoft.com/office/powerpoint/2010/main" val="474934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7B9D7D-B7AA-06C3-A210-3A450042EA1E}"/>
              </a:ext>
            </a:extLst>
          </p:cNvPr>
          <p:cNvSpPr>
            <a:spLocks noGrp="1"/>
          </p:cNvSpPr>
          <p:nvPr>
            <p:ph type="title"/>
          </p:nvPr>
        </p:nvSpPr>
        <p:spPr>
          <a:xfrm>
            <a:off x="838200" y="1671411"/>
            <a:ext cx="10515600" cy="1325563"/>
          </a:xfrm>
        </p:spPr>
        <p:txBody>
          <a:bodyPr/>
          <a:lstStyle/>
          <a:p>
            <a:pPr algn="ctr"/>
            <a:r>
              <a:rPr lang="en-US" dirty="0"/>
              <a:t>Timeline of the Dispute</a:t>
            </a:r>
          </a:p>
        </p:txBody>
      </p:sp>
    </p:spTree>
    <p:extLst>
      <p:ext uri="{BB962C8B-B14F-4D97-AF65-F5344CB8AC3E}">
        <p14:creationId xmlns:p14="http://schemas.microsoft.com/office/powerpoint/2010/main" val="1536453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ield" id="{EAAFB829-7FDA-E14A-91FE-8DF1122D26FD}" vid="{AAF369E0-D4B1-C14F-9831-127C2E3C35A5}"/>
    </a:ext>
  </a:extLst>
</a:theme>
</file>

<file path=docProps/app.xml><?xml version="1.0" encoding="utf-8"?>
<Properties xmlns="http://schemas.openxmlformats.org/officeDocument/2006/extended-properties" xmlns:vt="http://schemas.openxmlformats.org/officeDocument/2006/docPropsVTypes">
  <Template>Office Theme</Template>
  <TotalTime>10230</TotalTime>
  <Words>3598</Words>
  <Application>Microsoft Macintosh PowerPoint</Application>
  <PresentationFormat>Widescreen</PresentationFormat>
  <Paragraphs>426</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Archer</vt:lpstr>
      <vt:lpstr>The Technological Field</vt:lpstr>
      <vt:lpstr>Introduction</vt:lpstr>
      <vt:lpstr>Dimitris Manolakis, David Marden, and Gary A. Shaw, “Hyperspectral Image Processing for Automatic Target Detection Applications,” Lincoln Laboratory Journal 14 (2003): 79</vt:lpstr>
      <vt:lpstr>PowerPoint Presentation</vt:lpstr>
      <vt:lpstr>PowerPoint Presentation</vt:lpstr>
      <vt:lpstr>PowerPoint Presentation</vt:lpstr>
      <vt:lpstr>PowerPoint Presentation</vt:lpstr>
      <vt:lpstr>Timeline of the Dispute</vt:lpstr>
      <vt:lpstr>Timeline</vt:lpstr>
      <vt:lpstr>Timeline</vt:lpstr>
      <vt:lpstr>Timeline</vt:lpstr>
      <vt:lpstr>Archer</vt:lpstr>
      <vt:lpstr>ARCHER</vt:lpstr>
      <vt:lpstr>Timeline</vt:lpstr>
      <vt:lpstr>Timeline</vt:lpstr>
      <vt:lpstr>PowerPoint Presentation</vt:lpstr>
      <vt:lpstr>PowerPoint Presentation</vt:lpstr>
      <vt:lpstr>Timeline</vt:lpstr>
      <vt:lpstr>Timeline</vt:lpstr>
      <vt:lpstr>Timeline</vt:lpstr>
      <vt:lpstr>Claim 1 of the ‘489 Patent</vt:lpstr>
      <vt:lpstr>Claim 1 of the ‘489 Patent</vt:lpstr>
      <vt:lpstr>Claim 1 of the ‘489 Patent</vt:lpstr>
      <vt:lpstr>Claims</vt:lpstr>
      <vt:lpstr>Claims</vt:lpstr>
      <vt:lpstr>Claims</vt:lpstr>
      <vt:lpstr>Claims</vt:lpstr>
      <vt:lpstr>Timeline</vt:lpstr>
      <vt:lpstr>Timeline</vt:lpstr>
      <vt:lpstr>Timeline</vt:lpstr>
      <vt:lpstr>Timeline</vt:lpstr>
      <vt:lpstr>Rulings</vt:lpstr>
      <vt:lpstr>Rulings</vt:lpstr>
      <vt:lpstr>Rulings</vt:lpstr>
      <vt:lpstr>Rulings</vt:lpstr>
      <vt:lpstr>Rulings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Archer</dc:title>
  <dc:creator>Terry Fisher</dc:creator>
  <cp:lastModifiedBy>Terry Fisher</cp:lastModifiedBy>
  <cp:revision>26</cp:revision>
  <dcterms:created xsi:type="dcterms:W3CDTF">2021-09-29T15:29:25Z</dcterms:created>
  <dcterms:modified xsi:type="dcterms:W3CDTF">2024-02-28T17:57:37Z</dcterms:modified>
</cp:coreProperties>
</file>