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1"/>
  </p:notesMasterIdLst>
  <p:sldIdLst>
    <p:sldId id="260" r:id="rId2"/>
    <p:sldId id="1230" r:id="rId3"/>
    <p:sldId id="1209" r:id="rId4"/>
    <p:sldId id="1201" r:id="rId5"/>
    <p:sldId id="1243" r:id="rId6"/>
    <p:sldId id="1238" r:id="rId7"/>
    <p:sldId id="1245" r:id="rId8"/>
    <p:sldId id="1255" r:id="rId9"/>
    <p:sldId id="1248"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412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437"/>
    <p:restoredTop sz="96327"/>
  </p:normalViewPr>
  <p:slideViewPr>
    <p:cSldViewPr snapToGrid="0" snapToObjects="1" showGuides="1">
      <p:cViewPr varScale="1">
        <p:scale>
          <a:sx n="112" d="100"/>
          <a:sy n="112" d="100"/>
        </p:scale>
        <p:origin x="616" y="200"/>
      </p:cViewPr>
      <p:guideLst>
        <p:guide orient="horz" pos="2160"/>
        <p:guide pos="412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7949AF-477C-094D-A059-A956815870C4}" type="datetimeFigureOut">
              <a:rPr lang="en-US" smtClean="0"/>
              <a:t>3/23/24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DBADA5B-26A6-384F-B3FE-4AE61D748400}" type="slidenum">
              <a:rPr lang="en-US" smtClean="0"/>
              <a:t>‹#›</a:t>
            </a:fld>
            <a:endParaRPr lang="en-US"/>
          </a:p>
        </p:txBody>
      </p:sp>
    </p:spTree>
    <p:extLst>
      <p:ext uri="{BB962C8B-B14F-4D97-AF65-F5344CB8AC3E}">
        <p14:creationId xmlns:p14="http://schemas.microsoft.com/office/powerpoint/2010/main" val="24130471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Copyright notice for presentations authored by others:</a:t>
            </a:r>
          </a:p>
          <a:p>
            <a:pPr marL="0" marR="0" indent="0" algn="l" defTabSz="457200" rtl="0" eaLnBrk="1" fontAlgn="auto" latinLnBrk="0" hangingPunct="1">
              <a:lnSpc>
                <a:spcPct val="100000"/>
              </a:lnSpc>
              <a:spcBef>
                <a:spcPts val="0"/>
              </a:spcBef>
              <a:spcAft>
                <a:spcPts val="0"/>
              </a:spcAft>
              <a:buClrTx/>
              <a:buSzTx/>
              <a:buFontTx/>
              <a:buNone/>
              <a:tabLst/>
              <a:defRPr/>
            </a:pPr>
            <a:r>
              <a:rPr lang="en-US" sz="1200" dirty="0"/>
              <a:t>© [Year], </a:t>
            </a:r>
            <a:r>
              <a:rPr lang="en-US" b="0" baseline="0" dirty="0"/>
              <a:t>[Name 1]. This case study was originally written by [Name 2] and was subsequently revised by [Name 1]. The terms on which this case study may be used or modified are available at </a:t>
            </a:r>
            <a:r>
              <a:rPr lang="en-US" b="0" baseline="0" dirty="0" err="1"/>
              <a:t>copyx.org</a:t>
            </a:r>
            <a:r>
              <a:rPr lang="en-US" b="0" baseline="0" dirty="0"/>
              <a:t>/permission.</a:t>
            </a:r>
          </a:p>
          <a:p>
            <a:pPr marL="0" marR="0" indent="0" algn="l" defTabSz="457200" rtl="0" eaLnBrk="1" fontAlgn="auto" latinLnBrk="0" hangingPunct="1">
              <a:lnSpc>
                <a:spcPct val="100000"/>
              </a:lnSpc>
              <a:spcBef>
                <a:spcPts val="0"/>
              </a:spcBef>
              <a:spcAft>
                <a:spcPts val="0"/>
              </a:spcAft>
              <a:buClrTx/>
              <a:buSzTx/>
              <a:buFontTx/>
              <a:buNone/>
              <a:tabLst/>
              <a:defRPr/>
            </a:pPr>
            <a:endParaRPr lang="en-US" b="0" baseline="0" dirty="0"/>
          </a:p>
          <a:p>
            <a:pPr marL="0" marR="0" indent="0" algn="l" defTabSz="457200" rtl="0" eaLnBrk="1" fontAlgn="auto" latinLnBrk="0" hangingPunct="1">
              <a:lnSpc>
                <a:spcPct val="100000"/>
              </a:lnSpc>
              <a:spcBef>
                <a:spcPts val="0"/>
              </a:spcBef>
              <a:spcAft>
                <a:spcPts val="0"/>
              </a:spcAft>
              <a:buClrTx/>
              <a:buSzTx/>
              <a:buFontTx/>
              <a:buNone/>
              <a:tabLst/>
              <a:defRPr/>
            </a:pPr>
            <a:r>
              <a:rPr lang="en-US" b="0" baseline="0" dirty="0"/>
              <a:t>“This case study was originally written by [Name 2] and was subsequently revised by [Name 1],” should be omitted if the case study has never been revised. </a:t>
            </a:r>
            <a:endParaRPr lang="en-US" b="1" dirty="0"/>
          </a:p>
        </p:txBody>
      </p:sp>
      <p:sp>
        <p:nvSpPr>
          <p:cNvPr id="4" name="Slide Number Placeholder 3"/>
          <p:cNvSpPr>
            <a:spLocks noGrp="1"/>
          </p:cNvSpPr>
          <p:nvPr>
            <p:ph type="sldNum" sz="quarter" idx="10"/>
          </p:nvPr>
        </p:nvSpPr>
        <p:spPr/>
        <p:txBody>
          <a:bodyPr/>
          <a:lstStyle/>
          <a:p>
            <a:fld id="{866B9A02-D405-194F-8C5A-A23CA0360A34}" type="slidenum">
              <a:rPr lang="en-US" smtClean="0"/>
              <a:t>1</a:t>
            </a:fld>
            <a:endParaRPr lang="en-US"/>
          </a:p>
        </p:txBody>
      </p:sp>
    </p:spTree>
    <p:extLst>
      <p:ext uri="{BB962C8B-B14F-4D97-AF65-F5344CB8AC3E}">
        <p14:creationId xmlns:p14="http://schemas.microsoft.com/office/powerpoint/2010/main" val="3262443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61AD9-7B5A-7F42-9493-E44EE43F0A2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FE714BC-B8E2-E543-A7F6-4BB75714ED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8CDD3BD-9778-324F-9CD4-34551EB1989B}"/>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5" name="Footer Placeholder 4">
            <a:extLst>
              <a:ext uri="{FF2B5EF4-FFF2-40B4-BE49-F238E27FC236}">
                <a16:creationId xmlns:a16="http://schemas.microsoft.com/office/drawing/2014/main" id="{A09C17C9-59BB-CD47-B0E8-09914EB8517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5AD862C-26FB-B946-8C68-B9DD1F316D5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4048187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25C07-E934-9F4B-96B0-AB9B4598C5EA}"/>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7360903-B776-B24E-9066-BD2B9664D16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46693FF-7592-B843-9AB4-846CD2CE9E11}"/>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5" name="Footer Placeholder 4">
            <a:extLst>
              <a:ext uri="{FF2B5EF4-FFF2-40B4-BE49-F238E27FC236}">
                <a16:creationId xmlns:a16="http://schemas.microsoft.com/office/drawing/2014/main" id="{A652214D-36AB-2045-B873-1449A47ED3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1FDA5DE-BE37-7447-ABF1-9C8E34CB95F7}"/>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777690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FEDF86-5BB3-464B-8C6A-89C68FEC837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308C93-6BDC-1846-A5A8-708B39A430D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002699D-0A8C-8A4A-8C3A-0A0E1404DA23}"/>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5" name="Footer Placeholder 4">
            <a:extLst>
              <a:ext uri="{FF2B5EF4-FFF2-40B4-BE49-F238E27FC236}">
                <a16:creationId xmlns:a16="http://schemas.microsoft.com/office/drawing/2014/main" id="{E1CAF299-53D3-7E4E-A49C-640B7447FE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F40EB71-8B52-554D-80F9-88DD5BF5CFFC}"/>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2672423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91BB46-168C-1248-BBD3-5F80381AC97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1AD2DC-E70F-CE46-BCB2-F17BDB71D9A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F4395B9-4752-2B4D-B4A2-415E5B481BBB}"/>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5" name="Footer Placeholder 4">
            <a:extLst>
              <a:ext uri="{FF2B5EF4-FFF2-40B4-BE49-F238E27FC236}">
                <a16:creationId xmlns:a16="http://schemas.microsoft.com/office/drawing/2014/main" id="{5849B6AD-9D8A-6F47-B4ED-5C8E55B7D4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3DF0877-4B23-C842-B98C-1A1E00A843B2}"/>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89878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81FA9-4C40-C14E-A876-8BDF994A496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B8108EA-45A2-9044-B13B-8A3FF964326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BD2414D-30D0-AD48-9A7D-E9CF197D8C82}"/>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5" name="Footer Placeholder 4">
            <a:extLst>
              <a:ext uri="{FF2B5EF4-FFF2-40B4-BE49-F238E27FC236}">
                <a16:creationId xmlns:a16="http://schemas.microsoft.com/office/drawing/2014/main" id="{A4433800-5D47-484E-BC88-B90B7456B57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901F653-5173-D24B-B17C-C06319704075}"/>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21363134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9B48B1-66E0-9C49-B9FE-569E9D6C808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5A8E95-18E3-E746-9BC7-86892A9017F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0F1012C-A4DC-F24D-88BE-D48E015279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4E290C6-FFBD-1B43-BD50-DB39120DF07E}"/>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6" name="Footer Placeholder 5">
            <a:extLst>
              <a:ext uri="{FF2B5EF4-FFF2-40B4-BE49-F238E27FC236}">
                <a16:creationId xmlns:a16="http://schemas.microsoft.com/office/drawing/2014/main" id="{13D05371-04E8-3848-9495-D427CE415DF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71A1EF-37A8-F246-90F5-3ACC63C993B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74549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5060B-4FE3-C944-96ED-7473F928083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4D211F-C7CF-0344-8FB8-ECB45C0C0F3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585D1E-E95F-314B-BD1C-CBB7E7F46D7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2B0C63F-2E83-534B-8094-98AD35D6E60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6BD4E8F-C3BD-F844-8903-BC7F66F966E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EC1E4C4-E6C8-1845-89C9-6001A7F8DD84}"/>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8" name="Footer Placeholder 7">
            <a:extLst>
              <a:ext uri="{FF2B5EF4-FFF2-40B4-BE49-F238E27FC236}">
                <a16:creationId xmlns:a16="http://schemas.microsoft.com/office/drawing/2014/main" id="{C47BB842-23A9-C445-8899-C8DF468A6AC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A72AB77B-A0C7-BD4E-8C84-1FF8DC0B69FB}"/>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25584043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555C15-6E8E-1843-9026-8822AECE87B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1E1C88D-0039-EA46-ACDE-3E3A7C3315A2}"/>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4" name="Footer Placeholder 3">
            <a:extLst>
              <a:ext uri="{FF2B5EF4-FFF2-40B4-BE49-F238E27FC236}">
                <a16:creationId xmlns:a16="http://schemas.microsoft.com/office/drawing/2014/main" id="{9E6A6A55-1820-4044-90BF-56DF2057318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11792E2-64AE-304A-8303-5E4F0A08FFFC}"/>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7180568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20C0F9B-696F-EE49-9EAE-F1AB9FB1A1BD}"/>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3" name="Footer Placeholder 2">
            <a:extLst>
              <a:ext uri="{FF2B5EF4-FFF2-40B4-BE49-F238E27FC236}">
                <a16:creationId xmlns:a16="http://schemas.microsoft.com/office/drawing/2014/main" id="{9DB8CF19-B21F-0248-9258-DACCC48A44B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22DF8CF9-3EC8-1F4C-8ADE-FBB09647DA50}"/>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656331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F265C9-A249-7A4C-B5A4-E95314718F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43E3F29-5B71-064D-9BD9-0B69C4C2C53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EF2194A-AA13-704D-A541-BD12432BC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F6B47D1-D2CB-064B-94A4-057C7CF8DE96}"/>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6" name="Footer Placeholder 5">
            <a:extLst>
              <a:ext uri="{FF2B5EF4-FFF2-40B4-BE49-F238E27FC236}">
                <a16:creationId xmlns:a16="http://schemas.microsoft.com/office/drawing/2014/main" id="{240093AA-4DCD-0F44-ADB5-AAF33517BA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2A89F3A-6C78-7B4A-A3CA-DF69F258CC2A}"/>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3994410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E0463-BB13-2847-987B-6AE6193B95A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FE0D94EC-9E0C-D340-A3CC-014B59AB8FF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A4AFD71-E295-7E4B-8D72-12164A6D03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C115F9A-8BBD-124A-A8A9-F0E93076EE18}"/>
              </a:ext>
            </a:extLst>
          </p:cNvPr>
          <p:cNvSpPr>
            <a:spLocks noGrp="1"/>
          </p:cNvSpPr>
          <p:nvPr>
            <p:ph type="dt" sz="half" idx="10"/>
          </p:nvPr>
        </p:nvSpPr>
        <p:spPr/>
        <p:txBody>
          <a:bodyPr/>
          <a:lstStyle/>
          <a:p>
            <a:fld id="{8461B9B7-8D68-2849-9407-124980CABF70}" type="datetimeFigureOut">
              <a:rPr lang="en-US" smtClean="0"/>
              <a:t>3/23/24</a:t>
            </a:fld>
            <a:endParaRPr lang="en-US"/>
          </a:p>
        </p:txBody>
      </p:sp>
      <p:sp>
        <p:nvSpPr>
          <p:cNvPr id="6" name="Footer Placeholder 5">
            <a:extLst>
              <a:ext uri="{FF2B5EF4-FFF2-40B4-BE49-F238E27FC236}">
                <a16:creationId xmlns:a16="http://schemas.microsoft.com/office/drawing/2014/main" id="{8A318CD7-FB5D-EF47-B8EF-02417938B8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6ED5F28-0348-B84C-9894-1B496318A175}"/>
              </a:ext>
            </a:extLst>
          </p:cNvPr>
          <p:cNvSpPr>
            <a:spLocks noGrp="1"/>
          </p:cNvSpPr>
          <p:nvPr>
            <p:ph type="sldNum" sz="quarter" idx="12"/>
          </p:nvPr>
        </p:nvSpPr>
        <p:spPr/>
        <p:txBody>
          <a:bodyPr/>
          <a:lstStyle/>
          <a:p>
            <a:fld id="{C142F3FF-FDE3-0044-A8C5-8D9393D66326}" type="slidenum">
              <a:rPr lang="en-US" smtClean="0"/>
              <a:t>‹#›</a:t>
            </a:fld>
            <a:endParaRPr lang="en-US"/>
          </a:p>
        </p:txBody>
      </p:sp>
    </p:spTree>
    <p:extLst>
      <p:ext uri="{BB962C8B-B14F-4D97-AF65-F5344CB8AC3E}">
        <p14:creationId xmlns:p14="http://schemas.microsoft.com/office/powerpoint/2010/main" val="1334136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A469DF5-A3E3-C040-8322-B58D924642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189B51-9ABD-3942-9E9D-DBE7938F572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AE22FF2-F1EA-104A-A24E-965031B617D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1B9B7-8D68-2849-9407-124980CABF70}" type="datetimeFigureOut">
              <a:rPr lang="en-US" smtClean="0"/>
              <a:t>3/23/24</a:t>
            </a:fld>
            <a:endParaRPr lang="en-US"/>
          </a:p>
        </p:txBody>
      </p:sp>
      <p:sp>
        <p:nvSpPr>
          <p:cNvPr id="5" name="Footer Placeholder 4">
            <a:extLst>
              <a:ext uri="{FF2B5EF4-FFF2-40B4-BE49-F238E27FC236}">
                <a16:creationId xmlns:a16="http://schemas.microsoft.com/office/drawing/2014/main" id="{E81A7716-F34D-3945-9EF5-4585D9EE3EA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78A44E7-4829-F74B-A376-2E5C1077BDA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42F3FF-FDE3-0044-A8C5-8D9393D66326}" type="slidenum">
              <a:rPr lang="en-US" smtClean="0"/>
              <a:t>‹#›</a:t>
            </a:fld>
            <a:endParaRPr lang="en-US"/>
          </a:p>
        </p:txBody>
      </p:sp>
      <p:pic>
        <p:nvPicPr>
          <p:cNvPr id="8" name="Picture 7" descr="Venn diagram&#10;&#10;Description automatically generated">
            <a:extLst>
              <a:ext uri="{FF2B5EF4-FFF2-40B4-BE49-F238E27FC236}">
                <a16:creationId xmlns:a16="http://schemas.microsoft.com/office/drawing/2014/main" id="{B91860D7-B96A-174D-89A5-486F8EA323E9}"/>
              </a:ext>
            </a:extLst>
          </p:cNvPr>
          <p:cNvPicPr>
            <a:picLocks noChangeAspect="1"/>
          </p:cNvPicPr>
          <p:nvPr userDrawn="1"/>
        </p:nvPicPr>
        <p:blipFill>
          <a:blip r:embed="rId13"/>
          <a:stretch>
            <a:fillRect/>
          </a:stretch>
        </p:blipFill>
        <p:spPr>
          <a:xfrm>
            <a:off x="171557" y="126206"/>
            <a:ext cx="407152" cy="477838"/>
          </a:xfrm>
          <a:prstGeom prst="rect">
            <a:avLst/>
          </a:prstGeom>
        </p:spPr>
      </p:pic>
    </p:spTree>
    <p:extLst>
      <p:ext uri="{BB962C8B-B14F-4D97-AF65-F5344CB8AC3E}">
        <p14:creationId xmlns:p14="http://schemas.microsoft.com/office/powerpoint/2010/main" val="18384202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09800" y="1958976"/>
            <a:ext cx="7772400" cy="1470025"/>
          </a:xfrm>
        </p:spPr>
        <p:txBody>
          <a:bodyPr>
            <a:normAutofit fontScale="90000"/>
          </a:bodyPr>
          <a:lstStyle/>
          <a:p>
            <a:r>
              <a:rPr lang="en-US" sz="3600" dirty="0">
                <a:latin typeface="Arial"/>
                <a:cs typeface="Arial"/>
              </a:rPr>
              <a:t>The Implications of Warhol v. Goldsmith</a:t>
            </a:r>
            <a:br>
              <a:rPr lang="en-US" sz="3600" dirty="0">
                <a:latin typeface="Arial"/>
                <a:cs typeface="Arial"/>
              </a:rPr>
            </a:br>
            <a:endParaRPr lang="en-US" sz="3600" dirty="0">
              <a:latin typeface="Arial"/>
              <a:cs typeface="Arial"/>
            </a:endParaRPr>
          </a:p>
        </p:txBody>
      </p:sp>
      <p:sp>
        <p:nvSpPr>
          <p:cNvPr id="3" name="Subtitle 2"/>
          <p:cNvSpPr>
            <a:spLocks noGrp="1"/>
          </p:cNvSpPr>
          <p:nvPr>
            <p:ph type="subTitle" idx="1"/>
          </p:nvPr>
        </p:nvSpPr>
        <p:spPr/>
        <p:txBody>
          <a:bodyPr>
            <a:normAutofit/>
          </a:bodyPr>
          <a:lstStyle/>
          <a:p>
            <a:r>
              <a:rPr lang="en-US" dirty="0">
                <a:latin typeface="Arial"/>
                <a:cs typeface="Arial"/>
              </a:rPr>
              <a:t>CX188</a:t>
            </a:r>
          </a:p>
          <a:p>
            <a:r>
              <a:rPr lang="en-US" dirty="0">
                <a:latin typeface="Arial"/>
                <a:cs typeface="Arial"/>
              </a:rPr>
              <a:t>William Fisher</a:t>
            </a:r>
          </a:p>
          <a:p>
            <a:r>
              <a:rPr lang="en-US" dirty="0">
                <a:latin typeface="Arial"/>
                <a:cs typeface="Arial"/>
              </a:rPr>
              <a:t>March 2024</a:t>
            </a:r>
          </a:p>
        </p:txBody>
      </p:sp>
    </p:spTree>
    <p:extLst>
      <p:ext uri="{BB962C8B-B14F-4D97-AF65-F5344CB8AC3E}">
        <p14:creationId xmlns:p14="http://schemas.microsoft.com/office/powerpoint/2010/main" val="11834790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9256F-5A86-83A2-E7FB-15B0B38B7811}"/>
              </a:ext>
            </a:extLst>
          </p:cNvPr>
          <p:cNvSpPr>
            <a:spLocks noGrp="1"/>
          </p:cNvSpPr>
          <p:nvPr>
            <p:ph type="title"/>
          </p:nvPr>
        </p:nvSpPr>
        <p:spPr>
          <a:xfrm>
            <a:off x="838200" y="0"/>
            <a:ext cx="10515600" cy="1006475"/>
          </a:xfrm>
        </p:spPr>
        <p:txBody>
          <a:bodyPr>
            <a:normAutofit/>
          </a:bodyPr>
          <a:lstStyle/>
          <a:p>
            <a:pPr algn="ctr"/>
            <a:r>
              <a:rPr lang="en-US" sz="3600" dirty="0"/>
              <a:t>17 USC 107</a:t>
            </a:r>
          </a:p>
        </p:txBody>
      </p:sp>
      <p:sp>
        <p:nvSpPr>
          <p:cNvPr id="3" name="Content Placeholder 2">
            <a:extLst>
              <a:ext uri="{FF2B5EF4-FFF2-40B4-BE49-F238E27FC236}">
                <a16:creationId xmlns:a16="http://schemas.microsoft.com/office/drawing/2014/main" id="{A6BBFCE6-35CC-5112-AA47-CFD220776FA2}"/>
              </a:ext>
            </a:extLst>
          </p:cNvPr>
          <p:cNvSpPr>
            <a:spLocks noGrp="1"/>
          </p:cNvSpPr>
          <p:nvPr>
            <p:ph idx="1"/>
          </p:nvPr>
        </p:nvSpPr>
        <p:spPr>
          <a:xfrm>
            <a:off x="838200" y="925830"/>
            <a:ext cx="10694670" cy="5680710"/>
          </a:xfrm>
        </p:spPr>
        <p:txBody>
          <a:bodyPr>
            <a:normAutofit fontScale="77500" lnSpcReduction="20000"/>
          </a:bodyPr>
          <a:lstStyle/>
          <a:p>
            <a:pPr marL="0" indent="0" algn="l">
              <a:lnSpc>
                <a:spcPct val="120000"/>
              </a:lnSpc>
              <a:spcBef>
                <a:spcPts val="300"/>
              </a:spcBef>
              <a:spcAft>
                <a:spcPts val="300"/>
              </a:spcAft>
              <a:buNone/>
            </a:pPr>
            <a:r>
              <a:rPr lang="en-US" i="0" strike="noStrike" dirty="0">
                <a:effectLst/>
              </a:rPr>
              <a:t>Notwithstanding the provisions of sections 106 and 106A, the fair use of a copyrighted work, including such use by reproduction in copies or phonorecords or by any other means specified by that section, for purposes such as criticism, comment, news reporting, teaching (including multiple copies for classroom use), scholarship, or research, is not an infringement of copyright. In determining whether the use made of a work in any particular case is a fair use the factors to be considered shall include—</a:t>
            </a:r>
          </a:p>
          <a:p>
            <a:pPr marL="0" indent="0" algn="l">
              <a:lnSpc>
                <a:spcPct val="120000"/>
              </a:lnSpc>
              <a:spcBef>
                <a:spcPts val="300"/>
              </a:spcBef>
              <a:spcAft>
                <a:spcPts val="300"/>
              </a:spcAft>
              <a:buNone/>
            </a:pPr>
            <a:r>
              <a:rPr lang="en-US" i="0" strike="noStrike" dirty="0">
                <a:effectLst/>
              </a:rPr>
              <a:t>(1) the purpose and character of the use,  including whether such use is of a commercial nature or is for nonprofit educational purposes;</a:t>
            </a:r>
          </a:p>
          <a:p>
            <a:pPr marL="0" indent="0" algn="l">
              <a:lnSpc>
                <a:spcPct val="120000"/>
              </a:lnSpc>
              <a:spcBef>
                <a:spcPts val="300"/>
              </a:spcBef>
              <a:spcAft>
                <a:spcPts val="300"/>
              </a:spcAft>
              <a:buNone/>
            </a:pPr>
            <a:r>
              <a:rPr lang="en-US" i="0" u="none" strike="noStrike" dirty="0">
                <a:solidFill>
                  <a:srgbClr val="333333"/>
                </a:solidFill>
                <a:effectLst/>
              </a:rPr>
              <a:t>(2) the nature of the copyrighted work;</a:t>
            </a:r>
          </a:p>
          <a:p>
            <a:pPr marL="0" indent="0" algn="l">
              <a:lnSpc>
                <a:spcPct val="120000"/>
              </a:lnSpc>
              <a:spcBef>
                <a:spcPts val="300"/>
              </a:spcBef>
              <a:spcAft>
                <a:spcPts val="300"/>
              </a:spcAft>
              <a:buNone/>
            </a:pPr>
            <a:r>
              <a:rPr lang="en-US" i="0" u="none" strike="noStrike" dirty="0">
                <a:solidFill>
                  <a:srgbClr val="333333"/>
                </a:solidFill>
                <a:effectLst/>
              </a:rPr>
              <a:t>(3) the amount and substantiality of the portion used in relation to the copyrighted work as a whole; and</a:t>
            </a:r>
          </a:p>
          <a:p>
            <a:pPr marL="0" indent="0" algn="l">
              <a:lnSpc>
                <a:spcPct val="120000"/>
              </a:lnSpc>
              <a:spcBef>
                <a:spcPts val="300"/>
              </a:spcBef>
              <a:spcAft>
                <a:spcPts val="300"/>
              </a:spcAft>
              <a:buNone/>
            </a:pPr>
            <a:r>
              <a:rPr lang="en-US" i="0" u="none" strike="noStrike" dirty="0">
                <a:solidFill>
                  <a:srgbClr val="333333"/>
                </a:solidFill>
                <a:effectLst/>
              </a:rPr>
              <a:t>(4) the effect of the use upon the potential market for or value of the copyrighted work.</a:t>
            </a:r>
          </a:p>
          <a:p>
            <a:pPr marL="0" indent="0" algn="l">
              <a:lnSpc>
                <a:spcPct val="120000"/>
              </a:lnSpc>
              <a:buNone/>
            </a:pPr>
            <a:r>
              <a:rPr lang="en-US" i="0" u="none" strike="noStrike" dirty="0">
                <a:solidFill>
                  <a:srgbClr val="333333"/>
                </a:solidFill>
                <a:effectLst/>
              </a:rPr>
              <a:t>The fact that a work is unpublished shall not itself bar a finding of fair use if such finding is made upon consideration of all the above factors.</a:t>
            </a:r>
          </a:p>
          <a:p>
            <a:pPr marL="0" indent="0">
              <a:lnSpc>
                <a:spcPct val="120000"/>
              </a:lnSpc>
              <a:buNone/>
            </a:pPr>
            <a:endParaRPr lang="en-US" dirty="0"/>
          </a:p>
        </p:txBody>
      </p:sp>
      <p:sp>
        <p:nvSpPr>
          <p:cNvPr id="4" name="Rectangle 3">
            <a:extLst>
              <a:ext uri="{FF2B5EF4-FFF2-40B4-BE49-F238E27FC236}">
                <a16:creationId xmlns:a16="http://schemas.microsoft.com/office/drawing/2014/main" id="{4E3955BB-BF3D-E5DF-53B7-88AC6183A1FC}"/>
              </a:ext>
            </a:extLst>
          </p:cNvPr>
          <p:cNvSpPr/>
          <p:nvPr/>
        </p:nvSpPr>
        <p:spPr>
          <a:xfrm>
            <a:off x="838200" y="3017520"/>
            <a:ext cx="10260330" cy="765810"/>
          </a:xfrm>
          <a:prstGeom prst="rect">
            <a:avLst/>
          </a:prstGeom>
          <a:noFill/>
          <a:ln w="508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888652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38D545-3683-C38E-88E8-1007A28F27AF}"/>
              </a:ext>
            </a:extLst>
          </p:cNvPr>
          <p:cNvSpPr>
            <a:spLocks noGrp="1"/>
          </p:cNvSpPr>
          <p:nvPr>
            <p:ph type="title"/>
          </p:nvPr>
        </p:nvSpPr>
        <p:spPr/>
        <p:txBody>
          <a:bodyPr/>
          <a:lstStyle/>
          <a:p>
            <a:pPr algn="ctr"/>
            <a:r>
              <a:rPr lang="en-US" dirty="0"/>
              <a:t>Warhol v. Goldsmith (SCOTUS 2023)</a:t>
            </a:r>
          </a:p>
        </p:txBody>
      </p:sp>
      <p:sp>
        <p:nvSpPr>
          <p:cNvPr id="4" name="Content Placeholder 3">
            <a:extLst>
              <a:ext uri="{FF2B5EF4-FFF2-40B4-BE49-F238E27FC236}">
                <a16:creationId xmlns:a16="http://schemas.microsoft.com/office/drawing/2014/main" id="{5849D042-153E-8C44-543E-E4777D379F2B}"/>
              </a:ext>
            </a:extLst>
          </p:cNvPr>
          <p:cNvSpPr>
            <a:spLocks noGrp="1"/>
          </p:cNvSpPr>
          <p:nvPr>
            <p:ph idx="1"/>
          </p:nvPr>
        </p:nvSpPr>
        <p:spPr/>
        <p:txBody>
          <a:bodyPr/>
          <a:lstStyle/>
          <a:p>
            <a:pPr marL="0" indent="0">
              <a:buNone/>
            </a:pPr>
            <a:r>
              <a:rPr lang="en-US" dirty="0">
                <a:effectLst/>
              </a:rPr>
              <a:t>“Taken together, these two elements—that Goldsmith’s photograph and AWF’s 2016 licensing of Orange Prince share substantially the same purpose, and that AWF’s use of Goldsmith’s photo was of a commercial nature—counsel against fair use, absent some other justification for copying.  That is, although a use’s </a:t>
            </a:r>
            <a:r>
              <a:rPr lang="en-US" dirty="0" err="1">
                <a:effectLst/>
              </a:rPr>
              <a:t>transformativeness</a:t>
            </a:r>
            <a:r>
              <a:rPr lang="en-US" dirty="0">
                <a:effectLst/>
              </a:rPr>
              <a:t> may outweigh its commercial character, here, both elements point in the same direction.”</a:t>
            </a:r>
          </a:p>
        </p:txBody>
      </p:sp>
    </p:spTree>
    <p:extLst>
      <p:ext uri="{BB962C8B-B14F-4D97-AF65-F5344CB8AC3E}">
        <p14:creationId xmlns:p14="http://schemas.microsoft.com/office/powerpoint/2010/main" val="32460725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3EB462-FF62-E560-942A-4B6148EE6949}"/>
              </a:ext>
            </a:extLst>
          </p:cNvPr>
          <p:cNvSpPr>
            <a:spLocks noGrp="1"/>
          </p:cNvSpPr>
          <p:nvPr>
            <p:ph type="title"/>
          </p:nvPr>
        </p:nvSpPr>
        <p:spPr>
          <a:xfrm>
            <a:off x="914400" y="1"/>
            <a:ext cx="10515600" cy="1005840"/>
          </a:xfrm>
        </p:spPr>
        <p:txBody>
          <a:bodyPr>
            <a:normAutofit/>
          </a:bodyPr>
          <a:lstStyle/>
          <a:p>
            <a:pPr algn="ctr"/>
            <a:r>
              <a:rPr lang="en-US" sz="3600" dirty="0"/>
              <a:t>Implications of Warhol (for US fair-use Law)</a:t>
            </a:r>
          </a:p>
        </p:txBody>
      </p:sp>
      <p:sp>
        <p:nvSpPr>
          <p:cNvPr id="4" name="Content Placeholder 3">
            <a:extLst>
              <a:ext uri="{FF2B5EF4-FFF2-40B4-BE49-F238E27FC236}">
                <a16:creationId xmlns:a16="http://schemas.microsoft.com/office/drawing/2014/main" id="{C69D5B86-C45E-48FC-DE5D-C47003469EF8}"/>
              </a:ext>
            </a:extLst>
          </p:cNvPr>
          <p:cNvSpPr>
            <a:spLocks noGrp="1"/>
          </p:cNvSpPr>
          <p:nvPr>
            <p:ph sz="half" idx="1"/>
          </p:nvPr>
        </p:nvSpPr>
        <p:spPr>
          <a:xfrm>
            <a:off x="346710" y="1098074"/>
            <a:ext cx="4316730" cy="5078889"/>
          </a:xfrm>
        </p:spPr>
        <p:txBody>
          <a:bodyPr>
            <a:normAutofit fontScale="92500"/>
          </a:bodyPr>
          <a:lstStyle/>
          <a:p>
            <a:pPr marL="514350" indent="-514350">
              <a:buFont typeface="+mj-lt"/>
              <a:buAutoNum type="arabicParenR"/>
            </a:pPr>
            <a:r>
              <a:rPr lang="en-US" dirty="0"/>
              <a:t>Revive attention to “commercial” use</a:t>
            </a:r>
          </a:p>
          <a:p>
            <a:pPr marL="514350" indent="-514350">
              <a:buFont typeface="+mj-lt"/>
              <a:buAutoNum type="arabicParenR"/>
            </a:pPr>
            <a:r>
              <a:rPr lang="en-US" dirty="0"/>
              <a:t>Shift meaning of “transformation” toward “different purpose”</a:t>
            </a:r>
          </a:p>
          <a:p>
            <a:pPr marL="514350" indent="-514350">
              <a:buFont typeface="+mj-lt"/>
              <a:buAutoNum type="arabicParenR"/>
            </a:pPr>
            <a:r>
              <a:rPr lang="en-US" dirty="0"/>
              <a:t>Shift focus to specific uses of the defendant’s work</a:t>
            </a:r>
          </a:p>
          <a:p>
            <a:pPr marL="514350" indent="-514350">
              <a:buFont typeface="+mj-lt"/>
              <a:buAutoNum type="arabicParenR"/>
            </a:pPr>
            <a:r>
              <a:rPr lang="en-US" dirty="0"/>
              <a:t>Perhaps augment disaggregation of fair use</a:t>
            </a:r>
          </a:p>
          <a:p>
            <a:pPr marL="514350" indent="-514350">
              <a:buFont typeface="+mj-lt"/>
              <a:buAutoNum type="arabicParenR"/>
            </a:pPr>
            <a:r>
              <a:rPr lang="en-US" dirty="0"/>
              <a:t>Increase notorious unpredictability of fair use</a:t>
            </a:r>
          </a:p>
        </p:txBody>
      </p:sp>
      <p:sp>
        <p:nvSpPr>
          <p:cNvPr id="5" name="Content Placeholder 4">
            <a:extLst>
              <a:ext uri="{FF2B5EF4-FFF2-40B4-BE49-F238E27FC236}">
                <a16:creationId xmlns:a16="http://schemas.microsoft.com/office/drawing/2014/main" id="{641AFE05-E1C1-51B6-86CF-C0B8302A55AF}"/>
              </a:ext>
            </a:extLst>
          </p:cNvPr>
          <p:cNvSpPr>
            <a:spLocks noGrp="1"/>
          </p:cNvSpPr>
          <p:nvPr>
            <p:ph sz="half" idx="2"/>
          </p:nvPr>
        </p:nvSpPr>
        <p:spPr>
          <a:xfrm>
            <a:off x="5920740" y="1098074"/>
            <a:ext cx="5181600" cy="4351338"/>
          </a:xfrm>
        </p:spPr>
        <p:txBody>
          <a:bodyPr>
            <a:normAutofit fontScale="92500"/>
          </a:bodyPr>
          <a:lstStyle/>
          <a:p>
            <a:pPr marL="514350" indent="-514350">
              <a:buFont typeface="+mj-lt"/>
              <a:buAutoNum type="alphaLcParenR"/>
            </a:pPr>
            <a:r>
              <a:rPr lang="en-US" dirty="0">
                <a:solidFill>
                  <a:schemeClr val="accent5">
                    <a:lumMod val="50000"/>
                  </a:schemeClr>
                </a:solidFill>
              </a:rPr>
              <a:t>Ambiguity of “commercial”</a:t>
            </a:r>
          </a:p>
          <a:p>
            <a:pPr lvl="1"/>
            <a:r>
              <a:rPr lang="en-US" sz="2200" dirty="0">
                <a:solidFill>
                  <a:srgbClr val="002060"/>
                </a:solidFill>
              </a:rPr>
              <a:t>Harper &amp; Row:  </a:t>
            </a:r>
            <a:r>
              <a:rPr lang="en-US" sz="2200" dirty="0">
                <a:solidFill>
                  <a:srgbClr val="002060"/>
                </a:solidFill>
                <a:effectLst/>
                <a:ea typeface="MS Mincho" panose="02020609040205080304" pitchFamily="49" charset="-128"/>
              </a:rPr>
              <a:t>“whether the user stands to profit from the exploitation of the copyrighted material without paying the customary price.” </a:t>
            </a:r>
          </a:p>
          <a:p>
            <a:pPr lvl="1"/>
            <a:r>
              <a:rPr lang="en-US" sz="2200" dirty="0">
                <a:solidFill>
                  <a:srgbClr val="002060"/>
                </a:solidFill>
                <a:ea typeface="MS Mincho" panose="02020609040205080304" pitchFamily="49" charset="-128"/>
              </a:rPr>
              <a:t>Napster (CA9):  commercial includes </a:t>
            </a:r>
            <a:r>
              <a:rPr lang="en-US" sz="2200" dirty="0">
                <a:solidFill>
                  <a:srgbClr val="002060"/>
                </a:solidFill>
                <a:effectLst/>
                <a:ea typeface="MS Mincho" panose="02020609040205080304" pitchFamily="49" charset="-128"/>
              </a:rPr>
              <a:t>“repeated and exploitative copying in order to save the expense of purchasing legitimate copies.</a:t>
            </a:r>
            <a:r>
              <a:rPr lang="en-US" sz="2200" dirty="0">
                <a:solidFill>
                  <a:srgbClr val="002060"/>
                </a:solidFill>
                <a:ea typeface="MS Mincho" panose="02020609040205080304" pitchFamily="49" charset="-128"/>
              </a:rPr>
              <a:t>”</a:t>
            </a:r>
          </a:p>
          <a:p>
            <a:pPr lvl="1"/>
            <a:r>
              <a:rPr lang="en-US" sz="2200" dirty="0">
                <a:solidFill>
                  <a:srgbClr val="002060"/>
                </a:solidFill>
                <a:ea typeface="MS Mincho" panose="02020609040205080304" pitchFamily="49" charset="-128"/>
              </a:rPr>
              <a:t>Warhol (in passing):  commercial = “as opposed to nonprofit”</a:t>
            </a:r>
            <a:endParaRPr lang="en-US" sz="2200" dirty="0">
              <a:solidFill>
                <a:srgbClr val="002060"/>
              </a:solidFill>
            </a:endParaRPr>
          </a:p>
          <a:p>
            <a:pPr marL="514350" indent="-514350">
              <a:buFont typeface="+mj-lt"/>
              <a:buAutoNum type="alphaLcParenR"/>
            </a:pPr>
            <a:r>
              <a:rPr lang="en-US" dirty="0">
                <a:solidFill>
                  <a:schemeClr val="accent5">
                    <a:lumMod val="50000"/>
                  </a:schemeClr>
                </a:solidFill>
              </a:rPr>
              <a:t>Increased uncertainty because of “matters of degree”</a:t>
            </a:r>
          </a:p>
        </p:txBody>
      </p:sp>
      <p:sp>
        <p:nvSpPr>
          <p:cNvPr id="2" name="Rectangle 1">
            <a:extLst>
              <a:ext uri="{FF2B5EF4-FFF2-40B4-BE49-F238E27FC236}">
                <a16:creationId xmlns:a16="http://schemas.microsoft.com/office/drawing/2014/main" id="{8C558A34-7E94-C80E-3EC9-1E1CE3829C08}"/>
              </a:ext>
            </a:extLst>
          </p:cNvPr>
          <p:cNvSpPr/>
          <p:nvPr/>
        </p:nvSpPr>
        <p:spPr>
          <a:xfrm>
            <a:off x="346710" y="1899138"/>
            <a:ext cx="4316730" cy="3924887"/>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7" name="Straight Arrow Connector 6">
            <a:extLst>
              <a:ext uri="{FF2B5EF4-FFF2-40B4-BE49-F238E27FC236}">
                <a16:creationId xmlns:a16="http://schemas.microsoft.com/office/drawing/2014/main" id="{5A56615C-7FE8-E8EF-2334-9733F48458AB}"/>
              </a:ext>
            </a:extLst>
          </p:cNvPr>
          <p:cNvCxnSpPr/>
          <p:nvPr/>
        </p:nvCxnSpPr>
        <p:spPr>
          <a:xfrm>
            <a:off x="3685735" y="1336431"/>
            <a:ext cx="223500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3646915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3EB462-FF62-E560-942A-4B6148EE6949}"/>
              </a:ext>
            </a:extLst>
          </p:cNvPr>
          <p:cNvSpPr>
            <a:spLocks noGrp="1"/>
          </p:cNvSpPr>
          <p:nvPr>
            <p:ph type="title"/>
          </p:nvPr>
        </p:nvSpPr>
        <p:spPr>
          <a:xfrm>
            <a:off x="914400" y="1"/>
            <a:ext cx="10515600" cy="1005840"/>
          </a:xfrm>
        </p:spPr>
        <p:txBody>
          <a:bodyPr>
            <a:normAutofit/>
          </a:bodyPr>
          <a:lstStyle/>
          <a:p>
            <a:pPr algn="ctr"/>
            <a:r>
              <a:rPr lang="en-US" sz="3600" dirty="0"/>
              <a:t>Implications of Warhol (for US fair-use Law)</a:t>
            </a:r>
          </a:p>
        </p:txBody>
      </p:sp>
      <p:sp>
        <p:nvSpPr>
          <p:cNvPr id="4" name="Content Placeholder 3">
            <a:extLst>
              <a:ext uri="{FF2B5EF4-FFF2-40B4-BE49-F238E27FC236}">
                <a16:creationId xmlns:a16="http://schemas.microsoft.com/office/drawing/2014/main" id="{C69D5B86-C45E-48FC-DE5D-C47003469EF8}"/>
              </a:ext>
            </a:extLst>
          </p:cNvPr>
          <p:cNvSpPr>
            <a:spLocks noGrp="1"/>
          </p:cNvSpPr>
          <p:nvPr>
            <p:ph sz="half" idx="1"/>
          </p:nvPr>
        </p:nvSpPr>
        <p:spPr>
          <a:xfrm>
            <a:off x="346710" y="1098074"/>
            <a:ext cx="4316730" cy="5078889"/>
          </a:xfrm>
        </p:spPr>
        <p:txBody>
          <a:bodyPr>
            <a:normAutofit fontScale="92500"/>
          </a:bodyPr>
          <a:lstStyle/>
          <a:p>
            <a:pPr marL="514350" indent="-514350">
              <a:buFont typeface="+mj-lt"/>
              <a:buAutoNum type="arabicParenR"/>
            </a:pPr>
            <a:r>
              <a:rPr lang="en-US" dirty="0"/>
              <a:t>Revive attention to “commercial” use</a:t>
            </a:r>
          </a:p>
          <a:p>
            <a:pPr marL="514350" indent="-514350">
              <a:buFont typeface="+mj-lt"/>
              <a:buAutoNum type="arabicParenR"/>
            </a:pPr>
            <a:r>
              <a:rPr lang="en-US" dirty="0"/>
              <a:t>Shift meaning of “transformation” toward “different purpose”</a:t>
            </a:r>
          </a:p>
          <a:p>
            <a:pPr marL="514350" indent="-514350">
              <a:buFont typeface="+mj-lt"/>
              <a:buAutoNum type="arabicParenR"/>
            </a:pPr>
            <a:r>
              <a:rPr lang="en-US" dirty="0"/>
              <a:t>Shift focus to specific uses of the defendant’s work</a:t>
            </a:r>
          </a:p>
          <a:p>
            <a:pPr marL="514350" indent="-514350">
              <a:buFont typeface="+mj-lt"/>
              <a:buAutoNum type="arabicParenR"/>
            </a:pPr>
            <a:r>
              <a:rPr lang="en-US" dirty="0"/>
              <a:t>Perhaps augment disaggregation of fair use</a:t>
            </a:r>
          </a:p>
          <a:p>
            <a:pPr marL="514350" indent="-514350">
              <a:buFont typeface="+mj-lt"/>
              <a:buAutoNum type="arabicParenR"/>
            </a:pPr>
            <a:r>
              <a:rPr lang="en-US" dirty="0"/>
              <a:t>Increase notorious unpredictability of fair use</a:t>
            </a:r>
          </a:p>
        </p:txBody>
      </p:sp>
      <p:sp>
        <p:nvSpPr>
          <p:cNvPr id="7" name="Rectangle 6">
            <a:extLst>
              <a:ext uri="{FF2B5EF4-FFF2-40B4-BE49-F238E27FC236}">
                <a16:creationId xmlns:a16="http://schemas.microsoft.com/office/drawing/2014/main" id="{F081935D-BE06-9592-A427-C445BC061B80}"/>
              </a:ext>
            </a:extLst>
          </p:cNvPr>
          <p:cNvSpPr/>
          <p:nvPr/>
        </p:nvSpPr>
        <p:spPr>
          <a:xfrm>
            <a:off x="346710" y="3151163"/>
            <a:ext cx="4316730" cy="2672862"/>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721967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547B305F-7B25-FA4E-8F25-1DCD1FAA8AAC}" type="datetime4">
              <a:rPr lang="en-US" smtClean="0"/>
              <a:pPr/>
              <a:t>March 23, 2024</a:t>
            </a:fld>
            <a:endParaRPr lang="en-US"/>
          </a:p>
        </p:txBody>
      </p:sp>
      <p:sp>
        <p:nvSpPr>
          <p:cNvPr id="6" name="Oval 5"/>
          <p:cNvSpPr/>
          <p:nvPr/>
        </p:nvSpPr>
        <p:spPr bwMode="auto">
          <a:xfrm>
            <a:off x="1905000" y="2133600"/>
            <a:ext cx="5867400" cy="2590800"/>
          </a:xfrm>
          <a:prstGeom prst="ellipse">
            <a:avLst/>
          </a:prstGeom>
          <a:gradFill flip="none" rotWithShape="1">
            <a:gsLst>
              <a:gs pos="0">
                <a:srgbClr val="008000"/>
              </a:gs>
              <a:gs pos="100000">
                <a:srgbClr val="FFFFFF"/>
              </a:gs>
            </a:gsLst>
            <a:lin ang="10800000" scaled="0"/>
            <a:tileRect/>
          </a:gra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7" name="Oval 6"/>
          <p:cNvSpPr/>
          <p:nvPr/>
        </p:nvSpPr>
        <p:spPr bwMode="auto">
          <a:xfrm>
            <a:off x="4419600" y="2133600"/>
            <a:ext cx="6019800" cy="2590800"/>
          </a:xfrm>
          <a:prstGeom prst="ellipse">
            <a:avLst/>
          </a:prstGeom>
          <a:gradFill flip="none" rotWithShape="1">
            <a:gsLst>
              <a:gs pos="0">
                <a:srgbClr val="660066">
                  <a:alpha val="81000"/>
                </a:srgbClr>
              </a:gs>
              <a:gs pos="100000">
                <a:srgbClr val="FFFFFF">
                  <a:alpha val="81000"/>
                </a:srgbClr>
              </a:gs>
            </a:gsLst>
            <a:lin ang="0" scaled="1"/>
            <a:tileRect/>
          </a:gradFill>
          <a:ln w="508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8" name="Oval 7"/>
          <p:cNvSpPr/>
          <p:nvPr/>
        </p:nvSpPr>
        <p:spPr bwMode="auto">
          <a:xfrm>
            <a:off x="4495800" y="228600"/>
            <a:ext cx="3200400" cy="4114800"/>
          </a:xfrm>
          <a:prstGeom prst="ellipse">
            <a:avLst/>
          </a:prstGeom>
          <a:gradFill flip="none" rotWithShape="1">
            <a:gsLst>
              <a:gs pos="0">
                <a:srgbClr val="FF0000">
                  <a:alpha val="81000"/>
                </a:srgbClr>
              </a:gs>
              <a:gs pos="100000">
                <a:srgbClr val="FFFFFF">
                  <a:alpha val="81000"/>
                </a:srgbClr>
              </a:gs>
            </a:gsLst>
            <a:lin ang="16200000" scaled="0"/>
            <a:tileRect/>
          </a:gra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12" name="TextBox 11"/>
          <p:cNvSpPr txBox="1"/>
          <p:nvPr/>
        </p:nvSpPr>
        <p:spPr>
          <a:xfrm>
            <a:off x="5498158" y="533400"/>
            <a:ext cx="1195685" cy="707886"/>
          </a:xfrm>
          <a:prstGeom prst="rect">
            <a:avLst/>
          </a:prstGeom>
          <a:noFill/>
        </p:spPr>
        <p:txBody>
          <a:bodyPr wrap="none" rtlCol="0">
            <a:spAutoFit/>
          </a:bodyPr>
          <a:lstStyle/>
          <a:p>
            <a:r>
              <a:rPr lang="en-US" sz="2000" dirty="0"/>
              <a:t>Socially </a:t>
            </a:r>
          </a:p>
          <a:p>
            <a:r>
              <a:rPr lang="en-US" sz="2000" dirty="0"/>
              <a:t>beneficial</a:t>
            </a:r>
          </a:p>
        </p:txBody>
      </p:sp>
      <p:sp>
        <p:nvSpPr>
          <p:cNvPr id="13" name="TextBox 12"/>
          <p:cNvSpPr txBox="1"/>
          <p:nvPr/>
        </p:nvSpPr>
        <p:spPr>
          <a:xfrm>
            <a:off x="2133600" y="3151257"/>
            <a:ext cx="1056700" cy="400110"/>
          </a:xfrm>
          <a:prstGeom prst="rect">
            <a:avLst/>
          </a:prstGeom>
          <a:noFill/>
        </p:spPr>
        <p:txBody>
          <a:bodyPr wrap="none" rtlCol="0">
            <a:spAutoFit/>
          </a:bodyPr>
          <a:lstStyle/>
          <a:p>
            <a:r>
              <a:rPr lang="en-US" sz="2000" dirty="0"/>
              <a:t>Creative</a:t>
            </a:r>
          </a:p>
        </p:txBody>
      </p:sp>
      <p:sp>
        <p:nvSpPr>
          <p:cNvPr id="14" name="TextBox 13"/>
          <p:cNvSpPr txBox="1"/>
          <p:nvPr/>
        </p:nvSpPr>
        <p:spPr>
          <a:xfrm>
            <a:off x="8991600" y="2971800"/>
            <a:ext cx="1119918" cy="707886"/>
          </a:xfrm>
          <a:prstGeom prst="rect">
            <a:avLst/>
          </a:prstGeom>
          <a:noFill/>
        </p:spPr>
        <p:txBody>
          <a:bodyPr wrap="none" rtlCol="0">
            <a:spAutoFit/>
          </a:bodyPr>
          <a:lstStyle/>
          <a:p>
            <a:r>
              <a:rPr lang="en-US" sz="2000" dirty="0"/>
              <a:t>Different</a:t>
            </a:r>
          </a:p>
          <a:p>
            <a:r>
              <a:rPr lang="en-US" sz="2000" dirty="0"/>
              <a:t>Purpose</a:t>
            </a:r>
          </a:p>
        </p:txBody>
      </p:sp>
      <p:sp>
        <p:nvSpPr>
          <p:cNvPr id="18" name="Oval 17"/>
          <p:cNvSpPr/>
          <p:nvPr/>
        </p:nvSpPr>
        <p:spPr bwMode="auto">
          <a:xfrm>
            <a:off x="4800600" y="1828800"/>
            <a:ext cx="2590800" cy="4800600"/>
          </a:xfrm>
          <a:prstGeom prst="ellipse">
            <a:avLst/>
          </a:prstGeom>
          <a:gradFill flip="none" rotWithShape="1">
            <a:gsLst>
              <a:gs pos="0">
                <a:srgbClr val="FF6600">
                  <a:alpha val="75000"/>
                </a:srgbClr>
              </a:gs>
              <a:gs pos="100000">
                <a:srgbClr val="FFFFFF">
                  <a:alpha val="75000"/>
                </a:srgbClr>
              </a:gs>
            </a:gsLst>
            <a:lin ang="5400000" scaled="0"/>
            <a:tileRect/>
          </a:gradFill>
          <a:ln w="2857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19" name="Oval 18"/>
          <p:cNvSpPr/>
          <p:nvPr/>
        </p:nvSpPr>
        <p:spPr bwMode="auto">
          <a:xfrm>
            <a:off x="5181600" y="2895600"/>
            <a:ext cx="1828800" cy="1066800"/>
          </a:xfrm>
          <a:prstGeom prst="ellipse">
            <a:avLst/>
          </a:prstGeom>
          <a:solidFill>
            <a:srgbClr val="FFFF00"/>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20" name="TextBox 19"/>
          <p:cNvSpPr txBox="1"/>
          <p:nvPr/>
        </p:nvSpPr>
        <p:spPr>
          <a:xfrm>
            <a:off x="5375291" y="2895600"/>
            <a:ext cx="1375185" cy="400110"/>
          </a:xfrm>
          <a:prstGeom prst="rect">
            <a:avLst/>
          </a:prstGeom>
          <a:noFill/>
        </p:spPr>
        <p:txBody>
          <a:bodyPr wrap="none" rtlCol="0">
            <a:spAutoFit/>
          </a:bodyPr>
          <a:lstStyle/>
          <a:p>
            <a:r>
              <a:rPr lang="en-US" sz="2000" dirty="0"/>
              <a:t>Critical of </a:t>
            </a:r>
            <a:r>
              <a:rPr lang="en-US" sz="2000" dirty="0" err="1"/>
              <a:t>π</a:t>
            </a:r>
            <a:endParaRPr lang="en-US" sz="2000" dirty="0"/>
          </a:p>
        </p:txBody>
      </p:sp>
      <p:sp>
        <p:nvSpPr>
          <p:cNvPr id="21" name="Oval 20"/>
          <p:cNvSpPr/>
          <p:nvPr/>
        </p:nvSpPr>
        <p:spPr bwMode="auto">
          <a:xfrm>
            <a:off x="5334000" y="3276600"/>
            <a:ext cx="1524000" cy="457200"/>
          </a:xfrm>
          <a:prstGeom prst="ellipse">
            <a:avLst/>
          </a:prstGeom>
          <a:solidFill>
            <a:srgbClr val="3366FF"/>
          </a:solidFill>
          <a:ln w="28575" cap="flat" cmpd="sng" algn="ctr">
            <a:solidFill>
              <a:srgbClr val="3366FF"/>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r>
              <a:rPr lang="en-US" sz="2000" dirty="0">
                <a:latin typeface="Times New Roman" charset="0"/>
              </a:rPr>
              <a:t>Parody</a:t>
            </a:r>
          </a:p>
        </p:txBody>
      </p:sp>
      <p:sp>
        <p:nvSpPr>
          <p:cNvPr id="15" name="TextBox 14"/>
          <p:cNvSpPr txBox="1"/>
          <p:nvPr/>
        </p:nvSpPr>
        <p:spPr>
          <a:xfrm>
            <a:off x="5498157" y="5562600"/>
            <a:ext cx="1595058" cy="707886"/>
          </a:xfrm>
          <a:prstGeom prst="rect">
            <a:avLst/>
          </a:prstGeom>
          <a:noFill/>
        </p:spPr>
        <p:txBody>
          <a:bodyPr wrap="none" rtlCol="0">
            <a:spAutoFit/>
          </a:bodyPr>
          <a:lstStyle/>
          <a:p>
            <a:r>
              <a:rPr lang="en-US" sz="2000" dirty="0"/>
              <a:t>Physical</a:t>
            </a:r>
          </a:p>
          <a:p>
            <a:r>
              <a:rPr lang="en-US" sz="2000" dirty="0"/>
              <a:t>modifications</a:t>
            </a:r>
          </a:p>
        </p:txBody>
      </p:sp>
      <p:sp>
        <p:nvSpPr>
          <p:cNvPr id="17" name="TextBox 16"/>
          <p:cNvSpPr txBox="1"/>
          <p:nvPr/>
        </p:nvSpPr>
        <p:spPr>
          <a:xfrm>
            <a:off x="8077200" y="997804"/>
            <a:ext cx="2434754" cy="830997"/>
          </a:xfrm>
          <a:prstGeom prst="rect">
            <a:avLst/>
          </a:prstGeom>
          <a:noFill/>
        </p:spPr>
        <p:txBody>
          <a:bodyPr wrap="none" rtlCol="0">
            <a:spAutoFit/>
          </a:bodyPr>
          <a:lstStyle/>
          <a:p>
            <a:r>
              <a:rPr lang="en-US" sz="1600" i="1" dirty="0">
                <a:solidFill>
                  <a:srgbClr val="008000"/>
                </a:solidFill>
                <a:latin typeface="Arial"/>
              </a:rPr>
              <a:t>Kelly (2003);</a:t>
            </a:r>
          </a:p>
          <a:p>
            <a:r>
              <a:rPr lang="en-US" sz="1600" i="1" dirty="0">
                <a:solidFill>
                  <a:srgbClr val="008000"/>
                </a:solidFill>
                <a:latin typeface="Arial"/>
              </a:rPr>
              <a:t>Perfect 10 (2007);</a:t>
            </a:r>
          </a:p>
          <a:p>
            <a:r>
              <a:rPr lang="en-US" sz="1600" i="1" dirty="0">
                <a:solidFill>
                  <a:srgbClr val="008000"/>
                </a:solidFill>
                <a:latin typeface="Arial"/>
              </a:rPr>
              <a:t>AV (2009); White (2013)</a:t>
            </a:r>
          </a:p>
        </p:txBody>
      </p:sp>
      <p:sp>
        <p:nvSpPr>
          <p:cNvPr id="22" name="TextBox 21"/>
          <p:cNvSpPr txBox="1"/>
          <p:nvPr/>
        </p:nvSpPr>
        <p:spPr>
          <a:xfrm>
            <a:off x="2438401" y="990600"/>
            <a:ext cx="1796157" cy="338554"/>
          </a:xfrm>
          <a:prstGeom prst="rect">
            <a:avLst/>
          </a:prstGeom>
          <a:noFill/>
        </p:spPr>
        <p:txBody>
          <a:bodyPr wrap="none" rtlCol="0">
            <a:spAutoFit/>
          </a:bodyPr>
          <a:lstStyle/>
          <a:p>
            <a:r>
              <a:rPr lang="en-US" sz="1600" i="1" dirty="0" err="1">
                <a:solidFill>
                  <a:srgbClr val="008000"/>
                </a:solidFill>
                <a:latin typeface="Arial"/>
              </a:rPr>
              <a:t>Connectix</a:t>
            </a:r>
            <a:r>
              <a:rPr lang="en-US" sz="1600" i="1" dirty="0">
                <a:solidFill>
                  <a:srgbClr val="008000"/>
                </a:solidFill>
                <a:latin typeface="Arial"/>
              </a:rPr>
              <a:t> (2000)</a:t>
            </a:r>
          </a:p>
        </p:txBody>
      </p:sp>
      <p:sp>
        <p:nvSpPr>
          <p:cNvPr id="23" name="Oval 22"/>
          <p:cNvSpPr/>
          <p:nvPr/>
        </p:nvSpPr>
        <p:spPr bwMode="auto">
          <a:xfrm>
            <a:off x="7239000" y="22860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cxnSp>
        <p:nvCxnSpPr>
          <p:cNvPr id="25" name="Straight Arrow Connector 24"/>
          <p:cNvCxnSpPr>
            <a:endCxn id="23" idx="7"/>
          </p:cNvCxnSpPr>
          <p:nvPr/>
        </p:nvCxnSpPr>
        <p:spPr bwMode="auto">
          <a:xfrm rot="10800000" flipV="1">
            <a:off x="7369082" y="1600200"/>
            <a:ext cx="784318" cy="7081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26" name="TextBox 25"/>
          <p:cNvSpPr txBox="1"/>
          <p:nvPr/>
        </p:nvSpPr>
        <p:spPr>
          <a:xfrm>
            <a:off x="3276601" y="76201"/>
            <a:ext cx="2112149" cy="830997"/>
          </a:xfrm>
          <a:prstGeom prst="rect">
            <a:avLst/>
          </a:prstGeom>
          <a:noFill/>
        </p:spPr>
        <p:txBody>
          <a:bodyPr wrap="none" rtlCol="0">
            <a:spAutoFit/>
          </a:bodyPr>
          <a:lstStyle/>
          <a:p>
            <a:r>
              <a:rPr lang="en-US" sz="1600" i="1" dirty="0" err="1">
                <a:solidFill>
                  <a:srgbClr val="FF0000"/>
                </a:solidFill>
                <a:latin typeface="Arial"/>
              </a:rPr>
              <a:t>Videopipeline</a:t>
            </a:r>
            <a:r>
              <a:rPr lang="en-US" sz="1600" i="1" dirty="0">
                <a:solidFill>
                  <a:srgbClr val="FF0000"/>
                </a:solidFill>
                <a:latin typeface="Arial"/>
              </a:rPr>
              <a:t> (2008)</a:t>
            </a:r>
          </a:p>
          <a:p>
            <a:r>
              <a:rPr lang="en-US" sz="1600" i="1" dirty="0">
                <a:solidFill>
                  <a:srgbClr val="FF0000"/>
                </a:solidFill>
                <a:latin typeface="Arial"/>
              </a:rPr>
              <a:t>Friedman (2011);</a:t>
            </a:r>
          </a:p>
          <a:p>
            <a:r>
              <a:rPr lang="en-US" sz="1600" i="1" dirty="0" err="1">
                <a:solidFill>
                  <a:srgbClr val="FF0000"/>
                </a:solidFill>
                <a:latin typeface="Arial"/>
              </a:rPr>
              <a:t>Cariou</a:t>
            </a:r>
            <a:r>
              <a:rPr lang="en-US" sz="1600" i="1" dirty="0">
                <a:solidFill>
                  <a:srgbClr val="FF0000"/>
                </a:solidFill>
                <a:latin typeface="Arial"/>
              </a:rPr>
              <a:t> (2011)</a:t>
            </a:r>
          </a:p>
        </p:txBody>
      </p:sp>
      <p:sp>
        <p:nvSpPr>
          <p:cNvPr id="27" name="Oval 26"/>
          <p:cNvSpPr/>
          <p:nvPr/>
        </p:nvSpPr>
        <p:spPr bwMode="auto">
          <a:xfrm>
            <a:off x="5562600" y="37338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29" name="Oval 28"/>
          <p:cNvSpPr/>
          <p:nvPr/>
        </p:nvSpPr>
        <p:spPr bwMode="auto">
          <a:xfrm>
            <a:off x="5410200" y="22860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cxnSp>
        <p:nvCxnSpPr>
          <p:cNvPr id="33" name="Straight Arrow Connector 32"/>
          <p:cNvCxnSpPr>
            <a:endCxn id="29" idx="1"/>
          </p:cNvCxnSpPr>
          <p:nvPr/>
        </p:nvCxnSpPr>
        <p:spPr bwMode="auto">
          <a:xfrm rot="16200000" flipH="1">
            <a:off x="4229100" y="1104900"/>
            <a:ext cx="1470118" cy="9367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37" name="TextBox 36"/>
          <p:cNvSpPr txBox="1"/>
          <p:nvPr/>
        </p:nvSpPr>
        <p:spPr>
          <a:xfrm>
            <a:off x="8915401" y="4724400"/>
            <a:ext cx="1807479" cy="1077218"/>
          </a:xfrm>
          <a:prstGeom prst="rect">
            <a:avLst/>
          </a:prstGeom>
          <a:noFill/>
        </p:spPr>
        <p:txBody>
          <a:bodyPr wrap="none" rtlCol="0">
            <a:spAutoFit/>
          </a:bodyPr>
          <a:lstStyle/>
          <a:p>
            <a:r>
              <a:rPr lang="en-US" sz="1600" i="1" dirty="0">
                <a:solidFill>
                  <a:srgbClr val="008000"/>
                </a:solidFill>
                <a:latin typeface="Arial"/>
              </a:rPr>
              <a:t>Campbell (1994);</a:t>
            </a:r>
          </a:p>
          <a:p>
            <a:r>
              <a:rPr lang="en-US" sz="1600" i="1" dirty="0" err="1">
                <a:solidFill>
                  <a:srgbClr val="008000"/>
                </a:solidFill>
                <a:latin typeface="Arial"/>
              </a:rPr>
              <a:t>Leibovitz</a:t>
            </a:r>
            <a:r>
              <a:rPr lang="en-US" sz="1600" i="1" dirty="0">
                <a:solidFill>
                  <a:srgbClr val="008000"/>
                </a:solidFill>
                <a:latin typeface="Arial"/>
              </a:rPr>
              <a:t> (1998);</a:t>
            </a:r>
          </a:p>
          <a:p>
            <a:r>
              <a:rPr lang="en-US" sz="1600" i="1" dirty="0" err="1">
                <a:solidFill>
                  <a:srgbClr val="008000"/>
                </a:solidFill>
                <a:latin typeface="Arial"/>
              </a:rPr>
              <a:t>Suntrust</a:t>
            </a:r>
            <a:r>
              <a:rPr lang="en-US" sz="1600" i="1" dirty="0">
                <a:solidFill>
                  <a:srgbClr val="008000"/>
                </a:solidFill>
                <a:latin typeface="Arial"/>
              </a:rPr>
              <a:t> (2001);</a:t>
            </a:r>
          </a:p>
          <a:p>
            <a:r>
              <a:rPr lang="en-US" sz="1600" i="1" dirty="0">
                <a:solidFill>
                  <a:srgbClr val="008000"/>
                </a:solidFill>
                <a:latin typeface="Arial"/>
              </a:rPr>
              <a:t>Mattel (2003)</a:t>
            </a:r>
          </a:p>
        </p:txBody>
      </p:sp>
      <p:sp>
        <p:nvSpPr>
          <p:cNvPr id="38" name="TextBox 37"/>
          <p:cNvSpPr txBox="1"/>
          <p:nvPr/>
        </p:nvSpPr>
        <p:spPr>
          <a:xfrm>
            <a:off x="7391401" y="5943600"/>
            <a:ext cx="1511123" cy="338554"/>
          </a:xfrm>
          <a:prstGeom prst="rect">
            <a:avLst/>
          </a:prstGeom>
          <a:noFill/>
        </p:spPr>
        <p:txBody>
          <a:bodyPr wrap="none" rtlCol="0">
            <a:spAutoFit/>
          </a:bodyPr>
          <a:lstStyle/>
          <a:p>
            <a:r>
              <a:rPr lang="en-US" sz="1600" i="1" dirty="0">
                <a:solidFill>
                  <a:srgbClr val="008000"/>
                </a:solidFill>
                <a:latin typeface="Arial"/>
              </a:rPr>
              <a:t>Blanch (2006)</a:t>
            </a:r>
          </a:p>
        </p:txBody>
      </p:sp>
      <p:sp>
        <p:nvSpPr>
          <p:cNvPr id="39" name="Oval 38"/>
          <p:cNvSpPr/>
          <p:nvPr/>
        </p:nvSpPr>
        <p:spPr bwMode="auto">
          <a:xfrm>
            <a:off x="6477000" y="34290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40" name="Oval 39"/>
          <p:cNvSpPr/>
          <p:nvPr/>
        </p:nvSpPr>
        <p:spPr bwMode="auto">
          <a:xfrm>
            <a:off x="6096000" y="38100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cxnSp>
        <p:nvCxnSpPr>
          <p:cNvPr id="41" name="Straight Arrow Connector 40"/>
          <p:cNvCxnSpPr/>
          <p:nvPr/>
        </p:nvCxnSpPr>
        <p:spPr bwMode="auto">
          <a:xfrm rot="10800000">
            <a:off x="6629400" y="3505200"/>
            <a:ext cx="2362200" cy="1371600"/>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cxnSp>
        <p:nvCxnSpPr>
          <p:cNvPr id="44" name="Straight Arrow Connector 43"/>
          <p:cNvCxnSpPr>
            <a:endCxn id="40" idx="4"/>
          </p:cNvCxnSpPr>
          <p:nvPr/>
        </p:nvCxnSpPr>
        <p:spPr bwMode="auto">
          <a:xfrm rot="16200000" flipV="1">
            <a:off x="5867400" y="4267200"/>
            <a:ext cx="2057400" cy="1447800"/>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47" name="TextBox 46"/>
          <p:cNvSpPr txBox="1"/>
          <p:nvPr/>
        </p:nvSpPr>
        <p:spPr>
          <a:xfrm>
            <a:off x="8610601" y="1752600"/>
            <a:ext cx="1624937" cy="338554"/>
          </a:xfrm>
          <a:prstGeom prst="rect">
            <a:avLst/>
          </a:prstGeom>
          <a:noFill/>
        </p:spPr>
        <p:txBody>
          <a:bodyPr wrap="none" rtlCol="0">
            <a:spAutoFit/>
          </a:bodyPr>
          <a:lstStyle/>
          <a:p>
            <a:r>
              <a:rPr lang="en-US" sz="1600" i="1" dirty="0">
                <a:solidFill>
                  <a:srgbClr val="008000"/>
                </a:solidFill>
                <a:latin typeface="Arial"/>
              </a:rPr>
              <a:t>Graham (2006)</a:t>
            </a:r>
          </a:p>
        </p:txBody>
      </p:sp>
      <p:sp>
        <p:nvSpPr>
          <p:cNvPr id="48" name="TextBox 47"/>
          <p:cNvSpPr txBox="1"/>
          <p:nvPr/>
        </p:nvSpPr>
        <p:spPr>
          <a:xfrm>
            <a:off x="1676400" y="1371600"/>
            <a:ext cx="1602194" cy="338554"/>
          </a:xfrm>
          <a:prstGeom prst="rect">
            <a:avLst/>
          </a:prstGeom>
          <a:noFill/>
        </p:spPr>
        <p:txBody>
          <a:bodyPr wrap="none" rtlCol="0">
            <a:spAutoFit/>
          </a:bodyPr>
          <a:lstStyle/>
          <a:p>
            <a:r>
              <a:rPr lang="en-US" sz="1600" i="1" dirty="0">
                <a:solidFill>
                  <a:srgbClr val="FF0000"/>
                </a:solidFill>
                <a:latin typeface="Arial"/>
              </a:rPr>
              <a:t>Gaylord (2010)</a:t>
            </a:r>
          </a:p>
        </p:txBody>
      </p:sp>
      <p:sp>
        <p:nvSpPr>
          <p:cNvPr id="49" name="TextBox 48"/>
          <p:cNvSpPr txBox="1"/>
          <p:nvPr/>
        </p:nvSpPr>
        <p:spPr>
          <a:xfrm>
            <a:off x="9043064" y="2133600"/>
            <a:ext cx="1476859" cy="338554"/>
          </a:xfrm>
          <a:prstGeom prst="rect">
            <a:avLst/>
          </a:prstGeom>
          <a:noFill/>
        </p:spPr>
        <p:txBody>
          <a:bodyPr wrap="none" rtlCol="0">
            <a:spAutoFit/>
          </a:bodyPr>
          <a:lstStyle/>
          <a:p>
            <a:r>
              <a:rPr lang="en-US" sz="1600" i="1" dirty="0">
                <a:solidFill>
                  <a:srgbClr val="008000"/>
                </a:solidFill>
                <a:latin typeface="Arial"/>
              </a:rPr>
              <a:t>Nunez (2006)</a:t>
            </a:r>
          </a:p>
        </p:txBody>
      </p:sp>
      <p:sp>
        <p:nvSpPr>
          <p:cNvPr id="50" name="Oval 49"/>
          <p:cNvSpPr/>
          <p:nvPr/>
        </p:nvSpPr>
        <p:spPr bwMode="auto">
          <a:xfrm>
            <a:off x="7467600" y="24384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51" name="Oval 50"/>
          <p:cNvSpPr/>
          <p:nvPr/>
        </p:nvSpPr>
        <p:spPr bwMode="auto">
          <a:xfrm>
            <a:off x="8610600" y="28956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cxnSp>
        <p:nvCxnSpPr>
          <p:cNvPr id="52" name="Straight Arrow Connector 51"/>
          <p:cNvCxnSpPr>
            <a:stCxn id="47" idx="1"/>
            <a:endCxn id="50" idx="7"/>
          </p:cNvCxnSpPr>
          <p:nvPr/>
        </p:nvCxnSpPr>
        <p:spPr bwMode="auto">
          <a:xfrm rot="10800000" flipV="1">
            <a:off x="7597682" y="1921877"/>
            <a:ext cx="1012918" cy="538841"/>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cxnSp>
        <p:nvCxnSpPr>
          <p:cNvPr id="53" name="Straight Arrow Connector 52"/>
          <p:cNvCxnSpPr>
            <a:endCxn id="51" idx="7"/>
          </p:cNvCxnSpPr>
          <p:nvPr/>
        </p:nvCxnSpPr>
        <p:spPr bwMode="auto">
          <a:xfrm rot="10800000" flipV="1">
            <a:off x="8740682" y="2438400"/>
            <a:ext cx="708118" cy="4795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59" name="Oval 58"/>
          <p:cNvSpPr/>
          <p:nvPr/>
        </p:nvSpPr>
        <p:spPr bwMode="auto">
          <a:xfrm>
            <a:off x="4724400" y="23622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cxnSp>
        <p:nvCxnSpPr>
          <p:cNvPr id="60" name="Straight Arrow Connector 59"/>
          <p:cNvCxnSpPr>
            <a:endCxn id="59" idx="1"/>
          </p:cNvCxnSpPr>
          <p:nvPr/>
        </p:nvCxnSpPr>
        <p:spPr bwMode="auto">
          <a:xfrm>
            <a:off x="3124200" y="1600200"/>
            <a:ext cx="1622518" cy="7843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63" name="Oval 62"/>
          <p:cNvSpPr/>
          <p:nvPr/>
        </p:nvSpPr>
        <p:spPr bwMode="auto">
          <a:xfrm>
            <a:off x="4953000" y="34290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64" name="TextBox 63"/>
          <p:cNvSpPr txBox="1"/>
          <p:nvPr/>
        </p:nvSpPr>
        <p:spPr>
          <a:xfrm>
            <a:off x="1752601" y="4724400"/>
            <a:ext cx="1545187" cy="338554"/>
          </a:xfrm>
          <a:prstGeom prst="rect">
            <a:avLst/>
          </a:prstGeom>
          <a:noFill/>
        </p:spPr>
        <p:txBody>
          <a:bodyPr wrap="none" rtlCol="0">
            <a:spAutoFit/>
          </a:bodyPr>
          <a:lstStyle/>
          <a:p>
            <a:r>
              <a:rPr lang="en-US" sz="1600" i="1" dirty="0">
                <a:solidFill>
                  <a:srgbClr val="FF0000"/>
                </a:solidFill>
                <a:latin typeface="Arial"/>
              </a:rPr>
              <a:t>Rogers (1992)</a:t>
            </a:r>
          </a:p>
        </p:txBody>
      </p:sp>
      <p:cxnSp>
        <p:nvCxnSpPr>
          <p:cNvPr id="65" name="Straight Arrow Connector 64"/>
          <p:cNvCxnSpPr>
            <a:endCxn id="63" idx="3"/>
          </p:cNvCxnSpPr>
          <p:nvPr/>
        </p:nvCxnSpPr>
        <p:spPr bwMode="auto">
          <a:xfrm flipV="1">
            <a:off x="3124200" y="3559082"/>
            <a:ext cx="1851118" cy="12415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68" name="Oval 67"/>
          <p:cNvSpPr/>
          <p:nvPr/>
        </p:nvSpPr>
        <p:spPr bwMode="auto">
          <a:xfrm>
            <a:off x="6019800" y="25908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69" name="TextBox 68"/>
          <p:cNvSpPr txBox="1"/>
          <p:nvPr/>
        </p:nvSpPr>
        <p:spPr>
          <a:xfrm>
            <a:off x="6858000" y="76200"/>
            <a:ext cx="1438588" cy="338554"/>
          </a:xfrm>
          <a:prstGeom prst="rect">
            <a:avLst/>
          </a:prstGeom>
          <a:noFill/>
        </p:spPr>
        <p:txBody>
          <a:bodyPr wrap="none" rtlCol="0">
            <a:spAutoFit/>
          </a:bodyPr>
          <a:lstStyle/>
          <a:p>
            <a:r>
              <a:rPr lang="en-US" sz="1600" i="1" dirty="0" err="1">
                <a:latin typeface="Arial"/>
              </a:rPr>
              <a:t>Fairey</a:t>
            </a:r>
            <a:r>
              <a:rPr lang="en-US" sz="1600" i="1" dirty="0">
                <a:latin typeface="Arial"/>
              </a:rPr>
              <a:t> (2011)</a:t>
            </a:r>
          </a:p>
        </p:txBody>
      </p:sp>
      <p:cxnSp>
        <p:nvCxnSpPr>
          <p:cNvPr id="70" name="Straight Arrow Connector 69"/>
          <p:cNvCxnSpPr>
            <a:endCxn id="68" idx="0"/>
          </p:cNvCxnSpPr>
          <p:nvPr/>
        </p:nvCxnSpPr>
        <p:spPr bwMode="auto">
          <a:xfrm rot="5400000">
            <a:off x="5524500" y="952500"/>
            <a:ext cx="2209800" cy="1066800"/>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73" name="Oval 72"/>
          <p:cNvSpPr/>
          <p:nvPr/>
        </p:nvSpPr>
        <p:spPr bwMode="auto">
          <a:xfrm>
            <a:off x="4648200" y="25146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74" name="TextBox 73"/>
          <p:cNvSpPr txBox="1"/>
          <p:nvPr/>
        </p:nvSpPr>
        <p:spPr>
          <a:xfrm>
            <a:off x="1600200" y="1828800"/>
            <a:ext cx="1636558" cy="338554"/>
          </a:xfrm>
          <a:prstGeom prst="rect">
            <a:avLst/>
          </a:prstGeom>
          <a:noFill/>
        </p:spPr>
        <p:txBody>
          <a:bodyPr wrap="none" rtlCol="0">
            <a:spAutoFit/>
          </a:bodyPr>
          <a:lstStyle/>
          <a:p>
            <a:r>
              <a:rPr lang="en-US" sz="1600" i="1" dirty="0">
                <a:solidFill>
                  <a:srgbClr val="FF0000"/>
                </a:solidFill>
                <a:latin typeface="Arial"/>
              </a:rPr>
              <a:t>Salinger (2010)</a:t>
            </a:r>
          </a:p>
        </p:txBody>
      </p:sp>
      <p:cxnSp>
        <p:nvCxnSpPr>
          <p:cNvPr id="76" name="Straight Arrow Connector 75"/>
          <p:cNvCxnSpPr>
            <a:endCxn id="73" idx="1"/>
          </p:cNvCxnSpPr>
          <p:nvPr/>
        </p:nvCxnSpPr>
        <p:spPr bwMode="auto">
          <a:xfrm>
            <a:off x="3124200" y="2057400"/>
            <a:ext cx="1546318" cy="4795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79" name="Oval 78"/>
          <p:cNvSpPr/>
          <p:nvPr/>
        </p:nvSpPr>
        <p:spPr bwMode="auto">
          <a:xfrm>
            <a:off x="5867400" y="38100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80" name="TextBox 79"/>
          <p:cNvSpPr txBox="1"/>
          <p:nvPr/>
        </p:nvSpPr>
        <p:spPr>
          <a:xfrm>
            <a:off x="3886201" y="6096000"/>
            <a:ext cx="1568431" cy="338554"/>
          </a:xfrm>
          <a:prstGeom prst="rect">
            <a:avLst/>
          </a:prstGeom>
          <a:noFill/>
        </p:spPr>
        <p:txBody>
          <a:bodyPr wrap="none" rtlCol="0">
            <a:spAutoFit/>
          </a:bodyPr>
          <a:lstStyle/>
          <a:p>
            <a:r>
              <a:rPr lang="en-US" sz="1600" i="1" dirty="0">
                <a:solidFill>
                  <a:srgbClr val="008000"/>
                </a:solidFill>
                <a:latin typeface="Arial"/>
              </a:rPr>
              <a:t>Lennon (2008)</a:t>
            </a:r>
          </a:p>
        </p:txBody>
      </p:sp>
      <p:cxnSp>
        <p:nvCxnSpPr>
          <p:cNvPr id="81" name="Straight Arrow Connector 80"/>
          <p:cNvCxnSpPr>
            <a:endCxn id="79" idx="4"/>
          </p:cNvCxnSpPr>
          <p:nvPr/>
        </p:nvCxnSpPr>
        <p:spPr bwMode="auto">
          <a:xfrm rot="5400000" flipH="1" flipV="1">
            <a:off x="4152900" y="4381500"/>
            <a:ext cx="2209800" cy="1371600"/>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61" name="TextBox 60"/>
          <p:cNvSpPr txBox="1"/>
          <p:nvPr/>
        </p:nvSpPr>
        <p:spPr>
          <a:xfrm>
            <a:off x="2057401" y="5257800"/>
            <a:ext cx="2161041" cy="338554"/>
          </a:xfrm>
          <a:prstGeom prst="rect">
            <a:avLst/>
          </a:prstGeom>
          <a:noFill/>
        </p:spPr>
        <p:txBody>
          <a:bodyPr wrap="none" rtlCol="0">
            <a:spAutoFit/>
          </a:bodyPr>
          <a:lstStyle/>
          <a:p>
            <a:r>
              <a:rPr lang="en-US" sz="1600" i="1" dirty="0">
                <a:solidFill>
                  <a:srgbClr val="FF0000"/>
                </a:solidFill>
                <a:latin typeface="Arial"/>
              </a:rPr>
              <a:t>Free Republic (2000)</a:t>
            </a:r>
          </a:p>
        </p:txBody>
      </p:sp>
      <p:cxnSp>
        <p:nvCxnSpPr>
          <p:cNvPr id="62" name="Straight Arrow Connector 61"/>
          <p:cNvCxnSpPr>
            <a:endCxn id="27" idx="3"/>
          </p:cNvCxnSpPr>
          <p:nvPr/>
        </p:nvCxnSpPr>
        <p:spPr bwMode="auto">
          <a:xfrm flipV="1">
            <a:off x="3886200" y="3863882"/>
            <a:ext cx="1698718" cy="14701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77" name="Oval 76"/>
          <p:cNvSpPr/>
          <p:nvPr/>
        </p:nvSpPr>
        <p:spPr bwMode="auto">
          <a:xfrm>
            <a:off x="6629400" y="22098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78" name="TextBox 77"/>
          <p:cNvSpPr txBox="1"/>
          <p:nvPr/>
        </p:nvSpPr>
        <p:spPr>
          <a:xfrm>
            <a:off x="7772401" y="533400"/>
            <a:ext cx="1776921" cy="338554"/>
          </a:xfrm>
          <a:prstGeom prst="rect">
            <a:avLst/>
          </a:prstGeom>
          <a:noFill/>
        </p:spPr>
        <p:txBody>
          <a:bodyPr wrap="none" rtlCol="0">
            <a:spAutoFit/>
          </a:bodyPr>
          <a:lstStyle/>
          <a:p>
            <a:r>
              <a:rPr lang="en-US" sz="1600" i="1" dirty="0">
                <a:solidFill>
                  <a:srgbClr val="FF0000"/>
                </a:solidFill>
                <a:latin typeface="Arial"/>
              </a:rPr>
              <a:t>Dr. Seuss (1997)</a:t>
            </a:r>
          </a:p>
        </p:txBody>
      </p:sp>
      <p:cxnSp>
        <p:nvCxnSpPr>
          <p:cNvPr id="82" name="Straight Arrow Connector 81"/>
          <p:cNvCxnSpPr>
            <a:endCxn id="77" idx="7"/>
          </p:cNvCxnSpPr>
          <p:nvPr/>
        </p:nvCxnSpPr>
        <p:spPr bwMode="auto">
          <a:xfrm rot="5400000">
            <a:off x="6683282" y="914400"/>
            <a:ext cx="1393918" cy="12415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88" name="Oval 87"/>
          <p:cNvSpPr/>
          <p:nvPr/>
        </p:nvSpPr>
        <p:spPr bwMode="auto">
          <a:xfrm>
            <a:off x="4953000" y="22098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cxnSp>
        <p:nvCxnSpPr>
          <p:cNvPr id="89" name="Straight Arrow Connector 88"/>
          <p:cNvCxnSpPr>
            <a:endCxn id="88" idx="1"/>
          </p:cNvCxnSpPr>
          <p:nvPr/>
        </p:nvCxnSpPr>
        <p:spPr bwMode="auto">
          <a:xfrm>
            <a:off x="3733800" y="1295400"/>
            <a:ext cx="1241518" cy="9367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92" name="TextBox 91"/>
          <p:cNvSpPr txBox="1"/>
          <p:nvPr/>
        </p:nvSpPr>
        <p:spPr>
          <a:xfrm>
            <a:off x="1600200" y="2286000"/>
            <a:ext cx="1339702" cy="584776"/>
          </a:xfrm>
          <a:prstGeom prst="rect">
            <a:avLst/>
          </a:prstGeom>
          <a:noFill/>
        </p:spPr>
        <p:txBody>
          <a:bodyPr wrap="none" rtlCol="0">
            <a:spAutoFit/>
          </a:bodyPr>
          <a:lstStyle/>
          <a:p>
            <a:r>
              <a:rPr lang="en-US" sz="1600" i="1" dirty="0">
                <a:solidFill>
                  <a:srgbClr val="FF0000"/>
                </a:solidFill>
                <a:latin typeface="Arial"/>
              </a:rPr>
              <a:t>Castle Rock </a:t>
            </a:r>
          </a:p>
          <a:p>
            <a:r>
              <a:rPr lang="en-US" sz="1600" i="1" dirty="0">
                <a:solidFill>
                  <a:srgbClr val="FF0000"/>
                </a:solidFill>
                <a:latin typeface="Arial"/>
              </a:rPr>
              <a:t>(1998)</a:t>
            </a:r>
          </a:p>
        </p:txBody>
      </p:sp>
      <p:sp>
        <p:nvSpPr>
          <p:cNvPr id="93" name="Oval 92"/>
          <p:cNvSpPr/>
          <p:nvPr/>
        </p:nvSpPr>
        <p:spPr bwMode="auto">
          <a:xfrm>
            <a:off x="4572000" y="2743200"/>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cxnSp>
        <p:nvCxnSpPr>
          <p:cNvPr id="96" name="Straight Arrow Connector 95"/>
          <p:cNvCxnSpPr>
            <a:endCxn id="93" idx="2"/>
          </p:cNvCxnSpPr>
          <p:nvPr/>
        </p:nvCxnSpPr>
        <p:spPr bwMode="auto">
          <a:xfrm>
            <a:off x="2819400" y="2514600"/>
            <a:ext cx="1752600" cy="304800"/>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
        <p:nvSpPr>
          <p:cNvPr id="66" name="Oval 65">
            <a:extLst>
              <a:ext uri="{FF2B5EF4-FFF2-40B4-BE49-F238E27FC236}">
                <a16:creationId xmlns:a16="http://schemas.microsoft.com/office/drawing/2014/main" id="{11D62EFB-5BA5-6849-BC9F-3406480EC0DD}"/>
              </a:ext>
            </a:extLst>
          </p:cNvPr>
          <p:cNvSpPr/>
          <p:nvPr/>
        </p:nvSpPr>
        <p:spPr bwMode="auto">
          <a:xfrm>
            <a:off x="5387882" y="1807372"/>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67" name="TextBox 66">
            <a:extLst>
              <a:ext uri="{FF2B5EF4-FFF2-40B4-BE49-F238E27FC236}">
                <a16:creationId xmlns:a16="http://schemas.microsoft.com/office/drawing/2014/main" id="{6ABE808C-FB75-D24B-A753-5B78F8250EF8}"/>
              </a:ext>
            </a:extLst>
          </p:cNvPr>
          <p:cNvSpPr txBox="1"/>
          <p:nvPr/>
        </p:nvSpPr>
        <p:spPr>
          <a:xfrm>
            <a:off x="5010899" y="1509356"/>
            <a:ext cx="1495922" cy="338554"/>
          </a:xfrm>
          <a:prstGeom prst="rect">
            <a:avLst/>
          </a:prstGeom>
          <a:noFill/>
        </p:spPr>
        <p:txBody>
          <a:bodyPr wrap="none" rtlCol="0">
            <a:spAutoFit/>
          </a:bodyPr>
          <a:lstStyle/>
          <a:p>
            <a:r>
              <a:rPr lang="en-US" sz="1600" i="1" dirty="0">
                <a:solidFill>
                  <a:srgbClr val="008000"/>
                </a:solidFill>
                <a:latin typeface="Arial"/>
              </a:rPr>
              <a:t>Google (2021)</a:t>
            </a:r>
          </a:p>
        </p:txBody>
      </p:sp>
      <p:sp>
        <p:nvSpPr>
          <p:cNvPr id="2" name="Oval 1">
            <a:extLst>
              <a:ext uri="{FF2B5EF4-FFF2-40B4-BE49-F238E27FC236}">
                <a16:creationId xmlns:a16="http://schemas.microsoft.com/office/drawing/2014/main" id="{2086A052-05C2-563A-A7FA-9C5E17DAED06}"/>
              </a:ext>
            </a:extLst>
          </p:cNvPr>
          <p:cNvSpPr/>
          <p:nvPr/>
        </p:nvSpPr>
        <p:spPr bwMode="auto">
          <a:xfrm>
            <a:off x="4147669" y="3075449"/>
            <a:ext cx="152400" cy="152400"/>
          </a:xfrm>
          <a:prstGeom prst="ellipse">
            <a:avLst/>
          </a:prstGeom>
          <a:solidFill>
            <a:schemeClr val="bg2"/>
          </a:solidFill>
          <a:ln w="1270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eaLnBrk="0" fontAlgn="base" hangingPunct="0">
              <a:spcBef>
                <a:spcPct val="0"/>
              </a:spcBef>
              <a:spcAft>
                <a:spcPct val="0"/>
              </a:spcAft>
            </a:pPr>
            <a:endParaRPr lang="en-US" sz="2400">
              <a:latin typeface="Times New Roman" charset="0"/>
            </a:endParaRPr>
          </a:p>
        </p:txBody>
      </p:sp>
      <p:sp>
        <p:nvSpPr>
          <p:cNvPr id="4" name="TextBox 3">
            <a:extLst>
              <a:ext uri="{FF2B5EF4-FFF2-40B4-BE49-F238E27FC236}">
                <a16:creationId xmlns:a16="http://schemas.microsoft.com/office/drawing/2014/main" id="{52496023-5010-92A0-DB1C-F9C0960E2BAC}"/>
              </a:ext>
            </a:extLst>
          </p:cNvPr>
          <p:cNvSpPr txBox="1"/>
          <p:nvPr/>
        </p:nvSpPr>
        <p:spPr>
          <a:xfrm>
            <a:off x="947270" y="4370849"/>
            <a:ext cx="1527469" cy="338554"/>
          </a:xfrm>
          <a:prstGeom prst="rect">
            <a:avLst/>
          </a:prstGeom>
          <a:noFill/>
        </p:spPr>
        <p:txBody>
          <a:bodyPr wrap="none" rtlCol="0">
            <a:spAutoFit/>
          </a:bodyPr>
          <a:lstStyle/>
          <a:p>
            <a:r>
              <a:rPr lang="en-US" sz="1600" b="1" i="1" dirty="0">
                <a:solidFill>
                  <a:srgbClr val="FF0000"/>
                </a:solidFill>
                <a:latin typeface="Arial"/>
              </a:rPr>
              <a:t>Warhol (2023)</a:t>
            </a:r>
          </a:p>
        </p:txBody>
      </p:sp>
      <p:cxnSp>
        <p:nvCxnSpPr>
          <p:cNvPr id="5" name="Straight Arrow Connector 4">
            <a:extLst>
              <a:ext uri="{FF2B5EF4-FFF2-40B4-BE49-F238E27FC236}">
                <a16:creationId xmlns:a16="http://schemas.microsoft.com/office/drawing/2014/main" id="{5BA9FF3F-0A73-3867-DFE6-0E8739605686}"/>
              </a:ext>
            </a:extLst>
          </p:cNvPr>
          <p:cNvCxnSpPr>
            <a:endCxn id="2" idx="3"/>
          </p:cNvCxnSpPr>
          <p:nvPr/>
        </p:nvCxnSpPr>
        <p:spPr bwMode="auto">
          <a:xfrm flipV="1">
            <a:off x="2318869" y="3205531"/>
            <a:ext cx="1851118" cy="1241518"/>
          </a:xfrm>
          <a:prstGeom prst="straightConnector1">
            <a:avLst/>
          </a:prstGeom>
          <a:solidFill>
            <a:schemeClr val="accent1"/>
          </a:solidFill>
          <a:ln w="12700" cap="flat" cmpd="sng" algn="ctr">
            <a:solidFill>
              <a:schemeClr val="tx1"/>
            </a:solidFill>
            <a:prstDash val="solid"/>
            <a:round/>
            <a:headEnd type="none" w="med" len="med"/>
            <a:tailEnd type="stealth"/>
          </a:ln>
          <a:effectLst/>
        </p:spPr>
      </p:cxnSp>
    </p:spTree>
    <p:extLst>
      <p:ext uri="{BB962C8B-B14F-4D97-AF65-F5344CB8AC3E}">
        <p14:creationId xmlns:p14="http://schemas.microsoft.com/office/powerpoint/2010/main" val="1814819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3EB462-FF62-E560-942A-4B6148EE6949}"/>
              </a:ext>
            </a:extLst>
          </p:cNvPr>
          <p:cNvSpPr>
            <a:spLocks noGrp="1"/>
          </p:cNvSpPr>
          <p:nvPr>
            <p:ph type="title"/>
          </p:nvPr>
        </p:nvSpPr>
        <p:spPr>
          <a:xfrm>
            <a:off x="914400" y="1"/>
            <a:ext cx="10515600" cy="1005840"/>
          </a:xfrm>
        </p:spPr>
        <p:txBody>
          <a:bodyPr>
            <a:normAutofit/>
          </a:bodyPr>
          <a:lstStyle/>
          <a:p>
            <a:pPr algn="ctr"/>
            <a:r>
              <a:rPr lang="en-US" sz="3600" dirty="0"/>
              <a:t>Implications of Warhol (for US fair-use Law)</a:t>
            </a:r>
          </a:p>
        </p:txBody>
      </p:sp>
      <p:sp>
        <p:nvSpPr>
          <p:cNvPr id="4" name="Content Placeholder 3">
            <a:extLst>
              <a:ext uri="{FF2B5EF4-FFF2-40B4-BE49-F238E27FC236}">
                <a16:creationId xmlns:a16="http://schemas.microsoft.com/office/drawing/2014/main" id="{C69D5B86-C45E-48FC-DE5D-C47003469EF8}"/>
              </a:ext>
            </a:extLst>
          </p:cNvPr>
          <p:cNvSpPr>
            <a:spLocks noGrp="1"/>
          </p:cNvSpPr>
          <p:nvPr>
            <p:ph sz="half" idx="1"/>
          </p:nvPr>
        </p:nvSpPr>
        <p:spPr>
          <a:xfrm>
            <a:off x="346710" y="1098074"/>
            <a:ext cx="4316730" cy="5078889"/>
          </a:xfrm>
        </p:spPr>
        <p:txBody>
          <a:bodyPr>
            <a:normAutofit fontScale="92500"/>
          </a:bodyPr>
          <a:lstStyle/>
          <a:p>
            <a:pPr marL="514350" indent="-514350">
              <a:buFont typeface="+mj-lt"/>
              <a:buAutoNum type="arabicParenR"/>
            </a:pPr>
            <a:r>
              <a:rPr lang="en-US" dirty="0"/>
              <a:t>Revive attention to “commercial” use</a:t>
            </a:r>
          </a:p>
          <a:p>
            <a:pPr marL="514350" indent="-514350">
              <a:buFont typeface="+mj-lt"/>
              <a:buAutoNum type="arabicParenR"/>
            </a:pPr>
            <a:r>
              <a:rPr lang="en-US" dirty="0"/>
              <a:t>Shift meaning of “transformation” toward “different purpose”</a:t>
            </a:r>
          </a:p>
          <a:p>
            <a:pPr marL="514350" indent="-514350">
              <a:buFont typeface="+mj-lt"/>
              <a:buAutoNum type="arabicParenR"/>
            </a:pPr>
            <a:r>
              <a:rPr lang="en-US" dirty="0"/>
              <a:t>Shift focus to specific uses of the defendant’s work</a:t>
            </a:r>
          </a:p>
          <a:p>
            <a:pPr marL="514350" indent="-514350">
              <a:buFont typeface="+mj-lt"/>
              <a:buAutoNum type="arabicParenR"/>
            </a:pPr>
            <a:r>
              <a:rPr lang="en-US" dirty="0"/>
              <a:t>Perhaps augment disaggregation of fair use</a:t>
            </a:r>
          </a:p>
          <a:p>
            <a:pPr marL="514350" indent="-514350">
              <a:buFont typeface="+mj-lt"/>
              <a:buAutoNum type="arabicParenR"/>
            </a:pPr>
            <a:r>
              <a:rPr lang="en-US" dirty="0"/>
              <a:t>Increase notorious unpredictability of fair use</a:t>
            </a:r>
          </a:p>
        </p:txBody>
      </p:sp>
      <p:sp>
        <p:nvSpPr>
          <p:cNvPr id="7" name="Rectangle 6">
            <a:extLst>
              <a:ext uri="{FF2B5EF4-FFF2-40B4-BE49-F238E27FC236}">
                <a16:creationId xmlns:a16="http://schemas.microsoft.com/office/drawing/2014/main" id="{F081935D-BE06-9592-A427-C445BC061B80}"/>
              </a:ext>
            </a:extLst>
          </p:cNvPr>
          <p:cNvSpPr/>
          <p:nvPr/>
        </p:nvSpPr>
        <p:spPr>
          <a:xfrm>
            <a:off x="346710" y="3909060"/>
            <a:ext cx="4316730" cy="1914965"/>
          </a:xfrm>
          <a:prstGeom prst="rect">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910140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9F38D545-3683-C38E-88E8-1007A28F27AF}"/>
              </a:ext>
            </a:extLst>
          </p:cNvPr>
          <p:cNvSpPr>
            <a:spLocks noGrp="1"/>
          </p:cNvSpPr>
          <p:nvPr>
            <p:ph type="title"/>
          </p:nvPr>
        </p:nvSpPr>
        <p:spPr/>
        <p:txBody>
          <a:bodyPr/>
          <a:lstStyle/>
          <a:p>
            <a:pPr algn="ctr"/>
            <a:r>
              <a:rPr lang="en-US" dirty="0"/>
              <a:t>Warhol v. Goldsmith (SCOTUS 2023)</a:t>
            </a:r>
          </a:p>
        </p:txBody>
      </p:sp>
      <p:sp>
        <p:nvSpPr>
          <p:cNvPr id="4" name="Content Placeholder 3">
            <a:extLst>
              <a:ext uri="{FF2B5EF4-FFF2-40B4-BE49-F238E27FC236}">
                <a16:creationId xmlns:a16="http://schemas.microsoft.com/office/drawing/2014/main" id="{5849D042-153E-8C44-543E-E4777D379F2B}"/>
              </a:ext>
            </a:extLst>
          </p:cNvPr>
          <p:cNvSpPr>
            <a:spLocks noGrp="1"/>
          </p:cNvSpPr>
          <p:nvPr>
            <p:ph idx="1"/>
          </p:nvPr>
        </p:nvSpPr>
        <p:spPr>
          <a:xfrm>
            <a:off x="708660" y="1690688"/>
            <a:ext cx="6366510" cy="4486275"/>
          </a:xfrm>
        </p:spPr>
        <p:txBody>
          <a:bodyPr>
            <a:noAutofit/>
          </a:bodyPr>
          <a:lstStyle/>
          <a:p>
            <a:pPr marL="0" indent="0">
              <a:buNone/>
            </a:pPr>
            <a:r>
              <a:rPr lang="en-US" sz="2400" dirty="0">
                <a:effectLst/>
              </a:rPr>
              <a:t>“</a:t>
            </a:r>
            <a:r>
              <a:rPr lang="en-US" sz="2400" dirty="0"/>
              <a:t>[T]</a:t>
            </a:r>
            <a:r>
              <a:rPr lang="en-US" sz="2400" dirty="0">
                <a:effectLst/>
              </a:rPr>
              <a:t>he Court expresses no opinion as to the creation, display, or sale of any of the original Prince Series works.”….</a:t>
            </a:r>
          </a:p>
          <a:p>
            <a:pPr marL="0" indent="0">
              <a:buNone/>
            </a:pPr>
            <a:r>
              <a:rPr lang="en-US" sz="2400" dirty="0"/>
              <a:t>Footnote 15:  “</a:t>
            </a:r>
            <a:r>
              <a:rPr lang="en-US" sz="2400" dirty="0">
                <a:effectLst/>
              </a:rPr>
              <a:t>The situation might be different if AWF licensed Warhol’s Soup Cans to a soup business to serve as its logo. That use would share much the same purpose of Campbell’s logo, even though Soup Cans has some new meaning or message. This hypothetical, though fanciful, is parallel to the situation here: Both Goldsmith and AWF sold images of Prince (AWF’s copying Goldsmith’s) to magazines to illustrate stories about the celebrity, which is the typical use made of Goldsmith’s photographs.” </a:t>
            </a:r>
          </a:p>
          <a:p>
            <a:pPr marL="0" indent="0">
              <a:buNone/>
            </a:pPr>
            <a:endParaRPr lang="en-US" sz="2400" dirty="0">
              <a:effectLst/>
            </a:endParaRPr>
          </a:p>
        </p:txBody>
      </p:sp>
    </p:spTree>
    <p:extLst>
      <p:ext uri="{BB962C8B-B14F-4D97-AF65-F5344CB8AC3E}">
        <p14:creationId xmlns:p14="http://schemas.microsoft.com/office/powerpoint/2010/main" val="14867196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FC3EB462-FF62-E560-942A-4B6148EE6949}"/>
              </a:ext>
            </a:extLst>
          </p:cNvPr>
          <p:cNvSpPr>
            <a:spLocks noGrp="1"/>
          </p:cNvSpPr>
          <p:nvPr>
            <p:ph type="title"/>
          </p:nvPr>
        </p:nvSpPr>
        <p:spPr>
          <a:xfrm>
            <a:off x="914400" y="1"/>
            <a:ext cx="10515600" cy="1005840"/>
          </a:xfrm>
        </p:spPr>
        <p:txBody>
          <a:bodyPr>
            <a:normAutofit/>
          </a:bodyPr>
          <a:lstStyle/>
          <a:p>
            <a:pPr algn="ctr"/>
            <a:r>
              <a:rPr lang="en-US" sz="3600" dirty="0"/>
              <a:t>Implications of Warhol (for US fair-use Law)</a:t>
            </a:r>
          </a:p>
        </p:txBody>
      </p:sp>
      <p:sp>
        <p:nvSpPr>
          <p:cNvPr id="4" name="Content Placeholder 3">
            <a:extLst>
              <a:ext uri="{FF2B5EF4-FFF2-40B4-BE49-F238E27FC236}">
                <a16:creationId xmlns:a16="http://schemas.microsoft.com/office/drawing/2014/main" id="{C69D5B86-C45E-48FC-DE5D-C47003469EF8}"/>
              </a:ext>
            </a:extLst>
          </p:cNvPr>
          <p:cNvSpPr>
            <a:spLocks noGrp="1"/>
          </p:cNvSpPr>
          <p:nvPr>
            <p:ph sz="half" idx="1"/>
          </p:nvPr>
        </p:nvSpPr>
        <p:spPr>
          <a:xfrm>
            <a:off x="346710" y="1098074"/>
            <a:ext cx="4316730" cy="5078889"/>
          </a:xfrm>
        </p:spPr>
        <p:txBody>
          <a:bodyPr>
            <a:normAutofit fontScale="92500"/>
          </a:bodyPr>
          <a:lstStyle/>
          <a:p>
            <a:pPr marL="514350" indent="-514350">
              <a:buFont typeface="+mj-lt"/>
              <a:buAutoNum type="arabicParenR"/>
            </a:pPr>
            <a:r>
              <a:rPr lang="en-US" dirty="0"/>
              <a:t>Revive attention to “commercial” use</a:t>
            </a:r>
          </a:p>
          <a:p>
            <a:pPr marL="514350" indent="-514350">
              <a:buFont typeface="+mj-lt"/>
              <a:buAutoNum type="arabicParenR"/>
            </a:pPr>
            <a:r>
              <a:rPr lang="en-US" dirty="0"/>
              <a:t>Shift meaning of “transformation” toward “different purpose”</a:t>
            </a:r>
          </a:p>
          <a:p>
            <a:pPr marL="514350" indent="-514350">
              <a:buFont typeface="+mj-lt"/>
              <a:buAutoNum type="arabicParenR"/>
            </a:pPr>
            <a:r>
              <a:rPr lang="en-US" dirty="0"/>
              <a:t>Shift focus to specific uses of the defendant’s work</a:t>
            </a:r>
          </a:p>
          <a:p>
            <a:pPr marL="514350" indent="-514350">
              <a:buFont typeface="+mj-lt"/>
              <a:buAutoNum type="arabicParenR"/>
            </a:pPr>
            <a:r>
              <a:rPr lang="en-US" dirty="0"/>
              <a:t>Perhaps augment disaggregation of fair use</a:t>
            </a:r>
          </a:p>
          <a:p>
            <a:pPr marL="514350" indent="-514350">
              <a:buFont typeface="+mj-lt"/>
              <a:buAutoNum type="arabicParenR"/>
            </a:pPr>
            <a:r>
              <a:rPr lang="en-US" dirty="0"/>
              <a:t>Increase notorious unpredictability of fair use</a:t>
            </a:r>
          </a:p>
        </p:txBody>
      </p:sp>
    </p:spTree>
    <p:extLst>
      <p:ext uri="{BB962C8B-B14F-4D97-AF65-F5344CB8AC3E}">
        <p14:creationId xmlns:p14="http://schemas.microsoft.com/office/powerpoint/2010/main" val="382179230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4" id="{D0F131F1-831B-0647-A3A9-837A037336F1}" vid="{66825EB4-E024-AE4F-BD62-F85C1C09740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6808</TotalTime>
  <Words>897</Words>
  <Application>Microsoft Macintosh PowerPoint</Application>
  <PresentationFormat>Widescreen</PresentationFormat>
  <Paragraphs>85</Paragraphs>
  <Slides>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MS Mincho</vt:lpstr>
      <vt:lpstr>Arial</vt:lpstr>
      <vt:lpstr>Calibri</vt:lpstr>
      <vt:lpstr>Calibri Light</vt:lpstr>
      <vt:lpstr>Times New Roman</vt:lpstr>
      <vt:lpstr>Office Theme</vt:lpstr>
      <vt:lpstr>The Implications of Warhol v. Goldsmith </vt:lpstr>
      <vt:lpstr>17 USC 107</vt:lpstr>
      <vt:lpstr>Warhol v. Goldsmith (SCOTUS 2023)</vt:lpstr>
      <vt:lpstr>Implications of Warhol (for US fair-use Law)</vt:lpstr>
      <vt:lpstr>Implications of Warhol (for US fair-use Law)</vt:lpstr>
      <vt:lpstr>PowerPoint Presentation</vt:lpstr>
      <vt:lpstr>Implications of Warhol (for US fair-use Law)</vt:lpstr>
      <vt:lpstr>Warhol v. Goldsmith (SCOTUS 2023)</vt:lpstr>
      <vt:lpstr>Implications of Warhol (for US fair-use Law)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Google v. Oracle </dc:title>
  <dc:creator>Terry Fisher</dc:creator>
  <cp:lastModifiedBy>Terry Fisher</cp:lastModifiedBy>
  <cp:revision>34</cp:revision>
  <dcterms:created xsi:type="dcterms:W3CDTF">2021-04-23T11:09:59Z</dcterms:created>
  <dcterms:modified xsi:type="dcterms:W3CDTF">2024-03-26T14:14:01Z</dcterms:modified>
</cp:coreProperties>
</file>