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479" r:id="rId3"/>
    <p:sldId id="464" r:id="rId4"/>
    <p:sldId id="505" r:id="rId5"/>
    <p:sldId id="496" r:id="rId6"/>
    <p:sldId id="48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094"/>
    <p:restoredTop sz="94606"/>
  </p:normalViewPr>
  <p:slideViewPr>
    <p:cSldViewPr snapToGrid="0" snapToObjects="1" showGuides="1">
      <p:cViewPr varScale="1">
        <p:scale>
          <a:sx n="112" d="100"/>
          <a:sy n="112" d="100"/>
        </p:scale>
        <p:origin x="576" y="20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CFB5FD6-758D-264E-9066-DA4419509214}" type="datetimeFigureOut">
              <a:rPr lang="en-US" smtClean="0"/>
              <a:t>2/26/24</a:t>
            </a:fld>
            <a:endParaRPr lang="en-US"/>
          </a:p>
        </p:txBody>
      </p:sp>
      <p:sp>
        <p:nvSpPr>
          <p:cNvPr id="5" name="Footer Placeholder 4"/>
          <p:cNvSpPr>
            <a:spLocks noGrp="1"/>
          </p:cNvSpPr>
          <p:nvPr>
            <p:ph type="ftr" sz="quarter" idx="11"/>
          </p:nvPr>
        </p:nvSpPr>
        <p:spPr/>
        <p:txBody>
          <a:bodyPr/>
          <a:lstStyle/>
          <a:p>
            <a:r>
              <a:rPr lang="en-US" dirty="0"/>
              <a:t>This presentation is licensed under the Creative Commons Attribution 4.0 License</a:t>
            </a:r>
          </a:p>
        </p:txBody>
      </p:sp>
      <p:sp>
        <p:nvSpPr>
          <p:cNvPr id="6" name="Slide Number Placeholder 5"/>
          <p:cNvSpPr>
            <a:spLocks noGrp="1"/>
          </p:cNvSpPr>
          <p:nvPr>
            <p:ph type="sldNum" sz="quarter" idx="12"/>
          </p:nvPr>
        </p:nvSpPr>
        <p:spPr/>
        <p:txBody>
          <a:bodyPr/>
          <a:lstStyle/>
          <a:p>
            <a:fld id="{2665CA6C-B055-9241-BF67-B9676DC3871F}" type="slidenum">
              <a:rPr lang="en-US" smtClean="0"/>
              <a:t>‹#›</a:t>
            </a:fld>
            <a:endParaRPr lang="en-US"/>
          </a:p>
        </p:txBody>
      </p:sp>
    </p:spTree>
    <p:extLst>
      <p:ext uri="{BB962C8B-B14F-4D97-AF65-F5344CB8AC3E}">
        <p14:creationId xmlns:p14="http://schemas.microsoft.com/office/powerpoint/2010/main" val="436173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FB5FD6-758D-264E-9066-DA4419509214}" type="datetimeFigureOut">
              <a:rPr lang="en-US" smtClean="0"/>
              <a:t>2/26/24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65CA6C-B055-9241-BF67-B9676DC3871F}" type="slidenum">
              <a:rPr lang="en-US" smtClean="0"/>
              <a:t>‹#›</a:t>
            </a:fld>
            <a:endParaRPr lang="en-US"/>
          </a:p>
        </p:txBody>
      </p:sp>
    </p:spTree>
    <p:extLst>
      <p:ext uri="{BB962C8B-B14F-4D97-AF65-F5344CB8AC3E}">
        <p14:creationId xmlns:p14="http://schemas.microsoft.com/office/powerpoint/2010/main" val="2081382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FB5FD6-758D-264E-9066-DA4419509214}" type="datetimeFigureOut">
              <a:rPr lang="en-US" smtClean="0"/>
              <a:t>2/26/24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65CA6C-B055-9241-BF67-B9676DC3871F}" type="slidenum">
              <a:rPr lang="en-US" smtClean="0"/>
              <a:t>‹#›</a:t>
            </a:fld>
            <a:endParaRPr lang="en-US"/>
          </a:p>
        </p:txBody>
      </p:sp>
    </p:spTree>
    <p:extLst>
      <p:ext uri="{BB962C8B-B14F-4D97-AF65-F5344CB8AC3E}">
        <p14:creationId xmlns:p14="http://schemas.microsoft.com/office/powerpoint/2010/main" val="1427257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FB5FD6-758D-264E-9066-DA4419509214}" type="datetimeFigureOut">
              <a:rPr lang="en-US" smtClean="0"/>
              <a:t>2/26/24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65CA6C-B055-9241-BF67-B9676DC3871F}" type="slidenum">
              <a:rPr lang="en-US" smtClean="0"/>
              <a:t>‹#›</a:t>
            </a:fld>
            <a:endParaRPr lang="en-US"/>
          </a:p>
        </p:txBody>
      </p:sp>
    </p:spTree>
    <p:extLst>
      <p:ext uri="{BB962C8B-B14F-4D97-AF65-F5344CB8AC3E}">
        <p14:creationId xmlns:p14="http://schemas.microsoft.com/office/powerpoint/2010/main" val="574431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CFB5FD6-758D-264E-9066-DA4419509214}" type="datetimeFigureOut">
              <a:rPr lang="en-US" smtClean="0"/>
              <a:t>2/26/24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65CA6C-B055-9241-BF67-B9676DC3871F}" type="slidenum">
              <a:rPr lang="en-US" smtClean="0"/>
              <a:t>‹#›</a:t>
            </a:fld>
            <a:endParaRPr lang="en-US"/>
          </a:p>
        </p:txBody>
      </p:sp>
    </p:spTree>
    <p:extLst>
      <p:ext uri="{BB962C8B-B14F-4D97-AF65-F5344CB8AC3E}">
        <p14:creationId xmlns:p14="http://schemas.microsoft.com/office/powerpoint/2010/main" val="1529428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FB5FD6-758D-264E-9066-DA4419509214}" type="datetimeFigureOut">
              <a:rPr lang="en-US" smtClean="0"/>
              <a:t>2/26/24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65CA6C-B055-9241-BF67-B9676DC3871F}" type="slidenum">
              <a:rPr lang="en-US" smtClean="0"/>
              <a:t>‹#›</a:t>
            </a:fld>
            <a:endParaRPr lang="en-US"/>
          </a:p>
        </p:txBody>
      </p:sp>
    </p:spTree>
    <p:extLst>
      <p:ext uri="{BB962C8B-B14F-4D97-AF65-F5344CB8AC3E}">
        <p14:creationId xmlns:p14="http://schemas.microsoft.com/office/powerpoint/2010/main" val="1879516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FB5FD6-758D-264E-9066-DA4419509214}" type="datetimeFigureOut">
              <a:rPr lang="en-US" smtClean="0"/>
              <a:t>2/26/24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65CA6C-B055-9241-BF67-B9676DC3871F}" type="slidenum">
              <a:rPr lang="en-US" smtClean="0"/>
              <a:t>‹#›</a:t>
            </a:fld>
            <a:endParaRPr lang="en-US"/>
          </a:p>
        </p:txBody>
      </p:sp>
    </p:spTree>
    <p:extLst>
      <p:ext uri="{BB962C8B-B14F-4D97-AF65-F5344CB8AC3E}">
        <p14:creationId xmlns:p14="http://schemas.microsoft.com/office/powerpoint/2010/main" val="1689439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FB5FD6-758D-264E-9066-DA4419509214}" type="datetimeFigureOut">
              <a:rPr lang="en-US" smtClean="0"/>
              <a:t>2/26/24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65CA6C-B055-9241-BF67-B9676DC3871F}" type="slidenum">
              <a:rPr lang="en-US" smtClean="0"/>
              <a:t>‹#›</a:t>
            </a:fld>
            <a:endParaRPr lang="en-US"/>
          </a:p>
        </p:txBody>
      </p:sp>
    </p:spTree>
    <p:extLst>
      <p:ext uri="{BB962C8B-B14F-4D97-AF65-F5344CB8AC3E}">
        <p14:creationId xmlns:p14="http://schemas.microsoft.com/office/powerpoint/2010/main" val="387450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FB5FD6-758D-264E-9066-DA4419509214}" type="datetimeFigureOut">
              <a:rPr lang="en-US" smtClean="0"/>
              <a:t>2/26/24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65CA6C-B055-9241-BF67-B9676DC3871F}" type="slidenum">
              <a:rPr lang="en-US" smtClean="0"/>
              <a:t>‹#›</a:t>
            </a:fld>
            <a:endParaRPr lang="en-US"/>
          </a:p>
        </p:txBody>
      </p:sp>
    </p:spTree>
    <p:extLst>
      <p:ext uri="{BB962C8B-B14F-4D97-AF65-F5344CB8AC3E}">
        <p14:creationId xmlns:p14="http://schemas.microsoft.com/office/powerpoint/2010/main" val="711749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CFB5FD6-758D-264E-9066-DA4419509214}" type="datetimeFigureOut">
              <a:rPr lang="en-US" smtClean="0"/>
              <a:t>2/26/24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65CA6C-B055-9241-BF67-B9676DC3871F}" type="slidenum">
              <a:rPr lang="en-US" smtClean="0"/>
              <a:t>‹#›</a:t>
            </a:fld>
            <a:endParaRPr lang="en-US"/>
          </a:p>
        </p:txBody>
      </p:sp>
    </p:spTree>
    <p:extLst>
      <p:ext uri="{BB962C8B-B14F-4D97-AF65-F5344CB8AC3E}">
        <p14:creationId xmlns:p14="http://schemas.microsoft.com/office/powerpoint/2010/main" val="886033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CFB5FD6-758D-264E-9066-DA4419509214}" type="datetimeFigureOut">
              <a:rPr lang="en-US" smtClean="0"/>
              <a:t>2/26/24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65CA6C-B055-9241-BF67-B9676DC3871F}" type="slidenum">
              <a:rPr lang="en-US" smtClean="0"/>
              <a:t>‹#›</a:t>
            </a:fld>
            <a:endParaRPr lang="en-US"/>
          </a:p>
        </p:txBody>
      </p:sp>
    </p:spTree>
    <p:extLst>
      <p:ext uri="{BB962C8B-B14F-4D97-AF65-F5344CB8AC3E}">
        <p14:creationId xmlns:p14="http://schemas.microsoft.com/office/powerpoint/2010/main" val="913190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63137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FB5FD6-758D-264E-9066-DA4419509214}" type="datetimeFigureOut">
              <a:rPr lang="en-US" smtClean="0"/>
              <a:t>2/26/24</a:t>
            </a:fld>
            <a:endParaRPr lang="en-US"/>
          </a:p>
        </p:txBody>
      </p:sp>
      <p:sp>
        <p:nvSpPr>
          <p:cNvPr id="5" name="Footer Placeholder 4"/>
          <p:cNvSpPr>
            <a:spLocks noGrp="1"/>
          </p:cNvSpPr>
          <p:nvPr>
            <p:ph type="ftr" sz="quarter" idx="3"/>
          </p:nvPr>
        </p:nvSpPr>
        <p:spPr>
          <a:xfrm>
            <a:off x="2906485" y="6564086"/>
            <a:ext cx="6379029" cy="293914"/>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This presentation is licensed under the Creative Commons Attribution 4.0 License</a:t>
            </a:r>
          </a:p>
        </p:txBody>
      </p:sp>
      <p:sp>
        <p:nvSpPr>
          <p:cNvPr id="6" name="Slide Number Placeholder 5"/>
          <p:cNvSpPr>
            <a:spLocks noGrp="1"/>
          </p:cNvSpPr>
          <p:nvPr>
            <p:ph type="sldNum" sz="quarter" idx="4"/>
          </p:nvPr>
        </p:nvSpPr>
        <p:spPr>
          <a:xfrm>
            <a:off x="10570028" y="6356350"/>
            <a:ext cx="78377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65CA6C-B055-9241-BF67-B9676DC3871F}" type="slidenum">
              <a:rPr lang="en-US" smtClean="0"/>
              <a:t>‹#›</a:t>
            </a:fld>
            <a:endParaRPr lang="en-US"/>
          </a:p>
        </p:txBody>
      </p:sp>
      <p:pic>
        <p:nvPicPr>
          <p:cNvPr id="9" name="Picture 8" descr="Venn diagram&#10;&#10;Description automatically generated">
            <a:extLst>
              <a:ext uri="{FF2B5EF4-FFF2-40B4-BE49-F238E27FC236}">
                <a16:creationId xmlns:a16="http://schemas.microsoft.com/office/drawing/2014/main" id="{EB0DE07D-D8F8-D142-95BF-2FB1EC44B249}"/>
              </a:ext>
            </a:extLst>
          </p:cNvPr>
          <p:cNvPicPr>
            <a:picLocks noChangeAspect="1"/>
          </p:cNvPicPr>
          <p:nvPr userDrawn="1"/>
        </p:nvPicPr>
        <p:blipFill>
          <a:blip r:embed="rId13"/>
          <a:stretch>
            <a:fillRect/>
          </a:stretch>
        </p:blipFill>
        <p:spPr>
          <a:xfrm>
            <a:off x="171557" y="126206"/>
            <a:ext cx="407152" cy="477838"/>
          </a:xfrm>
          <a:prstGeom prst="rect">
            <a:avLst/>
          </a:prstGeom>
        </p:spPr>
      </p:pic>
    </p:spTree>
    <p:extLst>
      <p:ext uri="{BB962C8B-B14F-4D97-AF65-F5344CB8AC3E}">
        <p14:creationId xmlns:p14="http://schemas.microsoft.com/office/powerpoint/2010/main" val="12919404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780840"/>
            <a:ext cx="9144000" cy="2387600"/>
          </a:xfrm>
        </p:spPr>
        <p:txBody>
          <a:bodyPr>
            <a:normAutofit/>
          </a:bodyPr>
          <a:lstStyle/>
          <a:p>
            <a:r>
              <a:rPr lang="en-US" sz="4800" dirty="0"/>
              <a:t>Protective Provisions</a:t>
            </a:r>
          </a:p>
        </p:txBody>
      </p:sp>
      <p:sp>
        <p:nvSpPr>
          <p:cNvPr id="3" name="Subtitle 2"/>
          <p:cNvSpPr>
            <a:spLocks noGrp="1"/>
          </p:cNvSpPr>
          <p:nvPr>
            <p:ph type="subTitle" idx="1"/>
          </p:nvPr>
        </p:nvSpPr>
        <p:spPr/>
        <p:txBody>
          <a:bodyPr/>
          <a:lstStyle/>
          <a:p>
            <a:r>
              <a:rPr lang="en-US" dirty="0"/>
              <a:t>CX241</a:t>
            </a:r>
          </a:p>
          <a:p>
            <a:r>
              <a:rPr lang="en-US" dirty="0"/>
              <a:t>William Fisher</a:t>
            </a:r>
          </a:p>
          <a:p>
            <a:r>
              <a:rPr lang="en-US" dirty="0"/>
              <a:t>February 2022</a:t>
            </a:r>
          </a:p>
        </p:txBody>
      </p:sp>
    </p:spTree>
    <p:extLst>
      <p:ext uri="{BB962C8B-B14F-4D97-AF65-F5344CB8AC3E}">
        <p14:creationId xmlns:p14="http://schemas.microsoft.com/office/powerpoint/2010/main" val="1401453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5E458-F771-1043-A069-49AF6D928910}"/>
              </a:ext>
            </a:extLst>
          </p:cNvPr>
          <p:cNvSpPr>
            <a:spLocks noGrp="1"/>
          </p:cNvSpPr>
          <p:nvPr>
            <p:ph type="title"/>
          </p:nvPr>
        </p:nvSpPr>
        <p:spPr/>
        <p:txBody>
          <a:bodyPr/>
          <a:lstStyle/>
          <a:p>
            <a:pPr algn="ctr"/>
            <a:r>
              <a:rPr lang="en-US" dirty="0"/>
              <a:t>Goals</a:t>
            </a:r>
          </a:p>
        </p:txBody>
      </p:sp>
      <p:sp>
        <p:nvSpPr>
          <p:cNvPr id="3" name="Content Placeholder 2">
            <a:extLst>
              <a:ext uri="{FF2B5EF4-FFF2-40B4-BE49-F238E27FC236}">
                <a16:creationId xmlns:a16="http://schemas.microsoft.com/office/drawing/2014/main" id="{DBD88153-CC11-C242-8D3D-FE4C091C4BA2}"/>
              </a:ext>
            </a:extLst>
          </p:cNvPr>
          <p:cNvSpPr>
            <a:spLocks noGrp="1"/>
          </p:cNvSpPr>
          <p:nvPr>
            <p:ph sz="half" idx="1"/>
          </p:nvPr>
        </p:nvSpPr>
        <p:spPr/>
        <p:txBody>
          <a:bodyPr/>
          <a:lstStyle/>
          <a:p>
            <a:r>
              <a:rPr lang="en-US" dirty="0"/>
              <a:t>Shield vulnerable parties from exploitation</a:t>
            </a:r>
          </a:p>
          <a:p>
            <a:pPr lvl="1"/>
            <a:r>
              <a:rPr lang="en-US" dirty="0"/>
              <a:t>Cf. contract law; landlord/tenant law; family law</a:t>
            </a:r>
          </a:p>
        </p:txBody>
      </p:sp>
      <p:sp>
        <p:nvSpPr>
          <p:cNvPr id="4" name="Content Placeholder 3">
            <a:extLst>
              <a:ext uri="{FF2B5EF4-FFF2-40B4-BE49-F238E27FC236}">
                <a16:creationId xmlns:a16="http://schemas.microsoft.com/office/drawing/2014/main" id="{60E3BEDF-D56F-914A-8A6A-35940A5FF2AF}"/>
              </a:ext>
            </a:extLst>
          </p:cNvPr>
          <p:cNvSpPr>
            <a:spLocks noGrp="1"/>
          </p:cNvSpPr>
          <p:nvPr>
            <p:ph sz="half" idx="2"/>
          </p:nvPr>
        </p:nvSpPr>
        <p:spPr/>
        <p:txBody>
          <a:bodyPr/>
          <a:lstStyle/>
          <a:p>
            <a:r>
              <a:rPr lang="en-US" dirty="0"/>
              <a:t>Parties Considered Vulnerable:</a:t>
            </a:r>
          </a:p>
          <a:p>
            <a:pPr lvl="1"/>
            <a:r>
              <a:rPr lang="en-US" dirty="0"/>
              <a:t>Creators</a:t>
            </a:r>
          </a:p>
          <a:p>
            <a:pPr lvl="1"/>
            <a:r>
              <a:rPr lang="en-US" dirty="0"/>
              <a:t>Creators’ families</a:t>
            </a:r>
          </a:p>
          <a:p>
            <a:endParaRPr lang="en-US" dirty="0"/>
          </a:p>
        </p:txBody>
      </p:sp>
    </p:spTree>
    <p:extLst>
      <p:ext uri="{BB962C8B-B14F-4D97-AF65-F5344CB8AC3E}">
        <p14:creationId xmlns:p14="http://schemas.microsoft.com/office/powerpoint/2010/main" val="514661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EDF1B-1A6C-EA49-A700-6A001836EE21}"/>
              </a:ext>
            </a:extLst>
          </p:cNvPr>
          <p:cNvSpPr>
            <a:spLocks noGrp="1"/>
          </p:cNvSpPr>
          <p:nvPr>
            <p:ph type="title"/>
          </p:nvPr>
        </p:nvSpPr>
        <p:spPr/>
        <p:txBody>
          <a:bodyPr/>
          <a:lstStyle/>
          <a:p>
            <a:r>
              <a:rPr lang="en-US" dirty="0"/>
              <a:t>Axes of Fairness</a:t>
            </a:r>
          </a:p>
        </p:txBody>
      </p:sp>
      <p:sp>
        <p:nvSpPr>
          <p:cNvPr id="3" name="Content Placeholder 2">
            <a:extLst>
              <a:ext uri="{FF2B5EF4-FFF2-40B4-BE49-F238E27FC236}">
                <a16:creationId xmlns:a16="http://schemas.microsoft.com/office/drawing/2014/main" id="{369DEFFD-9F6A-4A4A-81DC-8C220EA6F8BE}"/>
              </a:ext>
            </a:extLst>
          </p:cNvPr>
          <p:cNvSpPr>
            <a:spLocks noGrp="1"/>
          </p:cNvSpPr>
          <p:nvPr>
            <p:ph idx="1"/>
          </p:nvPr>
        </p:nvSpPr>
        <p:spPr/>
        <p:txBody>
          <a:bodyPr/>
          <a:lstStyle/>
          <a:p>
            <a:pPr marL="514350" indent="-514350">
              <a:buFont typeface="+mj-lt"/>
              <a:buAutoNum type="arabicParenR"/>
            </a:pPr>
            <a:r>
              <a:rPr lang="en-US" dirty="0"/>
              <a:t>How much are they paid?</a:t>
            </a:r>
          </a:p>
          <a:p>
            <a:pPr marL="514350" indent="-514350">
              <a:buFont typeface="+mj-lt"/>
              <a:buAutoNum type="arabicParenR"/>
            </a:pPr>
            <a:r>
              <a:rPr lang="en-US" u="sng" dirty="0"/>
              <a:t>How are “upside” benefits divided between creators and parties to whom they assign or licenses their rights</a:t>
            </a:r>
            <a:r>
              <a:rPr lang="en-US" dirty="0"/>
              <a:t>?</a:t>
            </a:r>
          </a:p>
          <a:p>
            <a:pPr marL="514350" indent="-514350">
              <a:buFont typeface="+mj-lt"/>
              <a:buAutoNum type="arabicParenR"/>
            </a:pPr>
            <a:r>
              <a:rPr lang="en-US" dirty="0"/>
              <a:t>How are revenues divided among the set of creators?</a:t>
            </a:r>
          </a:p>
        </p:txBody>
      </p:sp>
      <p:sp>
        <p:nvSpPr>
          <p:cNvPr id="4" name="TextBox 3">
            <a:extLst>
              <a:ext uri="{FF2B5EF4-FFF2-40B4-BE49-F238E27FC236}">
                <a16:creationId xmlns:a16="http://schemas.microsoft.com/office/drawing/2014/main" id="{E00C9449-C939-C449-9053-07BFE2157A58}"/>
              </a:ext>
            </a:extLst>
          </p:cNvPr>
          <p:cNvSpPr txBox="1"/>
          <p:nvPr/>
        </p:nvSpPr>
        <p:spPr>
          <a:xfrm>
            <a:off x="5354197" y="4715219"/>
            <a:ext cx="5338834" cy="523220"/>
          </a:xfrm>
          <a:prstGeom prst="rect">
            <a:avLst/>
          </a:prstGeom>
          <a:noFill/>
        </p:spPr>
        <p:txBody>
          <a:bodyPr wrap="none" rtlCol="0">
            <a:spAutoFit/>
          </a:bodyPr>
          <a:lstStyle/>
          <a:p>
            <a:r>
              <a:rPr lang="en-US" sz="2800" dirty="0">
                <a:solidFill>
                  <a:srgbClr val="0070C0"/>
                </a:solidFill>
              </a:rPr>
              <a:t>Primary focus of US system is on #2</a:t>
            </a:r>
          </a:p>
        </p:txBody>
      </p:sp>
      <p:cxnSp>
        <p:nvCxnSpPr>
          <p:cNvPr id="5" name="Straight Arrow Connector 4">
            <a:extLst>
              <a:ext uri="{FF2B5EF4-FFF2-40B4-BE49-F238E27FC236}">
                <a16:creationId xmlns:a16="http://schemas.microsoft.com/office/drawing/2014/main" id="{669F157F-F23D-0941-B45D-3B9379A7EA81}"/>
              </a:ext>
            </a:extLst>
          </p:cNvPr>
          <p:cNvCxnSpPr>
            <a:cxnSpLocks/>
          </p:cNvCxnSpPr>
          <p:nvPr/>
        </p:nvCxnSpPr>
        <p:spPr>
          <a:xfrm flipH="1" flipV="1">
            <a:off x="4632960" y="3179298"/>
            <a:ext cx="1018694" cy="15579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9016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9E866F-8379-B204-0AE2-141C801D0772}"/>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B44F4848-320F-C392-E8F5-BD7F88634AC0}"/>
              </a:ext>
            </a:extLst>
          </p:cNvPr>
          <p:cNvSpPr>
            <a:spLocks noGrp="1"/>
          </p:cNvSpPr>
          <p:nvPr>
            <p:ph sz="half" idx="1"/>
          </p:nvPr>
        </p:nvSpPr>
        <p:spPr>
          <a:xfrm>
            <a:off x="727113" y="231354"/>
            <a:ext cx="5292687" cy="6626646"/>
          </a:xfrm>
        </p:spPr>
        <p:txBody>
          <a:bodyPr>
            <a:normAutofit fontScale="70000" lnSpcReduction="20000"/>
          </a:bodyPr>
          <a:lstStyle/>
          <a:p>
            <a:pPr marL="0" lvl="0" indent="0">
              <a:buNone/>
            </a:pPr>
            <a:r>
              <a:rPr lang="en-US" b="1" dirty="0"/>
              <a:t>Police Fairness of Contracts</a:t>
            </a:r>
          </a:p>
          <a:p>
            <a:pPr lvl="0"/>
            <a:r>
              <a:rPr lang="en-US" dirty="0"/>
              <a:t>No protections:  all assignments and licenses, even without consideration, are enforced.</a:t>
            </a:r>
          </a:p>
          <a:p>
            <a:pPr lvl="0"/>
            <a:r>
              <a:rPr lang="en-US" dirty="0"/>
              <a:t>Assignments and licenses with consideration are enforced.</a:t>
            </a:r>
          </a:p>
          <a:p>
            <a:pPr lvl="0"/>
            <a:r>
              <a:rPr lang="en-US" dirty="0"/>
              <a:t>*Assignments and licenses (with consideration) that do not violate standard unconscionability doctrine are enforced. (e.g., Australia)</a:t>
            </a:r>
          </a:p>
          <a:p>
            <a:pPr lvl="0"/>
            <a:r>
              <a:rPr lang="en-US" dirty="0"/>
              <a:t>Assignments and licenses (with consideration) that do not violate enhanced unconscionability doctrine are enforced. (e.g., France and Spain:  creators have right to “proportional share of the proceeds of exploitation”)</a:t>
            </a:r>
          </a:p>
          <a:p>
            <a:pPr lvl="0"/>
            <a:r>
              <a:rPr lang="en-US" dirty="0"/>
              <a:t>*Assignments and licenses are enforceable only upon compliance with formalities. (e.g., section 204(a) in US)</a:t>
            </a:r>
          </a:p>
          <a:p>
            <a:pPr lvl="0"/>
            <a:r>
              <a:rPr lang="en-US" dirty="0"/>
              <a:t>*Narrow construction of licenses pertaining to unanticipated uses (e.g., UK:  </a:t>
            </a:r>
            <a:r>
              <a:rPr lang="en-US" i="1" dirty="0"/>
              <a:t>Hospital for Sick Children</a:t>
            </a:r>
            <a:r>
              <a:rPr lang="en-US" dirty="0"/>
              <a:t> (1966); US: </a:t>
            </a:r>
            <a:r>
              <a:rPr lang="en-US" i="1" dirty="0" err="1"/>
              <a:t>Tasini</a:t>
            </a:r>
            <a:r>
              <a:rPr lang="en-US" dirty="0"/>
              <a:t>).</a:t>
            </a:r>
          </a:p>
          <a:p>
            <a:pPr lvl="0"/>
            <a:r>
              <a:rPr lang="en-US" dirty="0"/>
              <a:t>Judicial reconsideration of fairness of licenses upon change of circumstances (e.g., “bestseller” rules – Netherlands; Germany, section 32a)</a:t>
            </a:r>
          </a:p>
          <a:p>
            <a:endParaRPr lang="en-US" dirty="0"/>
          </a:p>
        </p:txBody>
      </p:sp>
      <p:sp>
        <p:nvSpPr>
          <p:cNvPr id="6" name="Content Placeholder 5">
            <a:extLst>
              <a:ext uri="{FF2B5EF4-FFF2-40B4-BE49-F238E27FC236}">
                <a16:creationId xmlns:a16="http://schemas.microsoft.com/office/drawing/2014/main" id="{DE7E43F9-7CE4-FED2-3E36-FFFA1F952B89}"/>
              </a:ext>
            </a:extLst>
          </p:cNvPr>
          <p:cNvSpPr>
            <a:spLocks noGrp="1"/>
          </p:cNvSpPr>
          <p:nvPr>
            <p:ph sz="half" idx="2"/>
          </p:nvPr>
        </p:nvSpPr>
        <p:spPr>
          <a:xfrm>
            <a:off x="6172200" y="231354"/>
            <a:ext cx="5461612" cy="6626646"/>
          </a:xfrm>
        </p:spPr>
        <p:txBody>
          <a:bodyPr>
            <a:normAutofit fontScale="70000" lnSpcReduction="20000"/>
          </a:bodyPr>
          <a:lstStyle/>
          <a:p>
            <a:pPr marL="0" lvl="0" indent="0">
              <a:buNone/>
            </a:pPr>
            <a:r>
              <a:rPr lang="en-US" b="1" dirty="0"/>
              <a:t>Other Approaches</a:t>
            </a:r>
          </a:p>
          <a:p>
            <a:pPr lvl="0"/>
            <a:r>
              <a:rPr lang="en-US" dirty="0"/>
              <a:t>Transparency requirements (e.g., Germany, section 32(d) &amp; (e); Poland)</a:t>
            </a:r>
          </a:p>
          <a:p>
            <a:pPr lvl="0"/>
            <a:r>
              <a:rPr lang="en-US" dirty="0"/>
              <a:t>*Renewal system under 1909 regime in US</a:t>
            </a:r>
          </a:p>
          <a:p>
            <a:pPr lvl="0"/>
            <a:r>
              <a:rPr lang="en-US" dirty="0"/>
              <a:t>*Termination rules (sections 203 &amp; 304 in US)</a:t>
            </a:r>
          </a:p>
          <a:p>
            <a:r>
              <a:rPr lang="en-US" dirty="0"/>
              <a:t>*Limits on “work for hire” status</a:t>
            </a:r>
          </a:p>
          <a:p>
            <a:pPr lvl="0"/>
            <a:r>
              <a:rPr lang="en-US" dirty="0"/>
              <a:t> Automatic partial reversion (e.g., Germany, section 40a, right to grant nonexclusive licenses after 10 years)</a:t>
            </a:r>
          </a:p>
          <a:p>
            <a:pPr lvl="0"/>
            <a:r>
              <a:rPr lang="en-US" dirty="0"/>
              <a:t> Automatic full reversion (e.g., Canada:  assignments terminate 25 years after author’s death)</a:t>
            </a:r>
          </a:p>
          <a:p>
            <a:r>
              <a:rPr lang="en-US" dirty="0"/>
              <a:t>Droit de Suite (France)</a:t>
            </a:r>
          </a:p>
          <a:p>
            <a:pPr lvl="0"/>
            <a:r>
              <a:rPr lang="en-US" dirty="0"/>
              <a:t> *Industry-specific compulsory licenses with mandatory distributions of license fees to creators (e.g., treatment of webcasts of sound recordings under section 114 in U.S.)</a:t>
            </a:r>
          </a:p>
          <a:p>
            <a:pPr lvl="0"/>
            <a:r>
              <a:rPr lang="en-US" dirty="0"/>
              <a:t>Facilitate the emergence of trade unions of creators in particular industries </a:t>
            </a:r>
          </a:p>
          <a:p>
            <a:pPr lvl="0"/>
            <a:r>
              <a:rPr lang="en-US" dirty="0"/>
              <a:t>Prohibitions on assignments (e.g., moral rights in Europe; non-waivable right to attribution)</a:t>
            </a:r>
          </a:p>
          <a:p>
            <a:pPr marL="0" lvl="0" indent="0">
              <a:buNone/>
            </a:pPr>
            <a:endParaRPr lang="en-US" dirty="0"/>
          </a:p>
        </p:txBody>
      </p:sp>
      <p:sp>
        <p:nvSpPr>
          <p:cNvPr id="2" name="TextBox 1">
            <a:extLst>
              <a:ext uri="{FF2B5EF4-FFF2-40B4-BE49-F238E27FC236}">
                <a16:creationId xmlns:a16="http://schemas.microsoft.com/office/drawing/2014/main" id="{66FC5146-45C1-77EA-E28B-D5CE9E58BFB0}"/>
              </a:ext>
            </a:extLst>
          </p:cNvPr>
          <p:cNvSpPr txBox="1"/>
          <p:nvPr/>
        </p:nvSpPr>
        <p:spPr>
          <a:xfrm rot="16200000">
            <a:off x="-2257249" y="3385959"/>
            <a:ext cx="5294591" cy="369332"/>
          </a:xfrm>
          <a:prstGeom prst="rect">
            <a:avLst/>
          </a:prstGeom>
          <a:noFill/>
        </p:spPr>
        <p:txBody>
          <a:bodyPr wrap="none" rtlCol="0">
            <a:spAutoFit/>
          </a:bodyPr>
          <a:lstStyle/>
          <a:p>
            <a:r>
              <a:rPr lang="en-US" dirty="0">
                <a:solidFill>
                  <a:srgbClr val="FF0000"/>
                </a:solidFill>
              </a:rPr>
              <a:t>strong					weak</a:t>
            </a:r>
          </a:p>
        </p:txBody>
      </p:sp>
      <p:cxnSp>
        <p:nvCxnSpPr>
          <p:cNvPr id="4" name="Straight Connector 3">
            <a:extLst>
              <a:ext uri="{FF2B5EF4-FFF2-40B4-BE49-F238E27FC236}">
                <a16:creationId xmlns:a16="http://schemas.microsoft.com/office/drawing/2014/main" id="{7D1314DA-9728-0263-8D03-71CC2D74A903}"/>
              </a:ext>
            </a:extLst>
          </p:cNvPr>
          <p:cNvCxnSpPr/>
          <p:nvPr/>
        </p:nvCxnSpPr>
        <p:spPr>
          <a:xfrm>
            <a:off x="390046" y="1689904"/>
            <a:ext cx="0" cy="3727048"/>
          </a:xfrm>
          <a:prstGeom prst="line">
            <a:avLst/>
          </a:prstGeom>
        </p:spPr>
        <p:style>
          <a:lnRef idx="1">
            <a:schemeClr val="accent2"/>
          </a:lnRef>
          <a:fillRef idx="0">
            <a:schemeClr val="accent2"/>
          </a:fillRef>
          <a:effectRef idx="0">
            <a:schemeClr val="accent2"/>
          </a:effectRef>
          <a:fontRef idx="minor">
            <a:schemeClr val="tx1"/>
          </a:fontRef>
        </p:style>
      </p:cxnSp>
      <p:sp>
        <p:nvSpPr>
          <p:cNvPr id="7" name="Right Brace 6">
            <a:extLst>
              <a:ext uri="{FF2B5EF4-FFF2-40B4-BE49-F238E27FC236}">
                <a16:creationId xmlns:a16="http://schemas.microsoft.com/office/drawing/2014/main" id="{5CB3B6A2-2238-0819-B79F-D45486FD72D1}"/>
              </a:ext>
            </a:extLst>
          </p:cNvPr>
          <p:cNvSpPr/>
          <p:nvPr/>
        </p:nvSpPr>
        <p:spPr>
          <a:xfrm>
            <a:off x="11435912" y="1045698"/>
            <a:ext cx="215704" cy="2513428"/>
          </a:xfrm>
          <a:prstGeom prst="rightBrace">
            <a:avLst/>
          </a:prstGeom>
        </p:spPr>
        <p:style>
          <a:lnRef idx="1">
            <a:schemeClr val="accent2"/>
          </a:lnRef>
          <a:fillRef idx="0">
            <a:schemeClr val="accent2"/>
          </a:fillRef>
          <a:effectRef idx="0">
            <a:schemeClr val="accent2"/>
          </a:effectRef>
          <a:fontRef idx="minor">
            <a:schemeClr val="tx1"/>
          </a:fontRef>
        </p:style>
        <p:txBody>
          <a:bodyPr rtlCol="0" anchor="ctr"/>
          <a:lstStyle/>
          <a:p>
            <a:pPr algn="ctr"/>
            <a:endParaRPr lang="en-US"/>
          </a:p>
        </p:txBody>
      </p:sp>
      <p:sp>
        <p:nvSpPr>
          <p:cNvPr id="8" name="TextBox 7">
            <a:extLst>
              <a:ext uri="{FF2B5EF4-FFF2-40B4-BE49-F238E27FC236}">
                <a16:creationId xmlns:a16="http://schemas.microsoft.com/office/drawing/2014/main" id="{D57B7F81-F225-5D5E-71FD-139A3D3621EA}"/>
              </a:ext>
            </a:extLst>
          </p:cNvPr>
          <p:cNvSpPr txBox="1"/>
          <p:nvPr/>
        </p:nvSpPr>
        <p:spPr>
          <a:xfrm rot="5400000">
            <a:off x="11071702" y="1984400"/>
            <a:ext cx="1482201" cy="307777"/>
          </a:xfrm>
          <a:prstGeom prst="rect">
            <a:avLst/>
          </a:prstGeom>
          <a:noFill/>
        </p:spPr>
        <p:txBody>
          <a:bodyPr wrap="none" rtlCol="0">
            <a:spAutoFit/>
          </a:bodyPr>
          <a:lstStyle/>
          <a:p>
            <a:r>
              <a:rPr lang="en-US" sz="1400" dirty="0">
                <a:solidFill>
                  <a:srgbClr val="FF0000"/>
                </a:solidFill>
              </a:rPr>
              <a:t>reversion systems</a:t>
            </a:r>
          </a:p>
        </p:txBody>
      </p:sp>
    </p:spTree>
    <p:extLst>
      <p:ext uri="{BB962C8B-B14F-4D97-AF65-F5344CB8AC3E}">
        <p14:creationId xmlns:p14="http://schemas.microsoft.com/office/powerpoint/2010/main" val="3696276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666AC8E-DFBB-A742-8500-DCF12C69862F}"/>
              </a:ext>
            </a:extLst>
          </p:cNvPr>
          <p:cNvSpPr>
            <a:spLocks noGrp="1"/>
          </p:cNvSpPr>
          <p:nvPr>
            <p:ph type="title"/>
          </p:nvPr>
        </p:nvSpPr>
        <p:spPr>
          <a:xfrm>
            <a:off x="564444" y="417689"/>
            <a:ext cx="10789356" cy="739642"/>
          </a:xfrm>
        </p:spPr>
        <p:txBody>
          <a:bodyPr>
            <a:noAutofit/>
          </a:bodyPr>
          <a:lstStyle/>
          <a:p>
            <a:pPr algn="ctr"/>
            <a:r>
              <a:rPr lang="en-US" sz="2400" b="1" dirty="0"/>
              <a:t>Copyright Law of Germany, Section 32a: </a:t>
            </a:r>
            <a:br>
              <a:rPr lang="en-US" sz="2400" b="1" dirty="0"/>
            </a:br>
            <a:r>
              <a:rPr lang="en-US" sz="2400" b="1" dirty="0"/>
              <a:t>Author’s Right to Further Participation</a:t>
            </a:r>
            <a:br>
              <a:rPr lang="en-US" sz="2400" b="1" dirty="0"/>
            </a:br>
            <a:endParaRPr lang="en-US" sz="2400" dirty="0"/>
          </a:p>
        </p:txBody>
      </p:sp>
      <p:sp>
        <p:nvSpPr>
          <p:cNvPr id="6" name="Content Placeholder 5">
            <a:extLst>
              <a:ext uri="{FF2B5EF4-FFF2-40B4-BE49-F238E27FC236}">
                <a16:creationId xmlns:a16="http://schemas.microsoft.com/office/drawing/2014/main" id="{B9788CF0-55F2-A14B-B88D-0FA8ABEACD36}"/>
              </a:ext>
            </a:extLst>
          </p:cNvPr>
          <p:cNvSpPr>
            <a:spLocks noGrp="1"/>
          </p:cNvSpPr>
          <p:nvPr>
            <p:ph idx="1"/>
          </p:nvPr>
        </p:nvSpPr>
        <p:spPr>
          <a:xfrm>
            <a:off x="293511" y="1343378"/>
            <a:ext cx="11661422" cy="5309880"/>
          </a:xfrm>
        </p:spPr>
        <p:txBody>
          <a:bodyPr>
            <a:normAutofit fontScale="77500" lnSpcReduction="20000"/>
          </a:bodyPr>
          <a:lstStyle/>
          <a:p>
            <a:pPr marL="0" indent="0">
              <a:buNone/>
            </a:pPr>
            <a:r>
              <a:rPr lang="en-US" dirty="0"/>
              <a:t>(1) Where the author has granted to another a right of use on conditions which, taking into account the author’s entire relationship with the other party, result in the agreed remuneration proving to be disproportionately low in comparison to the proceeds and benefits derived from the use of the work, the other party is obliged, at the author’s request, to consent to a modification of the agreement which grants the author further equitable participation appropriate to the circumstances. It is irrelevant whether the parties to the agreement had foreseen or could have foreseen the amount of the proceeds or benefits obtained.</a:t>
            </a:r>
          </a:p>
          <a:p>
            <a:pPr marL="0" indent="0">
              <a:buNone/>
            </a:pPr>
            <a:r>
              <a:rPr lang="en-US" dirty="0"/>
              <a:t>(2) If the other party has transferred the right of use or granted further rights of use and if the author’s disproportionately low remuneration results from proceeds or benefits enjoyed by a third party, the latter is directly liable to the author in accordance with subsection (1), taking into account the contractual relationships within the </a:t>
            </a:r>
            <a:r>
              <a:rPr lang="en-US" dirty="0" err="1"/>
              <a:t>licence</a:t>
            </a:r>
            <a:r>
              <a:rPr lang="en-US" dirty="0"/>
              <a:t> chain. The other party is then not liable.</a:t>
            </a:r>
          </a:p>
          <a:p>
            <a:pPr marL="0" indent="0">
              <a:buNone/>
            </a:pPr>
            <a:r>
              <a:rPr lang="en-US" dirty="0"/>
              <a:t>(3) There can be no advance waiver of the rights under subsections (1) and (2). An expected benefit is not subject to compulsory execution; any disposition regarding the expected benefit is ineffective. The author may, however, grant to all an unremunerated non-exclusive right of use.</a:t>
            </a:r>
          </a:p>
          <a:p>
            <a:pPr marL="0" indent="0">
              <a:buNone/>
            </a:pPr>
            <a:r>
              <a:rPr lang="en-US" dirty="0"/>
              <a:t>(4) The author does not have a right under subsection (1) if the remuneration has been determined in accordance with a joint remuneration agreement (section 36) or in a collective agreement and explicitly provides for further equitable participation in cases under subsection (1). </a:t>
            </a:r>
          </a:p>
        </p:txBody>
      </p:sp>
    </p:spTree>
    <p:extLst>
      <p:ext uri="{BB962C8B-B14F-4D97-AF65-F5344CB8AC3E}">
        <p14:creationId xmlns:p14="http://schemas.microsoft.com/office/powerpoint/2010/main" val="2994470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666AC8E-DFBB-A742-8500-DCF12C69862F}"/>
              </a:ext>
            </a:extLst>
          </p:cNvPr>
          <p:cNvSpPr>
            <a:spLocks noGrp="1"/>
          </p:cNvSpPr>
          <p:nvPr>
            <p:ph type="title"/>
          </p:nvPr>
        </p:nvSpPr>
        <p:spPr>
          <a:xfrm>
            <a:off x="564444" y="417689"/>
            <a:ext cx="10789356" cy="739642"/>
          </a:xfrm>
        </p:spPr>
        <p:txBody>
          <a:bodyPr>
            <a:noAutofit/>
          </a:bodyPr>
          <a:lstStyle/>
          <a:p>
            <a:pPr algn="ctr"/>
            <a:r>
              <a:rPr lang="en-US" sz="2400" b="1" dirty="0"/>
              <a:t>Copyright Law of Germany, Section 40a: </a:t>
            </a:r>
            <a:br>
              <a:rPr lang="en-US" sz="2400" b="1" dirty="0"/>
            </a:br>
            <a:r>
              <a:rPr lang="en-US" sz="2400" b="1" dirty="0"/>
              <a:t>Right to other exploitation after 10 years in case of flat-rate remuneration</a:t>
            </a:r>
            <a:br>
              <a:rPr lang="en-US" sz="2400" b="1" dirty="0"/>
            </a:br>
            <a:endParaRPr lang="en-US" sz="2400" dirty="0"/>
          </a:p>
        </p:txBody>
      </p:sp>
      <p:sp>
        <p:nvSpPr>
          <p:cNvPr id="6" name="Content Placeholder 5">
            <a:extLst>
              <a:ext uri="{FF2B5EF4-FFF2-40B4-BE49-F238E27FC236}">
                <a16:creationId xmlns:a16="http://schemas.microsoft.com/office/drawing/2014/main" id="{B9788CF0-55F2-A14B-B88D-0FA8ABEACD36}"/>
              </a:ext>
            </a:extLst>
          </p:cNvPr>
          <p:cNvSpPr>
            <a:spLocks noGrp="1"/>
          </p:cNvSpPr>
          <p:nvPr>
            <p:ph idx="1"/>
          </p:nvPr>
        </p:nvSpPr>
        <p:spPr>
          <a:xfrm>
            <a:off x="259645" y="1038578"/>
            <a:ext cx="11695288" cy="5614680"/>
          </a:xfrm>
        </p:spPr>
        <p:txBody>
          <a:bodyPr>
            <a:normAutofit fontScale="70000" lnSpcReduction="20000"/>
          </a:bodyPr>
          <a:lstStyle/>
          <a:p>
            <a:pPr marL="0" indent="0">
              <a:buNone/>
            </a:pPr>
            <a:r>
              <a:rPr lang="en-US" dirty="0"/>
              <a:t>(1) Where the author has granted an exclusive right of use against payment of flat-rate remuneration, the author is nevertheless entitled to exploit the work in another manner after the expiry of 10 years. The first owner’s right of use continues as a non-exclusive right of use for the remainder of the period for which it was granted. The period referred to in sentence 1 begins to run upon the granting of the right of use or, if the work is delivered at a later stage, upon delivery. …</a:t>
            </a:r>
          </a:p>
          <a:p>
            <a:pPr marL="0" indent="0">
              <a:buNone/>
            </a:pPr>
            <a:r>
              <a:rPr lang="en-US" dirty="0"/>
              <a:t>(2) The contracting parties may extend the exclusivity of the right to cover the entire duration for which the right of use was granted at the earliest five years after the point in time referred to in subsection (1) sentence 3.</a:t>
            </a:r>
          </a:p>
          <a:p>
            <a:pPr marL="0" indent="0">
              <a:buNone/>
            </a:pPr>
            <a:r>
              <a:rPr lang="en-US" dirty="0"/>
              <a:t>(3) In derogation from subsection (1), the author may, when concluding the contract, grant an exclusive right of use without any limitation of time if</a:t>
            </a:r>
          </a:p>
          <a:p>
            <a:pPr marL="457200" lvl="1" indent="0">
              <a:buNone/>
            </a:pPr>
            <a:r>
              <a:rPr lang="en-US" sz="2600" dirty="0"/>
              <a:t>1.  the author makes only a secondary contribution to a work, product or service; a contribution is, in particular, secondary where it has little influence on the overall impression created by a work or the nature of a product or service, for example because it does not belong to the typical content of a work, product or service,</a:t>
            </a:r>
          </a:p>
          <a:p>
            <a:pPr marL="457200" lvl="1" indent="0">
              <a:buNone/>
            </a:pPr>
            <a:r>
              <a:rPr lang="en-US" sz="2600" dirty="0"/>
              <a:t>2.  the work is a work of architecture or the draft of such a work,</a:t>
            </a:r>
          </a:p>
          <a:p>
            <a:pPr marL="457200" lvl="1" indent="0">
              <a:buNone/>
            </a:pPr>
            <a:r>
              <a:rPr lang="en-US" sz="2600" dirty="0"/>
              <a:t>3.  the work is, with the author’s consent, intended for use in a trademark or other distinctive sign, in a design or Community design or</a:t>
            </a:r>
          </a:p>
          <a:p>
            <a:pPr marL="457200" lvl="1" indent="0">
              <a:buNone/>
            </a:pPr>
            <a:r>
              <a:rPr lang="en-US" sz="2600" dirty="0"/>
              <a:t>4.  the work is not intended for publication.</a:t>
            </a:r>
          </a:p>
          <a:p>
            <a:pPr marL="0" indent="0">
              <a:buNone/>
            </a:pPr>
            <a:r>
              <a:rPr lang="en-US" dirty="0"/>
              <a:t>(4) Derogation from subsections (1) to (3) to the detriment of the author is possible only by an agreement which is based on a joint remuneration agreement (section 36) or collective agreement.</a:t>
            </a:r>
          </a:p>
          <a:p>
            <a:pPr marL="457200" lvl="1" indent="0">
              <a:buNone/>
            </a:pPr>
            <a:r>
              <a:rPr lang="en-US" dirty="0"/>
              <a:t>	</a:t>
            </a:r>
            <a:r>
              <a:rPr lang="en-US" dirty="0">
                <a:solidFill>
                  <a:srgbClr val="0070C0"/>
                </a:solidFill>
              </a:rPr>
              <a:t>“…authors’ associations together with associations of users of works or individual users of works are to establish joint remuneration agreements. Joint remuneration agreements are, as a rule, to take account of the circumstances of the respective area of regulation, especially the users’ structure and size…”</a:t>
            </a:r>
          </a:p>
          <a:p>
            <a:pPr marL="0" indent="0">
              <a:buNone/>
            </a:pPr>
            <a:endParaRPr lang="en-US" dirty="0"/>
          </a:p>
        </p:txBody>
      </p:sp>
      <p:sp>
        <p:nvSpPr>
          <p:cNvPr id="7" name="Rectangle 6">
            <a:extLst>
              <a:ext uri="{FF2B5EF4-FFF2-40B4-BE49-F238E27FC236}">
                <a16:creationId xmlns:a16="http://schemas.microsoft.com/office/drawing/2014/main" id="{67507575-372F-5C42-BA62-4B8F9321CA88}"/>
              </a:ext>
            </a:extLst>
          </p:cNvPr>
          <p:cNvSpPr/>
          <p:nvPr/>
        </p:nvSpPr>
        <p:spPr>
          <a:xfrm>
            <a:off x="699911" y="5644444"/>
            <a:ext cx="10916356" cy="6886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278035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3E0501E3-F07B-634E-9175-2B82E1BB4041}" vid="{C5816199-F0E8-3344-BA7B-224CC79A8FB8}"/>
    </a:ext>
  </a:extLst>
</a:theme>
</file>

<file path=docProps/app.xml><?xml version="1.0" encoding="utf-8"?>
<Properties xmlns="http://schemas.openxmlformats.org/officeDocument/2006/extended-properties" xmlns:vt="http://schemas.openxmlformats.org/officeDocument/2006/docPropsVTypes">
  <Template>Office Theme</Template>
  <TotalTime>6557</TotalTime>
  <Words>1135</Words>
  <Application>Microsoft Macintosh PowerPoint</Application>
  <PresentationFormat>Widescreen</PresentationFormat>
  <Paragraphs>51</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Protective Provisions</vt:lpstr>
      <vt:lpstr>Goals</vt:lpstr>
      <vt:lpstr>Axes of Fairness</vt:lpstr>
      <vt:lpstr>PowerPoint Presentation</vt:lpstr>
      <vt:lpstr>Copyright Law of Germany, Section 32a:  Author’s Right to Further Participation </vt:lpstr>
      <vt:lpstr>Copyright Law of Germany, Section 40a:  Right to other exploitation after 10 years in case of flat-rate remuneration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Protective Provisions</dc:title>
  <dc:creator>Microsoft Office User</dc:creator>
  <cp:lastModifiedBy>Terry Fisher</cp:lastModifiedBy>
  <cp:revision>42</cp:revision>
  <cp:lastPrinted>2021-03-02T12:31:44Z</cp:lastPrinted>
  <dcterms:created xsi:type="dcterms:W3CDTF">2019-03-05T11:46:11Z</dcterms:created>
  <dcterms:modified xsi:type="dcterms:W3CDTF">2024-02-27T15:03:21Z</dcterms:modified>
</cp:coreProperties>
</file>