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503" r:id="rId3"/>
    <p:sldId id="500" r:id="rId4"/>
    <p:sldId id="510" r:id="rId5"/>
    <p:sldId id="511" r:id="rId6"/>
    <p:sldId id="495" r:id="rId7"/>
    <p:sldId id="496" r:id="rId8"/>
    <p:sldId id="288" r:id="rId9"/>
    <p:sldId id="307" r:id="rId10"/>
    <p:sldId id="309" r:id="rId11"/>
    <p:sldId id="278" r:id="rId12"/>
    <p:sldId id="259"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1"/>
    <p:restoredTop sz="95846"/>
  </p:normalViewPr>
  <p:slideViewPr>
    <p:cSldViewPr snapToGrid="0" showGuides="1">
      <p:cViewPr varScale="1">
        <p:scale>
          <a:sx n="110" d="100"/>
          <a:sy n="110" d="100"/>
        </p:scale>
        <p:origin x="184" y="2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BF2FC1-0B67-B84C-8D2C-971CB814F794}" type="datetimeFigureOut">
              <a:rPr lang="en-US" smtClean="0"/>
              <a:t>1/28/24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B1A767-B559-3F46-B6D1-54363817FC27}" type="slidenum">
              <a:rPr lang="en-US" smtClean="0"/>
              <a:t>‹#›</a:t>
            </a:fld>
            <a:endParaRPr lang="en-US"/>
          </a:p>
        </p:txBody>
      </p:sp>
    </p:spTree>
    <p:extLst>
      <p:ext uri="{BB962C8B-B14F-4D97-AF65-F5344CB8AC3E}">
        <p14:creationId xmlns:p14="http://schemas.microsoft.com/office/powerpoint/2010/main" val="740662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393700" y="692150"/>
            <a:ext cx="6070600" cy="3416300"/>
          </a:xfrm>
          <a:ln/>
        </p:spPr>
      </p:sp>
      <p:sp>
        <p:nvSpPr>
          <p:cNvPr id="65538"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8748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2ACF-78A3-B5CC-B0BE-B70E711B51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C2509-696E-66C3-B49E-9B0BC4A2C7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6232F-A4AA-5D40-3D57-D07CD19B37E7}"/>
              </a:ext>
            </a:extLst>
          </p:cNvPr>
          <p:cNvSpPr>
            <a:spLocks noGrp="1"/>
          </p:cNvSpPr>
          <p:nvPr>
            <p:ph type="dt" sz="half" idx="10"/>
          </p:nvPr>
        </p:nvSpPr>
        <p:spPr/>
        <p:txBody>
          <a:bodyPr/>
          <a:lstStyle/>
          <a:p>
            <a:fld id="{5BA2F062-EB77-1340-ADA8-3D7CD0208A2D}" type="datetimeFigureOut">
              <a:rPr lang="en-US" smtClean="0"/>
              <a:t>1/25/24</a:t>
            </a:fld>
            <a:endParaRPr lang="en-US"/>
          </a:p>
        </p:txBody>
      </p:sp>
      <p:sp>
        <p:nvSpPr>
          <p:cNvPr id="5" name="Footer Placeholder 4">
            <a:extLst>
              <a:ext uri="{FF2B5EF4-FFF2-40B4-BE49-F238E27FC236}">
                <a16:creationId xmlns:a16="http://schemas.microsoft.com/office/drawing/2014/main" id="{BAD701C4-A14A-1E45-1AED-63E1CC63C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B22F-7077-5980-D699-C7413D1F396F}"/>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2975091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DBBC2-CE85-94F6-6D74-CDC1FA34F4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42B835-2ACD-84A2-E1AA-6DECF874CA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8711D-1D41-E71D-4DF6-6C4C5F234C29}"/>
              </a:ext>
            </a:extLst>
          </p:cNvPr>
          <p:cNvSpPr>
            <a:spLocks noGrp="1"/>
          </p:cNvSpPr>
          <p:nvPr>
            <p:ph type="dt" sz="half" idx="10"/>
          </p:nvPr>
        </p:nvSpPr>
        <p:spPr/>
        <p:txBody>
          <a:bodyPr/>
          <a:lstStyle/>
          <a:p>
            <a:fld id="{5BA2F062-EB77-1340-ADA8-3D7CD0208A2D}" type="datetimeFigureOut">
              <a:rPr lang="en-US" smtClean="0"/>
              <a:t>1/25/24</a:t>
            </a:fld>
            <a:endParaRPr lang="en-US"/>
          </a:p>
        </p:txBody>
      </p:sp>
      <p:sp>
        <p:nvSpPr>
          <p:cNvPr id="5" name="Footer Placeholder 4">
            <a:extLst>
              <a:ext uri="{FF2B5EF4-FFF2-40B4-BE49-F238E27FC236}">
                <a16:creationId xmlns:a16="http://schemas.microsoft.com/office/drawing/2014/main" id="{A6591710-6818-EA69-A2A7-2CAD89BF5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A545A-9B55-5225-E7DB-17F1732C57CF}"/>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54117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E6D23C-359E-DC53-9FEE-710ADEB4B5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D82EFA-BF1A-B2F3-7C51-55A0AC3351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E475B-D043-E5D2-C9BE-419E8B4B763A}"/>
              </a:ext>
            </a:extLst>
          </p:cNvPr>
          <p:cNvSpPr>
            <a:spLocks noGrp="1"/>
          </p:cNvSpPr>
          <p:nvPr>
            <p:ph type="dt" sz="half" idx="10"/>
          </p:nvPr>
        </p:nvSpPr>
        <p:spPr/>
        <p:txBody>
          <a:bodyPr/>
          <a:lstStyle/>
          <a:p>
            <a:fld id="{5BA2F062-EB77-1340-ADA8-3D7CD0208A2D}" type="datetimeFigureOut">
              <a:rPr lang="en-US" smtClean="0"/>
              <a:t>1/25/24</a:t>
            </a:fld>
            <a:endParaRPr lang="en-US"/>
          </a:p>
        </p:txBody>
      </p:sp>
      <p:sp>
        <p:nvSpPr>
          <p:cNvPr id="5" name="Footer Placeholder 4">
            <a:extLst>
              <a:ext uri="{FF2B5EF4-FFF2-40B4-BE49-F238E27FC236}">
                <a16:creationId xmlns:a16="http://schemas.microsoft.com/office/drawing/2014/main" id="{0727C39C-F75A-A537-714A-05E97D0F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29AB0-B16E-1874-F888-ABF7B4ED5184}"/>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1402907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76D3-835C-FD1B-C3F4-6E00F6F01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3746B-1703-0B85-BC5F-5E2B8CEF29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CE6EA-6D56-B942-1048-58A9B78A0CA1}"/>
              </a:ext>
            </a:extLst>
          </p:cNvPr>
          <p:cNvSpPr>
            <a:spLocks noGrp="1"/>
          </p:cNvSpPr>
          <p:nvPr>
            <p:ph type="dt" sz="half" idx="10"/>
          </p:nvPr>
        </p:nvSpPr>
        <p:spPr/>
        <p:txBody>
          <a:bodyPr/>
          <a:lstStyle/>
          <a:p>
            <a:fld id="{5BA2F062-EB77-1340-ADA8-3D7CD0208A2D}" type="datetimeFigureOut">
              <a:rPr lang="en-US" smtClean="0"/>
              <a:t>1/25/24</a:t>
            </a:fld>
            <a:endParaRPr lang="en-US"/>
          </a:p>
        </p:txBody>
      </p:sp>
      <p:sp>
        <p:nvSpPr>
          <p:cNvPr id="5" name="Footer Placeholder 4">
            <a:extLst>
              <a:ext uri="{FF2B5EF4-FFF2-40B4-BE49-F238E27FC236}">
                <a16:creationId xmlns:a16="http://schemas.microsoft.com/office/drawing/2014/main" id="{4A49CE4A-99E8-801D-CD49-9BADA7EF9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7067C-A040-A13A-D7E7-BD543B73236E}"/>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345151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9454-C970-EDA4-DF55-C96AFAE7F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316C61-B3FD-7FE9-E535-3646317090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7F6427-6D86-8D41-25F2-EB8DA7D0B3E1}"/>
              </a:ext>
            </a:extLst>
          </p:cNvPr>
          <p:cNvSpPr>
            <a:spLocks noGrp="1"/>
          </p:cNvSpPr>
          <p:nvPr>
            <p:ph type="dt" sz="half" idx="10"/>
          </p:nvPr>
        </p:nvSpPr>
        <p:spPr/>
        <p:txBody>
          <a:bodyPr/>
          <a:lstStyle/>
          <a:p>
            <a:fld id="{5BA2F062-EB77-1340-ADA8-3D7CD0208A2D}" type="datetimeFigureOut">
              <a:rPr lang="en-US" smtClean="0"/>
              <a:t>1/25/24</a:t>
            </a:fld>
            <a:endParaRPr lang="en-US"/>
          </a:p>
        </p:txBody>
      </p:sp>
      <p:sp>
        <p:nvSpPr>
          <p:cNvPr id="5" name="Footer Placeholder 4">
            <a:extLst>
              <a:ext uri="{FF2B5EF4-FFF2-40B4-BE49-F238E27FC236}">
                <a16:creationId xmlns:a16="http://schemas.microsoft.com/office/drawing/2014/main" id="{6EC56C9A-8CFE-4D58-AB98-AF828281E5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58776-83C7-3ED8-2BC0-EAF7BD9B547D}"/>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371740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D2D3-D5CF-222E-91CF-14961ABE1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E9708-2645-D5EE-414E-48465A2840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5899AE-1CDC-8432-8776-4206E84C0F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E0221-987A-B280-AC9B-E21FF4C947BB}"/>
              </a:ext>
            </a:extLst>
          </p:cNvPr>
          <p:cNvSpPr>
            <a:spLocks noGrp="1"/>
          </p:cNvSpPr>
          <p:nvPr>
            <p:ph type="dt" sz="half" idx="10"/>
          </p:nvPr>
        </p:nvSpPr>
        <p:spPr/>
        <p:txBody>
          <a:bodyPr/>
          <a:lstStyle/>
          <a:p>
            <a:fld id="{5BA2F062-EB77-1340-ADA8-3D7CD0208A2D}" type="datetimeFigureOut">
              <a:rPr lang="en-US" smtClean="0"/>
              <a:t>1/25/24</a:t>
            </a:fld>
            <a:endParaRPr lang="en-US"/>
          </a:p>
        </p:txBody>
      </p:sp>
      <p:sp>
        <p:nvSpPr>
          <p:cNvPr id="6" name="Footer Placeholder 5">
            <a:extLst>
              <a:ext uri="{FF2B5EF4-FFF2-40B4-BE49-F238E27FC236}">
                <a16:creationId xmlns:a16="http://schemas.microsoft.com/office/drawing/2014/main" id="{427F8194-2B9B-9233-690B-5E9DC41C9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11D76-C465-EE8F-CFF2-BBE3DA979C95}"/>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16190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02FC-6F84-4F1D-13E2-46F6F42FB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A49E9C-49F1-33F0-7F89-FC2C648DA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568E8-9B6C-540D-5DA1-BEC1BE0F55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6FB6A9-5713-E959-6315-A1B719AC3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BC0A3C-AC99-761C-76DF-14CCBF321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418E4-0418-1CCB-A0B5-B00585F612FB}"/>
              </a:ext>
            </a:extLst>
          </p:cNvPr>
          <p:cNvSpPr>
            <a:spLocks noGrp="1"/>
          </p:cNvSpPr>
          <p:nvPr>
            <p:ph type="dt" sz="half" idx="10"/>
          </p:nvPr>
        </p:nvSpPr>
        <p:spPr/>
        <p:txBody>
          <a:bodyPr/>
          <a:lstStyle/>
          <a:p>
            <a:fld id="{5BA2F062-EB77-1340-ADA8-3D7CD0208A2D}" type="datetimeFigureOut">
              <a:rPr lang="en-US" smtClean="0"/>
              <a:t>1/25/24</a:t>
            </a:fld>
            <a:endParaRPr lang="en-US"/>
          </a:p>
        </p:txBody>
      </p:sp>
      <p:sp>
        <p:nvSpPr>
          <p:cNvPr id="8" name="Footer Placeholder 7">
            <a:extLst>
              <a:ext uri="{FF2B5EF4-FFF2-40B4-BE49-F238E27FC236}">
                <a16:creationId xmlns:a16="http://schemas.microsoft.com/office/drawing/2014/main" id="{B86749DF-966B-0651-3DBF-A1EA96F67D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1173AC-940C-02CB-2BDB-ECAC0C55C644}"/>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1023382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3C66-27F5-FDB4-C4C1-40441D8E23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2BB314-4CDE-D4F4-B99C-744DEC54E814}"/>
              </a:ext>
            </a:extLst>
          </p:cNvPr>
          <p:cNvSpPr>
            <a:spLocks noGrp="1"/>
          </p:cNvSpPr>
          <p:nvPr>
            <p:ph type="dt" sz="half" idx="10"/>
          </p:nvPr>
        </p:nvSpPr>
        <p:spPr/>
        <p:txBody>
          <a:bodyPr/>
          <a:lstStyle/>
          <a:p>
            <a:fld id="{5BA2F062-EB77-1340-ADA8-3D7CD0208A2D}" type="datetimeFigureOut">
              <a:rPr lang="en-US" smtClean="0"/>
              <a:t>1/25/24</a:t>
            </a:fld>
            <a:endParaRPr lang="en-US"/>
          </a:p>
        </p:txBody>
      </p:sp>
      <p:sp>
        <p:nvSpPr>
          <p:cNvPr id="4" name="Footer Placeholder 3">
            <a:extLst>
              <a:ext uri="{FF2B5EF4-FFF2-40B4-BE49-F238E27FC236}">
                <a16:creationId xmlns:a16="http://schemas.microsoft.com/office/drawing/2014/main" id="{E7B8787C-87D6-8AA8-13B3-D0FBF0C5EB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7BD46A-229E-EABA-B811-E4E8544B180C}"/>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356322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5940B-293E-85E0-15DF-C8646AE55F90}"/>
              </a:ext>
            </a:extLst>
          </p:cNvPr>
          <p:cNvSpPr>
            <a:spLocks noGrp="1"/>
          </p:cNvSpPr>
          <p:nvPr>
            <p:ph type="dt" sz="half" idx="10"/>
          </p:nvPr>
        </p:nvSpPr>
        <p:spPr/>
        <p:txBody>
          <a:bodyPr/>
          <a:lstStyle/>
          <a:p>
            <a:fld id="{5BA2F062-EB77-1340-ADA8-3D7CD0208A2D}" type="datetimeFigureOut">
              <a:rPr lang="en-US" smtClean="0"/>
              <a:t>1/25/24</a:t>
            </a:fld>
            <a:endParaRPr lang="en-US"/>
          </a:p>
        </p:txBody>
      </p:sp>
      <p:sp>
        <p:nvSpPr>
          <p:cNvPr id="3" name="Footer Placeholder 2">
            <a:extLst>
              <a:ext uri="{FF2B5EF4-FFF2-40B4-BE49-F238E27FC236}">
                <a16:creationId xmlns:a16="http://schemas.microsoft.com/office/drawing/2014/main" id="{41BD7BB8-228F-712A-1AF3-7E2B9724DC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1DDFE4-11FE-DDF7-5E62-1E739B7080DF}"/>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665617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77F6-BA7F-CDDE-7097-953D0E7F0E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A32FEC-EF8F-199A-7A39-5129B9911A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5C3F52-24AD-B596-5186-3209671D6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1E7015-F0C5-36E6-7544-90BD52BDF7C5}"/>
              </a:ext>
            </a:extLst>
          </p:cNvPr>
          <p:cNvSpPr>
            <a:spLocks noGrp="1"/>
          </p:cNvSpPr>
          <p:nvPr>
            <p:ph type="dt" sz="half" idx="10"/>
          </p:nvPr>
        </p:nvSpPr>
        <p:spPr/>
        <p:txBody>
          <a:bodyPr/>
          <a:lstStyle/>
          <a:p>
            <a:fld id="{5BA2F062-EB77-1340-ADA8-3D7CD0208A2D}" type="datetimeFigureOut">
              <a:rPr lang="en-US" smtClean="0"/>
              <a:t>1/25/24</a:t>
            </a:fld>
            <a:endParaRPr lang="en-US"/>
          </a:p>
        </p:txBody>
      </p:sp>
      <p:sp>
        <p:nvSpPr>
          <p:cNvPr id="6" name="Footer Placeholder 5">
            <a:extLst>
              <a:ext uri="{FF2B5EF4-FFF2-40B4-BE49-F238E27FC236}">
                <a16:creationId xmlns:a16="http://schemas.microsoft.com/office/drawing/2014/main" id="{FB6FEDDD-F18E-BEB2-9EFC-8C8B727594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4D38D8-BEAF-B6F8-C2FA-6F26D19F765B}"/>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50004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4625-C5A1-901E-946F-1B7BF3244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889A8E-FED0-37B3-76DD-A0CAEA4F25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7CCEF79-7589-419E-54B0-8C76EE07F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289C5-926B-F8E4-CE53-E2E9C5C7F70F}"/>
              </a:ext>
            </a:extLst>
          </p:cNvPr>
          <p:cNvSpPr>
            <a:spLocks noGrp="1"/>
          </p:cNvSpPr>
          <p:nvPr>
            <p:ph type="dt" sz="half" idx="10"/>
          </p:nvPr>
        </p:nvSpPr>
        <p:spPr/>
        <p:txBody>
          <a:bodyPr/>
          <a:lstStyle/>
          <a:p>
            <a:fld id="{5BA2F062-EB77-1340-ADA8-3D7CD0208A2D}" type="datetimeFigureOut">
              <a:rPr lang="en-US" smtClean="0"/>
              <a:t>1/25/24</a:t>
            </a:fld>
            <a:endParaRPr lang="en-US"/>
          </a:p>
        </p:txBody>
      </p:sp>
      <p:sp>
        <p:nvSpPr>
          <p:cNvPr id="6" name="Footer Placeholder 5">
            <a:extLst>
              <a:ext uri="{FF2B5EF4-FFF2-40B4-BE49-F238E27FC236}">
                <a16:creationId xmlns:a16="http://schemas.microsoft.com/office/drawing/2014/main" id="{06441AA7-10C8-8E88-C374-14C63CE1EA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56694-6632-D429-048C-BC21C7D75E44}"/>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58334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C9D63-99E2-DB96-4792-6B5388E187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1792B4-6877-FF3D-A483-497D30E193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AD72-A66F-4A62-8AF2-D7A0656D2D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2F062-EB77-1340-ADA8-3D7CD0208A2D}" type="datetimeFigureOut">
              <a:rPr lang="en-US" smtClean="0"/>
              <a:t>1/25/24</a:t>
            </a:fld>
            <a:endParaRPr lang="en-US"/>
          </a:p>
        </p:txBody>
      </p:sp>
      <p:sp>
        <p:nvSpPr>
          <p:cNvPr id="5" name="Footer Placeholder 4">
            <a:extLst>
              <a:ext uri="{FF2B5EF4-FFF2-40B4-BE49-F238E27FC236}">
                <a16:creationId xmlns:a16="http://schemas.microsoft.com/office/drawing/2014/main" id="{0C17E3FA-38A6-9F3E-E1D8-AB91D27699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09F4BA-EFD3-EB38-9EE6-3E280D84D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458BF-F45D-6749-BF5F-DC840966D50E}" type="slidenum">
              <a:rPr lang="en-US" smtClean="0"/>
              <a:t>‹#›</a:t>
            </a:fld>
            <a:endParaRPr lang="en-US"/>
          </a:p>
        </p:txBody>
      </p:sp>
      <p:pic>
        <p:nvPicPr>
          <p:cNvPr id="7" name="Picture 6" descr="Venn diagram&#10;&#10;Description automatically generated">
            <a:extLst>
              <a:ext uri="{FF2B5EF4-FFF2-40B4-BE49-F238E27FC236}">
                <a16:creationId xmlns:a16="http://schemas.microsoft.com/office/drawing/2014/main" id="{F64FAADE-B7B7-7291-7EA7-06E9E8FD9878}"/>
              </a:ext>
            </a:extLst>
          </p:cNvPr>
          <p:cNvPicPr>
            <a:picLocks noChangeAspect="1"/>
          </p:cNvPicPr>
          <p:nvPr userDrawn="1"/>
        </p:nvPicPr>
        <p:blipFill>
          <a:blip r:embed="rId13"/>
          <a:stretch>
            <a:fillRect/>
          </a:stretch>
        </p:blipFill>
        <p:spPr>
          <a:xfrm>
            <a:off x="171557" y="126206"/>
            <a:ext cx="407152" cy="477838"/>
          </a:xfrm>
          <a:prstGeom prst="rect">
            <a:avLst/>
          </a:prstGeom>
        </p:spPr>
      </p:pic>
      <p:sp>
        <p:nvSpPr>
          <p:cNvPr id="8" name="TextBox 7">
            <a:extLst>
              <a:ext uri="{FF2B5EF4-FFF2-40B4-BE49-F238E27FC236}">
                <a16:creationId xmlns:a16="http://schemas.microsoft.com/office/drawing/2014/main" id="{B6860887-B833-6261-0522-80E6C72602C6}"/>
              </a:ext>
            </a:extLst>
          </p:cNvPr>
          <p:cNvSpPr txBox="1"/>
          <p:nvPr userDrawn="1"/>
        </p:nvSpPr>
        <p:spPr>
          <a:xfrm>
            <a:off x="10412730" y="178981"/>
            <a:ext cx="1360170"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Copyright</a:t>
            </a:r>
            <a:r>
              <a:rPr lang="en-US" sz="2800" baseline="30000" dirty="0" err="1">
                <a:solidFill>
                  <a:srgbClr val="FF0000"/>
                </a:solidFill>
                <a:latin typeface="Times New Roman" panose="02020603050405020304" pitchFamily="18" charset="0"/>
                <a:cs typeface="Times New Roman" panose="02020603050405020304" pitchFamily="18" charset="0"/>
              </a:rPr>
              <a:t>x</a:t>
            </a:r>
            <a:endParaRPr lang="en-US" sz="2800" baseline="30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701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emptyeasel.com/2007/12/18/what-is-contrapposto-in-art-heres-an-explanation-of-classical-contrapposto/" TargetMode="External"/><Relationship Id="rId2" Type="http://schemas.openxmlformats.org/officeDocument/2006/relationships/image" Target="../media/image4.tiff"/><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hyperlink" Target="https://upload.wikimedia.org/wikipedia/commons/7/74/Fl&#246;te_spielender_Gott_Krishna_Museum_Rietberg_RVI_530.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FB3D-912B-BF4C-B5AF-BD003D62DE61}"/>
              </a:ext>
            </a:extLst>
          </p:cNvPr>
          <p:cNvSpPr>
            <a:spLocks noGrp="1"/>
          </p:cNvSpPr>
          <p:nvPr>
            <p:ph type="ctrTitle"/>
          </p:nvPr>
        </p:nvSpPr>
        <p:spPr>
          <a:xfrm>
            <a:off x="1524000" y="1424912"/>
            <a:ext cx="9144000" cy="2387600"/>
          </a:xfrm>
        </p:spPr>
        <p:txBody>
          <a:bodyPr/>
          <a:lstStyle/>
          <a:p>
            <a:pPr>
              <a:lnSpc>
                <a:spcPct val="100000"/>
              </a:lnSpc>
              <a:spcBef>
                <a:spcPts val="0"/>
              </a:spcBef>
            </a:pPr>
            <a:r>
              <a:rPr lang="en-US" sz="3600" dirty="0">
                <a:latin typeface="Times New Roman" panose="02020603050405020304" pitchFamily="18" charset="0"/>
                <a:cs typeface="Times New Roman" panose="02020603050405020304" pitchFamily="18" charset="0"/>
              </a:rPr>
              <a:t>Selected Slides Presented in Class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on January 23, 2024</a:t>
            </a:r>
            <a:br>
              <a:rPr lang="en-US" sz="36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8710E927-6CDF-EE40-A58F-3FA4914FDE2C}"/>
              </a:ext>
            </a:extLst>
          </p:cNvPr>
          <p:cNvSpPr>
            <a:spLocks noGrp="1"/>
          </p:cNvSpPr>
          <p:nvPr>
            <p:ph type="subTitle" idx="1"/>
          </p:nvPr>
        </p:nvSpPr>
        <p:spPr>
          <a:xfrm>
            <a:off x="1524000" y="4037012"/>
            <a:ext cx="9144000" cy="1655762"/>
          </a:xfrm>
        </p:spPr>
        <p:txBody>
          <a:bodyPr/>
          <a:lstStyle/>
          <a:p>
            <a:r>
              <a:rPr lang="en-US" dirty="0">
                <a:latin typeface="Times New Roman" panose="02020603050405020304" pitchFamily="18" charset="0"/>
                <a:cs typeface="Times New Roman" panose="02020603050405020304" pitchFamily="18" charset="0"/>
              </a:rPr>
              <a:t>William Fisher</a:t>
            </a:r>
          </a:p>
        </p:txBody>
      </p:sp>
      <p:sp>
        <p:nvSpPr>
          <p:cNvPr id="4" name="TextBox 3">
            <a:extLst>
              <a:ext uri="{FF2B5EF4-FFF2-40B4-BE49-F238E27FC236}">
                <a16:creationId xmlns:a16="http://schemas.microsoft.com/office/drawing/2014/main" id="{22BE56F4-43D2-2E08-3D01-E1A3E0F3B4C6}"/>
              </a:ext>
            </a:extLst>
          </p:cNvPr>
          <p:cNvSpPr txBox="1"/>
          <p:nvPr/>
        </p:nvSpPr>
        <p:spPr>
          <a:xfrm>
            <a:off x="10412730" y="178981"/>
            <a:ext cx="1360170"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Copyright</a:t>
            </a:r>
            <a:r>
              <a:rPr lang="en-US" sz="2800" baseline="30000" dirty="0" err="1">
                <a:solidFill>
                  <a:srgbClr val="FF0000"/>
                </a:solidFill>
                <a:latin typeface="Times New Roman" panose="02020603050405020304" pitchFamily="18" charset="0"/>
                <a:cs typeface="Times New Roman" panose="02020603050405020304" pitchFamily="18" charset="0"/>
              </a:rPr>
              <a:t>x</a:t>
            </a:r>
            <a:endParaRPr lang="en-US" sz="2800" baseline="300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3E37CC-8416-A14F-CD17-B849A32E8358}"/>
              </a:ext>
            </a:extLst>
          </p:cNvPr>
          <p:cNvSpPr txBox="1"/>
          <p:nvPr/>
        </p:nvSpPr>
        <p:spPr>
          <a:xfrm>
            <a:off x="3958267" y="6538595"/>
            <a:ext cx="427546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Licensed under terms available at https://</a:t>
            </a:r>
            <a:r>
              <a:rPr lang="en-US" sz="1400" dirty="0" err="1">
                <a:latin typeface="Times New Roman" panose="02020603050405020304" pitchFamily="18" charset="0"/>
                <a:cs typeface="Times New Roman" panose="02020603050405020304" pitchFamily="18" charset="0"/>
              </a:rPr>
              <a:t>ipxcourses.org</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53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72533" y="603813"/>
            <a:ext cx="11446933" cy="6400800"/>
          </a:xfrm>
        </p:spPr>
        <p:txBody>
          <a:bodyPr>
            <a:normAutofit/>
          </a:bodyPr>
          <a:lstStyle/>
          <a:p>
            <a:pPr marL="0" indent="0">
              <a:buNone/>
            </a:pPr>
            <a:r>
              <a:rPr lang="en-US" sz="2400" dirty="0"/>
              <a:t>       “At the birthday celebration ceremony of a royal king, a beautiful girl was presented to the king as a gift. This created a sense of crisis to the wife of the king, who had given birth to three girls but no boys. Shortly after the birthday celebration, the wife gave birth to a fourth girl. Out of fear of losing her status in the royal family, she accepted the suggestion of her servant and replaced the newly born girl with a baby boy from another family. Her baby girl was abandoned besides a creek, and a mark of plum blossom was imprinted on her shoulder so that the mother could identify her in future. (In </a:t>
            </a:r>
            <a:r>
              <a:rPr lang="en-US" sz="2400" i="1" dirty="0"/>
              <a:t>Palace</a:t>
            </a:r>
            <a:r>
              <a:rPr lang="en-US" sz="2400" dirty="0"/>
              <a:t>, it is a piece of red mark being imprinted on the abandoned girl’s shoulder). </a:t>
            </a:r>
          </a:p>
          <a:p>
            <a:pPr marL="0" indent="0">
              <a:buNone/>
            </a:pPr>
            <a:r>
              <a:rPr lang="en-US" sz="2400" dirty="0"/>
              <a:t>       “After the boy grew up as a prince, he met the abandoned princess accidentally, and even saved her from a miserable situation. They immediately fell in love. However, at the order of the emperor, the prince had to marry another girl from a royal family as his official (first) wife, through an arranged marriage, and could only keep the abandoned princess as his concubine. This created a complicated triangle love relationship among the fake prince, his arranged wife, and his concubine (the abandoned princess). Through the interactions between the emperor, the king, the prince, his official wife, and the abandoned princess, etc., the story was further driven by two factors: truth about births of the abandoned princess and the fake prince; jealousy from the official wife against the abandoned princess (concubine).” </a:t>
            </a:r>
          </a:p>
        </p:txBody>
      </p:sp>
      <p:sp>
        <p:nvSpPr>
          <p:cNvPr id="3" name="Footer Placeholder 2"/>
          <p:cNvSpPr>
            <a:spLocks noGrp="1"/>
          </p:cNvSpPr>
          <p:nvPr>
            <p:ph type="ftr" sz="quarter" idx="11"/>
          </p:nvPr>
        </p:nvSpPr>
        <p:spPr>
          <a:xfrm>
            <a:off x="3124200" y="6553200"/>
            <a:ext cx="5943600" cy="304800"/>
          </a:xfrm>
        </p:spPr>
        <p:txBody>
          <a:bodyPr/>
          <a:lstStyle/>
          <a:p>
            <a:r>
              <a:rPr lang="en-US" sz="800" dirty="0"/>
              <a:t>Source:  http://</a:t>
            </a:r>
            <a:r>
              <a:rPr lang="en-US" sz="800" dirty="0" err="1"/>
              <a:t>www.patentexpresso.com</a:t>
            </a:r>
            <a:r>
              <a:rPr lang="en-US" sz="800" dirty="0"/>
              <a:t>/.</a:t>
            </a:r>
          </a:p>
        </p:txBody>
      </p:sp>
    </p:spTree>
    <p:extLst>
      <p:ext uri="{BB962C8B-B14F-4D97-AF65-F5344CB8AC3E}">
        <p14:creationId xmlns:p14="http://schemas.microsoft.com/office/powerpoint/2010/main" val="3876750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err="1"/>
              <a:t>Chiung</a:t>
            </a:r>
            <a:r>
              <a:rPr lang="en-US" sz="2800" b="1" dirty="0"/>
              <a:t> Yao v. Yu </a:t>
            </a:r>
            <a:r>
              <a:rPr lang="en-US" sz="2800" b="1" dirty="0" err="1"/>
              <a:t>Zheng</a:t>
            </a:r>
            <a:br>
              <a:rPr lang="en-US" sz="2800" b="1" dirty="0"/>
            </a:br>
            <a:r>
              <a:rPr lang="en-US" sz="2400" dirty="0"/>
              <a:t>Beijing No. 3 Intermediate Court</a:t>
            </a:r>
            <a:br>
              <a:rPr lang="en-US" sz="2400" dirty="0"/>
            </a:br>
            <a:r>
              <a:rPr lang="en-US" sz="2400" dirty="0"/>
              <a:t>Dec. 25, 2014</a:t>
            </a:r>
          </a:p>
        </p:txBody>
      </p:sp>
      <p:sp>
        <p:nvSpPr>
          <p:cNvPr id="3" name="Content Placeholder 2"/>
          <p:cNvSpPr>
            <a:spLocks noGrp="1"/>
          </p:cNvSpPr>
          <p:nvPr>
            <p:ph idx="1"/>
          </p:nvPr>
        </p:nvSpPr>
        <p:spPr>
          <a:xfrm>
            <a:off x="1866900" y="1676400"/>
            <a:ext cx="8458200" cy="4572000"/>
          </a:xfrm>
        </p:spPr>
        <p:txBody>
          <a:bodyPr/>
          <a:lstStyle/>
          <a:p>
            <a:pPr marL="0" indent="0">
              <a:buNone/>
            </a:pPr>
            <a:r>
              <a:rPr lang="en-US" sz="2400" dirty="0"/>
              <a:t>“A plot in a story might be either summarized as an abstract idea, or be presented as a specific expression. Thus, a plot still needs to be further analyzed to determine which part is an idea and what part is expression. To distinguish between an idea and an expression, one shall look at whether the plot in question is abstract and general, or if it is specific enough so that it provides a special aesthetic experience that is sufficient to identify the source of the work. If the plot is specific to such an extent, then it can be considered as an expression.” </a:t>
            </a:r>
          </a:p>
        </p:txBody>
      </p:sp>
      <p:sp>
        <p:nvSpPr>
          <p:cNvPr id="4" name="Date Placeholder 3"/>
          <p:cNvSpPr>
            <a:spLocks noGrp="1"/>
          </p:cNvSpPr>
          <p:nvPr>
            <p:ph type="dt" sz="half" idx="10"/>
          </p:nvPr>
        </p:nvSpPr>
        <p:spPr/>
        <p:txBody>
          <a:bodyPr/>
          <a:lstStyle/>
          <a:p>
            <a:fld id="{547B305F-7B25-FA4E-8F25-1DCD1FAA8AAC}" type="datetime4">
              <a:rPr lang="en-US" smtClean="0"/>
              <a:pPr/>
              <a:t>January 28, 2024</a:t>
            </a:fld>
            <a:endParaRPr lang="en-US"/>
          </a:p>
        </p:txBody>
      </p:sp>
    </p:spTree>
    <p:extLst>
      <p:ext uri="{BB962C8B-B14F-4D97-AF65-F5344CB8AC3E}">
        <p14:creationId xmlns:p14="http://schemas.microsoft.com/office/powerpoint/2010/main" val="184592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ntenag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7250" y="1135202"/>
            <a:ext cx="6094750" cy="4778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1660778" y="5920346"/>
            <a:ext cx="2768682" cy="369332"/>
          </a:xfrm>
          <a:prstGeom prst="rect">
            <a:avLst/>
          </a:prstGeom>
          <a:noFill/>
        </p:spPr>
        <p:txBody>
          <a:bodyPr wrap="none" rtlCol="0">
            <a:spAutoFit/>
          </a:bodyPr>
          <a:lstStyle/>
          <a:p>
            <a:r>
              <a:rPr lang="en-US" dirty="0"/>
              <a:t>The Tetons and Snake River</a:t>
            </a:r>
          </a:p>
        </p:txBody>
      </p:sp>
      <p:sp>
        <p:nvSpPr>
          <p:cNvPr id="7" name="TextBox 6"/>
          <p:cNvSpPr txBox="1"/>
          <p:nvPr/>
        </p:nvSpPr>
        <p:spPr>
          <a:xfrm>
            <a:off x="8172080" y="5922013"/>
            <a:ext cx="2306453" cy="369332"/>
          </a:xfrm>
          <a:prstGeom prst="rect">
            <a:avLst/>
          </a:prstGeom>
          <a:noFill/>
        </p:spPr>
        <p:txBody>
          <a:bodyPr wrap="none" rtlCol="0">
            <a:spAutoFit/>
          </a:bodyPr>
          <a:lstStyle/>
          <a:p>
            <a:r>
              <a:rPr lang="en-US" dirty="0"/>
              <a:t>Tetons Calendar Cover</a:t>
            </a:r>
          </a:p>
        </p:txBody>
      </p:sp>
      <p:pic>
        <p:nvPicPr>
          <p:cNvPr id="3" name="Picture 2"/>
          <p:cNvPicPr>
            <a:picLocks noChangeAspect="1"/>
          </p:cNvPicPr>
          <p:nvPr/>
        </p:nvPicPr>
        <p:blipFill>
          <a:blip r:embed="rId3"/>
          <a:stretch>
            <a:fillRect/>
          </a:stretch>
        </p:blipFill>
        <p:spPr>
          <a:xfrm>
            <a:off x="0" y="1150411"/>
            <a:ext cx="5949096" cy="4762997"/>
          </a:xfrm>
          <a:prstGeom prst="rect">
            <a:avLst/>
          </a:prstGeom>
        </p:spPr>
      </p:pic>
    </p:spTree>
    <p:extLst>
      <p:ext uri="{BB962C8B-B14F-4D97-AF65-F5344CB8AC3E}">
        <p14:creationId xmlns:p14="http://schemas.microsoft.com/office/powerpoint/2010/main" val="856090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3B0F15-F1EA-8543-9A23-3066B231B92D}"/>
              </a:ext>
            </a:extLst>
          </p:cNvPr>
          <p:cNvPicPr>
            <a:picLocks noChangeAspect="1"/>
          </p:cNvPicPr>
          <p:nvPr/>
        </p:nvPicPr>
        <p:blipFill>
          <a:blip r:embed="rId2"/>
          <a:stretch>
            <a:fillRect/>
          </a:stretch>
        </p:blipFill>
        <p:spPr>
          <a:xfrm>
            <a:off x="0" y="0"/>
            <a:ext cx="3288082" cy="6858000"/>
          </a:xfrm>
          <a:prstGeom prst="rect">
            <a:avLst/>
          </a:prstGeom>
        </p:spPr>
      </p:pic>
      <p:sp>
        <p:nvSpPr>
          <p:cNvPr id="3" name="TextBox 2">
            <a:extLst>
              <a:ext uri="{FF2B5EF4-FFF2-40B4-BE49-F238E27FC236}">
                <a16:creationId xmlns:a16="http://schemas.microsoft.com/office/drawing/2014/main" id="{AEDF6B1F-FE90-5848-85E7-D1FDA4DDBEF0}"/>
              </a:ext>
            </a:extLst>
          </p:cNvPr>
          <p:cNvSpPr txBox="1"/>
          <p:nvPr/>
        </p:nvSpPr>
        <p:spPr>
          <a:xfrm>
            <a:off x="3547431" y="5750805"/>
            <a:ext cx="3778786" cy="861774"/>
          </a:xfrm>
          <a:prstGeom prst="rect">
            <a:avLst/>
          </a:prstGeom>
          <a:noFill/>
        </p:spPr>
        <p:txBody>
          <a:bodyPr wrap="square" rtlCol="0">
            <a:spAutoFit/>
          </a:bodyPr>
          <a:lstStyle/>
          <a:p>
            <a:r>
              <a:rPr lang="en-US" sz="1000" dirty="0"/>
              <a:t>Sources:  </a:t>
            </a:r>
            <a:r>
              <a:rPr lang="en-US" sz="1000" dirty="0">
                <a:hlinkClick r:id="rId3"/>
              </a:rPr>
              <a:t>https://emptyeasel.com/2007/12/18/what-is-contrapposto-in-art-heres-an-explanation-of-classical-contrapposto/</a:t>
            </a:r>
            <a:r>
              <a:rPr lang="en-US" sz="1000" dirty="0"/>
              <a:t>;</a:t>
            </a:r>
          </a:p>
          <a:p>
            <a:r>
              <a:rPr lang="en-US" sz="1000" dirty="0">
                <a:hlinkClick r:id="rId4"/>
              </a:rPr>
              <a:t>https://upload.wikimedia.org/wikipedia/commons/7/74/Flöte_spielender_Gott_Krishna_Museum_Rietberg_RVI_530.jpg</a:t>
            </a:r>
            <a:r>
              <a:rPr lang="en-US" sz="1000" dirty="0"/>
              <a:t> </a:t>
            </a:r>
          </a:p>
          <a:p>
            <a:endParaRPr lang="en-US" sz="1000" dirty="0"/>
          </a:p>
        </p:txBody>
      </p:sp>
      <p:pic>
        <p:nvPicPr>
          <p:cNvPr id="4" name="Picture 3">
            <a:extLst>
              <a:ext uri="{FF2B5EF4-FFF2-40B4-BE49-F238E27FC236}">
                <a16:creationId xmlns:a16="http://schemas.microsoft.com/office/drawing/2014/main" id="{1304B40B-D82F-AA40-9FBB-BF2489CC8D7B}"/>
              </a:ext>
            </a:extLst>
          </p:cNvPr>
          <p:cNvPicPr>
            <a:picLocks noChangeAspect="1"/>
          </p:cNvPicPr>
          <p:nvPr/>
        </p:nvPicPr>
        <p:blipFill>
          <a:blip r:embed="rId5"/>
          <a:stretch>
            <a:fillRect/>
          </a:stretch>
        </p:blipFill>
        <p:spPr>
          <a:xfrm>
            <a:off x="7425503" y="0"/>
            <a:ext cx="4630762" cy="6858000"/>
          </a:xfrm>
          <a:prstGeom prst="rect">
            <a:avLst/>
          </a:prstGeom>
        </p:spPr>
      </p:pic>
      <p:sp>
        <p:nvSpPr>
          <p:cNvPr id="5" name="TextBox 4">
            <a:extLst>
              <a:ext uri="{FF2B5EF4-FFF2-40B4-BE49-F238E27FC236}">
                <a16:creationId xmlns:a16="http://schemas.microsoft.com/office/drawing/2014/main" id="{EBA3F658-0043-2248-8E2A-A14BAA50E9F6}"/>
              </a:ext>
            </a:extLst>
          </p:cNvPr>
          <p:cNvSpPr txBox="1"/>
          <p:nvPr/>
        </p:nvSpPr>
        <p:spPr>
          <a:xfrm>
            <a:off x="3547431" y="371420"/>
            <a:ext cx="2155911" cy="369332"/>
          </a:xfrm>
          <a:prstGeom prst="rect">
            <a:avLst/>
          </a:prstGeom>
          <a:noFill/>
        </p:spPr>
        <p:txBody>
          <a:bodyPr wrap="none" rtlCol="0">
            <a:spAutoFit/>
          </a:bodyPr>
          <a:lstStyle/>
          <a:p>
            <a:r>
              <a:rPr lang="en-US" dirty="0"/>
              <a:t>“Contrapposto” pose</a:t>
            </a:r>
          </a:p>
        </p:txBody>
      </p:sp>
      <p:sp>
        <p:nvSpPr>
          <p:cNvPr id="6" name="TextBox 5">
            <a:extLst>
              <a:ext uri="{FF2B5EF4-FFF2-40B4-BE49-F238E27FC236}">
                <a16:creationId xmlns:a16="http://schemas.microsoft.com/office/drawing/2014/main" id="{0B2477F4-8DCB-F349-BDBA-FEFB89B27CA5}"/>
              </a:ext>
            </a:extLst>
          </p:cNvPr>
          <p:cNvSpPr txBox="1"/>
          <p:nvPr/>
        </p:nvSpPr>
        <p:spPr>
          <a:xfrm>
            <a:off x="5614110" y="1375931"/>
            <a:ext cx="1811393" cy="369332"/>
          </a:xfrm>
          <a:prstGeom prst="rect">
            <a:avLst/>
          </a:prstGeom>
          <a:noFill/>
        </p:spPr>
        <p:txBody>
          <a:bodyPr wrap="none" rtlCol="0">
            <a:spAutoFit/>
          </a:bodyPr>
          <a:lstStyle/>
          <a:p>
            <a:r>
              <a:rPr lang="en-US" dirty="0"/>
              <a:t>“</a:t>
            </a:r>
            <a:r>
              <a:rPr lang="en-US" dirty="0" err="1"/>
              <a:t>Tribhanga</a:t>
            </a:r>
            <a:r>
              <a:rPr lang="en-US" dirty="0"/>
              <a:t>” pose</a:t>
            </a:r>
          </a:p>
        </p:txBody>
      </p:sp>
      <p:sp>
        <p:nvSpPr>
          <p:cNvPr id="7" name="TextBox 6">
            <a:extLst>
              <a:ext uri="{FF2B5EF4-FFF2-40B4-BE49-F238E27FC236}">
                <a16:creationId xmlns:a16="http://schemas.microsoft.com/office/drawing/2014/main" id="{83AB33B4-66FC-464A-992F-BCAB755DB68F}"/>
              </a:ext>
            </a:extLst>
          </p:cNvPr>
          <p:cNvSpPr txBox="1"/>
          <p:nvPr/>
        </p:nvSpPr>
        <p:spPr>
          <a:xfrm>
            <a:off x="5703342" y="1103663"/>
            <a:ext cx="1620957" cy="369332"/>
          </a:xfrm>
          <a:prstGeom prst="rect">
            <a:avLst/>
          </a:prstGeom>
          <a:noFill/>
        </p:spPr>
        <p:txBody>
          <a:bodyPr wrap="none" rtlCol="0">
            <a:spAutoFit/>
          </a:bodyPr>
          <a:lstStyle/>
          <a:p>
            <a:r>
              <a:rPr lang="en-US" dirty="0"/>
              <a:t>Odisha, c. 1800</a:t>
            </a:r>
          </a:p>
        </p:txBody>
      </p:sp>
      <p:sp>
        <p:nvSpPr>
          <p:cNvPr id="8" name="TextBox 7">
            <a:extLst>
              <a:ext uri="{FF2B5EF4-FFF2-40B4-BE49-F238E27FC236}">
                <a16:creationId xmlns:a16="http://schemas.microsoft.com/office/drawing/2014/main" id="{289AACC5-7F2A-064A-97A6-7728E2D9EAE9}"/>
              </a:ext>
            </a:extLst>
          </p:cNvPr>
          <p:cNvSpPr txBox="1"/>
          <p:nvPr/>
        </p:nvSpPr>
        <p:spPr>
          <a:xfrm>
            <a:off x="3578167" y="99152"/>
            <a:ext cx="2235227" cy="369332"/>
          </a:xfrm>
          <a:prstGeom prst="rect">
            <a:avLst/>
          </a:prstGeom>
          <a:noFill/>
        </p:spPr>
        <p:txBody>
          <a:bodyPr wrap="none" rtlCol="0">
            <a:spAutoFit/>
          </a:bodyPr>
          <a:lstStyle/>
          <a:p>
            <a:r>
              <a:rPr lang="en-US" dirty="0"/>
              <a:t>Michelangelo, c. 1500</a:t>
            </a:r>
          </a:p>
        </p:txBody>
      </p:sp>
    </p:spTree>
    <p:extLst>
      <p:ext uri="{BB962C8B-B14F-4D97-AF65-F5344CB8AC3E}">
        <p14:creationId xmlns:p14="http://schemas.microsoft.com/office/powerpoint/2010/main" val="3754416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5FF4C-88A9-E36D-6A57-E47320B6993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0CDF548-4D57-C179-6344-B908BC123208}"/>
              </a:ext>
            </a:extLst>
          </p:cNvPr>
          <p:cNvSpPr>
            <a:spLocks noGrp="1"/>
          </p:cNvSpPr>
          <p:nvPr>
            <p:ph idx="1"/>
          </p:nvPr>
        </p:nvSpPr>
        <p:spPr>
          <a:xfrm>
            <a:off x="479684" y="209862"/>
            <a:ext cx="6618345" cy="6505731"/>
          </a:xfrm>
        </p:spPr>
        <p:txBody>
          <a:bodyPr>
            <a:noAutofit/>
          </a:bodyPr>
          <a:lstStyle/>
          <a:p>
            <a:pPr marL="0" indent="182880">
              <a:lnSpc>
                <a:spcPct val="100000"/>
              </a:lnSpc>
              <a:spcBef>
                <a:spcPts val="400"/>
              </a:spcBef>
              <a:buNone/>
            </a:pPr>
            <a:r>
              <a:rPr lang="en-US" sz="2000" dirty="0"/>
              <a:t>Visiting a national park in North Sulawesi, Indonesia, award-winning photographer [David] Slater left his camera unattended for a while.</a:t>
            </a:r>
          </a:p>
          <a:p>
            <a:pPr marL="0" indent="182880">
              <a:lnSpc>
                <a:spcPct val="100000"/>
              </a:lnSpc>
              <a:spcBef>
                <a:spcPts val="400"/>
              </a:spcBef>
              <a:buNone/>
            </a:pPr>
            <a:r>
              <a:rPr lang="en-US" sz="2000" dirty="0"/>
              <a:t>It soon attracted the attention of an inquisitive female from a local group of crested black macaque monkeys, known for their intelligence and dexterity….</a:t>
            </a:r>
          </a:p>
          <a:p>
            <a:pPr marL="0" indent="182880">
              <a:lnSpc>
                <a:spcPct val="100000"/>
              </a:lnSpc>
              <a:spcBef>
                <a:spcPts val="400"/>
              </a:spcBef>
              <a:buNone/>
            </a:pPr>
            <a:r>
              <a:rPr lang="en-US" sz="2000" dirty="0"/>
              <a:t>“One of them must have accidentally knocked the camera and set it off because the sound caused a bit of a frenzy,” said Slater, 46. </a:t>
            </a:r>
          </a:p>
          <a:p>
            <a:pPr marL="0" indent="182880">
              <a:lnSpc>
                <a:spcPct val="100000"/>
              </a:lnSpc>
              <a:spcBef>
                <a:spcPts val="400"/>
              </a:spcBef>
              <a:buNone/>
            </a:pPr>
            <a:r>
              <a:rPr lang="en-US" sz="2000" dirty="0"/>
              <a:t>“At first there was a lot of grimacing with their teeth showing because it was probably the first time they had ever seen a reflection.  They were quite mischievous jumping all over my equipment, and it looked like they were already posing for the camera when one hit the button.  The sound got his attention and he kept pressing it</a:t>
            </a:r>
          </a:p>
          <a:p>
            <a:pPr marL="0" indent="182880">
              <a:lnSpc>
                <a:spcPct val="100000"/>
              </a:lnSpc>
              <a:spcBef>
                <a:spcPts val="400"/>
              </a:spcBef>
              <a:buNone/>
            </a:pPr>
            <a:r>
              <a:rPr lang="en-US" sz="2000" dirty="0"/>
              <a:t>“At first it scared the rest of them away but they soon came back - it was amazing to watch.  He must have taken hundreds of pictures by the time I got my camera back, but not very many were in focus. He obviously hadn't worked that out yet….”</a:t>
            </a:r>
          </a:p>
        </p:txBody>
      </p:sp>
      <p:sp>
        <p:nvSpPr>
          <p:cNvPr id="2" name="TextBox 1">
            <a:extLst>
              <a:ext uri="{FF2B5EF4-FFF2-40B4-BE49-F238E27FC236}">
                <a16:creationId xmlns:a16="http://schemas.microsoft.com/office/drawing/2014/main" id="{62024068-A936-98B7-AC1F-6D3792262603}"/>
              </a:ext>
            </a:extLst>
          </p:cNvPr>
          <p:cNvSpPr txBox="1"/>
          <p:nvPr/>
        </p:nvSpPr>
        <p:spPr>
          <a:xfrm>
            <a:off x="7396223" y="625033"/>
            <a:ext cx="4316093" cy="6247864"/>
          </a:xfrm>
          <a:prstGeom prst="rect">
            <a:avLst/>
          </a:prstGeom>
          <a:noFill/>
        </p:spPr>
        <p:txBody>
          <a:bodyPr wrap="square" rtlCol="0">
            <a:spAutoFit/>
          </a:bodyPr>
          <a:lstStyle/>
          <a:p>
            <a:r>
              <a:rPr lang="en-US" sz="2000" dirty="0">
                <a:solidFill>
                  <a:srgbClr val="0070C0"/>
                </a:solidFill>
              </a:rPr>
              <a:t>Revised account:  “So I put my camera on a tripod with a very wide angle lens, settings configured such as predictive autofocus, </a:t>
            </a:r>
            <a:r>
              <a:rPr lang="en-US" sz="2000" dirty="0" err="1">
                <a:solidFill>
                  <a:srgbClr val="0070C0"/>
                </a:solidFill>
              </a:rPr>
              <a:t>motorwind</a:t>
            </a:r>
            <a:r>
              <a:rPr lang="en-US" sz="2000" dirty="0">
                <a:solidFill>
                  <a:srgbClr val="0070C0"/>
                </a:solidFill>
              </a:rPr>
              <a:t>, even a flashgun, to give me a chance of a facial close up if they were to approach again for a play. I duly moved away and bingo, they moved in, fingering the toy, pressing the buttons and fingering the lens. I was then to witness one of the funniest things ever as they grinned, grimaced and bared teeth at themselves in the reflection of the large glassy lens. Was this what they were afraid of earlier? Perhaps also the sight of the shutter planes moving within the lens also amused or scared them? They played with the camera until of course some images were inevitably taken!” </a:t>
            </a:r>
          </a:p>
          <a:p>
            <a:endParaRPr lang="en-US" sz="2000" dirty="0">
              <a:solidFill>
                <a:srgbClr val="0070C0"/>
              </a:solidFill>
            </a:endParaRPr>
          </a:p>
        </p:txBody>
      </p:sp>
    </p:spTree>
    <p:extLst>
      <p:ext uri="{BB962C8B-B14F-4D97-AF65-F5344CB8AC3E}">
        <p14:creationId xmlns:p14="http://schemas.microsoft.com/office/powerpoint/2010/main" val="562380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27557-5A31-9884-0A19-33B603E6449B}"/>
              </a:ext>
            </a:extLst>
          </p:cNvPr>
          <p:cNvSpPr>
            <a:spLocks noGrp="1"/>
          </p:cNvSpPr>
          <p:nvPr>
            <p:ph type="title"/>
          </p:nvPr>
        </p:nvSpPr>
        <p:spPr/>
        <p:txBody>
          <a:bodyPr>
            <a:normAutofit/>
          </a:bodyPr>
          <a:lstStyle/>
          <a:p>
            <a:r>
              <a:rPr lang="en-US" sz="3600" dirty="0"/>
              <a:t>US Constitution, Article 1, Section 8, Clause 8</a:t>
            </a:r>
          </a:p>
        </p:txBody>
      </p:sp>
      <p:sp>
        <p:nvSpPr>
          <p:cNvPr id="4" name="Content Placeholder 3">
            <a:extLst>
              <a:ext uri="{FF2B5EF4-FFF2-40B4-BE49-F238E27FC236}">
                <a16:creationId xmlns:a16="http://schemas.microsoft.com/office/drawing/2014/main" id="{30A9E1E2-211D-2A85-7E0F-3CCF556CA72B}"/>
              </a:ext>
            </a:extLst>
          </p:cNvPr>
          <p:cNvSpPr>
            <a:spLocks noGrp="1"/>
          </p:cNvSpPr>
          <p:nvPr>
            <p:ph idx="1"/>
          </p:nvPr>
        </p:nvSpPr>
        <p:spPr/>
        <p:txBody>
          <a:bodyPr>
            <a:normAutofit/>
          </a:bodyPr>
          <a:lstStyle/>
          <a:p>
            <a:pPr>
              <a:lnSpc>
                <a:spcPct val="100000"/>
              </a:lnSpc>
            </a:pPr>
            <a:r>
              <a:rPr lang="en-US" sz="2400" b="0" i="0" u="none" strike="noStrike" dirty="0">
                <a:solidFill>
                  <a:srgbClr val="222222"/>
                </a:solidFill>
                <a:effectLst/>
                <a:latin typeface="Source Sans Pro" panose="020B0503030403020204" pitchFamily="34" charset="0"/>
              </a:rPr>
              <a:t>The Congress shall have Power … [t]o promote the Progress of Science and useful Arts, by securing for limited Times to Authors and Inventors the exclusive Right to their respective Writings and Discoveries;</a:t>
            </a:r>
            <a:endParaRPr lang="en-US" sz="2400" dirty="0"/>
          </a:p>
        </p:txBody>
      </p:sp>
    </p:spTree>
    <p:extLst>
      <p:ext uri="{BB962C8B-B14F-4D97-AF65-F5344CB8AC3E}">
        <p14:creationId xmlns:p14="http://schemas.microsoft.com/office/powerpoint/2010/main" val="200906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77C5B-BD25-30D6-8727-80E3F8C8971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784CE2E-6CA8-E621-B957-08B635B6A7B7}"/>
              </a:ext>
            </a:extLst>
          </p:cNvPr>
          <p:cNvSpPr>
            <a:spLocks noGrp="1"/>
          </p:cNvSpPr>
          <p:nvPr>
            <p:ph type="title"/>
          </p:nvPr>
        </p:nvSpPr>
        <p:spPr/>
        <p:txBody>
          <a:bodyPr/>
          <a:lstStyle/>
          <a:p>
            <a:r>
              <a:rPr lang="en-US" sz="2800" dirty="0"/>
              <a:t>US Copyright Office, </a:t>
            </a:r>
            <a:r>
              <a:rPr lang="en-US" sz="2800" i="1" dirty="0"/>
              <a:t>Compendium of Copyright Practices</a:t>
            </a:r>
            <a:r>
              <a:rPr lang="en-US" sz="2800" dirty="0"/>
              <a:t> (3d ed. December 2014)</a:t>
            </a:r>
          </a:p>
        </p:txBody>
      </p:sp>
      <p:sp>
        <p:nvSpPr>
          <p:cNvPr id="8" name="Content Placeholder 7">
            <a:extLst>
              <a:ext uri="{FF2B5EF4-FFF2-40B4-BE49-F238E27FC236}">
                <a16:creationId xmlns:a16="http://schemas.microsoft.com/office/drawing/2014/main" id="{C29C3183-201C-CC58-4552-D5C259E22233}"/>
              </a:ext>
            </a:extLst>
          </p:cNvPr>
          <p:cNvSpPr>
            <a:spLocks noGrp="1"/>
          </p:cNvSpPr>
          <p:nvPr>
            <p:ph idx="1"/>
          </p:nvPr>
        </p:nvSpPr>
        <p:spPr/>
        <p:txBody>
          <a:bodyPr>
            <a:normAutofit/>
          </a:bodyPr>
          <a:lstStyle/>
          <a:p>
            <a:pPr marL="0" indent="0">
              <a:buNone/>
            </a:pPr>
            <a:r>
              <a:rPr lang="en-US" sz="2400" dirty="0"/>
              <a:t> 306 The Human Authorship Requirement</a:t>
            </a:r>
          </a:p>
          <a:p>
            <a:r>
              <a:rPr lang="en-US" sz="2400" dirty="0"/>
              <a:t>The U.S. Copyright Office will register an original work of authorship, provided that the work was created by a human being.</a:t>
            </a:r>
            <a:r>
              <a:rPr lang="en-US" sz="2400" u="sng" dirty="0"/>
              <a:t> </a:t>
            </a:r>
            <a:r>
              <a:rPr lang="en-US" sz="2400" b="1" u="sng" dirty="0">
                <a:solidFill>
                  <a:srgbClr val="FF0000"/>
                </a:solidFill>
              </a:rPr>
              <a:t>The copyright law only protects “the fruits of intellectual labor” that “are founded in the creative powers of the mind.” </a:t>
            </a:r>
            <a:r>
              <a:rPr lang="en-US" sz="2400" dirty="0"/>
              <a:t>Trade-Mark Cases, 100 U.S. 82, 94 (1879). Because copyright law is limited to “original intellectual conceptions of the author,” </a:t>
            </a:r>
            <a:r>
              <a:rPr lang="en-US" sz="2400" b="1" u="sng" dirty="0">
                <a:solidFill>
                  <a:srgbClr val="FF0000"/>
                </a:solidFill>
              </a:rPr>
              <a:t>the Office will refuse to register a claim if it determines that a human being did not create the work</a:t>
            </a:r>
            <a:r>
              <a:rPr lang="en-US" sz="2400" dirty="0"/>
              <a:t>. Burrow-Giles Lithographic Co. v. </a:t>
            </a:r>
            <a:r>
              <a:rPr lang="en-US" sz="2400" dirty="0" err="1"/>
              <a:t>Sarony</a:t>
            </a:r>
            <a:r>
              <a:rPr lang="en-US" sz="2400" dirty="0"/>
              <a:t>, 111 U.S. 53, 58 (1884). For representative examples of works that do not satisfy this requirement, see Section 313.2 below.</a:t>
            </a:r>
          </a:p>
        </p:txBody>
      </p:sp>
    </p:spTree>
    <p:extLst>
      <p:ext uri="{BB962C8B-B14F-4D97-AF65-F5344CB8AC3E}">
        <p14:creationId xmlns:p14="http://schemas.microsoft.com/office/powerpoint/2010/main" val="2121187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26A37-2F61-177C-F35A-3586703C89B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84EBA7F-D776-77C3-9DEA-8A0B843F88C3}"/>
              </a:ext>
            </a:extLst>
          </p:cNvPr>
          <p:cNvSpPr>
            <a:spLocks noGrp="1"/>
          </p:cNvSpPr>
          <p:nvPr>
            <p:ph type="title"/>
          </p:nvPr>
        </p:nvSpPr>
        <p:spPr/>
        <p:txBody>
          <a:bodyPr/>
          <a:lstStyle/>
          <a:p>
            <a:r>
              <a:rPr lang="en-US" sz="2800" dirty="0"/>
              <a:t>US Copyright Office, </a:t>
            </a:r>
            <a:r>
              <a:rPr lang="en-US" sz="2800" i="1" dirty="0"/>
              <a:t>Compendium of Copyright Practices</a:t>
            </a:r>
            <a:r>
              <a:rPr lang="en-US" sz="2800" dirty="0"/>
              <a:t> (3d ed. December 2014)</a:t>
            </a:r>
          </a:p>
        </p:txBody>
      </p:sp>
      <p:sp>
        <p:nvSpPr>
          <p:cNvPr id="8" name="Content Placeholder 7">
            <a:extLst>
              <a:ext uri="{FF2B5EF4-FFF2-40B4-BE49-F238E27FC236}">
                <a16:creationId xmlns:a16="http://schemas.microsoft.com/office/drawing/2014/main" id="{1239EEFC-6925-6419-401F-84FF78757541}"/>
              </a:ext>
            </a:extLst>
          </p:cNvPr>
          <p:cNvSpPr>
            <a:spLocks noGrp="1"/>
          </p:cNvSpPr>
          <p:nvPr>
            <p:ph idx="1"/>
          </p:nvPr>
        </p:nvSpPr>
        <p:spPr>
          <a:xfrm>
            <a:off x="464695" y="1690688"/>
            <a:ext cx="11302584" cy="4486275"/>
          </a:xfrm>
        </p:spPr>
        <p:txBody>
          <a:bodyPr>
            <a:noAutofit/>
          </a:bodyPr>
          <a:lstStyle/>
          <a:p>
            <a:pPr marL="0" indent="0">
              <a:buNone/>
            </a:pPr>
            <a:r>
              <a:rPr lang="en-US" sz="2400" dirty="0"/>
              <a:t> 313.2 Works That Lack Human Authorship</a:t>
            </a:r>
          </a:p>
          <a:p>
            <a:r>
              <a:rPr lang="en-US" sz="2400" dirty="0"/>
              <a:t>The Office </a:t>
            </a:r>
            <a:r>
              <a:rPr lang="en-US" sz="2400" b="1" u="sng" dirty="0">
                <a:solidFill>
                  <a:srgbClr val="FF0000"/>
                </a:solidFill>
              </a:rPr>
              <a:t>will not register works produced by nature, animals, or plants</a:t>
            </a:r>
            <a:r>
              <a:rPr lang="en-US" sz="2400" dirty="0"/>
              <a:t>. Likewise, the Office cannot register a work purportedly created by divine or supernatural beings, although the Office may register a work where the application or the deposit copy(</a:t>
            </a:r>
            <a:r>
              <a:rPr lang="en-US" sz="2400" dirty="0" err="1"/>
              <a:t>ies</a:t>
            </a:r>
            <a:r>
              <a:rPr lang="en-US" sz="2400" dirty="0"/>
              <a:t>) state that the work was inspired by a divine spirit.</a:t>
            </a:r>
          </a:p>
          <a:p>
            <a:r>
              <a:rPr lang="en-US" sz="2400" dirty="0"/>
              <a:t>Examples:</a:t>
            </a:r>
          </a:p>
          <a:p>
            <a:pPr lvl="1"/>
            <a:r>
              <a:rPr lang="en-US" b="1" dirty="0">
                <a:solidFill>
                  <a:srgbClr val="FF0000"/>
                </a:solidFill>
              </a:rPr>
              <a:t>A photograph taken by a monkey.</a:t>
            </a:r>
          </a:p>
          <a:p>
            <a:pPr lvl="1"/>
            <a:r>
              <a:rPr lang="en-US" dirty="0"/>
              <a:t>A mural painted by an elephant.</a:t>
            </a:r>
          </a:p>
          <a:p>
            <a:pPr lvl="1"/>
            <a:r>
              <a:rPr lang="en-US" dirty="0"/>
              <a:t>A claim based on the appearance of actual animal skin.</a:t>
            </a:r>
          </a:p>
          <a:p>
            <a:pPr lvl="1"/>
            <a:r>
              <a:rPr lang="en-US" dirty="0"/>
              <a:t>A claim based on driftwood that has been shaped and smoothed by the ocean.</a:t>
            </a:r>
          </a:p>
          <a:p>
            <a:pPr lvl="1"/>
            <a:r>
              <a:rPr lang="en-US" dirty="0"/>
              <a:t>A claim based on cut marks, defects, and other qualities found in natural stone.</a:t>
            </a:r>
          </a:p>
          <a:p>
            <a:pPr lvl="1"/>
            <a:r>
              <a:rPr lang="en-US" b="1" dirty="0">
                <a:solidFill>
                  <a:srgbClr val="FF0000"/>
                </a:solidFill>
              </a:rPr>
              <a:t>An application for a song naming the Holy Spirit as the author of the work.</a:t>
            </a:r>
          </a:p>
        </p:txBody>
      </p:sp>
    </p:spTree>
    <p:extLst>
      <p:ext uri="{BB962C8B-B14F-4D97-AF65-F5344CB8AC3E}">
        <p14:creationId xmlns:p14="http://schemas.microsoft.com/office/powerpoint/2010/main" val="7011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E5FDD-C97A-D444-A908-68D3DCFC2804}"/>
              </a:ext>
            </a:extLst>
          </p:cNvPr>
          <p:cNvSpPr>
            <a:spLocks noGrp="1"/>
          </p:cNvSpPr>
          <p:nvPr>
            <p:ph type="title"/>
          </p:nvPr>
        </p:nvSpPr>
        <p:spPr>
          <a:xfrm>
            <a:off x="838200" y="0"/>
            <a:ext cx="10515600" cy="1325563"/>
          </a:xfrm>
        </p:spPr>
        <p:txBody>
          <a:bodyPr>
            <a:normAutofit/>
          </a:bodyPr>
          <a:lstStyle/>
          <a:p>
            <a:pPr algn="ctr"/>
            <a:r>
              <a:rPr lang="en-US" sz="3600" dirty="0"/>
              <a:t>Naruto v. Slater (San Francisco District Court 2016)</a:t>
            </a:r>
          </a:p>
        </p:txBody>
      </p:sp>
      <p:sp>
        <p:nvSpPr>
          <p:cNvPr id="3" name="Content Placeholder 2">
            <a:extLst>
              <a:ext uri="{FF2B5EF4-FFF2-40B4-BE49-F238E27FC236}">
                <a16:creationId xmlns:a16="http://schemas.microsoft.com/office/drawing/2014/main" id="{D4618581-01A2-7948-87F5-41C7BE3801CF}"/>
              </a:ext>
            </a:extLst>
          </p:cNvPr>
          <p:cNvSpPr>
            <a:spLocks noGrp="1"/>
          </p:cNvSpPr>
          <p:nvPr>
            <p:ph idx="1"/>
          </p:nvPr>
        </p:nvSpPr>
        <p:spPr>
          <a:xfrm>
            <a:off x="506776" y="1068636"/>
            <a:ext cx="11259238" cy="5585552"/>
          </a:xfrm>
        </p:spPr>
        <p:txBody>
          <a:bodyPr>
            <a:normAutofit/>
          </a:bodyPr>
          <a:lstStyle/>
          <a:p>
            <a:pPr marL="0" indent="0">
              <a:buNone/>
            </a:pPr>
            <a:r>
              <a:rPr lang="en-US" dirty="0"/>
              <a:t>‘Naruto is not an “author” within the meaning of the Copyright Act. Next Friends argue that this result is “antithetical” to the “tremendous [public] interest in animal art.” Perhaps. But that is an argument that should be made to Congress and the President, not to me.’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6225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E5FDD-C97A-D444-A908-68D3DCFC2804}"/>
              </a:ext>
            </a:extLst>
          </p:cNvPr>
          <p:cNvSpPr>
            <a:spLocks noGrp="1"/>
          </p:cNvSpPr>
          <p:nvPr>
            <p:ph type="title"/>
          </p:nvPr>
        </p:nvSpPr>
        <p:spPr>
          <a:xfrm>
            <a:off x="838200" y="0"/>
            <a:ext cx="10515600" cy="1325563"/>
          </a:xfrm>
        </p:spPr>
        <p:txBody>
          <a:bodyPr>
            <a:normAutofit/>
          </a:bodyPr>
          <a:lstStyle/>
          <a:p>
            <a:pPr algn="ctr"/>
            <a:r>
              <a:rPr lang="en-US" sz="3600" dirty="0"/>
              <a:t>Naruto v. Slater (9</a:t>
            </a:r>
            <a:r>
              <a:rPr lang="en-US" sz="3600" baseline="30000" dirty="0"/>
              <a:t>th</a:t>
            </a:r>
            <a:r>
              <a:rPr lang="en-US" sz="3600" dirty="0"/>
              <a:t> Cir. 2018)</a:t>
            </a:r>
          </a:p>
        </p:txBody>
      </p:sp>
      <p:sp>
        <p:nvSpPr>
          <p:cNvPr id="3" name="Content Placeholder 2">
            <a:extLst>
              <a:ext uri="{FF2B5EF4-FFF2-40B4-BE49-F238E27FC236}">
                <a16:creationId xmlns:a16="http://schemas.microsoft.com/office/drawing/2014/main" id="{D4618581-01A2-7948-87F5-41C7BE3801CF}"/>
              </a:ext>
            </a:extLst>
          </p:cNvPr>
          <p:cNvSpPr>
            <a:spLocks noGrp="1"/>
          </p:cNvSpPr>
          <p:nvPr>
            <p:ph idx="1"/>
          </p:nvPr>
        </p:nvSpPr>
        <p:spPr>
          <a:xfrm>
            <a:off x="506776" y="1068636"/>
            <a:ext cx="11259238" cy="5585552"/>
          </a:xfrm>
        </p:spPr>
        <p:txBody>
          <a:bodyPr>
            <a:normAutofit fontScale="92500"/>
          </a:bodyPr>
          <a:lstStyle/>
          <a:p>
            <a:pPr marL="0" indent="0">
              <a:buNone/>
            </a:pPr>
            <a:r>
              <a:rPr lang="en-US" dirty="0"/>
              <a:t>‘PETA does not claim to have a relationship with Naruto that is any more significant than its relationship with any other animal. Thus, PETA fails to meet the “significant relationship” requirement and cannot sue as Naruto’s next friend….</a:t>
            </a:r>
          </a:p>
          <a:p>
            <a:pPr marL="0" indent="0">
              <a:buNone/>
            </a:pPr>
            <a:r>
              <a:rPr lang="en-US" dirty="0"/>
              <a:t>‘Because we believe the Supreme Court’s reasoning in Whitmore counsels against court-initiated expansion of “next friend” standing, we decline to recognize the right of next friends to bring suit on behalf of animals, absent express authorization from Congress….</a:t>
            </a:r>
          </a:p>
          <a:p>
            <a:pPr marL="0" indent="0">
              <a:buNone/>
            </a:pPr>
            <a:r>
              <a:rPr lang="en-US" dirty="0"/>
              <a:t>‘[In </a:t>
            </a:r>
            <a:r>
              <a:rPr lang="en-US" i="1" dirty="0"/>
              <a:t>Cetacean Community v. Bush </a:t>
            </a:r>
            <a:r>
              <a:rPr lang="en-US" dirty="0"/>
              <a:t>(9th Cir. 2004),] the court crafted a simple rule of statutory interpretation: if an Act of Congress plainly states that animals have statutory standing, then animals have statutory standing. If the statute does not so plainly state, then animals do not have statutory standing. The Copyright Act does not expressly authorize animals to file copyright infringement suits under the statute. Therefore, based on this court’s precedent in </a:t>
            </a:r>
            <a:r>
              <a:rPr lang="en-US" i="1" dirty="0"/>
              <a:t>Cetacean</a:t>
            </a:r>
            <a:r>
              <a:rPr lang="en-US" dirty="0"/>
              <a:t>, Naruto lacks statutory standing to sue under the Copyright Act.’</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35466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2"/>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0CACA31-AEF3-0A4C-B5BD-158D008AB23C}" type="datetime4">
              <a:rPr lang="en-US" sz="1000">
                <a:latin typeface="Arial" charset="0"/>
                <a:cs typeface="Arial" charset="0"/>
              </a:rPr>
              <a:pPr/>
              <a:t>January 28, 2024</a:t>
            </a:fld>
            <a:endParaRPr lang="en-US" sz="1000">
              <a:latin typeface="Arial" charset="0"/>
              <a:cs typeface="Arial" charset="0"/>
            </a:endParaRPr>
          </a:p>
        </p:txBody>
      </p:sp>
      <p:sp>
        <p:nvSpPr>
          <p:cNvPr id="64515" name="Rectangle 2"/>
          <p:cNvSpPr>
            <a:spLocks noGrp="1" noChangeArrowheads="1"/>
          </p:cNvSpPr>
          <p:nvPr>
            <p:ph type="title"/>
          </p:nvPr>
        </p:nvSpPr>
        <p:spPr>
          <a:xfrm>
            <a:off x="2286000" y="228600"/>
            <a:ext cx="7772400" cy="762000"/>
          </a:xfrm>
        </p:spPr>
        <p:txBody>
          <a:bodyPr/>
          <a:lstStyle/>
          <a:p>
            <a:r>
              <a:rPr kumimoji="1" lang="en-US" i="1">
                <a:latin typeface="Arial" charset="0"/>
              </a:rPr>
              <a:t>Nichols</a:t>
            </a:r>
            <a:r>
              <a:rPr kumimoji="1" lang="en-US">
                <a:latin typeface="Arial" charset="0"/>
              </a:rPr>
              <a:t> </a:t>
            </a:r>
            <a:r>
              <a:rPr kumimoji="1" lang="ja-JP" altLang="en-US">
                <a:latin typeface="Arial" charset="0"/>
              </a:rPr>
              <a:t>“</a:t>
            </a:r>
            <a:r>
              <a:rPr kumimoji="1" lang="en-US" altLang="ja-JP">
                <a:latin typeface="Arial" charset="0"/>
              </a:rPr>
              <a:t>Pattern</a:t>
            </a:r>
            <a:r>
              <a:rPr kumimoji="1" lang="ja-JP" altLang="en-US">
                <a:latin typeface="Arial" charset="0"/>
              </a:rPr>
              <a:t>”</a:t>
            </a:r>
            <a:r>
              <a:rPr kumimoji="1" lang="en-US" altLang="ja-JP">
                <a:latin typeface="Arial" charset="0"/>
              </a:rPr>
              <a:t> Test</a:t>
            </a:r>
            <a:endParaRPr kumimoji="1" lang="en-US">
              <a:latin typeface="Arial" charset="0"/>
            </a:endParaRPr>
          </a:p>
        </p:txBody>
      </p:sp>
      <p:sp>
        <p:nvSpPr>
          <p:cNvPr id="15363" name="Line 3"/>
          <p:cNvSpPr>
            <a:spLocks noChangeShapeType="1"/>
          </p:cNvSpPr>
          <p:nvPr/>
        </p:nvSpPr>
        <p:spPr bwMode="auto">
          <a:xfrm>
            <a:off x="2438400" y="5638800"/>
            <a:ext cx="73152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64" name="Line 4"/>
          <p:cNvSpPr>
            <a:spLocks noChangeShapeType="1"/>
          </p:cNvSpPr>
          <p:nvPr/>
        </p:nvSpPr>
        <p:spPr bwMode="auto">
          <a:xfrm>
            <a:off x="2438400" y="56388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65" name="Line 5"/>
          <p:cNvSpPr>
            <a:spLocks noChangeShapeType="1"/>
          </p:cNvSpPr>
          <p:nvPr/>
        </p:nvSpPr>
        <p:spPr bwMode="auto">
          <a:xfrm>
            <a:off x="2819400" y="5638800"/>
            <a:ext cx="0" cy="533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66" name="Line 6"/>
          <p:cNvSpPr>
            <a:spLocks noChangeShapeType="1"/>
          </p:cNvSpPr>
          <p:nvPr/>
        </p:nvSpPr>
        <p:spPr bwMode="auto">
          <a:xfrm>
            <a:off x="3200400" y="5638800"/>
            <a:ext cx="0" cy="228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67" name="Line 7"/>
          <p:cNvSpPr>
            <a:spLocks noChangeShapeType="1"/>
          </p:cNvSpPr>
          <p:nvPr/>
        </p:nvSpPr>
        <p:spPr bwMode="auto">
          <a:xfrm>
            <a:off x="3581400" y="5638800"/>
            <a:ext cx="0" cy="533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68" name="Line 8"/>
          <p:cNvSpPr>
            <a:spLocks noChangeShapeType="1"/>
          </p:cNvSpPr>
          <p:nvPr/>
        </p:nvSpPr>
        <p:spPr bwMode="auto">
          <a:xfrm>
            <a:off x="3810000" y="5638800"/>
            <a:ext cx="0" cy="228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69" name="Line 9"/>
          <p:cNvSpPr>
            <a:spLocks noChangeShapeType="1"/>
          </p:cNvSpPr>
          <p:nvPr/>
        </p:nvSpPr>
        <p:spPr bwMode="auto">
          <a:xfrm>
            <a:off x="4267200" y="56388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0" name="Line 10"/>
          <p:cNvSpPr>
            <a:spLocks noChangeShapeType="1"/>
          </p:cNvSpPr>
          <p:nvPr/>
        </p:nvSpPr>
        <p:spPr bwMode="auto">
          <a:xfrm>
            <a:off x="4495800" y="56388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1" name="Line 11"/>
          <p:cNvSpPr>
            <a:spLocks noChangeShapeType="1"/>
          </p:cNvSpPr>
          <p:nvPr/>
        </p:nvSpPr>
        <p:spPr bwMode="auto">
          <a:xfrm>
            <a:off x="4724400" y="56388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2" name="Line 12"/>
          <p:cNvSpPr>
            <a:spLocks noChangeShapeType="1"/>
          </p:cNvSpPr>
          <p:nvPr/>
        </p:nvSpPr>
        <p:spPr bwMode="auto">
          <a:xfrm>
            <a:off x="5105400" y="56388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3" name="Line 13"/>
          <p:cNvSpPr>
            <a:spLocks noChangeShapeType="1"/>
          </p:cNvSpPr>
          <p:nvPr/>
        </p:nvSpPr>
        <p:spPr bwMode="auto">
          <a:xfrm>
            <a:off x="8305800" y="56388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4" name="Line 14"/>
          <p:cNvSpPr>
            <a:spLocks noChangeShapeType="1"/>
          </p:cNvSpPr>
          <p:nvPr/>
        </p:nvSpPr>
        <p:spPr bwMode="auto">
          <a:xfrm>
            <a:off x="7162800" y="56388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5" name="Line 15"/>
          <p:cNvSpPr>
            <a:spLocks noChangeShapeType="1"/>
          </p:cNvSpPr>
          <p:nvPr/>
        </p:nvSpPr>
        <p:spPr bwMode="auto">
          <a:xfrm>
            <a:off x="5562600" y="56388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6" name="Line 16"/>
          <p:cNvSpPr>
            <a:spLocks noChangeShapeType="1"/>
          </p:cNvSpPr>
          <p:nvPr/>
        </p:nvSpPr>
        <p:spPr bwMode="auto">
          <a:xfrm>
            <a:off x="6477000" y="56388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7" name="Line 17"/>
          <p:cNvSpPr>
            <a:spLocks noChangeShapeType="1"/>
          </p:cNvSpPr>
          <p:nvPr/>
        </p:nvSpPr>
        <p:spPr bwMode="auto">
          <a:xfrm>
            <a:off x="7620000" y="56388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8" name="Line 18"/>
          <p:cNvSpPr>
            <a:spLocks noChangeShapeType="1"/>
          </p:cNvSpPr>
          <p:nvPr/>
        </p:nvSpPr>
        <p:spPr bwMode="auto">
          <a:xfrm>
            <a:off x="8686800" y="56388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9" name="Line 19"/>
          <p:cNvSpPr>
            <a:spLocks noChangeShapeType="1"/>
          </p:cNvSpPr>
          <p:nvPr/>
        </p:nvSpPr>
        <p:spPr bwMode="auto">
          <a:xfrm>
            <a:off x="9753600" y="56388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80" name="Line 20"/>
          <p:cNvSpPr>
            <a:spLocks noChangeShapeType="1"/>
          </p:cNvSpPr>
          <p:nvPr/>
        </p:nvSpPr>
        <p:spPr bwMode="auto">
          <a:xfrm>
            <a:off x="4038600" y="5638800"/>
            <a:ext cx="0" cy="228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81" name="Line 21"/>
          <p:cNvSpPr>
            <a:spLocks noChangeShapeType="1"/>
          </p:cNvSpPr>
          <p:nvPr/>
        </p:nvSpPr>
        <p:spPr bwMode="auto">
          <a:xfrm>
            <a:off x="5334000" y="5638800"/>
            <a:ext cx="0" cy="228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82" name="Line 22"/>
          <p:cNvSpPr>
            <a:spLocks noChangeShapeType="1"/>
          </p:cNvSpPr>
          <p:nvPr/>
        </p:nvSpPr>
        <p:spPr bwMode="auto">
          <a:xfrm>
            <a:off x="6248400" y="5638800"/>
            <a:ext cx="0" cy="228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83" name="Line 23"/>
          <p:cNvSpPr>
            <a:spLocks noChangeShapeType="1"/>
          </p:cNvSpPr>
          <p:nvPr/>
        </p:nvSpPr>
        <p:spPr bwMode="auto">
          <a:xfrm>
            <a:off x="2971800" y="5638800"/>
            <a:ext cx="0" cy="228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84" name="Line 24"/>
          <p:cNvSpPr>
            <a:spLocks noChangeShapeType="1"/>
          </p:cNvSpPr>
          <p:nvPr/>
        </p:nvSpPr>
        <p:spPr bwMode="auto">
          <a:xfrm>
            <a:off x="6019800" y="5638800"/>
            <a:ext cx="0" cy="228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85" name="Line 25"/>
          <p:cNvSpPr>
            <a:spLocks noChangeShapeType="1"/>
          </p:cNvSpPr>
          <p:nvPr/>
        </p:nvSpPr>
        <p:spPr bwMode="auto">
          <a:xfrm>
            <a:off x="6781800" y="5638800"/>
            <a:ext cx="0" cy="228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86" name="Line 26"/>
          <p:cNvSpPr>
            <a:spLocks noChangeShapeType="1"/>
          </p:cNvSpPr>
          <p:nvPr/>
        </p:nvSpPr>
        <p:spPr bwMode="auto">
          <a:xfrm>
            <a:off x="7924800" y="5638800"/>
            <a:ext cx="0" cy="228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87" name="Line 27"/>
          <p:cNvSpPr>
            <a:spLocks noChangeShapeType="1"/>
          </p:cNvSpPr>
          <p:nvPr/>
        </p:nvSpPr>
        <p:spPr bwMode="auto">
          <a:xfrm>
            <a:off x="9144000" y="5638800"/>
            <a:ext cx="0" cy="228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88" name="Line 28"/>
          <p:cNvSpPr>
            <a:spLocks noChangeShapeType="1"/>
          </p:cNvSpPr>
          <p:nvPr/>
        </p:nvSpPr>
        <p:spPr bwMode="auto">
          <a:xfrm>
            <a:off x="2590800" y="5638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89" name="Line 29"/>
          <p:cNvSpPr>
            <a:spLocks noChangeShapeType="1"/>
          </p:cNvSpPr>
          <p:nvPr/>
        </p:nvSpPr>
        <p:spPr bwMode="auto">
          <a:xfrm>
            <a:off x="3352800" y="5638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90" name="Line 30"/>
          <p:cNvSpPr>
            <a:spLocks noChangeShapeType="1"/>
          </p:cNvSpPr>
          <p:nvPr/>
        </p:nvSpPr>
        <p:spPr bwMode="auto">
          <a:xfrm>
            <a:off x="3962400" y="5638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91" name="Line 31"/>
          <p:cNvSpPr>
            <a:spLocks noChangeShapeType="1"/>
          </p:cNvSpPr>
          <p:nvPr/>
        </p:nvSpPr>
        <p:spPr bwMode="auto">
          <a:xfrm>
            <a:off x="4953000" y="5638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92" name="Line 32"/>
          <p:cNvSpPr>
            <a:spLocks noChangeShapeType="1"/>
          </p:cNvSpPr>
          <p:nvPr/>
        </p:nvSpPr>
        <p:spPr bwMode="auto">
          <a:xfrm>
            <a:off x="5791200" y="5638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93" name="Line 33"/>
          <p:cNvSpPr>
            <a:spLocks noChangeShapeType="1"/>
          </p:cNvSpPr>
          <p:nvPr/>
        </p:nvSpPr>
        <p:spPr bwMode="auto">
          <a:xfrm>
            <a:off x="6934200" y="5638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94" name="Line 34"/>
          <p:cNvSpPr>
            <a:spLocks noChangeShapeType="1"/>
          </p:cNvSpPr>
          <p:nvPr/>
        </p:nvSpPr>
        <p:spPr bwMode="auto">
          <a:xfrm>
            <a:off x="8915400" y="5638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95" name="Line 35"/>
          <p:cNvSpPr>
            <a:spLocks noChangeShapeType="1"/>
          </p:cNvSpPr>
          <p:nvPr/>
        </p:nvSpPr>
        <p:spPr bwMode="auto">
          <a:xfrm>
            <a:off x="9601200" y="5638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97" name="Line 37"/>
          <p:cNvSpPr>
            <a:spLocks noChangeShapeType="1"/>
          </p:cNvSpPr>
          <p:nvPr/>
        </p:nvSpPr>
        <p:spPr bwMode="auto">
          <a:xfrm>
            <a:off x="2438400" y="4800600"/>
            <a:ext cx="73152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98" name="Line 38"/>
          <p:cNvSpPr>
            <a:spLocks noChangeShapeType="1"/>
          </p:cNvSpPr>
          <p:nvPr/>
        </p:nvSpPr>
        <p:spPr bwMode="auto">
          <a:xfrm>
            <a:off x="2438400" y="48006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99" name="Line 39"/>
          <p:cNvSpPr>
            <a:spLocks noChangeShapeType="1"/>
          </p:cNvSpPr>
          <p:nvPr/>
        </p:nvSpPr>
        <p:spPr bwMode="auto">
          <a:xfrm>
            <a:off x="2819400" y="4800600"/>
            <a:ext cx="0" cy="533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0" name="Line 40"/>
          <p:cNvSpPr>
            <a:spLocks noChangeShapeType="1"/>
          </p:cNvSpPr>
          <p:nvPr/>
        </p:nvSpPr>
        <p:spPr bwMode="auto">
          <a:xfrm>
            <a:off x="3581400" y="4800600"/>
            <a:ext cx="0" cy="533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1" name="Line 41"/>
          <p:cNvSpPr>
            <a:spLocks noChangeShapeType="1"/>
          </p:cNvSpPr>
          <p:nvPr/>
        </p:nvSpPr>
        <p:spPr bwMode="auto">
          <a:xfrm>
            <a:off x="4267200" y="48006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2" name="Line 42"/>
          <p:cNvSpPr>
            <a:spLocks noChangeShapeType="1"/>
          </p:cNvSpPr>
          <p:nvPr/>
        </p:nvSpPr>
        <p:spPr bwMode="auto">
          <a:xfrm>
            <a:off x="4495800" y="48006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3" name="Line 43"/>
          <p:cNvSpPr>
            <a:spLocks noChangeShapeType="1"/>
          </p:cNvSpPr>
          <p:nvPr/>
        </p:nvSpPr>
        <p:spPr bwMode="auto">
          <a:xfrm>
            <a:off x="4724400" y="48006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4" name="Line 44"/>
          <p:cNvSpPr>
            <a:spLocks noChangeShapeType="1"/>
          </p:cNvSpPr>
          <p:nvPr/>
        </p:nvSpPr>
        <p:spPr bwMode="auto">
          <a:xfrm>
            <a:off x="5105400" y="48006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5" name="Line 45"/>
          <p:cNvSpPr>
            <a:spLocks noChangeShapeType="1"/>
          </p:cNvSpPr>
          <p:nvPr/>
        </p:nvSpPr>
        <p:spPr bwMode="auto">
          <a:xfrm>
            <a:off x="8305800" y="48006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6" name="Line 46"/>
          <p:cNvSpPr>
            <a:spLocks noChangeShapeType="1"/>
          </p:cNvSpPr>
          <p:nvPr/>
        </p:nvSpPr>
        <p:spPr bwMode="auto">
          <a:xfrm>
            <a:off x="7162800" y="48006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7" name="Line 47"/>
          <p:cNvSpPr>
            <a:spLocks noChangeShapeType="1"/>
          </p:cNvSpPr>
          <p:nvPr/>
        </p:nvSpPr>
        <p:spPr bwMode="auto">
          <a:xfrm>
            <a:off x="5562600" y="48006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8" name="Line 48"/>
          <p:cNvSpPr>
            <a:spLocks noChangeShapeType="1"/>
          </p:cNvSpPr>
          <p:nvPr/>
        </p:nvSpPr>
        <p:spPr bwMode="auto">
          <a:xfrm>
            <a:off x="6477000" y="48006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9" name="Line 49"/>
          <p:cNvSpPr>
            <a:spLocks noChangeShapeType="1"/>
          </p:cNvSpPr>
          <p:nvPr/>
        </p:nvSpPr>
        <p:spPr bwMode="auto">
          <a:xfrm>
            <a:off x="7620000" y="48006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0" name="Line 50"/>
          <p:cNvSpPr>
            <a:spLocks noChangeShapeType="1"/>
          </p:cNvSpPr>
          <p:nvPr/>
        </p:nvSpPr>
        <p:spPr bwMode="auto">
          <a:xfrm>
            <a:off x="8686800" y="48006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1" name="Line 51"/>
          <p:cNvSpPr>
            <a:spLocks noChangeShapeType="1"/>
          </p:cNvSpPr>
          <p:nvPr/>
        </p:nvSpPr>
        <p:spPr bwMode="auto">
          <a:xfrm>
            <a:off x="9753600" y="48006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2" name="Line 52"/>
          <p:cNvSpPr>
            <a:spLocks noChangeShapeType="1"/>
          </p:cNvSpPr>
          <p:nvPr/>
        </p:nvSpPr>
        <p:spPr bwMode="auto">
          <a:xfrm>
            <a:off x="6019800" y="4800600"/>
            <a:ext cx="0" cy="228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3" name="Line 53"/>
          <p:cNvSpPr>
            <a:spLocks noChangeShapeType="1"/>
          </p:cNvSpPr>
          <p:nvPr/>
        </p:nvSpPr>
        <p:spPr bwMode="auto">
          <a:xfrm>
            <a:off x="2590800" y="4800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4" name="Line 54"/>
          <p:cNvSpPr>
            <a:spLocks noChangeShapeType="1"/>
          </p:cNvSpPr>
          <p:nvPr/>
        </p:nvSpPr>
        <p:spPr bwMode="auto">
          <a:xfrm>
            <a:off x="3352800" y="4800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5" name="Line 55"/>
          <p:cNvSpPr>
            <a:spLocks noChangeShapeType="1"/>
          </p:cNvSpPr>
          <p:nvPr/>
        </p:nvSpPr>
        <p:spPr bwMode="auto">
          <a:xfrm>
            <a:off x="3962400" y="4800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6" name="Line 56"/>
          <p:cNvSpPr>
            <a:spLocks noChangeShapeType="1"/>
          </p:cNvSpPr>
          <p:nvPr/>
        </p:nvSpPr>
        <p:spPr bwMode="auto">
          <a:xfrm>
            <a:off x="4953000" y="4800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7" name="Line 57"/>
          <p:cNvSpPr>
            <a:spLocks noChangeShapeType="1"/>
          </p:cNvSpPr>
          <p:nvPr/>
        </p:nvSpPr>
        <p:spPr bwMode="auto">
          <a:xfrm>
            <a:off x="5791200" y="4800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8" name="Line 58"/>
          <p:cNvSpPr>
            <a:spLocks noChangeShapeType="1"/>
          </p:cNvSpPr>
          <p:nvPr/>
        </p:nvSpPr>
        <p:spPr bwMode="auto">
          <a:xfrm>
            <a:off x="6934200" y="4800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9" name="Line 59"/>
          <p:cNvSpPr>
            <a:spLocks noChangeShapeType="1"/>
          </p:cNvSpPr>
          <p:nvPr/>
        </p:nvSpPr>
        <p:spPr bwMode="auto">
          <a:xfrm>
            <a:off x="8915400" y="4800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20" name="Line 60"/>
          <p:cNvSpPr>
            <a:spLocks noChangeShapeType="1"/>
          </p:cNvSpPr>
          <p:nvPr/>
        </p:nvSpPr>
        <p:spPr bwMode="auto">
          <a:xfrm>
            <a:off x="9601200" y="4800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21" name="Line 61"/>
          <p:cNvSpPr>
            <a:spLocks noChangeShapeType="1"/>
          </p:cNvSpPr>
          <p:nvPr/>
        </p:nvSpPr>
        <p:spPr bwMode="auto">
          <a:xfrm>
            <a:off x="2438400" y="3962400"/>
            <a:ext cx="73152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22" name="Line 62"/>
          <p:cNvSpPr>
            <a:spLocks noChangeShapeType="1"/>
          </p:cNvSpPr>
          <p:nvPr/>
        </p:nvSpPr>
        <p:spPr bwMode="auto">
          <a:xfrm>
            <a:off x="2819400" y="3962400"/>
            <a:ext cx="0" cy="533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23" name="Line 63"/>
          <p:cNvSpPr>
            <a:spLocks noChangeShapeType="1"/>
          </p:cNvSpPr>
          <p:nvPr/>
        </p:nvSpPr>
        <p:spPr bwMode="auto">
          <a:xfrm>
            <a:off x="3581400" y="3962400"/>
            <a:ext cx="0" cy="533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24" name="Line 64"/>
          <p:cNvSpPr>
            <a:spLocks noChangeShapeType="1"/>
          </p:cNvSpPr>
          <p:nvPr/>
        </p:nvSpPr>
        <p:spPr bwMode="auto">
          <a:xfrm>
            <a:off x="4495800" y="39624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25" name="Line 65"/>
          <p:cNvSpPr>
            <a:spLocks noChangeShapeType="1"/>
          </p:cNvSpPr>
          <p:nvPr/>
        </p:nvSpPr>
        <p:spPr bwMode="auto">
          <a:xfrm>
            <a:off x="5105400" y="39624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26" name="Line 66"/>
          <p:cNvSpPr>
            <a:spLocks noChangeShapeType="1"/>
          </p:cNvSpPr>
          <p:nvPr/>
        </p:nvSpPr>
        <p:spPr bwMode="auto">
          <a:xfrm>
            <a:off x="5562600" y="39624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27" name="Line 67"/>
          <p:cNvSpPr>
            <a:spLocks noChangeShapeType="1"/>
          </p:cNvSpPr>
          <p:nvPr/>
        </p:nvSpPr>
        <p:spPr bwMode="auto">
          <a:xfrm>
            <a:off x="6477000" y="39624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28" name="Line 68"/>
          <p:cNvSpPr>
            <a:spLocks noChangeShapeType="1"/>
          </p:cNvSpPr>
          <p:nvPr/>
        </p:nvSpPr>
        <p:spPr bwMode="auto">
          <a:xfrm>
            <a:off x="7620000" y="39624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29" name="Line 69"/>
          <p:cNvSpPr>
            <a:spLocks noChangeShapeType="1"/>
          </p:cNvSpPr>
          <p:nvPr/>
        </p:nvSpPr>
        <p:spPr bwMode="auto">
          <a:xfrm>
            <a:off x="8686800" y="39624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30" name="Line 70"/>
          <p:cNvSpPr>
            <a:spLocks noChangeShapeType="1"/>
          </p:cNvSpPr>
          <p:nvPr/>
        </p:nvSpPr>
        <p:spPr bwMode="auto">
          <a:xfrm>
            <a:off x="2590800" y="39624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31" name="Line 71"/>
          <p:cNvSpPr>
            <a:spLocks noChangeShapeType="1"/>
          </p:cNvSpPr>
          <p:nvPr/>
        </p:nvSpPr>
        <p:spPr bwMode="auto">
          <a:xfrm>
            <a:off x="3352800" y="39624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32" name="Line 72"/>
          <p:cNvSpPr>
            <a:spLocks noChangeShapeType="1"/>
          </p:cNvSpPr>
          <p:nvPr/>
        </p:nvSpPr>
        <p:spPr bwMode="auto">
          <a:xfrm>
            <a:off x="3962400" y="39624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33" name="Line 73"/>
          <p:cNvSpPr>
            <a:spLocks noChangeShapeType="1"/>
          </p:cNvSpPr>
          <p:nvPr/>
        </p:nvSpPr>
        <p:spPr bwMode="auto">
          <a:xfrm>
            <a:off x="4953000" y="39624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34" name="Line 74"/>
          <p:cNvSpPr>
            <a:spLocks noChangeShapeType="1"/>
          </p:cNvSpPr>
          <p:nvPr/>
        </p:nvSpPr>
        <p:spPr bwMode="auto">
          <a:xfrm>
            <a:off x="5791200" y="39624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35" name="Line 75"/>
          <p:cNvSpPr>
            <a:spLocks noChangeShapeType="1"/>
          </p:cNvSpPr>
          <p:nvPr/>
        </p:nvSpPr>
        <p:spPr bwMode="auto">
          <a:xfrm>
            <a:off x="6934200" y="39624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36" name="Line 76"/>
          <p:cNvSpPr>
            <a:spLocks noChangeShapeType="1"/>
          </p:cNvSpPr>
          <p:nvPr/>
        </p:nvSpPr>
        <p:spPr bwMode="auto">
          <a:xfrm>
            <a:off x="8915400" y="39624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37" name="Line 77"/>
          <p:cNvSpPr>
            <a:spLocks noChangeShapeType="1"/>
          </p:cNvSpPr>
          <p:nvPr/>
        </p:nvSpPr>
        <p:spPr bwMode="auto">
          <a:xfrm>
            <a:off x="9601200" y="39624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38" name="Line 78"/>
          <p:cNvSpPr>
            <a:spLocks noChangeShapeType="1"/>
          </p:cNvSpPr>
          <p:nvPr/>
        </p:nvSpPr>
        <p:spPr bwMode="auto">
          <a:xfrm>
            <a:off x="2438400" y="3124200"/>
            <a:ext cx="73152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39" name="Line 79"/>
          <p:cNvSpPr>
            <a:spLocks noChangeShapeType="1"/>
          </p:cNvSpPr>
          <p:nvPr/>
        </p:nvSpPr>
        <p:spPr bwMode="auto">
          <a:xfrm>
            <a:off x="3581400" y="3124200"/>
            <a:ext cx="0" cy="533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40" name="Line 80"/>
          <p:cNvSpPr>
            <a:spLocks noChangeShapeType="1"/>
          </p:cNvSpPr>
          <p:nvPr/>
        </p:nvSpPr>
        <p:spPr bwMode="auto">
          <a:xfrm>
            <a:off x="5105400" y="31242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41" name="Line 81"/>
          <p:cNvSpPr>
            <a:spLocks noChangeShapeType="1"/>
          </p:cNvSpPr>
          <p:nvPr/>
        </p:nvSpPr>
        <p:spPr bwMode="auto">
          <a:xfrm>
            <a:off x="5562600" y="31242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42" name="Line 82"/>
          <p:cNvSpPr>
            <a:spLocks noChangeShapeType="1"/>
          </p:cNvSpPr>
          <p:nvPr/>
        </p:nvSpPr>
        <p:spPr bwMode="auto">
          <a:xfrm>
            <a:off x="7620000" y="3124200"/>
            <a:ext cx="0" cy="3810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43" name="Line 83"/>
          <p:cNvSpPr>
            <a:spLocks noChangeShapeType="1"/>
          </p:cNvSpPr>
          <p:nvPr/>
        </p:nvSpPr>
        <p:spPr bwMode="auto">
          <a:xfrm>
            <a:off x="2590800" y="31242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44" name="Line 84"/>
          <p:cNvSpPr>
            <a:spLocks noChangeShapeType="1"/>
          </p:cNvSpPr>
          <p:nvPr/>
        </p:nvSpPr>
        <p:spPr bwMode="auto">
          <a:xfrm>
            <a:off x="3352800" y="31242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45" name="Line 85"/>
          <p:cNvSpPr>
            <a:spLocks noChangeShapeType="1"/>
          </p:cNvSpPr>
          <p:nvPr/>
        </p:nvSpPr>
        <p:spPr bwMode="auto">
          <a:xfrm>
            <a:off x="3962400" y="31242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46" name="Line 86"/>
          <p:cNvSpPr>
            <a:spLocks noChangeShapeType="1"/>
          </p:cNvSpPr>
          <p:nvPr/>
        </p:nvSpPr>
        <p:spPr bwMode="auto">
          <a:xfrm>
            <a:off x="4953000" y="31242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47" name="Line 87"/>
          <p:cNvSpPr>
            <a:spLocks noChangeShapeType="1"/>
          </p:cNvSpPr>
          <p:nvPr/>
        </p:nvSpPr>
        <p:spPr bwMode="auto">
          <a:xfrm>
            <a:off x="5791200" y="31242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48" name="Line 88"/>
          <p:cNvSpPr>
            <a:spLocks noChangeShapeType="1"/>
          </p:cNvSpPr>
          <p:nvPr/>
        </p:nvSpPr>
        <p:spPr bwMode="auto">
          <a:xfrm>
            <a:off x="6934200" y="31242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49" name="Line 89"/>
          <p:cNvSpPr>
            <a:spLocks noChangeShapeType="1"/>
          </p:cNvSpPr>
          <p:nvPr/>
        </p:nvSpPr>
        <p:spPr bwMode="auto">
          <a:xfrm>
            <a:off x="8915400" y="31242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50" name="Line 90"/>
          <p:cNvSpPr>
            <a:spLocks noChangeShapeType="1"/>
          </p:cNvSpPr>
          <p:nvPr/>
        </p:nvSpPr>
        <p:spPr bwMode="auto">
          <a:xfrm>
            <a:off x="9601200" y="31242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51" name="Line 91"/>
          <p:cNvSpPr>
            <a:spLocks noChangeShapeType="1"/>
          </p:cNvSpPr>
          <p:nvPr/>
        </p:nvSpPr>
        <p:spPr bwMode="auto">
          <a:xfrm>
            <a:off x="2438400" y="2209800"/>
            <a:ext cx="73152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52" name="Line 92"/>
          <p:cNvSpPr>
            <a:spLocks noChangeShapeType="1"/>
          </p:cNvSpPr>
          <p:nvPr/>
        </p:nvSpPr>
        <p:spPr bwMode="auto">
          <a:xfrm>
            <a:off x="2590800" y="2209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53" name="Line 93"/>
          <p:cNvSpPr>
            <a:spLocks noChangeShapeType="1"/>
          </p:cNvSpPr>
          <p:nvPr/>
        </p:nvSpPr>
        <p:spPr bwMode="auto">
          <a:xfrm>
            <a:off x="3352800" y="2209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54" name="Line 94"/>
          <p:cNvSpPr>
            <a:spLocks noChangeShapeType="1"/>
          </p:cNvSpPr>
          <p:nvPr/>
        </p:nvSpPr>
        <p:spPr bwMode="auto">
          <a:xfrm>
            <a:off x="3962400" y="2209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55" name="Line 95"/>
          <p:cNvSpPr>
            <a:spLocks noChangeShapeType="1"/>
          </p:cNvSpPr>
          <p:nvPr/>
        </p:nvSpPr>
        <p:spPr bwMode="auto">
          <a:xfrm>
            <a:off x="4953000" y="2209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56" name="Line 96"/>
          <p:cNvSpPr>
            <a:spLocks noChangeShapeType="1"/>
          </p:cNvSpPr>
          <p:nvPr/>
        </p:nvSpPr>
        <p:spPr bwMode="auto">
          <a:xfrm>
            <a:off x="5791200" y="2209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57" name="Line 97"/>
          <p:cNvSpPr>
            <a:spLocks noChangeShapeType="1"/>
          </p:cNvSpPr>
          <p:nvPr/>
        </p:nvSpPr>
        <p:spPr bwMode="auto">
          <a:xfrm>
            <a:off x="6934200" y="2209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58" name="Line 98"/>
          <p:cNvSpPr>
            <a:spLocks noChangeShapeType="1"/>
          </p:cNvSpPr>
          <p:nvPr/>
        </p:nvSpPr>
        <p:spPr bwMode="auto">
          <a:xfrm>
            <a:off x="8915400" y="2209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59" name="Line 99"/>
          <p:cNvSpPr>
            <a:spLocks noChangeShapeType="1"/>
          </p:cNvSpPr>
          <p:nvPr/>
        </p:nvSpPr>
        <p:spPr bwMode="auto">
          <a:xfrm>
            <a:off x="9601200" y="22098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60" name="Line 100"/>
          <p:cNvSpPr>
            <a:spLocks noChangeShapeType="1"/>
          </p:cNvSpPr>
          <p:nvPr/>
        </p:nvSpPr>
        <p:spPr bwMode="auto">
          <a:xfrm>
            <a:off x="2438400" y="1371600"/>
            <a:ext cx="73152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61" name="Line 101"/>
          <p:cNvSpPr>
            <a:spLocks noChangeShapeType="1"/>
          </p:cNvSpPr>
          <p:nvPr/>
        </p:nvSpPr>
        <p:spPr bwMode="auto">
          <a:xfrm>
            <a:off x="2590800" y="1371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62" name="Line 102"/>
          <p:cNvSpPr>
            <a:spLocks noChangeShapeType="1"/>
          </p:cNvSpPr>
          <p:nvPr/>
        </p:nvSpPr>
        <p:spPr bwMode="auto">
          <a:xfrm>
            <a:off x="3962400" y="1371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63" name="Line 103"/>
          <p:cNvSpPr>
            <a:spLocks noChangeShapeType="1"/>
          </p:cNvSpPr>
          <p:nvPr/>
        </p:nvSpPr>
        <p:spPr bwMode="auto">
          <a:xfrm>
            <a:off x="5791200" y="1371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64" name="Line 104"/>
          <p:cNvSpPr>
            <a:spLocks noChangeShapeType="1"/>
          </p:cNvSpPr>
          <p:nvPr/>
        </p:nvSpPr>
        <p:spPr bwMode="auto">
          <a:xfrm>
            <a:off x="8915400" y="1371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65" name="Line 105"/>
          <p:cNvSpPr>
            <a:spLocks noChangeShapeType="1"/>
          </p:cNvSpPr>
          <p:nvPr/>
        </p:nvSpPr>
        <p:spPr bwMode="auto">
          <a:xfrm>
            <a:off x="9601200" y="1371600"/>
            <a:ext cx="0" cy="685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66" name="Line 106"/>
          <p:cNvSpPr>
            <a:spLocks noChangeShapeType="1"/>
          </p:cNvSpPr>
          <p:nvPr/>
        </p:nvSpPr>
        <p:spPr bwMode="auto">
          <a:xfrm>
            <a:off x="1905000" y="3886200"/>
            <a:ext cx="8229600" cy="0"/>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67" name="Text Box 107"/>
          <p:cNvSpPr txBox="1">
            <a:spLocks noChangeArrowheads="1"/>
          </p:cNvSpPr>
          <p:nvPr/>
        </p:nvSpPr>
        <p:spPr bwMode="auto">
          <a:xfrm rot="-5414223">
            <a:off x="1589312" y="2588133"/>
            <a:ext cx="9060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a:solidFill>
                  <a:srgbClr val="CC0000"/>
                </a:solidFill>
              </a:rPr>
              <a:t>Idea</a:t>
            </a:r>
          </a:p>
        </p:txBody>
      </p:sp>
      <p:sp>
        <p:nvSpPr>
          <p:cNvPr id="15468" name="Text Box 108"/>
          <p:cNvSpPr txBox="1">
            <a:spLocks noChangeArrowheads="1"/>
          </p:cNvSpPr>
          <p:nvPr/>
        </p:nvSpPr>
        <p:spPr bwMode="auto">
          <a:xfrm rot="-5400000">
            <a:off x="1085057" y="4858544"/>
            <a:ext cx="199072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a:solidFill>
                  <a:srgbClr val="CC0000"/>
                </a:solidFill>
              </a:rPr>
              <a:t>Expression</a:t>
            </a:r>
          </a:p>
        </p:txBody>
      </p:sp>
    </p:spTree>
    <p:extLst>
      <p:ext uri="{BB962C8B-B14F-4D97-AF65-F5344CB8AC3E}">
        <p14:creationId xmlns:p14="http://schemas.microsoft.com/office/powerpoint/2010/main" val="500018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Zechariah Chafee  (1945)</a:t>
            </a:r>
          </a:p>
        </p:txBody>
      </p:sp>
      <p:sp>
        <p:nvSpPr>
          <p:cNvPr id="5" name="Content Placeholder 4"/>
          <p:cNvSpPr>
            <a:spLocks noGrp="1"/>
          </p:cNvSpPr>
          <p:nvPr>
            <p:ph idx="1"/>
          </p:nvPr>
        </p:nvSpPr>
        <p:spPr/>
        <p:txBody>
          <a:bodyPr/>
          <a:lstStyle/>
          <a:p>
            <a:r>
              <a:rPr lang="en-US" dirty="0"/>
              <a:t>“No doubt the line does lie somewhere between the author's idea and the precise form in which he wrote it down. I like to say that the protection covers the "pattern" of the work ... the sequence of events, and the development of the interplay of characters.”</a:t>
            </a:r>
          </a:p>
        </p:txBody>
      </p:sp>
      <p:sp>
        <p:nvSpPr>
          <p:cNvPr id="3" name="Date Placeholder 2"/>
          <p:cNvSpPr>
            <a:spLocks noGrp="1"/>
          </p:cNvSpPr>
          <p:nvPr>
            <p:ph type="dt" sz="half" idx="10"/>
          </p:nvPr>
        </p:nvSpPr>
        <p:spPr/>
        <p:txBody>
          <a:bodyPr/>
          <a:lstStyle/>
          <a:p>
            <a:fld id="{547B305F-7B25-FA4E-8F25-1DCD1FAA8AAC}" type="datetime4">
              <a:rPr lang="en-US" smtClean="0"/>
              <a:pPr/>
              <a:t>January 28, 2024</a:t>
            </a:fld>
            <a:endParaRPr lang="en-US"/>
          </a:p>
        </p:txBody>
      </p:sp>
    </p:spTree>
    <p:extLst>
      <p:ext uri="{BB962C8B-B14F-4D97-AF65-F5344CB8AC3E}">
        <p14:creationId xmlns:p14="http://schemas.microsoft.com/office/powerpoint/2010/main" val="1116397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5057450-0EB3-A042-981A-D6A594E5DF94}" vid="{F9C905C9-DBB4-7E48-B530-54958C3180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4296</TotalTime>
  <Words>1576</Words>
  <Application>Microsoft Macintosh PowerPoint</Application>
  <PresentationFormat>Widescreen</PresentationFormat>
  <Paragraphs>53</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Arial</vt:lpstr>
      <vt:lpstr>Calibri</vt:lpstr>
      <vt:lpstr>Calibri Light</vt:lpstr>
      <vt:lpstr>Source Sans Pro</vt:lpstr>
      <vt:lpstr>Times New Roman</vt:lpstr>
      <vt:lpstr>Office Theme</vt:lpstr>
      <vt:lpstr>Selected Slides Presented in Class  on January 23, 2024 </vt:lpstr>
      <vt:lpstr>PowerPoint Presentation</vt:lpstr>
      <vt:lpstr>US Constitution, Article 1, Section 8, Clause 8</vt:lpstr>
      <vt:lpstr>US Copyright Office, Compendium of Copyright Practices (3d ed. December 2014)</vt:lpstr>
      <vt:lpstr>US Copyright Office, Compendium of Copyright Practices (3d ed. December 2014)</vt:lpstr>
      <vt:lpstr>Naruto v. Slater (San Francisco District Court 2016)</vt:lpstr>
      <vt:lpstr>Naruto v. Slater (9th Cir. 2018)</vt:lpstr>
      <vt:lpstr>Nichols “Pattern” Test</vt:lpstr>
      <vt:lpstr>Zechariah Chafee  (1945)</vt:lpstr>
      <vt:lpstr>PowerPoint Presentation</vt:lpstr>
      <vt:lpstr>Chiung Yao v. Yu Zheng Beijing No. 3 Intermediate Court Dec. 25, 2014</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Selected Slides Presented in Class  on January 22, 2024 </dc:title>
  <dc:creator>Terry Fisher</dc:creator>
  <cp:lastModifiedBy>Terry Fisher</cp:lastModifiedBy>
  <cp:revision>4</cp:revision>
  <dcterms:created xsi:type="dcterms:W3CDTF">2024-01-22T19:33:30Z</dcterms:created>
  <dcterms:modified xsi:type="dcterms:W3CDTF">2024-01-28T19:38:40Z</dcterms:modified>
</cp:coreProperties>
</file>