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462" r:id="rId3"/>
    <p:sldId id="1198" r:id="rId4"/>
    <p:sldId id="292" r:id="rId5"/>
    <p:sldId id="291" r:id="rId6"/>
    <p:sldId id="294" r:id="rId7"/>
    <p:sldId id="1180" r:id="rId8"/>
    <p:sldId id="1200" r:id="rId9"/>
    <p:sldId id="1179" r:id="rId10"/>
    <p:sldId id="1165" r:id="rId11"/>
    <p:sldId id="1156" r:id="rId12"/>
    <p:sldId id="1155" r:id="rId13"/>
    <p:sldId id="1158" r:id="rId14"/>
    <p:sldId id="11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5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949AF-477C-094D-A059-A956815870C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ADA5B-26A6-384F-B3FE-4AE61D748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Copyright notice for presentations authored by others: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[Year], </a:t>
            </a:r>
            <a:r>
              <a:rPr lang="en-US" b="0" baseline="0" dirty="0"/>
              <a:t>[Name 1]. This case study was originally written by [Name 2] and was subsequently revised by [Name 1]. The terms on which this case study may be used or modified are available at </a:t>
            </a:r>
            <a:r>
              <a:rPr lang="en-US" b="0" baseline="0" dirty="0" err="1"/>
              <a:t>copyx.org</a:t>
            </a:r>
            <a:r>
              <a:rPr lang="en-US" b="0" baseline="0" dirty="0"/>
              <a:t>/permission.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“This case study was originally written by [Name 2] and was subsequently revised by [Name 1],” should be omitted if the case study has never been revised.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9A02-D405-194F-8C5A-A23CA0360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enn diagram&#10;&#10;Description automatically generated">
            <a:extLst>
              <a:ext uri="{FF2B5EF4-FFF2-40B4-BE49-F238E27FC236}">
                <a16:creationId xmlns:a16="http://schemas.microsoft.com/office/drawing/2014/main" id="{B91860D7-B96A-174D-89A5-486F8EA323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5897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Google v. Oracle</a:t>
            </a:r>
            <a:br>
              <a:rPr lang="en-US" sz="3600" dirty="0">
                <a:latin typeface="Arial"/>
                <a:cs typeface="Arial"/>
              </a:rPr>
            </a:b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/>
                <a:cs typeface="Arial"/>
              </a:rPr>
              <a:t>CopyrightX</a:t>
            </a:r>
            <a:r>
              <a:rPr lang="en-US" dirty="0">
                <a:latin typeface="Arial"/>
                <a:cs typeface="Arial"/>
              </a:rPr>
              <a:t> Case Study 084B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William Fisher</a:t>
            </a:r>
          </a:p>
          <a:p>
            <a:r>
              <a:rPr lang="en-US" dirty="0">
                <a:latin typeface="Arial"/>
                <a:cs typeface="Arial"/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118347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1718398" y="6477112"/>
            <a:ext cx="1778051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ym typeface="Symbol" pitchFamily="-108" charset="2"/>
              </a:rPr>
              <a:t>	          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63056" y="537150"/>
          <a:ext cx="12017874" cy="5825843"/>
        </p:xfrm>
        <a:graphic>
          <a:graphicData uri="http://schemas.openxmlformats.org/drawingml/2006/table">
            <a:tbl>
              <a:tblPr/>
              <a:tblGrid>
                <a:gridCol w="159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174">
                  <a:extLst>
                    <a:ext uri="{9D8B030D-6E8A-4147-A177-3AD203B41FA5}">
                      <a16:colId xmlns:a16="http://schemas.microsoft.com/office/drawing/2014/main" val="138894899"/>
                    </a:ext>
                  </a:extLst>
                </a:gridCol>
                <a:gridCol w="5037705">
                  <a:extLst>
                    <a:ext uri="{9D8B030D-6E8A-4147-A177-3AD203B41FA5}">
                      <a16:colId xmlns:a16="http://schemas.microsoft.com/office/drawing/2014/main" val="2428660834"/>
                    </a:ext>
                  </a:extLst>
                </a:gridCol>
              </a:tblGrid>
              <a:tr h="16912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1. Purpose and character of defendant’s use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(a) Google’s use of Oracle’s material is “overwhelmingly commercial” (relying on </a:t>
                      </a:r>
                      <a:r>
                        <a:rPr kumimoji="1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Napster</a:t>
                      </a: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definition);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(b) G’s use is not transformative because (</a:t>
                      </a:r>
                      <a:r>
                        <a:rPr kumimoji="1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 no new meaning and (ii) same purpose;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(c) Although bad faith or unfair dealing counts against fair use, good faith does not count in favor of it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Because the purpose and effect of copying the declaring code was to foster the creation of “new products” and to “expand the use and usefulness of Android-based smartphones, it is “consistent with that creative ‘progress’ that is the basic constitutional objective of copyright itself” and is thus “transformative”</a:t>
                      </a: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Commercial character of the use is unimportant and lack of “good faith” may be irrelevant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2. Nature of copyrighted work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“[R]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easonable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jurors could have concluded that functional considerations were both substantial and important.”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Because the declaring code is “functional” and is intertwined with “uncopyrightable ideas (general task division and organization) and new creative expression,” it merits only weak copyright protection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3. Amount of copying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“at best neutral”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“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Even assuming the jury accepted Google’s argument that it copied only a small portion of Java, no reasonable jury could conclude that what was copied was qualitatively insignificant, particularly when the material copied was important to the creation of the Android platform.”</a:t>
                      </a: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The percentage of Java as a whole that Google took was tiny, and “</a:t>
                      </a:r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[t]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‘substantiality’ factor will generally weigh in favor of fair use where, as here, the amount of copying was tethered to a valid, and transformative, purpose.”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4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4. Impact on potential market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Demonstrated harms to two existing markets:</a:t>
                      </a:r>
                    </a:p>
                    <a:p>
                      <a:pPr marL="18288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(a) Diminished sales of JAVA SE for smartphones;</a:t>
                      </a:r>
                    </a:p>
                    <a:p>
                      <a:pPr marL="18288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(b) Amazon pays less for JAVA on Kindle.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 addition, “licensing JAVA SE for use on smartphones with increased processing capabilities” = a “traditional, reasonable, or likely to be developed” potential market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Because Sun was poorly positioned to enter the smartphone market and because the licensing markets for Java and Android were distinct, the adverse economic impact on Sun/Oracle was modest.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That impact must be weighed against the “public benefits” of the copying, including the “creative production of new expression”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90048" y="6349064"/>
            <a:ext cx="765521" cy="508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29614" y="6362993"/>
            <a:ext cx="9492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/>
                <a:cs typeface="Times New Roman"/>
              </a:rPr>
              <a:t>Result: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0408" y="6341531"/>
            <a:ext cx="30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/>
                <a:cs typeface="Times New Roman"/>
              </a:rPr>
              <a:t>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6449" y="-25339"/>
            <a:ext cx="68344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CAFC						SCOTUS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3324" y="6409159"/>
            <a:ext cx="311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fair use “as a matter of law”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F170C-1B51-FF4A-B1E4-F4493694E9E2}"/>
              </a:ext>
            </a:extLst>
          </p:cNvPr>
          <p:cNvSpPr/>
          <p:nvPr/>
        </p:nvSpPr>
        <p:spPr>
          <a:xfrm>
            <a:off x="6337547" y="6362993"/>
            <a:ext cx="765521" cy="508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C07BC-9269-FA4F-9F57-6E1F915E51F4}"/>
              </a:ext>
            </a:extLst>
          </p:cNvPr>
          <p:cNvSpPr txBox="1"/>
          <p:nvPr/>
        </p:nvSpPr>
        <p:spPr>
          <a:xfrm>
            <a:off x="6587936" y="642469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000" dirty="0">
                <a:solidFill>
                  <a:srgbClr val="000000"/>
                </a:solidFill>
                <a:latin typeface="Times New Roman" pitchFamily="-108" charset="0"/>
              </a:rPr>
              <a:t>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ECEED-1A4F-4A4F-8B88-38F11F4C77E9}"/>
              </a:ext>
            </a:extLst>
          </p:cNvPr>
          <p:cNvSpPr txBox="1"/>
          <p:nvPr/>
        </p:nvSpPr>
        <p:spPr>
          <a:xfrm>
            <a:off x="7971807" y="6413853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Fair use “as a matter of law”</a:t>
            </a:r>
          </a:p>
        </p:txBody>
      </p:sp>
    </p:spTree>
    <p:extLst>
      <p:ext uri="{BB962C8B-B14F-4D97-AF65-F5344CB8AC3E}">
        <p14:creationId xmlns:p14="http://schemas.microsoft.com/office/powerpoint/2010/main" val="2093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8551" y="53749"/>
          <a:ext cx="9059448" cy="675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26">
                <a:tc>
                  <a:txBody>
                    <a:bodyPr/>
                    <a:lstStyle/>
                    <a:p>
                      <a:r>
                        <a:rPr lang="en-US" sz="2400" dirty="0"/>
                        <a:t>Ginsburg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Breyer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an affirmative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a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necessary evil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property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monopoly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Antitrust concerns are minor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Competition is beneficial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discrimination is good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discrimination is bad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Fairness is relevant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utilitarianism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 is relevant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 is irrelevant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77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Uninterested in public-choice theory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Public-choice theory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77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domain = absence of ©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domain has independent value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061FC6-04C1-074B-8084-E844115922F1}"/>
              </a:ext>
            </a:extLst>
          </p:cNvPr>
          <p:cNvSpPr/>
          <p:nvPr/>
        </p:nvSpPr>
        <p:spPr>
          <a:xfrm>
            <a:off x="6138275" y="3719191"/>
            <a:ext cx="4529724" cy="7032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D3F68-6956-8540-89F2-D3305367D079}"/>
              </a:ext>
            </a:extLst>
          </p:cNvPr>
          <p:cNvSpPr/>
          <p:nvPr/>
        </p:nvSpPr>
        <p:spPr>
          <a:xfrm>
            <a:off x="6138275" y="787268"/>
            <a:ext cx="4529724" cy="7032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C7738-0D88-214D-9F33-BFF77834A03A}"/>
              </a:ext>
            </a:extLst>
          </p:cNvPr>
          <p:cNvSpPr txBox="1"/>
          <p:nvPr/>
        </p:nvSpPr>
        <p:spPr>
          <a:xfrm>
            <a:off x="10807032" y="37191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¶34-35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D0488-49AC-A94F-B5A7-C3DD38801DDD}"/>
              </a:ext>
            </a:extLst>
          </p:cNvPr>
          <p:cNvSpPr txBox="1"/>
          <p:nvPr/>
        </p:nvSpPr>
        <p:spPr>
          <a:xfrm>
            <a:off x="10807032" y="171691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¶54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EA2E11-F904-494F-B3A8-EA555574A3BE}"/>
              </a:ext>
            </a:extLst>
          </p:cNvPr>
          <p:cNvSpPr/>
          <p:nvPr/>
        </p:nvSpPr>
        <p:spPr>
          <a:xfrm>
            <a:off x="6138275" y="1549940"/>
            <a:ext cx="4529724" cy="7032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8551" y="53749"/>
          <a:ext cx="9059448" cy="675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26">
                <a:tc>
                  <a:txBody>
                    <a:bodyPr/>
                    <a:lstStyle/>
                    <a:p>
                      <a:r>
                        <a:rPr lang="en-US" sz="2400" dirty="0"/>
                        <a:t>Ginsburg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Breyer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an affirmative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a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necessary evil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property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is monopoly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Antitrust concerns are minor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Competition is beneficial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discrimination is good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 discrimination is bad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Fairness is relevant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utilitarianism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 is relevant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 is irrelevant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77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Uninterested in public-choice theory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Public-choice theory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77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domain = absence of ©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domain has independent value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061FC6-04C1-074B-8084-E844115922F1}"/>
              </a:ext>
            </a:extLst>
          </p:cNvPr>
          <p:cNvSpPr/>
          <p:nvPr/>
        </p:nvSpPr>
        <p:spPr>
          <a:xfrm>
            <a:off x="6138275" y="3719191"/>
            <a:ext cx="4529724" cy="7032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84CFD2-08A2-A043-8E31-830EB4E44DC0}"/>
              </a:ext>
            </a:extLst>
          </p:cNvPr>
          <p:cNvSpPr/>
          <p:nvPr/>
        </p:nvSpPr>
        <p:spPr>
          <a:xfrm>
            <a:off x="1608551" y="3719190"/>
            <a:ext cx="4529724" cy="70328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E5108-AC23-6846-877F-7BE7ED66725E}"/>
              </a:ext>
            </a:extLst>
          </p:cNvPr>
          <p:cNvSpPr txBox="1"/>
          <p:nvPr/>
        </p:nvSpPr>
        <p:spPr>
          <a:xfrm>
            <a:off x="10807032" y="37191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¶34-35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07CB4-5F75-7E4C-B027-3914D71B2B87}"/>
              </a:ext>
            </a:extLst>
          </p:cNvPr>
          <p:cNvSpPr txBox="1"/>
          <p:nvPr/>
        </p:nvSpPr>
        <p:spPr>
          <a:xfrm>
            <a:off x="629981" y="3626857"/>
            <a:ext cx="1017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¶6, 8, 74, 89, 100</a:t>
            </a:r>
          </a:p>
        </p:txBody>
      </p:sp>
    </p:spTree>
    <p:extLst>
      <p:ext uri="{BB962C8B-B14F-4D97-AF65-F5344CB8AC3E}">
        <p14:creationId xmlns:p14="http://schemas.microsoft.com/office/powerpoint/2010/main" val="15287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March 25, 2024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05000" y="2133600"/>
            <a:ext cx="5867400" cy="2590800"/>
          </a:xfrm>
          <a:prstGeom prst="ellipse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19600" y="2133600"/>
            <a:ext cx="6019800" cy="2590800"/>
          </a:xfrm>
          <a:prstGeom prst="ellipse">
            <a:avLst/>
          </a:prstGeom>
          <a:gradFill flip="none" rotWithShape="1">
            <a:gsLst>
              <a:gs pos="0">
                <a:srgbClr val="660066">
                  <a:alpha val="81000"/>
                </a:srgbClr>
              </a:gs>
              <a:gs pos="100000">
                <a:srgbClr val="FFFFFF">
                  <a:alpha val="81000"/>
                </a:srgb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95800" y="228600"/>
            <a:ext cx="3200400" cy="4114800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1000"/>
                </a:srgbClr>
              </a:gs>
              <a:gs pos="100000">
                <a:srgbClr val="FFFFFF">
                  <a:alpha val="81000"/>
                </a:srgbClr>
              </a:gs>
            </a:gsLst>
            <a:lin ang="16200000" scaled="0"/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8158" y="533400"/>
            <a:ext cx="1195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Socially </a:t>
            </a:r>
          </a:p>
          <a:p>
            <a:r>
              <a:rPr lang="en-US" sz="2000" dirty="0"/>
              <a:t>beneficial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3151257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1600" y="2971800"/>
            <a:ext cx="1119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Different</a:t>
            </a:r>
          </a:p>
          <a:p>
            <a:r>
              <a:rPr lang="en-US" sz="2000" dirty="0"/>
              <a:t>Purpose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800600" y="1828800"/>
            <a:ext cx="2590800" cy="4800600"/>
          </a:xfrm>
          <a:prstGeom prst="ellipse">
            <a:avLst/>
          </a:prstGeom>
          <a:gradFill flip="none" rotWithShape="1">
            <a:gsLst>
              <a:gs pos="0">
                <a:srgbClr val="FF6600">
                  <a:alpha val="75000"/>
                </a:srgbClr>
              </a:gs>
              <a:gs pos="100000">
                <a:srgbClr val="FFFFFF">
                  <a:alpha val="75000"/>
                </a:srgbClr>
              </a:gs>
            </a:gsLst>
            <a:lin ang="5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81600" y="2895600"/>
            <a:ext cx="1828800" cy="10668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291" y="2895600"/>
            <a:ext cx="13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Critical of </a:t>
            </a:r>
            <a:r>
              <a:rPr lang="en-US" sz="2000" dirty="0" err="1"/>
              <a:t>π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5334000" y="3276600"/>
            <a:ext cx="1524000" cy="457200"/>
          </a:xfrm>
          <a:prstGeom prst="ellipse">
            <a:avLst/>
          </a:prstGeom>
          <a:solidFill>
            <a:srgbClr val="3366FF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charset="0"/>
              </a:rPr>
              <a:t>Parody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157" y="5562600"/>
            <a:ext cx="1595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Physical</a:t>
            </a:r>
          </a:p>
          <a:p>
            <a:r>
              <a:rPr lang="en-US" sz="2000" dirty="0"/>
              <a:t>modifications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0" y="997804"/>
            <a:ext cx="2434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Kelly (2003);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Perfect 10 (2007);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AV (2009); White (2013)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1" y="990600"/>
            <a:ext cx="1796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008000"/>
                </a:solidFill>
                <a:latin typeface="Arial"/>
              </a:rPr>
              <a:t>Connectix</a:t>
            </a:r>
            <a:r>
              <a:rPr lang="en-US" sz="1600" i="1" dirty="0">
                <a:solidFill>
                  <a:srgbClr val="008000"/>
                </a:solidFill>
                <a:latin typeface="Arial"/>
              </a:rPr>
              <a:t> (2000)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25" name="Straight Arrow Connector 24"/>
          <p:cNvCxnSpPr>
            <a:endCxn id="23" idx="7"/>
          </p:cNvCxnSpPr>
          <p:nvPr/>
        </p:nvCxnSpPr>
        <p:spPr bwMode="auto">
          <a:xfrm rot="10800000" flipV="1">
            <a:off x="7369082" y="1600200"/>
            <a:ext cx="784318" cy="7081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276601" y="76201"/>
            <a:ext cx="2112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  <a:latin typeface="Arial"/>
              </a:rPr>
              <a:t>Videopipeline</a:t>
            </a:r>
            <a:r>
              <a:rPr lang="en-US" sz="1600" i="1" dirty="0">
                <a:solidFill>
                  <a:srgbClr val="FF0000"/>
                </a:solidFill>
                <a:latin typeface="Arial"/>
              </a:rPr>
              <a:t> (2008)</a:t>
            </a:r>
          </a:p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Friedman (2011);</a:t>
            </a:r>
          </a:p>
          <a:p>
            <a:r>
              <a:rPr lang="en-US" sz="1600" i="1" dirty="0" err="1">
                <a:solidFill>
                  <a:srgbClr val="FF0000"/>
                </a:solidFill>
                <a:latin typeface="Arial"/>
              </a:rPr>
              <a:t>Cariou</a:t>
            </a:r>
            <a:r>
              <a:rPr lang="en-US" sz="1600" i="1" dirty="0">
                <a:solidFill>
                  <a:srgbClr val="FF0000"/>
                </a:solidFill>
                <a:latin typeface="Arial"/>
              </a:rPr>
              <a:t> (2011)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10200" y="22860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33" name="Straight Arrow Connector 32"/>
          <p:cNvCxnSpPr>
            <a:endCxn id="29" idx="1"/>
          </p:cNvCxnSpPr>
          <p:nvPr/>
        </p:nvCxnSpPr>
        <p:spPr bwMode="auto">
          <a:xfrm rot="16200000" flipH="1">
            <a:off x="4229100" y="1104900"/>
            <a:ext cx="1470118" cy="936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8915401" y="4724400"/>
            <a:ext cx="1807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Campbell (1994);</a:t>
            </a:r>
          </a:p>
          <a:p>
            <a:r>
              <a:rPr lang="en-US" sz="1600" i="1" dirty="0" err="1">
                <a:solidFill>
                  <a:srgbClr val="008000"/>
                </a:solidFill>
                <a:latin typeface="Arial"/>
              </a:rPr>
              <a:t>Leibovitz</a:t>
            </a:r>
            <a:r>
              <a:rPr lang="en-US" sz="1600" i="1" dirty="0">
                <a:solidFill>
                  <a:srgbClr val="008000"/>
                </a:solidFill>
                <a:latin typeface="Arial"/>
              </a:rPr>
              <a:t> (1998);</a:t>
            </a:r>
          </a:p>
          <a:p>
            <a:r>
              <a:rPr lang="en-US" sz="1600" i="1" dirty="0" err="1">
                <a:solidFill>
                  <a:srgbClr val="008000"/>
                </a:solidFill>
                <a:latin typeface="Arial"/>
              </a:rPr>
              <a:t>Suntrust</a:t>
            </a:r>
            <a:r>
              <a:rPr lang="en-US" sz="1600" i="1" dirty="0">
                <a:solidFill>
                  <a:srgbClr val="008000"/>
                </a:solidFill>
                <a:latin typeface="Arial"/>
              </a:rPr>
              <a:t> (2001);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Mattel (2003)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91401" y="5943600"/>
            <a:ext cx="151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Blanch (2006)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477000" y="34290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096000" y="38100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0800000">
            <a:off x="6629400" y="3505200"/>
            <a:ext cx="23622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4" name="Straight Arrow Connector 43"/>
          <p:cNvCxnSpPr>
            <a:endCxn id="40" idx="4"/>
          </p:cNvCxnSpPr>
          <p:nvPr/>
        </p:nvCxnSpPr>
        <p:spPr bwMode="auto">
          <a:xfrm rot="16200000" flipV="1">
            <a:off x="5867400" y="4267200"/>
            <a:ext cx="20574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8610601" y="1752600"/>
            <a:ext cx="1624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Graham (2006)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76400" y="1371600"/>
            <a:ext cx="1602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Gaylord (2010)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43064" y="2133600"/>
            <a:ext cx="1476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Nunez (2006)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7467600" y="24384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610600" y="28956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52" name="Straight Arrow Connector 51"/>
          <p:cNvCxnSpPr>
            <a:stCxn id="47" idx="1"/>
            <a:endCxn id="50" idx="7"/>
          </p:cNvCxnSpPr>
          <p:nvPr/>
        </p:nvCxnSpPr>
        <p:spPr bwMode="auto">
          <a:xfrm rot="10800000" flipV="1">
            <a:off x="7597682" y="1921877"/>
            <a:ext cx="1012918" cy="5388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3" name="Straight Arrow Connector 52"/>
          <p:cNvCxnSpPr>
            <a:endCxn id="51" idx="7"/>
          </p:cNvCxnSpPr>
          <p:nvPr/>
        </p:nvCxnSpPr>
        <p:spPr bwMode="auto">
          <a:xfrm rot="10800000" flipV="1">
            <a:off x="8740682" y="2438400"/>
            <a:ext cx="708118" cy="479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4724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60" name="Straight Arrow Connector 59"/>
          <p:cNvCxnSpPr>
            <a:endCxn id="59" idx="1"/>
          </p:cNvCxnSpPr>
          <p:nvPr/>
        </p:nvCxnSpPr>
        <p:spPr bwMode="auto">
          <a:xfrm>
            <a:off x="3124200" y="1600200"/>
            <a:ext cx="1622518" cy="7843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52601" y="4724400"/>
            <a:ext cx="154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Rogers (1992)</a:t>
            </a:r>
          </a:p>
        </p:txBody>
      </p:sp>
      <p:cxnSp>
        <p:nvCxnSpPr>
          <p:cNvPr id="65" name="Straight Arrow Connector 64"/>
          <p:cNvCxnSpPr>
            <a:endCxn id="63" idx="3"/>
          </p:cNvCxnSpPr>
          <p:nvPr/>
        </p:nvCxnSpPr>
        <p:spPr bwMode="auto">
          <a:xfrm flipV="1">
            <a:off x="3124200" y="3559082"/>
            <a:ext cx="1851118" cy="1241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6019800" y="25908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0" y="76200"/>
            <a:ext cx="1438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latin typeface="Arial"/>
              </a:rPr>
              <a:t>Fairey</a:t>
            </a:r>
            <a:r>
              <a:rPr lang="en-US" sz="1600" i="1" dirty="0">
                <a:latin typeface="Arial"/>
              </a:rPr>
              <a:t> (2011)</a:t>
            </a:r>
          </a:p>
        </p:txBody>
      </p:sp>
      <p:cxnSp>
        <p:nvCxnSpPr>
          <p:cNvPr id="70" name="Straight Arrow Connector 69"/>
          <p:cNvCxnSpPr>
            <a:endCxn id="68" idx="0"/>
          </p:cNvCxnSpPr>
          <p:nvPr/>
        </p:nvCxnSpPr>
        <p:spPr bwMode="auto">
          <a:xfrm rot="5400000">
            <a:off x="5524500" y="952500"/>
            <a:ext cx="22098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3" name="Oval 72"/>
          <p:cNvSpPr/>
          <p:nvPr/>
        </p:nvSpPr>
        <p:spPr bwMode="auto">
          <a:xfrm>
            <a:off x="4648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00200" y="1828800"/>
            <a:ext cx="1636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Salinger (2010)</a:t>
            </a:r>
          </a:p>
        </p:txBody>
      </p:sp>
      <p:cxnSp>
        <p:nvCxnSpPr>
          <p:cNvPr id="76" name="Straight Arrow Connector 75"/>
          <p:cNvCxnSpPr>
            <a:endCxn id="73" idx="1"/>
          </p:cNvCxnSpPr>
          <p:nvPr/>
        </p:nvCxnSpPr>
        <p:spPr bwMode="auto">
          <a:xfrm>
            <a:off x="3124200" y="2057400"/>
            <a:ext cx="1546318" cy="479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5867400" y="38100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201" y="6096000"/>
            <a:ext cx="156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Lennon (2008)</a:t>
            </a:r>
          </a:p>
        </p:txBody>
      </p:sp>
      <p:cxnSp>
        <p:nvCxnSpPr>
          <p:cNvPr id="81" name="Straight Arrow Connector 80"/>
          <p:cNvCxnSpPr>
            <a:endCxn id="79" idx="4"/>
          </p:cNvCxnSpPr>
          <p:nvPr/>
        </p:nvCxnSpPr>
        <p:spPr bwMode="auto">
          <a:xfrm rot="5400000" flipH="1" flipV="1">
            <a:off x="4152900" y="4381500"/>
            <a:ext cx="22098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057401" y="5257800"/>
            <a:ext cx="2161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Free Republic (2000)</a:t>
            </a:r>
          </a:p>
        </p:txBody>
      </p:sp>
      <p:cxnSp>
        <p:nvCxnSpPr>
          <p:cNvPr id="62" name="Straight Arrow Connector 61"/>
          <p:cNvCxnSpPr>
            <a:endCxn id="27" idx="3"/>
          </p:cNvCxnSpPr>
          <p:nvPr/>
        </p:nvCxnSpPr>
        <p:spPr bwMode="auto">
          <a:xfrm flipV="1">
            <a:off x="3886200" y="3863882"/>
            <a:ext cx="1698718" cy="14701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6629400" y="22098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72401" y="533400"/>
            <a:ext cx="1776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Dr. Seuss (1997)</a:t>
            </a:r>
          </a:p>
        </p:txBody>
      </p:sp>
      <p:cxnSp>
        <p:nvCxnSpPr>
          <p:cNvPr id="82" name="Straight Arrow Connector 81"/>
          <p:cNvCxnSpPr>
            <a:endCxn id="77" idx="7"/>
          </p:cNvCxnSpPr>
          <p:nvPr/>
        </p:nvCxnSpPr>
        <p:spPr bwMode="auto">
          <a:xfrm rot="5400000">
            <a:off x="6683282" y="914400"/>
            <a:ext cx="1393918" cy="1241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8" name="Oval 87"/>
          <p:cNvSpPr/>
          <p:nvPr/>
        </p:nvSpPr>
        <p:spPr bwMode="auto">
          <a:xfrm>
            <a:off x="4953000" y="22098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733800" y="1295400"/>
            <a:ext cx="1241518" cy="936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600200" y="2286000"/>
            <a:ext cx="13397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Castle Rock </a:t>
            </a:r>
          </a:p>
          <a:p>
            <a:r>
              <a:rPr lang="en-US" sz="1600" i="1" dirty="0">
                <a:solidFill>
                  <a:srgbClr val="FF0000"/>
                </a:solidFill>
                <a:latin typeface="Arial"/>
              </a:rPr>
              <a:t>(1998)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cxnSp>
        <p:nvCxnSpPr>
          <p:cNvPr id="96" name="Straight Arrow Connector 95"/>
          <p:cNvCxnSpPr>
            <a:endCxn id="93" idx="2"/>
          </p:cNvCxnSpPr>
          <p:nvPr/>
        </p:nvCxnSpPr>
        <p:spPr bwMode="auto">
          <a:xfrm>
            <a:off x="2819400" y="2514600"/>
            <a:ext cx="17526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11D62EFB-5BA5-6849-BC9F-3406480EC0DD}"/>
              </a:ext>
            </a:extLst>
          </p:cNvPr>
          <p:cNvSpPr/>
          <p:nvPr/>
        </p:nvSpPr>
        <p:spPr bwMode="auto">
          <a:xfrm>
            <a:off x="5387882" y="1807372"/>
            <a:ext cx="152400" cy="152400"/>
          </a:xfrm>
          <a:prstGeom prst="ellips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BE808C-FB75-D24B-A753-5B78F8250EF8}"/>
              </a:ext>
            </a:extLst>
          </p:cNvPr>
          <p:cNvSpPr txBox="1"/>
          <p:nvPr/>
        </p:nvSpPr>
        <p:spPr>
          <a:xfrm>
            <a:off x="5010899" y="150935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8000"/>
                </a:solidFill>
                <a:latin typeface="Arial"/>
              </a:rPr>
              <a:t>Google (2021)</a:t>
            </a:r>
          </a:p>
        </p:txBody>
      </p:sp>
    </p:spTree>
    <p:extLst>
      <p:ext uri="{BB962C8B-B14F-4D97-AF65-F5344CB8AC3E}">
        <p14:creationId xmlns:p14="http://schemas.microsoft.com/office/powerpoint/2010/main" val="190369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1718398" y="6477112"/>
            <a:ext cx="1778051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ym typeface="Symbol" pitchFamily="-108" charset="2"/>
              </a:rPr>
              <a:t>	          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63056" y="537150"/>
          <a:ext cx="12017874" cy="5825843"/>
        </p:xfrm>
        <a:graphic>
          <a:graphicData uri="http://schemas.openxmlformats.org/drawingml/2006/table">
            <a:tbl>
              <a:tblPr/>
              <a:tblGrid>
                <a:gridCol w="159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174">
                  <a:extLst>
                    <a:ext uri="{9D8B030D-6E8A-4147-A177-3AD203B41FA5}">
                      <a16:colId xmlns:a16="http://schemas.microsoft.com/office/drawing/2014/main" val="138894899"/>
                    </a:ext>
                  </a:extLst>
                </a:gridCol>
                <a:gridCol w="5037705">
                  <a:extLst>
                    <a:ext uri="{9D8B030D-6E8A-4147-A177-3AD203B41FA5}">
                      <a16:colId xmlns:a16="http://schemas.microsoft.com/office/drawing/2014/main" val="2428660834"/>
                    </a:ext>
                  </a:extLst>
                </a:gridCol>
              </a:tblGrid>
              <a:tr h="16912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1. Purpose and character of defendant’s use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(a) Google’s use of Oracle’s material is “overwhelmingly commercial” (relying on </a:t>
                      </a:r>
                      <a:r>
                        <a:rPr kumimoji="1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Napster</a:t>
                      </a: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definition);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(b) G’s use is not transformative because (</a:t>
                      </a:r>
                      <a:r>
                        <a:rPr kumimoji="1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 no new meaning and (ii) same purpose;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(c) Although bad faith or unfair dealing counts against fair use, good faith does not count in favor of it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Because the purpose and effect of copying the declaring code was </a:t>
                      </a: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 foster the creation of “new products” and to “expand the use and usefulness of Android-based smartphones, it is “consistent with that creative ‘progress’ that is the basic constitutional objective of copyright itself” and is thus “transformative”</a:t>
                      </a: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Commercial character of the use is unimportant and lack of “good faith” may be irrelevant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2. Nature of copyrighted work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“[R]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easonable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jurors could have concluded that functional considerations were both substantial and important.”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Because the declaring code is “functional” and is intertwined with “uncopyrightable ideas (general task division and organization) and new creative expression,” it merits only weak copyright protection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3. Amount of copying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“at best neutral”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“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Even assuming the jury accepted Google’s argument that it copied only a small portion of Java, no reasonable jury could conclude that what was copied was qualitatively insignificant, particularly when the material copied was important to the creation of the Android platform.”</a:t>
                      </a: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The percentage of Java as a whole that Google took was tiny, and “</a:t>
                      </a:r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[t]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‘substantiality’ factor will generally weigh in favor of fair use where, as here, the amount of copying was tethered to a valid, and transformative, purpose.”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4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8" charset="0"/>
                        </a:rPr>
                        <a:t>4. Impact on potential market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π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Demonstrated harms to two existing markets:</a:t>
                      </a:r>
                    </a:p>
                    <a:p>
                      <a:pPr marL="18288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(a) Diminished sales of JAVA SE for smartphones;</a:t>
                      </a:r>
                    </a:p>
                    <a:p>
                      <a:pPr marL="18288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(b) Amazon pays less for JAVA on Kindle.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 addition, “licensing JAVA SE for use on smartphones with increased processing capabilities” = a “traditional, reasonable, or likely to be developed” potential market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08" charset="0"/>
                        </a:rPr>
                        <a:t>∆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Because Sun was poorly positioned to enter the smartphone market and because the licensing markets for Java and Android were distinct, </a:t>
                      </a: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 adverse economic impact on Sun/Oracle was modest.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Monotype Sorts" pitchFamily="-108" charset="2"/>
                        <a:buNone/>
                        <a:tabLst/>
                      </a:pPr>
                      <a:r>
                        <a:rPr kumimoji="1" 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That impact must be weighed against the “public benefits” of the copying, including the “creative production of new expression”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90048" y="6349064"/>
            <a:ext cx="765521" cy="508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29614" y="6362993"/>
            <a:ext cx="9492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/>
                <a:cs typeface="Times New Roman"/>
              </a:rPr>
              <a:t>Result: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0408" y="6341531"/>
            <a:ext cx="30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/>
                <a:cs typeface="Times New Roman"/>
              </a:rPr>
              <a:t>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6449" y="-25339"/>
            <a:ext cx="68344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CAFC						SCOTUS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3324" y="6409159"/>
            <a:ext cx="311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No fair use “as a matter of law”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F170C-1B51-FF4A-B1E4-F4493694E9E2}"/>
              </a:ext>
            </a:extLst>
          </p:cNvPr>
          <p:cNvSpPr/>
          <p:nvPr/>
        </p:nvSpPr>
        <p:spPr>
          <a:xfrm>
            <a:off x="6337547" y="6362993"/>
            <a:ext cx="765521" cy="508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C07BC-9269-FA4F-9F57-6E1F915E51F4}"/>
              </a:ext>
            </a:extLst>
          </p:cNvPr>
          <p:cNvSpPr txBox="1"/>
          <p:nvPr/>
        </p:nvSpPr>
        <p:spPr>
          <a:xfrm>
            <a:off x="6587936" y="642469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2000" dirty="0">
                <a:solidFill>
                  <a:srgbClr val="000000"/>
                </a:solidFill>
                <a:latin typeface="Times New Roman" pitchFamily="-108" charset="0"/>
              </a:rPr>
              <a:t>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7FC49-DD25-B24A-A6C0-02C362DCE8E9}"/>
              </a:ext>
            </a:extLst>
          </p:cNvPr>
          <p:cNvSpPr txBox="1"/>
          <p:nvPr/>
        </p:nvSpPr>
        <p:spPr>
          <a:xfrm>
            <a:off x="7971807" y="6413853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Fair use “as a matter of law”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F65668-9F68-1345-B5BB-91CC1EB63224}"/>
              </a:ext>
            </a:extLst>
          </p:cNvPr>
          <p:cNvCxnSpPr>
            <a:cxnSpLocks/>
          </p:cNvCxnSpPr>
          <p:nvPr/>
        </p:nvCxnSpPr>
        <p:spPr>
          <a:xfrm flipV="1">
            <a:off x="6636084" y="5219032"/>
            <a:ext cx="1096211" cy="18181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0D2A618-1777-0C40-A821-145345407AAE}"/>
              </a:ext>
            </a:extLst>
          </p:cNvPr>
          <p:cNvSpPr/>
          <p:nvPr/>
        </p:nvSpPr>
        <p:spPr>
          <a:xfrm>
            <a:off x="6267116" y="4705684"/>
            <a:ext cx="368968" cy="137962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91210-467D-0D40-A8F1-420FBFC9CE76}"/>
              </a:ext>
            </a:extLst>
          </p:cNvPr>
          <p:cNvSpPr/>
          <p:nvPr/>
        </p:nvSpPr>
        <p:spPr>
          <a:xfrm>
            <a:off x="11635874" y="5641474"/>
            <a:ext cx="331536" cy="3208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FD1D10-FD6E-7346-BF8C-B8F6A437825C}"/>
              </a:ext>
            </a:extLst>
          </p:cNvPr>
          <p:cNvSpPr/>
          <p:nvPr/>
        </p:nvSpPr>
        <p:spPr>
          <a:xfrm>
            <a:off x="11749394" y="4898190"/>
            <a:ext cx="331536" cy="3208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56AD81-CF5B-BA4C-9C66-53FE6F144022}"/>
              </a:ext>
            </a:extLst>
          </p:cNvPr>
          <p:cNvSpPr/>
          <p:nvPr/>
        </p:nvSpPr>
        <p:spPr>
          <a:xfrm>
            <a:off x="11635874" y="1291389"/>
            <a:ext cx="331536" cy="3208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8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2E5C-D221-694F-BD7E-20EFF7FA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4C9A-00BF-5543-94F6-27AF87AC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en-US" dirty="0"/>
              <a:t>30,000 “methods”</a:t>
            </a:r>
          </a:p>
          <a:p>
            <a:pPr lvl="1"/>
            <a:r>
              <a:rPr lang="en-US" dirty="0"/>
              <a:t>Each contains a small amount of “declaring code” and a large amount of “implementing code”</a:t>
            </a:r>
          </a:p>
          <a:p>
            <a:r>
              <a:rPr lang="en-US" dirty="0"/>
              <a:t>3000 “classes” of methods</a:t>
            </a:r>
          </a:p>
          <a:p>
            <a:r>
              <a:rPr lang="en-US" dirty="0"/>
              <a:t>166 “packages” of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3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54AC9-A207-121C-1443-80E352F39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24D4-78EE-AC0B-F4AD-AED1615E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68791"/>
          </a:xfrm>
        </p:spPr>
        <p:txBody>
          <a:bodyPr>
            <a:normAutofit/>
          </a:bodyPr>
          <a:lstStyle/>
          <a:p>
            <a:r>
              <a:rPr lang="en-US" sz="3600" dirty="0"/>
              <a:t>Declaring code v. implementing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2EF91-534D-FB50-3D7C-81C35760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90" y="1145363"/>
            <a:ext cx="9555480" cy="4980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Int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Math.maxPair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x,y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) {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	if(x &gt;= y) return x;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	else return y;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</a:p>
          <a:p>
            <a:pPr marL="0" indent="0" algn="ctr">
              <a:buNone/>
            </a:pPr>
            <a:r>
              <a:rPr lang="en-US" dirty="0">
                <a:latin typeface="Baskerville"/>
                <a:cs typeface="Baskerville"/>
              </a:rPr>
              <a:t>vs.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Math.maxPair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ourier New"/>
                <a:cs typeface="Courier New"/>
              </a:rPr>
              <a:t>x,y</a:t>
            </a: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) {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	if(y &gt;= x) return y;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Courier New"/>
                <a:cs typeface="Courier New"/>
              </a:rPr>
              <a:t>	else return x;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Baskerville"/>
                <a:cs typeface="Baskerville"/>
              </a:rPr>
              <a:t>Blue indicates declaring code; green indicates implementing code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Baskerville"/>
                <a:cs typeface="Baskerville"/>
              </a:rPr>
              <a:t>Same declaring code, different implementations.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FC2B1-6BCD-959A-FC6C-5E278A07C335}"/>
              </a:ext>
            </a:extLst>
          </p:cNvPr>
          <p:cNvSpPr txBox="1"/>
          <p:nvPr/>
        </p:nvSpPr>
        <p:spPr>
          <a:xfrm>
            <a:off x="4968334" y="6328097"/>
            <a:ext cx="197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Frank Xiao</a:t>
            </a:r>
          </a:p>
        </p:txBody>
      </p:sp>
    </p:spTree>
    <p:extLst>
      <p:ext uri="{BB962C8B-B14F-4D97-AF65-F5344CB8AC3E}">
        <p14:creationId xmlns:p14="http://schemas.microsoft.com/office/powerpoint/2010/main" val="283417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3116"/>
            <a:ext cx="9143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latin typeface="Arial"/>
                <a:cs typeface="Arial"/>
              </a:rPr>
              <a:t>© 2016, [Name 1]. This case study was originally written by [Name 2] and was subsequently revised by [Name 1]. </a:t>
            </a:r>
          </a:p>
          <a:p>
            <a:pPr>
              <a:defRPr/>
            </a:pPr>
            <a:r>
              <a:rPr lang="en-US" sz="1000">
                <a:latin typeface="Arial"/>
                <a:cs typeface="Arial"/>
              </a:rPr>
              <a:t>The terms on which this case study may be used or modified are available at copyx.org/permission.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" name="Picture 1" descr="Screen Shot 2016-02-16 at 2.3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6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3116"/>
            <a:ext cx="9143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latin typeface="Arial"/>
                <a:cs typeface="Arial"/>
              </a:rPr>
              <a:t>© 2016, [Name 1]. This case study was originally written by [Name 2] and was subsequently revised by [Name 1]. </a:t>
            </a:r>
          </a:p>
          <a:p>
            <a:pPr>
              <a:defRPr/>
            </a:pPr>
            <a:r>
              <a:rPr lang="en-US" sz="1000">
                <a:latin typeface="Arial"/>
                <a:cs typeface="Arial"/>
              </a:rPr>
              <a:t>The terms on which this case study may be used or modified are available at copyx.org/permission.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" name="Picture 1" descr="Screen Shot 2016-02-16 at 2.2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93" y="125116"/>
            <a:ext cx="5855663" cy="6432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441703" y="3144777"/>
            <a:ext cx="4429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docstore.mik.ua</a:t>
            </a:r>
            <a:r>
              <a:rPr lang="en-US" sz="1200" dirty="0"/>
              <a:t>/</a:t>
            </a:r>
            <a:r>
              <a:rPr lang="en-US" sz="1200" dirty="0" err="1"/>
              <a:t>orelly</a:t>
            </a:r>
            <a:r>
              <a:rPr lang="en-US" sz="1200" dirty="0"/>
              <a:t>/java-</a:t>
            </a:r>
            <a:r>
              <a:rPr lang="en-US" sz="1200" dirty="0" err="1"/>
              <a:t>ent</a:t>
            </a:r>
            <a:r>
              <a:rPr lang="en-US" sz="1200" dirty="0"/>
              <a:t>/</a:t>
            </a:r>
            <a:r>
              <a:rPr lang="en-US" sz="1200" dirty="0" err="1"/>
              <a:t>jnut</a:t>
            </a:r>
            <a:r>
              <a:rPr lang="en-US" sz="1200" dirty="0"/>
              <a:t>/ch23_01.htm</a:t>
            </a:r>
          </a:p>
        </p:txBody>
      </p:sp>
    </p:spTree>
    <p:extLst>
      <p:ext uri="{BB962C8B-B14F-4D97-AF65-F5344CB8AC3E}">
        <p14:creationId xmlns:p14="http://schemas.microsoft.com/office/powerpoint/2010/main" val="125397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441703" y="3144777"/>
            <a:ext cx="4429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http://</a:t>
            </a:r>
            <a:r>
              <a:rPr lang="en-US" sz="1200" dirty="0" err="1"/>
              <a:t>docstore.mik.ua</a:t>
            </a:r>
            <a:r>
              <a:rPr lang="en-US" sz="1200" dirty="0"/>
              <a:t>/</a:t>
            </a:r>
            <a:r>
              <a:rPr lang="en-US" sz="1200" dirty="0" err="1"/>
              <a:t>orelly</a:t>
            </a:r>
            <a:r>
              <a:rPr lang="en-US" sz="1200" dirty="0"/>
              <a:t>/java-</a:t>
            </a:r>
            <a:r>
              <a:rPr lang="en-US" sz="1200" dirty="0" err="1"/>
              <a:t>ent</a:t>
            </a:r>
            <a:r>
              <a:rPr lang="en-US" sz="1200" dirty="0"/>
              <a:t>/</a:t>
            </a:r>
            <a:r>
              <a:rPr lang="en-US" sz="1200" dirty="0" err="1"/>
              <a:t>jnut</a:t>
            </a:r>
            <a:r>
              <a:rPr lang="en-US" sz="1200" dirty="0"/>
              <a:t>/ch23_01.htm</a:t>
            </a:r>
          </a:p>
        </p:txBody>
      </p:sp>
      <p:pic>
        <p:nvPicPr>
          <p:cNvPr id="5" name="Picture 4" descr="Screen Shot 2016-02-16 at 2.2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0"/>
            <a:ext cx="4915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3F69-3FC6-D148-9319-9D2B1F49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7960"/>
            <a:ext cx="8229600" cy="89408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B084-89E6-8C42-A424-7AFA8B1F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67" y="1082040"/>
            <a:ext cx="10058399" cy="5775960"/>
          </a:xfrm>
        </p:spPr>
        <p:txBody>
          <a:bodyPr>
            <a:normAutofit/>
          </a:bodyPr>
          <a:lstStyle/>
          <a:p>
            <a:r>
              <a:rPr lang="en-US" sz="2000" dirty="0"/>
              <a:t>Sun Microsystems develops Java, a software program that enables programmers efficiently to develop applications (“apps”) and then to allow those apps to run on a variety of hardware systems</a:t>
            </a:r>
          </a:p>
          <a:p>
            <a:pPr marL="457200" lvl="1" indent="0">
              <a:buNone/>
            </a:pPr>
            <a:r>
              <a:rPr lang="en-US" sz="2000" dirty="0"/>
              <a:t>Sun’s business model:</a:t>
            </a:r>
          </a:p>
          <a:p>
            <a:pPr lvl="1"/>
            <a:r>
              <a:rPr lang="en-US" sz="1800" dirty="0"/>
              <a:t>Charge hardware manufacturers for the right to install Java on their machines</a:t>
            </a:r>
          </a:p>
          <a:p>
            <a:pPr lvl="1"/>
            <a:r>
              <a:rPr lang="en-US" sz="1800" dirty="0"/>
              <a:t>Grant royalty-free license to app developers</a:t>
            </a:r>
          </a:p>
          <a:p>
            <a:pPr lvl="1"/>
            <a:r>
              <a:rPr lang="en-US" sz="1800" dirty="0"/>
              <a:t>Grant royalty-free licenses to developers of competing platforms to use and modify Java so long as they make public all modifications and permit competitors to use those modifications for free</a:t>
            </a:r>
          </a:p>
          <a:p>
            <a:pPr lvl="1"/>
            <a:r>
              <a:rPr lang="en-US" sz="1800" dirty="0"/>
              <a:t>Charge the developers of competing platforms who wish to keep their modifications proprietary</a:t>
            </a:r>
          </a:p>
          <a:p>
            <a:pPr lvl="2"/>
            <a:r>
              <a:rPr lang="en-US" sz="1800" dirty="0"/>
              <a:t>Condition:  any modified version of Java must be compatible with Java, so that apps written in Java can run on it</a:t>
            </a:r>
          </a:p>
          <a:p>
            <a:pPr lvl="2"/>
            <a:r>
              <a:rPr lang="en-US" sz="1800" dirty="0"/>
              <a:t>Licensees include Blackberry, Nokia, </a:t>
            </a:r>
            <a:r>
              <a:rPr lang="en-US" sz="1800" dirty="0" err="1"/>
              <a:t>SavaJe</a:t>
            </a:r>
            <a:r>
              <a:rPr lang="en-US" sz="1800" dirty="0"/>
              <a:t>, IBM, Oracle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183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Bases of 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9133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Google copied: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Structure of 37 (out of 166) Java “Packages” and their components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u="sng" dirty="0"/>
              <a:t>Declaring Code</a:t>
            </a:r>
            <a:r>
              <a:rPr lang="en-US" dirty="0"/>
              <a:t> for components of 37 Java packages (7000 lines of source code)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Implementing Code for 9 functions within those packages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3B520-31C3-38BD-F77E-847F3F4812B3}"/>
              </a:ext>
            </a:extLst>
          </p:cNvPr>
          <p:cNvSpPr txBox="1"/>
          <p:nvPr/>
        </p:nvSpPr>
        <p:spPr>
          <a:xfrm>
            <a:off x="521996" y="4537710"/>
            <a:ext cx="290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Liability essentially conceded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EEDAE1-ABF6-8A9A-7C9C-456F3EAE5A58}"/>
              </a:ext>
            </a:extLst>
          </p:cNvPr>
          <p:cNvCxnSpPr/>
          <p:nvPr/>
        </p:nvCxnSpPr>
        <p:spPr>
          <a:xfrm flipV="1">
            <a:off x="1051560" y="3723760"/>
            <a:ext cx="1451610" cy="813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8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3F69-3FC6-D148-9319-9D2B1F49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7960"/>
            <a:ext cx="8229600" cy="89408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B084-89E6-8C42-A424-7AFA8B1F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67" y="1082040"/>
            <a:ext cx="10058399" cy="5775960"/>
          </a:xfrm>
        </p:spPr>
        <p:txBody>
          <a:bodyPr>
            <a:normAutofit/>
          </a:bodyPr>
          <a:lstStyle/>
          <a:p>
            <a:r>
              <a:rPr lang="en-US" sz="2000" dirty="0"/>
              <a:t>Sun Microsystems develops Java, a software program that enables programmers efficiently to develop applications (“apps”) and then to allow those apps to run on a variety of hardware systems</a:t>
            </a:r>
          </a:p>
          <a:p>
            <a:r>
              <a:rPr lang="en-US" sz="2000" dirty="0"/>
              <a:t>2005:  Google rejects license from Sun and develops Android</a:t>
            </a:r>
          </a:p>
          <a:p>
            <a:r>
              <a:rPr lang="en-US" sz="2000" dirty="0"/>
              <a:t>Oracle acquires Sun and brings a copyright (and patent) infringement suit against Google</a:t>
            </a:r>
          </a:p>
          <a:p>
            <a:r>
              <a:rPr lang="en-US" sz="2000" dirty="0"/>
              <a:t>Jury finds that Google copied copyrightable expression but fails to resolve fair use issue</a:t>
            </a:r>
          </a:p>
          <a:p>
            <a:r>
              <a:rPr lang="en-US" sz="2000" dirty="0"/>
              <a:t>District Court grants judgment notwithstanding the verdict, finding that declaring code and structure of Java are both not copyrightable</a:t>
            </a:r>
          </a:p>
          <a:p>
            <a:r>
              <a:rPr lang="en-US" sz="2000" dirty="0"/>
              <a:t>2014:  CAFC reverses, remands for retrial on fair use</a:t>
            </a:r>
          </a:p>
          <a:p>
            <a:r>
              <a:rPr lang="en-US" sz="2000" dirty="0"/>
              <a:t>SCOTUS denies certiorari</a:t>
            </a:r>
          </a:p>
          <a:p>
            <a:r>
              <a:rPr lang="en-US" sz="2000" dirty="0"/>
              <a:t>2016:  Jury finds fair use</a:t>
            </a:r>
          </a:p>
          <a:p>
            <a:r>
              <a:rPr lang="en-US" sz="2000" dirty="0"/>
              <a:t>2018:  CAFC reverses, finding no fair use “as a matter of law”</a:t>
            </a:r>
          </a:p>
          <a:p>
            <a:r>
              <a:rPr lang="en-US" sz="2000" dirty="0"/>
              <a:t>2021:  SCOTUS reverses, finding fair use “as a matter of law”</a:t>
            </a:r>
          </a:p>
        </p:txBody>
      </p:sp>
    </p:spTree>
    <p:extLst>
      <p:ext uri="{BB962C8B-B14F-4D97-AF65-F5344CB8AC3E}">
        <p14:creationId xmlns:p14="http://schemas.microsoft.com/office/powerpoint/2010/main" val="16225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0F131F1-831B-0647-A3A9-837A037336F1}" vid="{66825EB4-E024-AE4F-BD62-F85C1C097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</TotalTime>
  <Words>1877</Words>
  <Application>Microsoft Macintosh PowerPoint</Application>
  <PresentationFormat>Widescreen</PresentationFormat>
  <Paragraphs>206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Baskerville</vt:lpstr>
      <vt:lpstr>Calibri</vt:lpstr>
      <vt:lpstr>Calibri Light</vt:lpstr>
      <vt:lpstr>Courier New</vt:lpstr>
      <vt:lpstr>Monotype Sorts</vt:lpstr>
      <vt:lpstr>Symbol</vt:lpstr>
      <vt:lpstr>Times New Roman</vt:lpstr>
      <vt:lpstr>Wingdings</vt:lpstr>
      <vt:lpstr>Office Theme</vt:lpstr>
      <vt:lpstr>Google v. Oracle </vt:lpstr>
      <vt:lpstr>Structure of Java</vt:lpstr>
      <vt:lpstr>Declaring code v. implementing code</vt:lpstr>
      <vt:lpstr>PowerPoint Presentation</vt:lpstr>
      <vt:lpstr>PowerPoint Presentation</vt:lpstr>
      <vt:lpstr>PowerPoint Presentation</vt:lpstr>
      <vt:lpstr>History</vt:lpstr>
      <vt:lpstr>Possible Bases of Liability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v. Oracle </dc:title>
  <dc:creator>Terry Fisher</dc:creator>
  <cp:lastModifiedBy>Terry Fisher</cp:lastModifiedBy>
  <cp:revision>10</cp:revision>
  <dcterms:created xsi:type="dcterms:W3CDTF">2021-04-23T11:09:59Z</dcterms:created>
  <dcterms:modified xsi:type="dcterms:W3CDTF">2024-03-26T14:22:06Z</dcterms:modified>
</cp:coreProperties>
</file>