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60" r:id="rId2"/>
    <p:sldId id="548" r:id="rId3"/>
    <p:sldId id="396" r:id="rId4"/>
    <p:sldId id="511" r:id="rId5"/>
    <p:sldId id="499" r:id="rId6"/>
    <p:sldId id="547" r:id="rId7"/>
    <p:sldId id="500" r:id="rId8"/>
    <p:sldId id="501" r:id="rId9"/>
    <p:sldId id="263" r:id="rId10"/>
    <p:sldId id="264" r:id="rId11"/>
    <p:sldId id="530" r:id="rId12"/>
    <p:sldId id="521" r:id="rId13"/>
    <p:sldId id="291" r:id="rId14"/>
    <p:sldId id="536" r:id="rId15"/>
    <p:sldId id="325" r:id="rId16"/>
    <p:sldId id="298" r:id="rId17"/>
    <p:sldId id="538" r:id="rId18"/>
    <p:sldId id="300" r:id="rId19"/>
    <p:sldId id="303" r:id="rId20"/>
    <p:sldId id="32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447"/>
    <p:restoredTop sz="96327"/>
  </p:normalViewPr>
  <p:slideViewPr>
    <p:cSldViewPr snapToGrid="0" snapToObjects="1" showGuides="1">
      <p:cViewPr varScale="1">
        <p:scale>
          <a:sx n="112" d="100"/>
          <a:sy n="112" d="100"/>
        </p:scale>
        <p:origin x="608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0E1CD0-43B3-F547-A1FF-14DBF006FE76}" type="datetimeFigureOut">
              <a:rPr lang="en-US" smtClean="0"/>
              <a:t>3/19/24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9D6CE-5785-1F4A-9D7C-02A6E9DD8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447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B9A02-D405-194F-8C5A-A23CA0360A3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398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049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B9A02-D405-194F-8C5A-A23CA0360A3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74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B9A02-D405-194F-8C5A-A23CA0360A3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477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61AD9-7B5A-7F42-9493-E44EE43F0A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E714BC-B8E2-E543-A7F6-4BB75714ED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CDD3BD-9778-324F-9CD4-34551EB19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B9B7-8D68-2849-9407-124980CABF70}" type="datetimeFigureOut">
              <a:rPr lang="en-US" smtClean="0"/>
              <a:t>3/19/24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9C17C9-59BB-CD47-B0E8-09914EB85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AD862C-26FB-B946-8C68-B9DD1F316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2F3FF-FDE3-0044-A8C5-8D9393D66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18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25C07-E934-9F4B-96B0-AB9B4598C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360903-B776-B24E-9066-BD2B9664D1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693FF-7592-B843-9AB4-846CD2CE9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B9B7-8D68-2849-9407-124980CABF70}" type="datetimeFigureOut">
              <a:rPr lang="en-US" smtClean="0"/>
              <a:t>3/19/24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2214D-36AB-2045-B873-1449A47ED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FDA5DE-BE37-7447-ABF1-9C8E34CB9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2F3FF-FDE3-0044-A8C5-8D9393D66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9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FEDF86-5BB3-464B-8C6A-89C68FEC83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308C93-6BDC-1846-A5A8-708B39A430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02699D-0A8C-8A4A-8C3A-0A0E1404D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B9B7-8D68-2849-9407-124980CABF70}" type="datetimeFigureOut">
              <a:rPr lang="en-US" smtClean="0"/>
              <a:t>3/19/24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CAF299-53D3-7E4E-A49C-640B7447F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40EB71-8B52-554D-80F9-88DD5BF5C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2F3FF-FDE3-0044-A8C5-8D9393D66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242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1BB46-168C-1248-BBD3-5F80381AC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AD2DC-E70F-CE46-BCB2-F17BDB71D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4395B9-4752-2B4D-B4A2-415E5B481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B9B7-8D68-2849-9407-124980CABF70}" type="datetimeFigureOut">
              <a:rPr lang="en-US" smtClean="0"/>
              <a:t>3/19/24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9B6AD-9D8A-6F47-B4ED-5C8E55B7D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DF0877-4B23-C842-B98C-1A1E00A84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2F3FF-FDE3-0044-A8C5-8D9393D66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785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81FA9-4C40-C14E-A876-8BDF994A4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8108EA-45A2-9044-B13B-8A3FF96432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2414D-30D0-AD48-9A7D-E9CF197D8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B9B7-8D68-2849-9407-124980CABF70}" type="datetimeFigureOut">
              <a:rPr lang="en-US" smtClean="0"/>
              <a:t>3/19/24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433800-5D47-484E-BC88-B90B7456B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01F653-5173-D24B-B17C-C06319704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2F3FF-FDE3-0044-A8C5-8D9393D66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313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B48B1-66E0-9C49-B9FE-569E9D6C8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A8E95-18E3-E746-9BC7-86892A9017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F1012C-A4DC-F24D-88BE-D48E015279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E290C6-FFBD-1B43-BD50-DB39120DF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B9B7-8D68-2849-9407-124980CABF70}" type="datetimeFigureOut">
              <a:rPr lang="en-US" smtClean="0"/>
              <a:t>3/19/24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D05371-04E8-3848-9495-D427CE415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71A1EF-37A8-F246-90F5-3ACC63C99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2F3FF-FDE3-0044-A8C5-8D9393D66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49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5060B-4FE3-C944-96ED-7473F9280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4D211F-C7CF-0344-8FB8-ECB45C0C0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585D1E-E95F-314B-BD1C-CBB7E7F46D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B0C63F-2E83-534B-8094-98AD35D6E6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BD4E8F-C3BD-F844-8903-BC7F66F966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C1E4C4-E6C8-1845-89C9-6001A7F8D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B9B7-8D68-2849-9407-124980CABF70}" type="datetimeFigureOut">
              <a:rPr lang="en-US" smtClean="0"/>
              <a:t>3/19/24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7BB842-23A9-C445-8899-C8DF468A6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2AB77B-A0C7-BD4E-8C84-1FF8DC0B6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2F3FF-FDE3-0044-A8C5-8D9393D66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04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55C15-6E8E-1843-9026-8822AECE8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E1C88D-0039-EA46-ACDE-3E3A7C331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B9B7-8D68-2849-9407-124980CABF70}" type="datetimeFigureOut">
              <a:rPr lang="en-US" smtClean="0"/>
              <a:t>3/19/24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6A6A55-1820-4044-90BF-56DF20573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1792E2-64AE-304A-8303-5E4F0A08F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2F3FF-FDE3-0044-A8C5-8D9393D66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056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0C0F9B-696F-EE49-9EAE-F1AB9FB1A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B9B7-8D68-2849-9407-124980CABF70}" type="datetimeFigureOut">
              <a:rPr lang="en-US" smtClean="0"/>
              <a:t>3/19/24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B8CF19-B21F-0248-9258-DACCC48A4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DF8CF9-3EC8-1F4C-8ADE-FBB09647D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2F3FF-FDE3-0044-A8C5-8D9393D66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331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265C9-A249-7A4C-B5A4-E95314718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E3F29-5B71-064D-9BD9-0B69C4C2C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F2194A-AA13-704D-A541-BD12432BCE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6B47D1-D2CB-064B-94A4-057C7CF8D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B9B7-8D68-2849-9407-124980CABF70}" type="datetimeFigureOut">
              <a:rPr lang="en-US" smtClean="0"/>
              <a:t>3/19/24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0093AA-4DCD-0F44-ADB5-AAF33517B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A89F3A-6C78-7B4A-A3CA-DF69F258C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2F3FF-FDE3-0044-A8C5-8D9393D66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410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E0463-BB13-2847-987B-6AE6193B9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0D94EC-9E0C-D340-A3CC-014B59AB8F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4AFD71-E295-7E4B-8D72-12164A6D0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115F9A-8BBD-124A-A8A9-F0E93076E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B9B7-8D68-2849-9407-124980CABF70}" type="datetimeFigureOut">
              <a:rPr lang="en-US" smtClean="0"/>
              <a:t>3/19/24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318CD7-FB5D-EF47-B8EF-02417938B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ED5F28-0348-B84C-9894-1B496318A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2F3FF-FDE3-0044-A8C5-8D9393D66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13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469DF5-A3E3-C040-8322-B58D92464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189B51-9ABD-3942-9E9D-DBE7938F5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22FF2-F1EA-104A-A24E-965031B617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1B9B7-8D68-2849-9407-124980CABF70}" type="datetimeFigureOut">
              <a:rPr lang="en-US" smtClean="0"/>
              <a:t>3/19/24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1A7716-F34D-3945-9EF5-4585D9EE3E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A44E7-4829-F74B-A376-2E5C1077BD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2F3FF-FDE3-0044-A8C5-8D9393D6632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Venn diagram&#10;&#10;Description automatically generated">
            <a:extLst>
              <a:ext uri="{FF2B5EF4-FFF2-40B4-BE49-F238E27FC236}">
                <a16:creationId xmlns:a16="http://schemas.microsoft.com/office/drawing/2014/main" id="{7ACEE6BB-CF45-7B47-AC41-D889D2D2F5A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71557" y="126206"/>
            <a:ext cx="407152" cy="47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420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.jp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.jp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395413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/>
                <a:cs typeface="Arial"/>
              </a:rPr>
              <a:t>Fox v. Dish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Arial"/>
                <a:cs typeface="Arial"/>
              </a:rPr>
              <a:t>Original author:  Alan Ai</a:t>
            </a:r>
          </a:p>
          <a:p>
            <a:r>
              <a:rPr lang="en-US" sz="2000" dirty="0">
                <a:latin typeface="Arial"/>
                <a:cs typeface="Arial"/>
              </a:rPr>
              <a:t>Revised by:  William Fisher</a:t>
            </a:r>
          </a:p>
          <a:p>
            <a:r>
              <a:rPr lang="en-US" sz="2000" dirty="0">
                <a:latin typeface="Arial"/>
                <a:cs typeface="Arial"/>
              </a:rPr>
              <a:t>Last Revised: March 2022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524001" y="6493117"/>
            <a:ext cx="9143999" cy="365125"/>
          </a:xfrm>
        </p:spPr>
        <p:txBody>
          <a:bodyPr/>
          <a:lstStyle/>
          <a:p>
            <a:pPr>
              <a:defRPr/>
            </a:pPr>
            <a:r>
              <a:rPr lang="en-US" sz="1000" dirty="0">
                <a:solidFill>
                  <a:schemeClr val="tx1"/>
                </a:solidFill>
                <a:latin typeface="Arial"/>
                <a:cs typeface="Arial"/>
              </a:rPr>
              <a:t>© 2022, Alan Ai. The terms on which this case study may be used or modified are available at </a:t>
            </a:r>
            <a:r>
              <a:rPr lang="en-US" sz="1000" dirty="0" err="1">
                <a:solidFill>
                  <a:schemeClr val="tx1"/>
                </a:solidFill>
                <a:latin typeface="Arial"/>
                <a:cs typeface="Arial"/>
              </a:rPr>
              <a:t>copyx.org</a:t>
            </a:r>
            <a:r>
              <a:rPr lang="en-US" sz="1000" dirty="0">
                <a:solidFill>
                  <a:schemeClr val="tx1"/>
                </a:solidFill>
                <a:latin typeface="Arial"/>
                <a:cs typeface="Arial"/>
              </a:rPr>
              <a:t>/permission. </a:t>
            </a:r>
          </a:p>
        </p:txBody>
      </p:sp>
    </p:spTree>
    <p:extLst>
      <p:ext uri="{BB962C8B-B14F-4D97-AF65-F5344CB8AC3E}">
        <p14:creationId xmlns:p14="http://schemas.microsoft.com/office/powerpoint/2010/main" val="1960707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Dish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981200" y="124681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/>
                <a:cs typeface="Arial"/>
              </a:rPr>
              <a:t>Direct-broadcast satellite (DBS) provider; main service is satellite television </a:t>
            </a:r>
          </a:p>
          <a:p>
            <a:r>
              <a:rPr lang="en-US" sz="2400" dirty="0">
                <a:latin typeface="Arial"/>
                <a:cs typeface="Arial"/>
              </a:rPr>
              <a:t>~14 million subscribers at the end of 2014; 3</a:t>
            </a:r>
            <a:r>
              <a:rPr lang="en-US" sz="2400" baseline="30000" dirty="0">
                <a:latin typeface="Arial"/>
                <a:cs typeface="Arial"/>
              </a:rPr>
              <a:t>rd</a:t>
            </a:r>
            <a:r>
              <a:rPr lang="en-US" sz="2400" dirty="0">
                <a:latin typeface="Arial"/>
                <a:cs typeface="Arial"/>
              </a:rPr>
              <a:t> largest pay television provider in the US</a:t>
            </a:r>
          </a:p>
          <a:p>
            <a:r>
              <a:rPr lang="en-US" sz="2400" dirty="0">
                <a:latin typeface="Arial"/>
                <a:cs typeface="Arial"/>
              </a:rPr>
              <a:t>Competitors include DirecTV (another DBS provider) and cable television providers (Cablevision, Comcast, etc.)</a:t>
            </a:r>
          </a:p>
          <a:p>
            <a:r>
              <a:rPr lang="en-US" sz="2400" dirty="0">
                <a:latin typeface="Arial"/>
                <a:cs typeface="Arial"/>
              </a:rPr>
              <a:t>Has retransmission agreements with each of the “big four” TV networks</a:t>
            </a:r>
          </a:p>
          <a:p>
            <a:endParaRPr lang="en-US" sz="1800" dirty="0"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81200" y="1417639"/>
            <a:ext cx="81183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	</a:t>
            </a:r>
          </a:p>
          <a:p>
            <a:endParaRPr lang="en-US" dirty="0">
              <a:latin typeface="Arial"/>
              <a:cs typeface="Arial"/>
            </a:endParaRPr>
          </a:p>
        </p:txBody>
      </p:sp>
      <p:pic>
        <p:nvPicPr>
          <p:cNvPr id="12" name="Picture 11" descr="Picture of Dish logo" title="http://about.dish.com/sites/dishnetwork.newshq.businesswire.com/files/image/image/DISH_Logo_4C_Red.png 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710" y="4747523"/>
            <a:ext cx="3793091" cy="1638000"/>
          </a:xfrm>
          <a:prstGeom prst="rect">
            <a:avLst/>
          </a:prstGeom>
        </p:spPr>
      </p:pic>
      <p:pic>
        <p:nvPicPr>
          <p:cNvPr id="13" name="Picture 12" descr="Photograph of Dish antennas on a residence." title="http://cdn.phys.org/newman/gfx/news/hires/2011/dishnetwork3.jpg 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219" y="4633592"/>
            <a:ext cx="2837962" cy="180597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780831" y="4676152"/>
            <a:ext cx="338554" cy="17512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AP Photo/Paul Sakuma</a:t>
            </a:r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07478" y="6532356"/>
            <a:ext cx="7498522" cy="365125"/>
          </a:xfrm>
        </p:spPr>
        <p:txBody>
          <a:bodyPr/>
          <a:lstStyle/>
          <a:p>
            <a:r>
              <a:rPr lang="en-US" dirty="0"/>
              <a:t>© 2015, Alan Ai. The terms on which this case study may be used or modified are available at </a:t>
            </a:r>
            <a:r>
              <a:rPr lang="en-US" dirty="0" err="1"/>
              <a:t>copyx.org</a:t>
            </a:r>
            <a:r>
              <a:rPr lang="en-US" dirty="0"/>
              <a:t>/permission. </a:t>
            </a:r>
          </a:p>
        </p:txBody>
      </p:sp>
      <p:pic>
        <p:nvPicPr>
          <p:cNvPr id="10" name="Picture 9" descr="CopyrightX Logo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348" y="1"/>
            <a:ext cx="1689652" cy="60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169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6B1A6-60CC-B444-A1E0-B9A98D4FD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7AF07-5E2F-6C46-88E8-1A4B57F16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Unlike Fox, DISH does not produce any programming.  Instead, it buys programming from other organizations, bundles it into a signal, and transmits the signals to subscribers</a:t>
            </a:r>
          </a:p>
        </p:txBody>
      </p:sp>
    </p:spTree>
    <p:extLst>
      <p:ext uri="{BB962C8B-B14F-4D97-AF65-F5344CB8AC3E}">
        <p14:creationId xmlns:p14="http://schemas.microsoft.com/office/powerpoint/2010/main" val="1756676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5536234" y="0"/>
            <a:ext cx="1828800" cy="457200"/>
          </a:xfrm>
          <a:prstGeom prst="rect">
            <a:avLst/>
          </a:prstGeom>
          <a:solidFill>
            <a:srgbClr val="FF99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Times New Roman" charset="0"/>
              </a:rPr>
              <a:t>Studios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8203234" y="228600"/>
            <a:ext cx="838200" cy="381000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Times New Roman" charset="0"/>
              </a:rPr>
              <a:t>Fox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8431834" y="1905000"/>
            <a:ext cx="1447800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Times New Roman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498634" y="228600"/>
            <a:ext cx="914400" cy="381000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Times New Roman" charset="0"/>
              </a:rPr>
              <a:t>ABC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6603034" y="762000"/>
            <a:ext cx="1219200" cy="685800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Times New Roman" charset="0"/>
              </a:rPr>
              <a:t>Cartoon Network</a:t>
            </a:r>
          </a:p>
        </p:txBody>
      </p:sp>
      <p:cxnSp>
        <p:nvCxnSpPr>
          <p:cNvPr id="16" name="Straight Arrow Connector 15"/>
          <p:cNvCxnSpPr>
            <a:stCxn id="8" idx="3"/>
            <a:endCxn id="9" idx="1"/>
          </p:cNvCxnSpPr>
          <p:nvPr/>
        </p:nvCxnSpPr>
        <p:spPr bwMode="auto">
          <a:xfrm>
            <a:off x="7365034" y="228600"/>
            <a:ext cx="838200" cy="1905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7" name="Straight Arrow Connector 16"/>
          <p:cNvCxnSpPr>
            <a:stCxn id="9" idx="2"/>
          </p:cNvCxnSpPr>
          <p:nvPr/>
        </p:nvCxnSpPr>
        <p:spPr bwMode="auto">
          <a:xfrm rot="16200000" flipH="1">
            <a:off x="8184184" y="1047750"/>
            <a:ext cx="1295400" cy="4191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0" name="Straight Arrow Connector 19"/>
          <p:cNvCxnSpPr>
            <a:stCxn id="11" idx="2"/>
            <a:endCxn id="10" idx="0"/>
          </p:cNvCxnSpPr>
          <p:nvPr/>
        </p:nvCxnSpPr>
        <p:spPr bwMode="auto">
          <a:xfrm rot="5400000">
            <a:off x="8908084" y="857250"/>
            <a:ext cx="1295400" cy="8001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3" name="Straight Arrow Connector 22"/>
          <p:cNvCxnSpPr>
            <a:stCxn id="12" idx="3"/>
          </p:cNvCxnSpPr>
          <p:nvPr/>
        </p:nvCxnSpPr>
        <p:spPr bwMode="auto">
          <a:xfrm>
            <a:off x="7822234" y="1104900"/>
            <a:ext cx="990600" cy="8001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30" name="Straight Connector 129"/>
          <p:cNvCxnSpPr>
            <a:endCxn id="10" idx="2"/>
          </p:cNvCxnSpPr>
          <p:nvPr/>
        </p:nvCxnSpPr>
        <p:spPr bwMode="auto">
          <a:xfrm rot="16200000" flipH="1">
            <a:off x="8755684" y="1962150"/>
            <a:ext cx="457200" cy="3429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1" name="Straight Connector 130"/>
          <p:cNvCxnSpPr>
            <a:endCxn id="10" idx="2"/>
          </p:cNvCxnSpPr>
          <p:nvPr/>
        </p:nvCxnSpPr>
        <p:spPr bwMode="auto">
          <a:xfrm rot="16200000" flipH="1">
            <a:off x="8869984" y="2076450"/>
            <a:ext cx="457200" cy="1143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4" name="Straight Connector 133"/>
          <p:cNvCxnSpPr>
            <a:stCxn id="10" idx="0"/>
            <a:endCxn id="10" idx="2"/>
          </p:cNvCxnSpPr>
          <p:nvPr/>
        </p:nvCxnSpPr>
        <p:spPr bwMode="auto">
          <a:xfrm rot="16200000" flipH="1">
            <a:off x="8927134" y="2133600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23" name="TextBox 122"/>
          <p:cNvSpPr txBox="1"/>
          <p:nvPr/>
        </p:nvSpPr>
        <p:spPr>
          <a:xfrm>
            <a:off x="6755435" y="4006334"/>
            <a:ext cx="1599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Home (Boston)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2134" y="2549939"/>
            <a:ext cx="685800" cy="685800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7711800" y="2374349"/>
            <a:ext cx="1481243" cy="521101"/>
          </a:xfrm>
          <a:custGeom>
            <a:avLst/>
            <a:gdLst>
              <a:gd name="connsiteX0" fmla="*/ 1435652 w 1481243"/>
              <a:gd name="connsiteY0" fmla="*/ 0 h 521101"/>
              <a:gd name="connsiteX1" fmla="*/ 1303131 w 1481243"/>
              <a:gd name="connsiteY1" fmla="*/ 452782 h 521101"/>
              <a:gd name="connsiteX2" fmla="*/ 0 w 1481243"/>
              <a:gd name="connsiteY2" fmla="*/ 519043 h 521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81243" h="521101">
                <a:moveTo>
                  <a:pt x="1435652" y="0"/>
                </a:moveTo>
                <a:cubicBezTo>
                  <a:pt x="1489029" y="183137"/>
                  <a:pt x="1542406" y="366275"/>
                  <a:pt x="1303131" y="452782"/>
                </a:cubicBezTo>
                <a:cubicBezTo>
                  <a:pt x="1063856" y="539289"/>
                  <a:pt x="0" y="519043"/>
                  <a:pt x="0" y="519043"/>
                </a:cubicBezTo>
              </a:path>
            </a:pathLst>
          </a:custGeom>
          <a:ln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8179" y="3714476"/>
            <a:ext cx="628925" cy="628925"/>
          </a:xfrm>
          <a:prstGeom prst="rect">
            <a:avLst/>
          </a:prstGeom>
        </p:spPr>
      </p:pic>
      <p:cxnSp>
        <p:nvCxnSpPr>
          <p:cNvPr id="36" name="Straight Arrow Connector 35"/>
          <p:cNvCxnSpPr/>
          <p:nvPr/>
        </p:nvCxnSpPr>
        <p:spPr bwMode="auto">
          <a:xfrm>
            <a:off x="7657294" y="3081130"/>
            <a:ext cx="1155540" cy="80617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 flipH="1">
            <a:off x="8805017" y="4174436"/>
            <a:ext cx="107625" cy="38541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pic>
        <p:nvPicPr>
          <p:cNvPr id="39" name="Picture 38" descr="Picture of Dish logo" title="http://about.dish.com/sites/dishnetwork.newshq.businesswire.com/files/image/image/DISH_Logo_4C_Red.png 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389" y="1930689"/>
            <a:ext cx="934278" cy="403456"/>
          </a:xfrm>
          <a:prstGeom prst="rect">
            <a:avLst/>
          </a:prstGeom>
        </p:spPr>
      </p:pic>
      <p:pic>
        <p:nvPicPr>
          <p:cNvPr id="40" name="Picture 39" descr="Fox promotional picture of The Simpsons." title="http://www.cartoonbrew.com/wp-content/uploads/key_art_the_simpsons.jpg 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064" y="57634"/>
            <a:ext cx="1768631" cy="687801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 bwMode="auto">
          <a:xfrm>
            <a:off x="8422618" y="4572000"/>
            <a:ext cx="1524000" cy="3810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Times New Roman" charset="0"/>
              </a:rPr>
              <a:t>Set-top box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8879818" y="5486399"/>
            <a:ext cx="685800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Times New Roman" charset="0"/>
              </a:rPr>
              <a:t>TV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659087" y="6457890"/>
            <a:ext cx="1287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Subscriber</a:t>
            </a:r>
          </a:p>
        </p:txBody>
      </p:sp>
      <p:cxnSp>
        <p:nvCxnSpPr>
          <p:cNvPr id="44" name="Straight Arrow Connector 43"/>
          <p:cNvCxnSpPr/>
          <p:nvPr/>
        </p:nvCxnSpPr>
        <p:spPr bwMode="auto">
          <a:xfrm rot="16200000" flipH="1">
            <a:off x="8746072" y="5086749"/>
            <a:ext cx="533400" cy="26590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45" name="Straight Arrow Connector 44"/>
          <p:cNvCxnSpPr>
            <a:stCxn id="42" idx="2"/>
          </p:cNvCxnSpPr>
          <p:nvPr/>
        </p:nvCxnSpPr>
        <p:spPr bwMode="auto">
          <a:xfrm rot="16200000" flipH="1">
            <a:off x="8917521" y="6248797"/>
            <a:ext cx="610397" cy="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46" name="Rectangle 45"/>
          <p:cNvSpPr/>
          <p:nvPr/>
        </p:nvSpPr>
        <p:spPr bwMode="auto">
          <a:xfrm>
            <a:off x="6463931" y="4562065"/>
            <a:ext cx="1349089" cy="3810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Times New Roman" charset="0"/>
              </a:rPr>
              <a:t>DVR</a:t>
            </a:r>
          </a:p>
        </p:txBody>
      </p:sp>
      <p:sp>
        <p:nvSpPr>
          <p:cNvPr id="47" name="Oval 46"/>
          <p:cNvSpPr/>
          <p:nvPr/>
        </p:nvSpPr>
        <p:spPr bwMode="auto">
          <a:xfrm>
            <a:off x="7495680" y="4672781"/>
            <a:ext cx="152399" cy="152400"/>
          </a:xfrm>
          <a:prstGeom prst="ellipse">
            <a:avLst/>
          </a:prstGeom>
          <a:solidFill>
            <a:srgbClr val="0000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charset="0"/>
            </a:endParaRPr>
          </a:p>
        </p:txBody>
      </p:sp>
      <p:cxnSp>
        <p:nvCxnSpPr>
          <p:cNvPr id="48" name="Straight Arrow Connector 47"/>
          <p:cNvCxnSpPr>
            <a:stCxn id="41" idx="1"/>
            <a:endCxn id="46" idx="3"/>
          </p:cNvCxnSpPr>
          <p:nvPr/>
        </p:nvCxnSpPr>
        <p:spPr bwMode="auto">
          <a:xfrm rot="10800000">
            <a:off x="7813021" y="4752567"/>
            <a:ext cx="609599" cy="993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49" name="Straight Arrow Connector 48"/>
          <p:cNvCxnSpPr>
            <a:stCxn id="47" idx="4"/>
            <a:endCxn id="42" idx="1"/>
          </p:cNvCxnSpPr>
          <p:nvPr/>
        </p:nvCxnSpPr>
        <p:spPr bwMode="auto">
          <a:xfrm rot="16200000" flipH="1">
            <a:off x="7780939" y="4616121"/>
            <a:ext cx="889818" cy="130793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0" name="Straight Arrow Connector 49"/>
          <p:cNvCxnSpPr/>
          <p:nvPr/>
        </p:nvCxnSpPr>
        <p:spPr bwMode="auto">
          <a:xfrm rot="5400000">
            <a:off x="8727816" y="6248797"/>
            <a:ext cx="608804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2" name="Straight Arrow Connector 51"/>
          <p:cNvCxnSpPr>
            <a:stCxn id="46" idx="3"/>
            <a:endCxn id="47" idx="6"/>
          </p:cNvCxnSpPr>
          <p:nvPr/>
        </p:nvCxnSpPr>
        <p:spPr bwMode="auto">
          <a:xfrm flipH="1" flipV="1">
            <a:off x="7648079" y="4748981"/>
            <a:ext cx="164941" cy="358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stealth" w="lg" len="lg"/>
          </a:ln>
          <a:effectLst/>
        </p:spPr>
      </p:cxnSp>
      <p:sp>
        <p:nvSpPr>
          <p:cNvPr id="53" name="Freeform 52"/>
          <p:cNvSpPr/>
          <p:nvPr/>
        </p:nvSpPr>
        <p:spPr>
          <a:xfrm>
            <a:off x="8783656" y="4559855"/>
            <a:ext cx="85015" cy="374783"/>
          </a:xfrm>
          <a:custGeom>
            <a:avLst/>
            <a:gdLst>
              <a:gd name="connsiteX0" fmla="*/ 12145 w 85015"/>
              <a:gd name="connsiteY0" fmla="*/ 0 h 374783"/>
              <a:gd name="connsiteX1" fmla="*/ 12145 w 85015"/>
              <a:gd name="connsiteY1" fmla="*/ 176981 h 374783"/>
              <a:gd name="connsiteX2" fmla="*/ 85015 w 85015"/>
              <a:gd name="connsiteY2" fmla="*/ 374783 h 37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015" h="374783">
                <a:moveTo>
                  <a:pt x="12145" y="0"/>
                </a:moveTo>
                <a:cubicBezTo>
                  <a:pt x="6072" y="57258"/>
                  <a:pt x="0" y="114517"/>
                  <a:pt x="12145" y="176981"/>
                </a:cubicBezTo>
                <a:cubicBezTo>
                  <a:pt x="24290" y="239445"/>
                  <a:pt x="85015" y="374783"/>
                  <a:pt x="85015" y="374783"/>
                </a:cubicBezTo>
              </a:path>
            </a:pathLst>
          </a:custGeom>
          <a:noFill/>
          <a:ln w="127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8410626" y="4549445"/>
            <a:ext cx="385175" cy="199537"/>
          </a:xfrm>
          <a:custGeom>
            <a:avLst/>
            <a:gdLst>
              <a:gd name="connsiteX0" fmla="*/ 385175 w 385175"/>
              <a:gd name="connsiteY0" fmla="*/ 0 h 199537"/>
              <a:gd name="connsiteX1" fmla="*/ 239433 w 385175"/>
              <a:gd name="connsiteY1" fmla="*/ 166570 h 199537"/>
              <a:gd name="connsiteX2" fmla="*/ 0 w 385175"/>
              <a:gd name="connsiteY2" fmla="*/ 197802 h 19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5175" h="199537">
                <a:moveTo>
                  <a:pt x="385175" y="0"/>
                </a:moveTo>
                <a:cubicBezTo>
                  <a:pt x="344402" y="66801"/>
                  <a:pt x="303629" y="133603"/>
                  <a:pt x="239433" y="166570"/>
                </a:cubicBezTo>
                <a:cubicBezTo>
                  <a:pt x="175237" y="199537"/>
                  <a:pt x="0" y="197802"/>
                  <a:pt x="0" y="197802"/>
                </a:cubicBezTo>
              </a:path>
            </a:pathLst>
          </a:custGeom>
          <a:noFill/>
          <a:ln w="127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8858260" y="5705024"/>
            <a:ext cx="166562" cy="239445"/>
          </a:xfrm>
          <a:custGeom>
            <a:avLst/>
            <a:gdLst>
              <a:gd name="connsiteX0" fmla="*/ 0 w 166562"/>
              <a:gd name="connsiteY0" fmla="*/ 0 h 239445"/>
              <a:gd name="connsiteX1" fmla="*/ 135332 w 166562"/>
              <a:gd name="connsiteY1" fmla="*/ 72875 h 239445"/>
              <a:gd name="connsiteX2" fmla="*/ 166562 w 166562"/>
              <a:gd name="connsiteY2" fmla="*/ 239445 h 239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6562" h="239445">
                <a:moveTo>
                  <a:pt x="0" y="0"/>
                </a:moveTo>
                <a:cubicBezTo>
                  <a:pt x="53786" y="16484"/>
                  <a:pt x="107572" y="32968"/>
                  <a:pt x="135332" y="72875"/>
                </a:cubicBezTo>
                <a:cubicBezTo>
                  <a:pt x="163092" y="112782"/>
                  <a:pt x="164827" y="176113"/>
                  <a:pt x="166562" y="239445"/>
                </a:cubicBezTo>
              </a:path>
            </a:pathLst>
          </a:custGeom>
          <a:ln w="12700" cap="flat" cmpd="sng" algn="ctr">
            <a:solidFill>
              <a:srgbClr val="FF66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6307778" y="4343400"/>
            <a:ext cx="3935030" cy="25146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773914"/>
      </p:ext>
    </p:extLst>
  </p:cSld>
  <p:clrMapOvr>
    <a:masterClrMapping/>
  </p:clrMapOvr>
  <p:transition spd="slow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6869114" y="4572000"/>
            <a:ext cx="3086721" cy="3810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Times New Roman" charset="0"/>
              </a:rPr>
              <a:t>Hopper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8889034" y="5486399"/>
            <a:ext cx="685800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Times New Roman" charset="0"/>
              </a:rPr>
              <a:t>TV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68303" y="6457890"/>
            <a:ext cx="1287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Subscriber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5536234" y="0"/>
            <a:ext cx="1828800" cy="457200"/>
          </a:xfrm>
          <a:prstGeom prst="rect">
            <a:avLst/>
          </a:prstGeom>
          <a:solidFill>
            <a:srgbClr val="FF99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Times New Roman" charset="0"/>
              </a:rPr>
              <a:t>Studios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8203234" y="228600"/>
            <a:ext cx="838200" cy="381000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Times New Roman" charset="0"/>
              </a:rPr>
              <a:t>Fox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8431834" y="1905000"/>
            <a:ext cx="1447800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Times New Roman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498634" y="228600"/>
            <a:ext cx="914400" cy="381000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Times New Roman" charset="0"/>
              </a:rPr>
              <a:t>ABC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6603034" y="762000"/>
            <a:ext cx="1219200" cy="685800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Times New Roman" charset="0"/>
              </a:rPr>
              <a:t>Cartoon Network</a:t>
            </a:r>
          </a:p>
        </p:txBody>
      </p:sp>
      <p:cxnSp>
        <p:nvCxnSpPr>
          <p:cNvPr id="16" name="Straight Arrow Connector 15"/>
          <p:cNvCxnSpPr>
            <a:stCxn id="8" idx="3"/>
            <a:endCxn id="9" idx="1"/>
          </p:cNvCxnSpPr>
          <p:nvPr/>
        </p:nvCxnSpPr>
        <p:spPr bwMode="auto">
          <a:xfrm>
            <a:off x="7365034" y="228600"/>
            <a:ext cx="838200" cy="1905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7" name="Straight Arrow Connector 16"/>
          <p:cNvCxnSpPr>
            <a:stCxn id="9" idx="2"/>
          </p:cNvCxnSpPr>
          <p:nvPr/>
        </p:nvCxnSpPr>
        <p:spPr bwMode="auto">
          <a:xfrm rot="16200000" flipH="1">
            <a:off x="8184184" y="1047750"/>
            <a:ext cx="1295400" cy="4191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0" name="Straight Arrow Connector 19"/>
          <p:cNvCxnSpPr>
            <a:stCxn id="11" idx="2"/>
            <a:endCxn id="10" idx="0"/>
          </p:cNvCxnSpPr>
          <p:nvPr/>
        </p:nvCxnSpPr>
        <p:spPr bwMode="auto">
          <a:xfrm rot="5400000">
            <a:off x="8908084" y="857250"/>
            <a:ext cx="1295400" cy="8001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3" name="Straight Arrow Connector 22"/>
          <p:cNvCxnSpPr>
            <a:stCxn id="12" idx="3"/>
          </p:cNvCxnSpPr>
          <p:nvPr/>
        </p:nvCxnSpPr>
        <p:spPr bwMode="auto">
          <a:xfrm>
            <a:off x="7822234" y="1104900"/>
            <a:ext cx="990600" cy="8001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 rot="16200000" flipH="1">
            <a:off x="8755288" y="5086749"/>
            <a:ext cx="533400" cy="26590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1" name="Straight Arrow Connector 50"/>
          <p:cNvCxnSpPr>
            <a:stCxn id="6" idx="2"/>
          </p:cNvCxnSpPr>
          <p:nvPr/>
        </p:nvCxnSpPr>
        <p:spPr bwMode="auto">
          <a:xfrm rot="16200000" flipH="1">
            <a:off x="8926737" y="6248797"/>
            <a:ext cx="610397" cy="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30" name="Straight Connector 129"/>
          <p:cNvCxnSpPr>
            <a:endCxn id="10" idx="2"/>
          </p:cNvCxnSpPr>
          <p:nvPr/>
        </p:nvCxnSpPr>
        <p:spPr bwMode="auto">
          <a:xfrm rot="16200000" flipH="1">
            <a:off x="8755684" y="1962150"/>
            <a:ext cx="457200" cy="3429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1" name="Straight Connector 130"/>
          <p:cNvCxnSpPr>
            <a:endCxn id="10" idx="2"/>
          </p:cNvCxnSpPr>
          <p:nvPr/>
        </p:nvCxnSpPr>
        <p:spPr bwMode="auto">
          <a:xfrm rot="16200000" flipH="1">
            <a:off x="8869984" y="2076450"/>
            <a:ext cx="457200" cy="1143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4" name="Straight Connector 133"/>
          <p:cNvCxnSpPr>
            <a:stCxn id="10" idx="0"/>
            <a:endCxn id="10" idx="2"/>
          </p:cNvCxnSpPr>
          <p:nvPr/>
        </p:nvCxnSpPr>
        <p:spPr bwMode="auto">
          <a:xfrm rot="16200000" flipH="1">
            <a:off x="8927134" y="2133600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75" name="Oval 74"/>
          <p:cNvSpPr/>
          <p:nvPr/>
        </p:nvSpPr>
        <p:spPr bwMode="auto">
          <a:xfrm>
            <a:off x="7504896" y="4672781"/>
            <a:ext cx="152399" cy="152400"/>
          </a:xfrm>
          <a:prstGeom prst="ellipse">
            <a:avLst/>
          </a:prstGeom>
          <a:solidFill>
            <a:srgbClr val="0000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charset="0"/>
            </a:endParaRPr>
          </a:p>
        </p:txBody>
      </p:sp>
      <p:cxnSp>
        <p:nvCxnSpPr>
          <p:cNvPr id="79" name="Straight Arrow Connector 78"/>
          <p:cNvCxnSpPr>
            <a:stCxn id="75" idx="4"/>
            <a:endCxn id="6" idx="1"/>
          </p:cNvCxnSpPr>
          <p:nvPr/>
        </p:nvCxnSpPr>
        <p:spPr bwMode="auto">
          <a:xfrm rot="16200000" flipH="1">
            <a:off x="7790155" y="4616121"/>
            <a:ext cx="889818" cy="130793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82" name="Straight Arrow Connector 81"/>
          <p:cNvCxnSpPr/>
          <p:nvPr/>
        </p:nvCxnSpPr>
        <p:spPr bwMode="auto">
          <a:xfrm rot="5400000">
            <a:off x="8737032" y="6248797"/>
            <a:ext cx="608804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91" name="Straight Arrow Connector 90"/>
          <p:cNvCxnSpPr>
            <a:endCxn id="75" idx="6"/>
          </p:cNvCxnSpPr>
          <p:nvPr/>
        </p:nvCxnSpPr>
        <p:spPr bwMode="auto">
          <a:xfrm flipH="1">
            <a:off x="7657294" y="4748981"/>
            <a:ext cx="77454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stealth" w="lg" len="lg"/>
          </a:ln>
          <a:effectLst/>
        </p:spPr>
      </p:cxnSp>
      <p:sp>
        <p:nvSpPr>
          <p:cNvPr id="110" name="Freeform 109"/>
          <p:cNvSpPr/>
          <p:nvPr/>
        </p:nvSpPr>
        <p:spPr>
          <a:xfrm>
            <a:off x="8792872" y="4559855"/>
            <a:ext cx="85015" cy="374783"/>
          </a:xfrm>
          <a:custGeom>
            <a:avLst/>
            <a:gdLst>
              <a:gd name="connsiteX0" fmla="*/ 12145 w 85015"/>
              <a:gd name="connsiteY0" fmla="*/ 0 h 374783"/>
              <a:gd name="connsiteX1" fmla="*/ 12145 w 85015"/>
              <a:gd name="connsiteY1" fmla="*/ 176981 h 374783"/>
              <a:gd name="connsiteX2" fmla="*/ 85015 w 85015"/>
              <a:gd name="connsiteY2" fmla="*/ 374783 h 37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015" h="374783">
                <a:moveTo>
                  <a:pt x="12145" y="0"/>
                </a:moveTo>
                <a:cubicBezTo>
                  <a:pt x="6072" y="57258"/>
                  <a:pt x="0" y="114517"/>
                  <a:pt x="12145" y="176981"/>
                </a:cubicBezTo>
                <a:cubicBezTo>
                  <a:pt x="24290" y="239445"/>
                  <a:pt x="85015" y="374783"/>
                  <a:pt x="85015" y="374783"/>
                </a:cubicBezTo>
              </a:path>
            </a:pathLst>
          </a:custGeom>
          <a:noFill/>
          <a:ln w="127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reeform 111"/>
          <p:cNvSpPr/>
          <p:nvPr/>
        </p:nvSpPr>
        <p:spPr>
          <a:xfrm>
            <a:off x="8419842" y="4549445"/>
            <a:ext cx="385175" cy="199537"/>
          </a:xfrm>
          <a:custGeom>
            <a:avLst/>
            <a:gdLst>
              <a:gd name="connsiteX0" fmla="*/ 385175 w 385175"/>
              <a:gd name="connsiteY0" fmla="*/ 0 h 199537"/>
              <a:gd name="connsiteX1" fmla="*/ 239433 w 385175"/>
              <a:gd name="connsiteY1" fmla="*/ 166570 h 199537"/>
              <a:gd name="connsiteX2" fmla="*/ 0 w 385175"/>
              <a:gd name="connsiteY2" fmla="*/ 197802 h 19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5175" h="199537">
                <a:moveTo>
                  <a:pt x="385175" y="0"/>
                </a:moveTo>
                <a:cubicBezTo>
                  <a:pt x="344402" y="66801"/>
                  <a:pt x="303629" y="133603"/>
                  <a:pt x="239433" y="166570"/>
                </a:cubicBezTo>
                <a:cubicBezTo>
                  <a:pt x="175237" y="199537"/>
                  <a:pt x="0" y="197802"/>
                  <a:pt x="0" y="197802"/>
                </a:cubicBezTo>
              </a:path>
            </a:pathLst>
          </a:custGeom>
          <a:noFill/>
          <a:ln w="127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Freeform 112"/>
          <p:cNvSpPr/>
          <p:nvPr/>
        </p:nvSpPr>
        <p:spPr>
          <a:xfrm>
            <a:off x="8867476" y="5705024"/>
            <a:ext cx="166562" cy="239445"/>
          </a:xfrm>
          <a:custGeom>
            <a:avLst/>
            <a:gdLst>
              <a:gd name="connsiteX0" fmla="*/ 0 w 166562"/>
              <a:gd name="connsiteY0" fmla="*/ 0 h 239445"/>
              <a:gd name="connsiteX1" fmla="*/ 135332 w 166562"/>
              <a:gd name="connsiteY1" fmla="*/ 72875 h 239445"/>
              <a:gd name="connsiteX2" fmla="*/ 166562 w 166562"/>
              <a:gd name="connsiteY2" fmla="*/ 239445 h 239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6562" h="239445">
                <a:moveTo>
                  <a:pt x="0" y="0"/>
                </a:moveTo>
                <a:cubicBezTo>
                  <a:pt x="53786" y="16484"/>
                  <a:pt x="107572" y="32968"/>
                  <a:pt x="135332" y="72875"/>
                </a:cubicBezTo>
                <a:cubicBezTo>
                  <a:pt x="163092" y="112782"/>
                  <a:pt x="164827" y="176113"/>
                  <a:pt x="166562" y="239445"/>
                </a:cubicBezTo>
              </a:path>
            </a:pathLst>
          </a:custGeom>
          <a:ln w="12700" cap="flat" cmpd="sng" algn="ctr">
            <a:solidFill>
              <a:srgbClr val="FF66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ounded Rectangle 121"/>
          <p:cNvSpPr/>
          <p:nvPr/>
        </p:nvSpPr>
        <p:spPr>
          <a:xfrm>
            <a:off x="6755434" y="4343400"/>
            <a:ext cx="3496590" cy="25146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TextBox 122"/>
          <p:cNvSpPr txBox="1"/>
          <p:nvPr/>
        </p:nvSpPr>
        <p:spPr>
          <a:xfrm>
            <a:off x="6755435" y="4006334"/>
            <a:ext cx="1599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Home (Boston)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2134" y="2549939"/>
            <a:ext cx="685800" cy="685800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7711800" y="2374349"/>
            <a:ext cx="1481243" cy="521101"/>
          </a:xfrm>
          <a:custGeom>
            <a:avLst/>
            <a:gdLst>
              <a:gd name="connsiteX0" fmla="*/ 1435652 w 1481243"/>
              <a:gd name="connsiteY0" fmla="*/ 0 h 521101"/>
              <a:gd name="connsiteX1" fmla="*/ 1303131 w 1481243"/>
              <a:gd name="connsiteY1" fmla="*/ 452782 h 521101"/>
              <a:gd name="connsiteX2" fmla="*/ 0 w 1481243"/>
              <a:gd name="connsiteY2" fmla="*/ 519043 h 521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81243" h="521101">
                <a:moveTo>
                  <a:pt x="1435652" y="0"/>
                </a:moveTo>
                <a:cubicBezTo>
                  <a:pt x="1489029" y="183137"/>
                  <a:pt x="1542406" y="366275"/>
                  <a:pt x="1303131" y="452782"/>
                </a:cubicBezTo>
                <a:cubicBezTo>
                  <a:pt x="1063856" y="539289"/>
                  <a:pt x="0" y="519043"/>
                  <a:pt x="0" y="519043"/>
                </a:cubicBezTo>
              </a:path>
            </a:pathLst>
          </a:custGeom>
          <a:ln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8179" y="3714476"/>
            <a:ext cx="628925" cy="628925"/>
          </a:xfrm>
          <a:prstGeom prst="rect">
            <a:avLst/>
          </a:prstGeom>
        </p:spPr>
      </p:pic>
      <p:cxnSp>
        <p:nvCxnSpPr>
          <p:cNvPr id="36" name="Straight Arrow Connector 35"/>
          <p:cNvCxnSpPr/>
          <p:nvPr/>
        </p:nvCxnSpPr>
        <p:spPr bwMode="auto">
          <a:xfrm>
            <a:off x="7657294" y="3081130"/>
            <a:ext cx="1155540" cy="80617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8" name="Straight Arrow Connector 37"/>
          <p:cNvCxnSpPr>
            <a:endCxn id="110" idx="0"/>
          </p:cNvCxnSpPr>
          <p:nvPr/>
        </p:nvCxnSpPr>
        <p:spPr bwMode="auto">
          <a:xfrm flipH="1">
            <a:off x="8805017" y="4174436"/>
            <a:ext cx="107625" cy="38541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pic>
        <p:nvPicPr>
          <p:cNvPr id="39" name="Picture 38" descr="Picture of Dish logo" title="http://about.dish.com/sites/dishnetwork.newshq.businesswire.com/files/image/image/DISH_Logo_4C_Red.png 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389" y="1930689"/>
            <a:ext cx="934278" cy="403456"/>
          </a:xfrm>
          <a:prstGeom prst="rect">
            <a:avLst/>
          </a:prstGeom>
        </p:spPr>
      </p:pic>
      <p:pic>
        <p:nvPicPr>
          <p:cNvPr id="40" name="Picture 39" descr="Fox promotional picture of The Simpsons." title="http://www.cartoonbrew.com/wp-content/uploads/key_art_the_simpsons.jpg 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064" y="57634"/>
            <a:ext cx="1768631" cy="68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468661"/>
      </p:ext>
    </p:extLst>
  </p:cSld>
  <p:clrMapOvr>
    <a:masterClrMapping/>
  </p:clrMapOvr>
  <p:transition spd="slow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6869114" y="4572000"/>
            <a:ext cx="3086721" cy="3810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Times New Roman" charset="0"/>
              </a:rPr>
              <a:t>Hopper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8889034" y="5486399"/>
            <a:ext cx="685800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Times New Roman" charset="0"/>
              </a:rPr>
              <a:t>TV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68303" y="6457890"/>
            <a:ext cx="1287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Subscriber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5536234" y="0"/>
            <a:ext cx="1828800" cy="457200"/>
          </a:xfrm>
          <a:prstGeom prst="rect">
            <a:avLst/>
          </a:prstGeom>
          <a:solidFill>
            <a:srgbClr val="FF99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Times New Roman" charset="0"/>
              </a:rPr>
              <a:t>Studios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8203234" y="228600"/>
            <a:ext cx="838200" cy="381000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Times New Roman" charset="0"/>
              </a:rPr>
              <a:t>Fox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8431834" y="1905000"/>
            <a:ext cx="1447800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Times New Roman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498634" y="228600"/>
            <a:ext cx="914400" cy="381000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Times New Roman" charset="0"/>
              </a:rPr>
              <a:t>ABC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6603034" y="762000"/>
            <a:ext cx="1219200" cy="685800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Times New Roman" charset="0"/>
              </a:rPr>
              <a:t>Cartoon Network</a:t>
            </a:r>
          </a:p>
        </p:txBody>
      </p:sp>
      <p:cxnSp>
        <p:nvCxnSpPr>
          <p:cNvPr id="16" name="Straight Arrow Connector 15"/>
          <p:cNvCxnSpPr>
            <a:stCxn id="8" idx="3"/>
            <a:endCxn id="9" idx="1"/>
          </p:cNvCxnSpPr>
          <p:nvPr/>
        </p:nvCxnSpPr>
        <p:spPr bwMode="auto">
          <a:xfrm>
            <a:off x="7365034" y="228600"/>
            <a:ext cx="838200" cy="1905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7" name="Straight Arrow Connector 16"/>
          <p:cNvCxnSpPr>
            <a:stCxn id="9" idx="2"/>
          </p:cNvCxnSpPr>
          <p:nvPr/>
        </p:nvCxnSpPr>
        <p:spPr bwMode="auto">
          <a:xfrm rot="16200000" flipH="1">
            <a:off x="8184184" y="1047750"/>
            <a:ext cx="1295400" cy="4191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0" name="Straight Arrow Connector 19"/>
          <p:cNvCxnSpPr>
            <a:stCxn id="11" idx="2"/>
            <a:endCxn id="10" idx="0"/>
          </p:cNvCxnSpPr>
          <p:nvPr/>
        </p:nvCxnSpPr>
        <p:spPr bwMode="auto">
          <a:xfrm rot="5400000">
            <a:off x="8908084" y="857250"/>
            <a:ext cx="1295400" cy="8001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3" name="Straight Arrow Connector 22"/>
          <p:cNvCxnSpPr>
            <a:stCxn id="12" idx="3"/>
          </p:cNvCxnSpPr>
          <p:nvPr/>
        </p:nvCxnSpPr>
        <p:spPr bwMode="auto">
          <a:xfrm>
            <a:off x="7822234" y="1104900"/>
            <a:ext cx="990600" cy="8001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 rot="16200000" flipH="1">
            <a:off x="8755288" y="5086749"/>
            <a:ext cx="533400" cy="26590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1" name="Straight Arrow Connector 50"/>
          <p:cNvCxnSpPr>
            <a:stCxn id="6" idx="2"/>
          </p:cNvCxnSpPr>
          <p:nvPr/>
        </p:nvCxnSpPr>
        <p:spPr bwMode="auto">
          <a:xfrm rot="16200000" flipH="1">
            <a:off x="8926737" y="6248797"/>
            <a:ext cx="610397" cy="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30" name="Straight Connector 129"/>
          <p:cNvCxnSpPr>
            <a:endCxn id="10" idx="2"/>
          </p:cNvCxnSpPr>
          <p:nvPr/>
        </p:nvCxnSpPr>
        <p:spPr bwMode="auto">
          <a:xfrm rot="16200000" flipH="1">
            <a:off x="8755684" y="1962150"/>
            <a:ext cx="457200" cy="3429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1" name="Straight Connector 130"/>
          <p:cNvCxnSpPr>
            <a:endCxn id="10" idx="2"/>
          </p:cNvCxnSpPr>
          <p:nvPr/>
        </p:nvCxnSpPr>
        <p:spPr bwMode="auto">
          <a:xfrm rot="16200000" flipH="1">
            <a:off x="8869984" y="2076450"/>
            <a:ext cx="457200" cy="1143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4" name="Straight Connector 133"/>
          <p:cNvCxnSpPr>
            <a:stCxn id="10" idx="0"/>
            <a:endCxn id="10" idx="2"/>
          </p:cNvCxnSpPr>
          <p:nvPr/>
        </p:nvCxnSpPr>
        <p:spPr bwMode="auto">
          <a:xfrm rot="16200000" flipH="1">
            <a:off x="8927134" y="2133600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75" name="Oval 74"/>
          <p:cNvSpPr/>
          <p:nvPr/>
        </p:nvSpPr>
        <p:spPr bwMode="auto">
          <a:xfrm>
            <a:off x="7504896" y="4672781"/>
            <a:ext cx="152399" cy="152400"/>
          </a:xfrm>
          <a:prstGeom prst="ellipse">
            <a:avLst/>
          </a:prstGeom>
          <a:solidFill>
            <a:srgbClr val="0000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charset="0"/>
            </a:endParaRPr>
          </a:p>
        </p:txBody>
      </p:sp>
      <p:cxnSp>
        <p:nvCxnSpPr>
          <p:cNvPr id="79" name="Straight Arrow Connector 78"/>
          <p:cNvCxnSpPr>
            <a:stCxn id="75" idx="4"/>
            <a:endCxn id="6" idx="1"/>
          </p:cNvCxnSpPr>
          <p:nvPr/>
        </p:nvCxnSpPr>
        <p:spPr bwMode="auto">
          <a:xfrm rot="16200000" flipH="1">
            <a:off x="7790155" y="4616121"/>
            <a:ext cx="889818" cy="130793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82" name="Straight Arrow Connector 81"/>
          <p:cNvCxnSpPr/>
          <p:nvPr/>
        </p:nvCxnSpPr>
        <p:spPr bwMode="auto">
          <a:xfrm rot="5400000">
            <a:off x="8737032" y="6248797"/>
            <a:ext cx="608804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91" name="Straight Arrow Connector 90"/>
          <p:cNvCxnSpPr>
            <a:endCxn id="75" idx="6"/>
          </p:cNvCxnSpPr>
          <p:nvPr/>
        </p:nvCxnSpPr>
        <p:spPr bwMode="auto">
          <a:xfrm flipH="1">
            <a:off x="7657294" y="4748981"/>
            <a:ext cx="77454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stealth" w="lg" len="lg"/>
          </a:ln>
          <a:effectLst/>
        </p:spPr>
      </p:cxnSp>
      <p:sp>
        <p:nvSpPr>
          <p:cNvPr id="110" name="Freeform 109"/>
          <p:cNvSpPr/>
          <p:nvPr/>
        </p:nvSpPr>
        <p:spPr>
          <a:xfrm>
            <a:off x="8792872" y="4559855"/>
            <a:ext cx="85015" cy="374783"/>
          </a:xfrm>
          <a:custGeom>
            <a:avLst/>
            <a:gdLst>
              <a:gd name="connsiteX0" fmla="*/ 12145 w 85015"/>
              <a:gd name="connsiteY0" fmla="*/ 0 h 374783"/>
              <a:gd name="connsiteX1" fmla="*/ 12145 w 85015"/>
              <a:gd name="connsiteY1" fmla="*/ 176981 h 374783"/>
              <a:gd name="connsiteX2" fmla="*/ 85015 w 85015"/>
              <a:gd name="connsiteY2" fmla="*/ 374783 h 37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015" h="374783">
                <a:moveTo>
                  <a:pt x="12145" y="0"/>
                </a:moveTo>
                <a:cubicBezTo>
                  <a:pt x="6072" y="57258"/>
                  <a:pt x="0" y="114517"/>
                  <a:pt x="12145" y="176981"/>
                </a:cubicBezTo>
                <a:cubicBezTo>
                  <a:pt x="24290" y="239445"/>
                  <a:pt x="85015" y="374783"/>
                  <a:pt x="85015" y="374783"/>
                </a:cubicBezTo>
              </a:path>
            </a:pathLst>
          </a:custGeom>
          <a:noFill/>
          <a:ln w="127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reeform 111"/>
          <p:cNvSpPr/>
          <p:nvPr/>
        </p:nvSpPr>
        <p:spPr>
          <a:xfrm>
            <a:off x="8419842" y="4549445"/>
            <a:ext cx="385175" cy="199537"/>
          </a:xfrm>
          <a:custGeom>
            <a:avLst/>
            <a:gdLst>
              <a:gd name="connsiteX0" fmla="*/ 385175 w 385175"/>
              <a:gd name="connsiteY0" fmla="*/ 0 h 199537"/>
              <a:gd name="connsiteX1" fmla="*/ 239433 w 385175"/>
              <a:gd name="connsiteY1" fmla="*/ 166570 h 199537"/>
              <a:gd name="connsiteX2" fmla="*/ 0 w 385175"/>
              <a:gd name="connsiteY2" fmla="*/ 197802 h 19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5175" h="199537">
                <a:moveTo>
                  <a:pt x="385175" y="0"/>
                </a:moveTo>
                <a:cubicBezTo>
                  <a:pt x="344402" y="66801"/>
                  <a:pt x="303629" y="133603"/>
                  <a:pt x="239433" y="166570"/>
                </a:cubicBezTo>
                <a:cubicBezTo>
                  <a:pt x="175237" y="199537"/>
                  <a:pt x="0" y="197802"/>
                  <a:pt x="0" y="197802"/>
                </a:cubicBezTo>
              </a:path>
            </a:pathLst>
          </a:custGeom>
          <a:noFill/>
          <a:ln w="127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Freeform 112"/>
          <p:cNvSpPr/>
          <p:nvPr/>
        </p:nvSpPr>
        <p:spPr>
          <a:xfrm>
            <a:off x="8867476" y="5705024"/>
            <a:ext cx="166562" cy="239445"/>
          </a:xfrm>
          <a:custGeom>
            <a:avLst/>
            <a:gdLst>
              <a:gd name="connsiteX0" fmla="*/ 0 w 166562"/>
              <a:gd name="connsiteY0" fmla="*/ 0 h 239445"/>
              <a:gd name="connsiteX1" fmla="*/ 135332 w 166562"/>
              <a:gd name="connsiteY1" fmla="*/ 72875 h 239445"/>
              <a:gd name="connsiteX2" fmla="*/ 166562 w 166562"/>
              <a:gd name="connsiteY2" fmla="*/ 239445 h 239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6562" h="239445">
                <a:moveTo>
                  <a:pt x="0" y="0"/>
                </a:moveTo>
                <a:cubicBezTo>
                  <a:pt x="53786" y="16484"/>
                  <a:pt x="107572" y="32968"/>
                  <a:pt x="135332" y="72875"/>
                </a:cubicBezTo>
                <a:cubicBezTo>
                  <a:pt x="163092" y="112782"/>
                  <a:pt x="164827" y="176113"/>
                  <a:pt x="166562" y="239445"/>
                </a:cubicBezTo>
              </a:path>
            </a:pathLst>
          </a:custGeom>
          <a:ln w="12700" cap="flat" cmpd="sng" algn="ctr">
            <a:solidFill>
              <a:srgbClr val="FF66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ounded Rectangle 121"/>
          <p:cNvSpPr/>
          <p:nvPr/>
        </p:nvSpPr>
        <p:spPr>
          <a:xfrm>
            <a:off x="6755434" y="4343400"/>
            <a:ext cx="3496590" cy="25146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TextBox 122"/>
          <p:cNvSpPr txBox="1"/>
          <p:nvPr/>
        </p:nvSpPr>
        <p:spPr>
          <a:xfrm>
            <a:off x="6755435" y="4006334"/>
            <a:ext cx="1599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Home (Boston)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2134" y="2549939"/>
            <a:ext cx="685800" cy="685800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7711800" y="2374349"/>
            <a:ext cx="1481243" cy="521101"/>
          </a:xfrm>
          <a:custGeom>
            <a:avLst/>
            <a:gdLst>
              <a:gd name="connsiteX0" fmla="*/ 1435652 w 1481243"/>
              <a:gd name="connsiteY0" fmla="*/ 0 h 521101"/>
              <a:gd name="connsiteX1" fmla="*/ 1303131 w 1481243"/>
              <a:gd name="connsiteY1" fmla="*/ 452782 h 521101"/>
              <a:gd name="connsiteX2" fmla="*/ 0 w 1481243"/>
              <a:gd name="connsiteY2" fmla="*/ 519043 h 521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81243" h="521101">
                <a:moveTo>
                  <a:pt x="1435652" y="0"/>
                </a:moveTo>
                <a:cubicBezTo>
                  <a:pt x="1489029" y="183137"/>
                  <a:pt x="1542406" y="366275"/>
                  <a:pt x="1303131" y="452782"/>
                </a:cubicBezTo>
                <a:cubicBezTo>
                  <a:pt x="1063856" y="539289"/>
                  <a:pt x="0" y="519043"/>
                  <a:pt x="0" y="519043"/>
                </a:cubicBezTo>
              </a:path>
            </a:pathLst>
          </a:custGeom>
          <a:ln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8179" y="3714476"/>
            <a:ext cx="628925" cy="628925"/>
          </a:xfrm>
          <a:prstGeom prst="rect">
            <a:avLst/>
          </a:prstGeom>
        </p:spPr>
      </p:pic>
      <p:cxnSp>
        <p:nvCxnSpPr>
          <p:cNvPr id="36" name="Straight Arrow Connector 35"/>
          <p:cNvCxnSpPr/>
          <p:nvPr/>
        </p:nvCxnSpPr>
        <p:spPr bwMode="auto">
          <a:xfrm>
            <a:off x="7657294" y="3081130"/>
            <a:ext cx="1155540" cy="80617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8" name="Straight Arrow Connector 37"/>
          <p:cNvCxnSpPr>
            <a:endCxn id="110" idx="0"/>
          </p:cNvCxnSpPr>
          <p:nvPr/>
        </p:nvCxnSpPr>
        <p:spPr bwMode="auto">
          <a:xfrm flipH="1">
            <a:off x="8805017" y="4174436"/>
            <a:ext cx="107625" cy="38541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pic>
        <p:nvPicPr>
          <p:cNvPr id="39" name="Picture 38" descr="Picture of Dish logo" title="http://about.dish.com/sites/dishnetwork.newshq.businesswire.com/files/image/image/DISH_Logo_4C_Red.png 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389" y="1930689"/>
            <a:ext cx="934278" cy="403456"/>
          </a:xfrm>
          <a:prstGeom prst="rect">
            <a:avLst/>
          </a:prstGeom>
        </p:spPr>
      </p:pic>
      <p:pic>
        <p:nvPicPr>
          <p:cNvPr id="40" name="Picture 39" descr="Fox promotional picture of The Simpsons." title="http://www.cartoonbrew.com/wp-content/uploads/key_art_the_simpsons.jpg 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064" y="57634"/>
            <a:ext cx="1768631" cy="687801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9574834" y="2374348"/>
            <a:ext cx="0" cy="1969052"/>
          </a:xfrm>
          <a:prstGeom prst="straightConnector1">
            <a:avLst/>
          </a:prstGeom>
          <a:ln>
            <a:solidFill>
              <a:srgbClr val="008000"/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584188" y="3000466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$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H="1" flipV="1">
            <a:off x="8792872" y="609600"/>
            <a:ext cx="705762" cy="1295400"/>
          </a:xfrm>
          <a:prstGeom prst="straightConnector1">
            <a:avLst/>
          </a:prstGeom>
          <a:ln>
            <a:solidFill>
              <a:srgbClr val="008000"/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8984611" y="745435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$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866348" y="1104900"/>
            <a:ext cx="28934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 revenue streams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238070" y="1581834"/>
            <a:ext cx="32981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Both"/>
            </a:pPr>
            <a:r>
              <a:rPr lang="en-US" sz="2000" dirty="0"/>
              <a:t>Retransmission fees</a:t>
            </a:r>
          </a:p>
          <a:p>
            <a:pPr lvl="1"/>
            <a:r>
              <a:rPr lang="en-US" sz="2000" dirty="0"/>
              <a:t>--renegotiated periodically</a:t>
            </a:r>
          </a:p>
        </p:txBody>
      </p:sp>
    </p:spTree>
    <p:extLst>
      <p:ext uri="{BB962C8B-B14F-4D97-AF65-F5344CB8AC3E}">
        <p14:creationId xmlns:p14="http://schemas.microsoft.com/office/powerpoint/2010/main" val="1710123917"/>
      </p:ext>
    </p:extLst>
  </p:cSld>
  <p:clrMapOvr>
    <a:masterClrMapping/>
  </p:clrMapOvr>
  <p:transition spd="slow">
    <p:wipe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6869114" y="4572000"/>
            <a:ext cx="3086721" cy="3810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Times New Roman" charset="0"/>
              </a:rPr>
              <a:t>Hopper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8889034" y="5486399"/>
            <a:ext cx="685800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Times New Roman" charset="0"/>
              </a:rPr>
              <a:t>TV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68303" y="6457890"/>
            <a:ext cx="1287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Subscriber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5536234" y="0"/>
            <a:ext cx="1828800" cy="457200"/>
          </a:xfrm>
          <a:prstGeom prst="rect">
            <a:avLst/>
          </a:prstGeom>
          <a:solidFill>
            <a:srgbClr val="FF99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Times New Roman" charset="0"/>
              </a:rPr>
              <a:t>Studios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8203234" y="228600"/>
            <a:ext cx="838200" cy="381000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Times New Roman" charset="0"/>
              </a:rPr>
              <a:t>Fox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8431834" y="1905000"/>
            <a:ext cx="1447800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Times New Roman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498634" y="228600"/>
            <a:ext cx="914400" cy="381000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Times New Roman" charset="0"/>
              </a:rPr>
              <a:t>ABC</a:t>
            </a:r>
          </a:p>
        </p:txBody>
      </p:sp>
      <p:cxnSp>
        <p:nvCxnSpPr>
          <p:cNvPr id="16" name="Straight Arrow Connector 15"/>
          <p:cNvCxnSpPr>
            <a:stCxn id="8" idx="3"/>
            <a:endCxn id="9" idx="1"/>
          </p:cNvCxnSpPr>
          <p:nvPr/>
        </p:nvCxnSpPr>
        <p:spPr bwMode="auto">
          <a:xfrm>
            <a:off x="7365034" y="228600"/>
            <a:ext cx="838200" cy="1905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7" name="Straight Arrow Connector 16"/>
          <p:cNvCxnSpPr>
            <a:stCxn id="9" idx="2"/>
          </p:cNvCxnSpPr>
          <p:nvPr/>
        </p:nvCxnSpPr>
        <p:spPr bwMode="auto">
          <a:xfrm rot="16200000" flipH="1">
            <a:off x="8184184" y="1047750"/>
            <a:ext cx="1295400" cy="4191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0" name="Straight Arrow Connector 19"/>
          <p:cNvCxnSpPr>
            <a:stCxn id="11" idx="2"/>
            <a:endCxn id="10" idx="0"/>
          </p:cNvCxnSpPr>
          <p:nvPr/>
        </p:nvCxnSpPr>
        <p:spPr bwMode="auto">
          <a:xfrm rot="5400000">
            <a:off x="8908084" y="857250"/>
            <a:ext cx="1295400" cy="8001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7822234" y="1104900"/>
            <a:ext cx="990600" cy="8001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 rot="16200000" flipH="1">
            <a:off x="8755288" y="5086749"/>
            <a:ext cx="533400" cy="26590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1" name="Straight Arrow Connector 50"/>
          <p:cNvCxnSpPr>
            <a:stCxn id="6" idx="2"/>
          </p:cNvCxnSpPr>
          <p:nvPr/>
        </p:nvCxnSpPr>
        <p:spPr bwMode="auto">
          <a:xfrm rot="16200000" flipH="1">
            <a:off x="8926737" y="6248797"/>
            <a:ext cx="610397" cy="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30" name="Straight Connector 129"/>
          <p:cNvCxnSpPr>
            <a:endCxn id="10" idx="2"/>
          </p:cNvCxnSpPr>
          <p:nvPr/>
        </p:nvCxnSpPr>
        <p:spPr bwMode="auto">
          <a:xfrm rot="16200000" flipH="1">
            <a:off x="8755684" y="1962150"/>
            <a:ext cx="457200" cy="3429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1" name="Straight Connector 130"/>
          <p:cNvCxnSpPr>
            <a:endCxn id="10" idx="2"/>
          </p:cNvCxnSpPr>
          <p:nvPr/>
        </p:nvCxnSpPr>
        <p:spPr bwMode="auto">
          <a:xfrm rot="16200000" flipH="1">
            <a:off x="8869984" y="2076450"/>
            <a:ext cx="457200" cy="1143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4" name="Straight Connector 133"/>
          <p:cNvCxnSpPr>
            <a:stCxn id="10" idx="0"/>
            <a:endCxn id="10" idx="2"/>
          </p:cNvCxnSpPr>
          <p:nvPr/>
        </p:nvCxnSpPr>
        <p:spPr bwMode="auto">
          <a:xfrm rot="16200000" flipH="1">
            <a:off x="8927134" y="2133600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75" name="Oval 74"/>
          <p:cNvSpPr/>
          <p:nvPr/>
        </p:nvSpPr>
        <p:spPr bwMode="auto">
          <a:xfrm>
            <a:off x="7504896" y="4672781"/>
            <a:ext cx="152399" cy="152400"/>
          </a:xfrm>
          <a:prstGeom prst="ellipse">
            <a:avLst/>
          </a:prstGeom>
          <a:solidFill>
            <a:srgbClr val="0000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charset="0"/>
            </a:endParaRPr>
          </a:p>
        </p:txBody>
      </p:sp>
      <p:cxnSp>
        <p:nvCxnSpPr>
          <p:cNvPr id="79" name="Straight Arrow Connector 78"/>
          <p:cNvCxnSpPr>
            <a:stCxn id="75" idx="4"/>
            <a:endCxn id="6" idx="1"/>
          </p:cNvCxnSpPr>
          <p:nvPr/>
        </p:nvCxnSpPr>
        <p:spPr bwMode="auto">
          <a:xfrm rot="16200000" flipH="1">
            <a:off x="7790155" y="4616121"/>
            <a:ext cx="889818" cy="130793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82" name="Straight Arrow Connector 81"/>
          <p:cNvCxnSpPr/>
          <p:nvPr/>
        </p:nvCxnSpPr>
        <p:spPr bwMode="auto">
          <a:xfrm rot="5400000">
            <a:off x="8737032" y="6248797"/>
            <a:ext cx="608804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91" name="Straight Arrow Connector 90"/>
          <p:cNvCxnSpPr>
            <a:endCxn id="75" idx="6"/>
          </p:cNvCxnSpPr>
          <p:nvPr/>
        </p:nvCxnSpPr>
        <p:spPr bwMode="auto">
          <a:xfrm flipH="1">
            <a:off x="7657294" y="4748981"/>
            <a:ext cx="77454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stealth" w="lg" len="lg"/>
          </a:ln>
          <a:effectLst/>
        </p:spPr>
      </p:cxnSp>
      <p:sp>
        <p:nvSpPr>
          <p:cNvPr id="110" name="Freeform 109"/>
          <p:cNvSpPr/>
          <p:nvPr/>
        </p:nvSpPr>
        <p:spPr>
          <a:xfrm>
            <a:off x="8792872" y="4559855"/>
            <a:ext cx="85015" cy="374783"/>
          </a:xfrm>
          <a:custGeom>
            <a:avLst/>
            <a:gdLst>
              <a:gd name="connsiteX0" fmla="*/ 12145 w 85015"/>
              <a:gd name="connsiteY0" fmla="*/ 0 h 374783"/>
              <a:gd name="connsiteX1" fmla="*/ 12145 w 85015"/>
              <a:gd name="connsiteY1" fmla="*/ 176981 h 374783"/>
              <a:gd name="connsiteX2" fmla="*/ 85015 w 85015"/>
              <a:gd name="connsiteY2" fmla="*/ 374783 h 37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015" h="374783">
                <a:moveTo>
                  <a:pt x="12145" y="0"/>
                </a:moveTo>
                <a:cubicBezTo>
                  <a:pt x="6072" y="57258"/>
                  <a:pt x="0" y="114517"/>
                  <a:pt x="12145" y="176981"/>
                </a:cubicBezTo>
                <a:cubicBezTo>
                  <a:pt x="24290" y="239445"/>
                  <a:pt x="85015" y="374783"/>
                  <a:pt x="85015" y="374783"/>
                </a:cubicBezTo>
              </a:path>
            </a:pathLst>
          </a:custGeom>
          <a:noFill/>
          <a:ln w="127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reeform 111"/>
          <p:cNvSpPr/>
          <p:nvPr/>
        </p:nvSpPr>
        <p:spPr>
          <a:xfrm>
            <a:off x="8419842" y="4549445"/>
            <a:ext cx="385175" cy="199537"/>
          </a:xfrm>
          <a:custGeom>
            <a:avLst/>
            <a:gdLst>
              <a:gd name="connsiteX0" fmla="*/ 385175 w 385175"/>
              <a:gd name="connsiteY0" fmla="*/ 0 h 199537"/>
              <a:gd name="connsiteX1" fmla="*/ 239433 w 385175"/>
              <a:gd name="connsiteY1" fmla="*/ 166570 h 199537"/>
              <a:gd name="connsiteX2" fmla="*/ 0 w 385175"/>
              <a:gd name="connsiteY2" fmla="*/ 197802 h 19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5175" h="199537">
                <a:moveTo>
                  <a:pt x="385175" y="0"/>
                </a:moveTo>
                <a:cubicBezTo>
                  <a:pt x="344402" y="66801"/>
                  <a:pt x="303629" y="133603"/>
                  <a:pt x="239433" y="166570"/>
                </a:cubicBezTo>
                <a:cubicBezTo>
                  <a:pt x="175237" y="199537"/>
                  <a:pt x="0" y="197802"/>
                  <a:pt x="0" y="197802"/>
                </a:cubicBezTo>
              </a:path>
            </a:pathLst>
          </a:custGeom>
          <a:noFill/>
          <a:ln w="127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Freeform 112"/>
          <p:cNvSpPr/>
          <p:nvPr/>
        </p:nvSpPr>
        <p:spPr>
          <a:xfrm>
            <a:off x="8867476" y="5705024"/>
            <a:ext cx="166562" cy="239445"/>
          </a:xfrm>
          <a:custGeom>
            <a:avLst/>
            <a:gdLst>
              <a:gd name="connsiteX0" fmla="*/ 0 w 166562"/>
              <a:gd name="connsiteY0" fmla="*/ 0 h 239445"/>
              <a:gd name="connsiteX1" fmla="*/ 135332 w 166562"/>
              <a:gd name="connsiteY1" fmla="*/ 72875 h 239445"/>
              <a:gd name="connsiteX2" fmla="*/ 166562 w 166562"/>
              <a:gd name="connsiteY2" fmla="*/ 239445 h 239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6562" h="239445">
                <a:moveTo>
                  <a:pt x="0" y="0"/>
                </a:moveTo>
                <a:cubicBezTo>
                  <a:pt x="53786" y="16484"/>
                  <a:pt x="107572" y="32968"/>
                  <a:pt x="135332" y="72875"/>
                </a:cubicBezTo>
                <a:cubicBezTo>
                  <a:pt x="163092" y="112782"/>
                  <a:pt x="164827" y="176113"/>
                  <a:pt x="166562" y="239445"/>
                </a:cubicBezTo>
              </a:path>
            </a:pathLst>
          </a:custGeom>
          <a:ln w="12700" cap="flat" cmpd="sng" algn="ctr">
            <a:solidFill>
              <a:srgbClr val="FF66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ounded Rectangle 121"/>
          <p:cNvSpPr/>
          <p:nvPr/>
        </p:nvSpPr>
        <p:spPr>
          <a:xfrm>
            <a:off x="6755434" y="4343400"/>
            <a:ext cx="3496590" cy="25146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TextBox 122"/>
          <p:cNvSpPr txBox="1"/>
          <p:nvPr/>
        </p:nvSpPr>
        <p:spPr>
          <a:xfrm>
            <a:off x="6755435" y="4006334"/>
            <a:ext cx="1599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Home (Boston)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2134" y="2549939"/>
            <a:ext cx="685800" cy="685800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7711800" y="2374349"/>
            <a:ext cx="1481243" cy="521101"/>
          </a:xfrm>
          <a:custGeom>
            <a:avLst/>
            <a:gdLst>
              <a:gd name="connsiteX0" fmla="*/ 1435652 w 1481243"/>
              <a:gd name="connsiteY0" fmla="*/ 0 h 521101"/>
              <a:gd name="connsiteX1" fmla="*/ 1303131 w 1481243"/>
              <a:gd name="connsiteY1" fmla="*/ 452782 h 521101"/>
              <a:gd name="connsiteX2" fmla="*/ 0 w 1481243"/>
              <a:gd name="connsiteY2" fmla="*/ 519043 h 521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81243" h="521101">
                <a:moveTo>
                  <a:pt x="1435652" y="0"/>
                </a:moveTo>
                <a:cubicBezTo>
                  <a:pt x="1489029" y="183137"/>
                  <a:pt x="1542406" y="366275"/>
                  <a:pt x="1303131" y="452782"/>
                </a:cubicBezTo>
                <a:cubicBezTo>
                  <a:pt x="1063856" y="539289"/>
                  <a:pt x="0" y="519043"/>
                  <a:pt x="0" y="519043"/>
                </a:cubicBezTo>
              </a:path>
            </a:pathLst>
          </a:custGeom>
          <a:ln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8179" y="3714476"/>
            <a:ext cx="628925" cy="628925"/>
          </a:xfrm>
          <a:prstGeom prst="rect">
            <a:avLst/>
          </a:prstGeom>
        </p:spPr>
      </p:pic>
      <p:cxnSp>
        <p:nvCxnSpPr>
          <p:cNvPr id="36" name="Straight Arrow Connector 35"/>
          <p:cNvCxnSpPr/>
          <p:nvPr/>
        </p:nvCxnSpPr>
        <p:spPr bwMode="auto">
          <a:xfrm>
            <a:off x="7657294" y="3081130"/>
            <a:ext cx="1155540" cy="80617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8" name="Straight Arrow Connector 37"/>
          <p:cNvCxnSpPr>
            <a:endCxn id="110" idx="0"/>
          </p:cNvCxnSpPr>
          <p:nvPr/>
        </p:nvCxnSpPr>
        <p:spPr bwMode="auto">
          <a:xfrm flipH="1">
            <a:off x="8805017" y="4174436"/>
            <a:ext cx="107625" cy="38541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pic>
        <p:nvPicPr>
          <p:cNvPr id="39" name="Picture 38" descr="Picture of Dish logo" title="http://about.dish.com/sites/dishnetwork.newshq.businesswire.com/files/image/image/DISH_Logo_4C_Red.png 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389" y="1930689"/>
            <a:ext cx="934278" cy="403456"/>
          </a:xfrm>
          <a:prstGeom prst="rect">
            <a:avLst/>
          </a:prstGeom>
        </p:spPr>
      </p:pic>
      <p:pic>
        <p:nvPicPr>
          <p:cNvPr id="40" name="Picture 39" descr="Fox promotional picture of The Simpsons." title="http://www.cartoonbrew.com/wp-content/uploads/key_art_the_simpsons.jpg 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064" y="57634"/>
            <a:ext cx="1768631" cy="687801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9574834" y="2374348"/>
            <a:ext cx="0" cy="1969052"/>
          </a:xfrm>
          <a:prstGeom prst="straightConnector1">
            <a:avLst/>
          </a:prstGeom>
          <a:ln>
            <a:solidFill>
              <a:srgbClr val="008000"/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584188" y="3000466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$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H="1" flipV="1">
            <a:off x="8792872" y="609600"/>
            <a:ext cx="705762" cy="1295400"/>
          </a:xfrm>
          <a:prstGeom prst="straightConnector1">
            <a:avLst/>
          </a:prstGeom>
          <a:ln>
            <a:solidFill>
              <a:srgbClr val="008000"/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8984611" y="745435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$</a:t>
            </a:r>
          </a:p>
        </p:txBody>
      </p:sp>
      <p:sp>
        <p:nvSpPr>
          <p:cNvPr id="4" name="Rectangle 3"/>
          <p:cNvSpPr/>
          <p:nvPr/>
        </p:nvSpPr>
        <p:spPr>
          <a:xfrm rot="20625182">
            <a:off x="8265771" y="882352"/>
            <a:ext cx="572431" cy="4450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Ads</a:t>
            </a:r>
          </a:p>
        </p:txBody>
      </p:sp>
      <p:sp>
        <p:nvSpPr>
          <p:cNvPr id="42" name="Rectangle 41"/>
          <p:cNvSpPr/>
          <p:nvPr/>
        </p:nvSpPr>
        <p:spPr>
          <a:xfrm>
            <a:off x="8812835" y="6011973"/>
            <a:ext cx="572431" cy="36011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Ads</a:t>
            </a:r>
          </a:p>
        </p:txBody>
      </p:sp>
      <p:sp>
        <p:nvSpPr>
          <p:cNvPr id="18" name="Oval 17"/>
          <p:cNvSpPr/>
          <p:nvPr/>
        </p:nvSpPr>
        <p:spPr>
          <a:xfrm>
            <a:off x="3467653" y="2895450"/>
            <a:ext cx="1766956" cy="991855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Advertisers</a:t>
            </a:r>
          </a:p>
        </p:txBody>
      </p:sp>
      <p:cxnSp>
        <p:nvCxnSpPr>
          <p:cNvPr id="43" name="Straight Arrow Connector 42"/>
          <p:cNvCxnSpPr>
            <a:stCxn id="7" idx="1"/>
            <a:endCxn id="18" idx="5"/>
          </p:cNvCxnSpPr>
          <p:nvPr/>
        </p:nvCxnSpPr>
        <p:spPr>
          <a:xfrm flipH="1" flipV="1">
            <a:off x="4975845" y="3742051"/>
            <a:ext cx="3692459" cy="2915895"/>
          </a:xfrm>
          <a:prstGeom prst="straightConnector1">
            <a:avLst/>
          </a:prstGeom>
          <a:ln>
            <a:solidFill>
              <a:srgbClr val="008000"/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827197" y="4491336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$</a:t>
            </a:r>
          </a:p>
        </p:txBody>
      </p:sp>
      <p:cxnSp>
        <p:nvCxnSpPr>
          <p:cNvPr id="44" name="Straight Arrow Connector 43"/>
          <p:cNvCxnSpPr>
            <a:stCxn id="18" idx="7"/>
          </p:cNvCxnSpPr>
          <p:nvPr/>
        </p:nvCxnSpPr>
        <p:spPr>
          <a:xfrm flipV="1">
            <a:off x="4975844" y="609601"/>
            <a:ext cx="3227390" cy="2431103"/>
          </a:xfrm>
          <a:prstGeom prst="straightConnector1">
            <a:avLst/>
          </a:prstGeom>
          <a:ln>
            <a:solidFill>
              <a:srgbClr val="008000"/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979597" y="1699857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$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6603034" y="762000"/>
            <a:ext cx="1219200" cy="685800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Times New Roman" charset="0"/>
              </a:rPr>
              <a:t>Cartoon Network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866348" y="1104900"/>
            <a:ext cx="28934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 revenue streams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238070" y="1581834"/>
            <a:ext cx="3298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Both"/>
            </a:pPr>
            <a:r>
              <a:rPr lang="en-US" sz="2000" dirty="0"/>
              <a:t>Retransmission fees</a:t>
            </a:r>
          </a:p>
          <a:p>
            <a:pPr marL="457200" indent="-457200">
              <a:buAutoNum type="arabicParenBoth"/>
            </a:pPr>
            <a:r>
              <a:rPr lang="en-US" sz="2000" dirty="0"/>
              <a:t>Advertising fees</a:t>
            </a:r>
          </a:p>
        </p:txBody>
      </p:sp>
    </p:spTree>
    <p:extLst>
      <p:ext uri="{BB962C8B-B14F-4D97-AF65-F5344CB8AC3E}">
        <p14:creationId xmlns:p14="http://schemas.microsoft.com/office/powerpoint/2010/main" val="3186763097"/>
      </p:ext>
    </p:extLst>
  </p:cSld>
  <p:clrMapOvr>
    <a:masterClrMapping/>
  </p:clrMapOvr>
  <p:transition spd="slow">
    <p:wipe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6869114" y="4572000"/>
            <a:ext cx="3086721" cy="3810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Times New Roman" charset="0"/>
              </a:rPr>
              <a:t>Hopper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8889034" y="5486399"/>
            <a:ext cx="685800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Times New Roman" charset="0"/>
              </a:rPr>
              <a:t>TV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68303" y="6457890"/>
            <a:ext cx="1287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Subscriber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5536234" y="0"/>
            <a:ext cx="1828800" cy="457200"/>
          </a:xfrm>
          <a:prstGeom prst="rect">
            <a:avLst/>
          </a:prstGeom>
          <a:solidFill>
            <a:srgbClr val="FF99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Times New Roman" charset="0"/>
              </a:rPr>
              <a:t>Studios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8203234" y="228600"/>
            <a:ext cx="838200" cy="381000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Times New Roman" charset="0"/>
              </a:rPr>
              <a:t>Fox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8431834" y="1905000"/>
            <a:ext cx="1447800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Times New Roman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498634" y="228600"/>
            <a:ext cx="914400" cy="381000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Times New Roman" charset="0"/>
              </a:rPr>
              <a:t>ABC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6603034" y="762000"/>
            <a:ext cx="1219200" cy="685800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Times New Roman" charset="0"/>
              </a:rPr>
              <a:t>Cartoon Network</a:t>
            </a:r>
          </a:p>
        </p:txBody>
      </p:sp>
      <p:cxnSp>
        <p:nvCxnSpPr>
          <p:cNvPr id="16" name="Straight Arrow Connector 15"/>
          <p:cNvCxnSpPr>
            <a:stCxn id="8" idx="3"/>
            <a:endCxn id="9" idx="1"/>
          </p:cNvCxnSpPr>
          <p:nvPr/>
        </p:nvCxnSpPr>
        <p:spPr bwMode="auto">
          <a:xfrm>
            <a:off x="7365034" y="228600"/>
            <a:ext cx="838200" cy="1905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7" name="Straight Arrow Connector 16"/>
          <p:cNvCxnSpPr>
            <a:stCxn id="9" idx="2"/>
          </p:cNvCxnSpPr>
          <p:nvPr/>
        </p:nvCxnSpPr>
        <p:spPr bwMode="auto">
          <a:xfrm rot="16200000" flipH="1">
            <a:off x="8184184" y="1047750"/>
            <a:ext cx="1295400" cy="4191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0" name="Straight Arrow Connector 19"/>
          <p:cNvCxnSpPr>
            <a:stCxn id="11" idx="2"/>
            <a:endCxn id="10" idx="0"/>
          </p:cNvCxnSpPr>
          <p:nvPr/>
        </p:nvCxnSpPr>
        <p:spPr bwMode="auto">
          <a:xfrm rot="5400000">
            <a:off x="8908084" y="857250"/>
            <a:ext cx="1295400" cy="8001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3" name="Straight Arrow Connector 22"/>
          <p:cNvCxnSpPr>
            <a:stCxn id="12" idx="3"/>
          </p:cNvCxnSpPr>
          <p:nvPr/>
        </p:nvCxnSpPr>
        <p:spPr bwMode="auto">
          <a:xfrm>
            <a:off x="7822234" y="1104900"/>
            <a:ext cx="990600" cy="8001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 rot="16200000" flipH="1">
            <a:off x="8755288" y="5086749"/>
            <a:ext cx="533400" cy="26590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1" name="Straight Arrow Connector 50"/>
          <p:cNvCxnSpPr>
            <a:stCxn id="6" idx="2"/>
          </p:cNvCxnSpPr>
          <p:nvPr/>
        </p:nvCxnSpPr>
        <p:spPr bwMode="auto">
          <a:xfrm rot="16200000" flipH="1">
            <a:off x="8926737" y="6248797"/>
            <a:ext cx="610397" cy="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30" name="Straight Connector 129"/>
          <p:cNvCxnSpPr>
            <a:endCxn id="10" idx="2"/>
          </p:cNvCxnSpPr>
          <p:nvPr/>
        </p:nvCxnSpPr>
        <p:spPr bwMode="auto">
          <a:xfrm rot="16200000" flipH="1">
            <a:off x="8755684" y="1962150"/>
            <a:ext cx="457200" cy="3429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1" name="Straight Connector 130"/>
          <p:cNvCxnSpPr>
            <a:endCxn id="10" idx="2"/>
          </p:cNvCxnSpPr>
          <p:nvPr/>
        </p:nvCxnSpPr>
        <p:spPr bwMode="auto">
          <a:xfrm rot="16200000" flipH="1">
            <a:off x="8869984" y="2076450"/>
            <a:ext cx="457200" cy="1143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4" name="Straight Connector 133"/>
          <p:cNvCxnSpPr>
            <a:stCxn id="10" idx="0"/>
            <a:endCxn id="10" idx="2"/>
          </p:cNvCxnSpPr>
          <p:nvPr/>
        </p:nvCxnSpPr>
        <p:spPr bwMode="auto">
          <a:xfrm rot="16200000" flipH="1">
            <a:off x="8927134" y="2133600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75" name="Oval 74"/>
          <p:cNvSpPr/>
          <p:nvPr/>
        </p:nvSpPr>
        <p:spPr bwMode="auto">
          <a:xfrm>
            <a:off x="7181713" y="4572001"/>
            <a:ext cx="530087" cy="362637"/>
          </a:xfrm>
          <a:prstGeom prst="ellipse">
            <a:avLst/>
          </a:prstGeom>
          <a:solidFill>
            <a:srgbClr val="0000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charset="0"/>
            </a:endParaRPr>
          </a:p>
        </p:txBody>
      </p:sp>
      <p:cxnSp>
        <p:nvCxnSpPr>
          <p:cNvPr id="79" name="Straight Arrow Connector 78"/>
          <p:cNvCxnSpPr>
            <a:stCxn id="75" idx="4"/>
            <a:endCxn id="6" idx="1"/>
          </p:cNvCxnSpPr>
          <p:nvPr/>
        </p:nvCxnSpPr>
        <p:spPr bwMode="auto">
          <a:xfrm>
            <a:off x="7446756" y="4934637"/>
            <a:ext cx="1442278" cy="78036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82" name="Straight Arrow Connector 81"/>
          <p:cNvCxnSpPr/>
          <p:nvPr/>
        </p:nvCxnSpPr>
        <p:spPr bwMode="auto">
          <a:xfrm rot="5400000">
            <a:off x="8737032" y="6248797"/>
            <a:ext cx="608804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91" name="Straight Arrow Connector 90"/>
          <p:cNvCxnSpPr>
            <a:endCxn id="75" idx="6"/>
          </p:cNvCxnSpPr>
          <p:nvPr/>
        </p:nvCxnSpPr>
        <p:spPr bwMode="auto">
          <a:xfrm flipH="1">
            <a:off x="7711799" y="4748981"/>
            <a:ext cx="720036" cy="433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stealth" w="lg" len="lg"/>
          </a:ln>
          <a:effectLst/>
        </p:spPr>
      </p:cxnSp>
      <p:sp>
        <p:nvSpPr>
          <p:cNvPr id="110" name="Freeform 109"/>
          <p:cNvSpPr/>
          <p:nvPr/>
        </p:nvSpPr>
        <p:spPr>
          <a:xfrm>
            <a:off x="8792872" y="4559855"/>
            <a:ext cx="85015" cy="374783"/>
          </a:xfrm>
          <a:custGeom>
            <a:avLst/>
            <a:gdLst>
              <a:gd name="connsiteX0" fmla="*/ 12145 w 85015"/>
              <a:gd name="connsiteY0" fmla="*/ 0 h 374783"/>
              <a:gd name="connsiteX1" fmla="*/ 12145 w 85015"/>
              <a:gd name="connsiteY1" fmla="*/ 176981 h 374783"/>
              <a:gd name="connsiteX2" fmla="*/ 85015 w 85015"/>
              <a:gd name="connsiteY2" fmla="*/ 374783 h 37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015" h="374783">
                <a:moveTo>
                  <a:pt x="12145" y="0"/>
                </a:moveTo>
                <a:cubicBezTo>
                  <a:pt x="6072" y="57258"/>
                  <a:pt x="0" y="114517"/>
                  <a:pt x="12145" y="176981"/>
                </a:cubicBezTo>
                <a:cubicBezTo>
                  <a:pt x="24290" y="239445"/>
                  <a:pt x="85015" y="374783"/>
                  <a:pt x="85015" y="374783"/>
                </a:cubicBezTo>
              </a:path>
            </a:pathLst>
          </a:custGeom>
          <a:noFill/>
          <a:ln w="127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reeform 111"/>
          <p:cNvSpPr/>
          <p:nvPr/>
        </p:nvSpPr>
        <p:spPr>
          <a:xfrm>
            <a:off x="8419842" y="4549445"/>
            <a:ext cx="385175" cy="199537"/>
          </a:xfrm>
          <a:custGeom>
            <a:avLst/>
            <a:gdLst>
              <a:gd name="connsiteX0" fmla="*/ 385175 w 385175"/>
              <a:gd name="connsiteY0" fmla="*/ 0 h 199537"/>
              <a:gd name="connsiteX1" fmla="*/ 239433 w 385175"/>
              <a:gd name="connsiteY1" fmla="*/ 166570 h 199537"/>
              <a:gd name="connsiteX2" fmla="*/ 0 w 385175"/>
              <a:gd name="connsiteY2" fmla="*/ 197802 h 19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5175" h="199537">
                <a:moveTo>
                  <a:pt x="385175" y="0"/>
                </a:moveTo>
                <a:cubicBezTo>
                  <a:pt x="344402" y="66801"/>
                  <a:pt x="303629" y="133603"/>
                  <a:pt x="239433" y="166570"/>
                </a:cubicBezTo>
                <a:cubicBezTo>
                  <a:pt x="175237" y="199537"/>
                  <a:pt x="0" y="197802"/>
                  <a:pt x="0" y="197802"/>
                </a:cubicBezTo>
              </a:path>
            </a:pathLst>
          </a:custGeom>
          <a:noFill/>
          <a:ln w="127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Freeform 112"/>
          <p:cNvSpPr/>
          <p:nvPr/>
        </p:nvSpPr>
        <p:spPr>
          <a:xfrm>
            <a:off x="8867476" y="5705024"/>
            <a:ext cx="166562" cy="239445"/>
          </a:xfrm>
          <a:custGeom>
            <a:avLst/>
            <a:gdLst>
              <a:gd name="connsiteX0" fmla="*/ 0 w 166562"/>
              <a:gd name="connsiteY0" fmla="*/ 0 h 239445"/>
              <a:gd name="connsiteX1" fmla="*/ 135332 w 166562"/>
              <a:gd name="connsiteY1" fmla="*/ 72875 h 239445"/>
              <a:gd name="connsiteX2" fmla="*/ 166562 w 166562"/>
              <a:gd name="connsiteY2" fmla="*/ 239445 h 239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6562" h="239445">
                <a:moveTo>
                  <a:pt x="0" y="0"/>
                </a:moveTo>
                <a:cubicBezTo>
                  <a:pt x="53786" y="16484"/>
                  <a:pt x="107572" y="32968"/>
                  <a:pt x="135332" y="72875"/>
                </a:cubicBezTo>
                <a:cubicBezTo>
                  <a:pt x="163092" y="112782"/>
                  <a:pt x="164827" y="176113"/>
                  <a:pt x="166562" y="239445"/>
                </a:cubicBezTo>
              </a:path>
            </a:pathLst>
          </a:custGeom>
          <a:ln w="12700" cap="flat" cmpd="sng" algn="ctr">
            <a:solidFill>
              <a:srgbClr val="FF66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ounded Rectangle 121"/>
          <p:cNvSpPr/>
          <p:nvPr/>
        </p:nvSpPr>
        <p:spPr>
          <a:xfrm>
            <a:off x="6755434" y="4343400"/>
            <a:ext cx="3496590" cy="25146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TextBox 122"/>
          <p:cNvSpPr txBox="1"/>
          <p:nvPr/>
        </p:nvSpPr>
        <p:spPr>
          <a:xfrm>
            <a:off x="6755435" y="4006334"/>
            <a:ext cx="1599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Home (Boston)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2134" y="2549939"/>
            <a:ext cx="685800" cy="685800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7711800" y="2374349"/>
            <a:ext cx="1481243" cy="521101"/>
          </a:xfrm>
          <a:custGeom>
            <a:avLst/>
            <a:gdLst>
              <a:gd name="connsiteX0" fmla="*/ 1435652 w 1481243"/>
              <a:gd name="connsiteY0" fmla="*/ 0 h 521101"/>
              <a:gd name="connsiteX1" fmla="*/ 1303131 w 1481243"/>
              <a:gd name="connsiteY1" fmla="*/ 452782 h 521101"/>
              <a:gd name="connsiteX2" fmla="*/ 0 w 1481243"/>
              <a:gd name="connsiteY2" fmla="*/ 519043 h 521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81243" h="521101">
                <a:moveTo>
                  <a:pt x="1435652" y="0"/>
                </a:moveTo>
                <a:cubicBezTo>
                  <a:pt x="1489029" y="183137"/>
                  <a:pt x="1542406" y="366275"/>
                  <a:pt x="1303131" y="452782"/>
                </a:cubicBezTo>
                <a:cubicBezTo>
                  <a:pt x="1063856" y="539289"/>
                  <a:pt x="0" y="519043"/>
                  <a:pt x="0" y="519043"/>
                </a:cubicBezTo>
              </a:path>
            </a:pathLst>
          </a:custGeom>
          <a:ln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8179" y="3714476"/>
            <a:ext cx="628925" cy="628925"/>
          </a:xfrm>
          <a:prstGeom prst="rect">
            <a:avLst/>
          </a:prstGeom>
        </p:spPr>
      </p:pic>
      <p:cxnSp>
        <p:nvCxnSpPr>
          <p:cNvPr id="36" name="Straight Arrow Connector 35"/>
          <p:cNvCxnSpPr/>
          <p:nvPr/>
        </p:nvCxnSpPr>
        <p:spPr bwMode="auto">
          <a:xfrm>
            <a:off x="7657294" y="3081130"/>
            <a:ext cx="1155540" cy="80617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8" name="Straight Arrow Connector 37"/>
          <p:cNvCxnSpPr>
            <a:endCxn id="110" idx="0"/>
          </p:cNvCxnSpPr>
          <p:nvPr/>
        </p:nvCxnSpPr>
        <p:spPr bwMode="auto">
          <a:xfrm flipH="1">
            <a:off x="8805017" y="4174436"/>
            <a:ext cx="107625" cy="38541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pic>
        <p:nvPicPr>
          <p:cNvPr id="39" name="Picture 38" descr="Picture of Dish logo" title="http://about.dish.com/sites/dishnetwork.newshq.businesswire.com/files/image/image/DISH_Logo_4C_Red.png 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389" y="1930689"/>
            <a:ext cx="934278" cy="403456"/>
          </a:xfrm>
          <a:prstGeom prst="rect">
            <a:avLst/>
          </a:prstGeom>
        </p:spPr>
      </p:pic>
      <p:pic>
        <p:nvPicPr>
          <p:cNvPr id="40" name="Picture 39" descr="Fox promotional picture of The Simpsons." title="http://www.cartoonbrew.com/wp-content/uploads/key_art_the_simpsons.jpg 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064" y="57634"/>
            <a:ext cx="1768631" cy="687801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9574834" y="2374348"/>
            <a:ext cx="0" cy="1969052"/>
          </a:xfrm>
          <a:prstGeom prst="straightConnector1">
            <a:avLst/>
          </a:prstGeom>
          <a:ln>
            <a:solidFill>
              <a:srgbClr val="008000"/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584188" y="3000466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$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H="1" flipV="1">
            <a:off x="8792872" y="609600"/>
            <a:ext cx="705762" cy="1295400"/>
          </a:xfrm>
          <a:prstGeom prst="straightConnector1">
            <a:avLst/>
          </a:prstGeom>
          <a:ln>
            <a:solidFill>
              <a:srgbClr val="008000"/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8984611" y="745435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$</a:t>
            </a:r>
          </a:p>
        </p:txBody>
      </p:sp>
      <p:sp>
        <p:nvSpPr>
          <p:cNvPr id="4" name="Rectangle 3"/>
          <p:cNvSpPr/>
          <p:nvPr/>
        </p:nvSpPr>
        <p:spPr>
          <a:xfrm rot="20625182">
            <a:off x="8265771" y="882352"/>
            <a:ext cx="572431" cy="4450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66349" y="1104900"/>
            <a:ext cx="22829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Extra Features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38070" y="1581834"/>
            <a:ext cx="3298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Both"/>
            </a:pPr>
            <a:r>
              <a:rPr lang="en-US" sz="2000" dirty="0"/>
              <a:t>“</a:t>
            </a:r>
            <a:r>
              <a:rPr lang="en-US" sz="2000" dirty="0" err="1"/>
              <a:t>PrimeTime</a:t>
            </a:r>
            <a:r>
              <a:rPr lang="en-US" sz="2000" dirty="0"/>
              <a:t> Anytime”</a:t>
            </a:r>
          </a:p>
          <a:p>
            <a:pPr marL="457200" indent="-457200">
              <a:buAutoNum type="arabicParenBoth"/>
            </a:pPr>
            <a:r>
              <a:rPr lang="en-US" sz="2000" dirty="0"/>
              <a:t>“</a:t>
            </a:r>
            <a:r>
              <a:rPr lang="en-US" sz="2000" dirty="0" err="1"/>
              <a:t>Autohop</a:t>
            </a:r>
            <a:r>
              <a:rPr lang="en-US" sz="2000" dirty="0"/>
              <a:t>”</a:t>
            </a:r>
          </a:p>
        </p:txBody>
      </p:sp>
      <p:sp>
        <p:nvSpPr>
          <p:cNvPr id="42" name="Rectangle 41"/>
          <p:cNvSpPr/>
          <p:nvPr/>
        </p:nvSpPr>
        <p:spPr>
          <a:xfrm>
            <a:off x="8812835" y="6011973"/>
            <a:ext cx="572431" cy="36011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Ads</a:t>
            </a:r>
          </a:p>
        </p:txBody>
      </p:sp>
    </p:spTree>
    <p:extLst>
      <p:ext uri="{BB962C8B-B14F-4D97-AF65-F5344CB8AC3E}">
        <p14:creationId xmlns:p14="http://schemas.microsoft.com/office/powerpoint/2010/main" val="871859300"/>
      </p:ext>
    </p:extLst>
  </p:cSld>
  <p:clrMapOvr>
    <a:masterClrMapping/>
  </p:clrMapOvr>
  <p:transition spd="slow"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shop of AutoHop interface. Users must enable the feature." title="http://about.dish.com/multimedia-galler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039" y="173148"/>
            <a:ext cx="8894470" cy="50031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8221B9-4F20-6E49-84DB-00CAB99FE87A}"/>
              </a:ext>
            </a:extLst>
          </p:cNvPr>
          <p:cNvSpPr txBox="1"/>
          <p:nvPr/>
        </p:nvSpPr>
        <p:spPr>
          <a:xfrm>
            <a:off x="1558977" y="5451422"/>
            <a:ext cx="94438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a user selects this option, DISH transmit to the user’s Hopper a file, identifying the times in each program when an advertisement starts and stops.  The Hopper then skips those segments when replaying the recording.</a:t>
            </a:r>
          </a:p>
        </p:txBody>
      </p:sp>
    </p:spTree>
    <p:extLst>
      <p:ext uri="{BB962C8B-B14F-4D97-AF65-F5344CB8AC3E}">
        <p14:creationId xmlns:p14="http://schemas.microsoft.com/office/powerpoint/2010/main" val="17166352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6869114" y="4572000"/>
            <a:ext cx="3086721" cy="3810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Times New Roman" charset="0"/>
              </a:rPr>
              <a:t>Hopper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8889034" y="5486399"/>
            <a:ext cx="685800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Times New Roman" charset="0"/>
              </a:rPr>
              <a:t>TV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68303" y="6457890"/>
            <a:ext cx="1287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Subscriber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5536234" y="0"/>
            <a:ext cx="1828800" cy="457200"/>
          </a:xfrm>
          <a:prstGeom prst="rect">
            <a:avLst/>
          </a:prstGeom>
          <a:solidFill>
            <a:srgbClr val="FF99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Times New Roman" charset="0"/>
              </a:rPr>
              <a:t>Studios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8203234" y="228600"/>
            <a:ext cx="838200" cy="381000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Times New Roman" charset="0"/>
              </a:rPr>
              <a:t>Fox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8431834" y="1905000"/>
            <a:ext cx="1447800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Times New Roman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498634" y="228600"/>
            <a:ext cx="914400" cy="381000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Times New Roman" charset="0"/>
              </a:rPr>
              <a:t>ABC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6603034" y="762000"/>
            <a:ext cx="1219200" cy="685800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Times New Roman" charset="0"/>
              </a:rPr>
              <a:t>Cartoon Network</a:t>
            </a:r>
          </a:p>
        </p:txBody>
      </p:sp>
      <p:cxnSp>
        <p:nvCxnSpPr>
          <p:cNvPr id="16" name="Straight Arrow Connector 15"/>
          <p:cNvCxnSpPr>
            <a:stCxn id="8" idx="3"/>
            <a:endCxn id="9" idx="1"/>
          </p:cNvCxnSpPr>
          <p:nvPr/>
        </p:nvCxnSpPr>
        <p:spPr bwMode="auto">
          <a:xfrm>
            <a:off x="7365034" y="228600"/>
            <a:ext cx="838200" cy="1905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7" name="Straight Arrow Connector 16"/>
          <p:cNvCxnSpPr>
            <a:stCxn id="9" idx="2"/>
          </p:cNvCxnSpPr>
          <p:nvPr/>
        </p:nvCxnSpPr>
        <p:spPr bwMode="auto">
          <a:xfrm rot="16200000" flipH="1">
            <a:off x="8184184" y="1047750"/>
            <a:ext cx="1295400" cy="4191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0" name="Straight Arrow Connector 19"/>
          <p:cNvCxnSpPr>
            <a:stCxn id="11" idx="2"/>
            <a:endCxn id="10" idx="0"/>
          </p:cNvCxnSpPr>
          <p:nvPr/>
        </p:nvCxnSpPr>
        <p:spPr bwMode="auto">
          <a:xfrm rot="5400000">
            <a:off x="8908084" y="857250"/>
            <a:ext cx="1295400" cy="8001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3" name="Straight Arrow Connector 22"/>
          <p:cNvCxnSpPr>
            <a:stCxn id="12" idx="3"/>
          </p:cNvCxnSpPr>
          <p:nvPr/>
        </p:nvCxnSpPr>
        <p:spPr bwMode="auto">
          <a:xfrm>
            <a:off x="7822234" y="1104900"/>
            <a:ext cx="990600" cy="8001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 rot="16200000" flipH="1">
            <a:off x="8755288" y="5086749"/>
            <a:ext cx="533400" cy="26590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1" name="Straight Arrow Connector 50"/>
          <p:cNvCxnSpPr>
            <a:stCxn id="6" idx="2"/>
          </p:cNvCxnSpPr>
          <p:nvPr/>
        </p:nvCxnSpPr>
        <p:spPr bwMode="auto">
          <a:xfrm rot="16200000" flipH="1">
            <a:off x="8926737" y="6248797"/>
            <a:ext cx="610397" cy="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30" name="Straight Connector 129"/>
          <p:cNvCxnSpPr>
            <a:endCxn id="10" idx="2"/>
          </p:cNvCxnSpPr>
          <p:nvPr/>
        </p:nvCxnSpPr>
        <p:spPr bwMode="auto">
          <a:xfrm rot="16200000" flipH="1">
            <a:off x="8755684" y="1962150"/>
            <a:ext cx="457200" cy="3429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1" name="Straight Connector 130"/>
          <p:cNvCxnSpPr>
            <a:endCxn id="10" idx="2"/>
          </p:cNvCxnSpPr>
          <p:nvPr/>
        </p:nvCxnSpPr>
        <p:spPr bwMode="auto">
          <a:xfrm rot="16200000" flipH="1">
            <a:off x="8869984" y="2076450"/>
            <a:ext cx="457200" cy="1143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4" name="Straight Connector 133"/>
          <p:cNvCxnSpPr>
            <a:stCxn id="10" idx="0"/>
            <a:endCxn id="10" idx="2"/>
          </p:cNvCxnSpPr>
          <p:nvPr/>
        </p:nvCxnSpPr>
        <p:spPr bwMode="auto">
          <a:xfrm rot="16200000" flipH="1">
            <a:off x="8927134" y="2133600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75" name="Oval 74"/>
          <p:cNvSpPr/>
          <p:nvPr/>
        </p:nvSpPr>
        <p:spPr bwMode="auto">
          <a:xfrm>
            <a:off x="7181713" y="4572001"/>
            <a:ext cx="530087" cy="362637"/>
          </a:xfrm>
          <a:prstGeom prst="ellipse">
            <a:avLst/>
          </a:prstGeom>
          <a:solidFill>
            <a:srgbClr val="0000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charset="0"/>
            </a:endParaRPr>
          </a:p>
        </p:txBody>
      </p:sp>
      <p:cxnSp>
        <p:nvCxnSpPr>
          <p:cNvPr id="79" name="Straight Arrow Connector 78"/>
          <p:cNvCxnSpPr>
            <a:stCxn id="75" idx="4"/>
            <a:endCxn id="6" idx="1"/>
          </p:cNvCxnSpPr>
          <p:nvPr/>
        </p:nvCxnSpPr>
        <p:spPr bwMode="auto">
          <a:xfrm>
            <a:off x="7446756" y="4934637"/>
            <a:ext cx="1442278" cy="78036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82" name="Straight Arrow Connector 81"/>
          <p:cNvCxnSpPr/>
          <p:nvPr/>
        </p:nvCxnSpPr>
        <p:spPr bwMode="auto">
          <a:xfrm rot="5400000">
            <a:off x="8737032" y="6248797"/>
            <a:ext cx="608804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91" name="Straight Arrow Connector 90"/>
          <p:cNvCxnSpPr>
            <a:endCxn id="75" idx="6"/>
          </p:cNvCxnSpPr>
          <p:nvPr/>
        </p:nvCxnSpPr>
        <p:spPr bwMode="auto">
          <a:xfrm flipH="1">
            <a:off x="7711799" y="4748981"/>
            <a:ext cx="720036" cy="433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stealth" w="lg" len="lg"/>
          </a:ln>
          <a:effectLst/>
        </p:spPr>
      </p:cxnSp>
      <p:sp>
        <p:nvSpPr>
          <p:cNvPr id="110" name="Freeform 109"/>
          <p:cNvSpPr/>
          <p:nvPr/>
        </p:nvSpPr>
        <p:spPr>
          <a:xfrm>
            <a:off x="8792872" y="4559855"/>
            <a:ext cx="85015" cy="374783"/>
          </a:xfrm>
          <a:custGeom>
            <a:avLst/>
            <a:gdLst>
              <a:gd name="connsiteX0" fmla="*/ 12145 w 85015"/>
              <a:gd name="connsiteY0" fmla="*/ 0 h 374783"/>
              <a:gd name="connsiteX1" fmla="*/ 12145 w 85015"/>
              <a:gd name="connsiteY1" fmla="*/ 176981 h 374783"/>
              <a:gd name="connsiteX2" fmla="*/ 85015 w 85015"/>
              <a:gd name="connsiteY2" fmla="*/ 374783 h 37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015" h="374783">
                <a:moveTo>
                  <a:pt x="12145" y="0"/>
                </a:moveTo>
                <a:cubicBezTo>
                  <a:pt x="6072" y="57258"/>
                  <a:pt x="0" y="114517"/>
                  <a:pt x="12145" y="176981"/>
                </a:cubicBezTo>
                <a:cubicBezTo>
                  <a:pt x="24290" y="239445"/>
                  <a:pt x="85015" y="374783"/>
                  <a:pt x="85015" y="374783"/>
                </a:cubicBezTo>
              </a:path>
            </a:pathLst>
          </a:custGeom>
          <a:noFill/>
          <a:ln w="127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reeform 111"/>
          <p:cNvSpPr/>
          <p:nvPr/>
        </p:nvSpPr>
        <p:spPr>
          <a:xfrm>
            <a:off x="8419842" y="4549445"/>
            <a:ext cx="385175" cy="199537"/>
          </a:xfrm>
          <a:custGeom>
            <a:avLst/>
            <a:gdLst>
              <a:gd name="connsiteX0" fmla="*/ 385175 w 385175"/>
              <a:gd name="connsiteY0" fmla="*/ 0 h 199537"/>
              <a:gd name="connsiteX1" fmla="*/ 239433 w 385175"/>
              <a:gd name="connsiteY1" fmla="*/ 166570 h 199537"/>
              <a:gd name="connsiteX2" fmla="*/ 0 w 385175"/>
              <a:gd name="connsiteY2" fmla="*/ 197802 h 19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5175" h="199537">
                <a:moveTo>
                  <a:pt x="385175" y="0"/>
                </a:moveTo>
                <a:cubicBezTo>
                  <a:pt x="344402" y="66801"/>
                  <a:pt x="303629" y="133603"/>
                  <a:pt x="239433" y="166570"/>
                </a:cubicBezTo>
                <a:cubicBezTo>
                  <a:pt x="175237" y="199537"/>
                  <a:pt x="0" y="197802"/>
                  <a:pt x="0" y="197802"/>
                </a:cubicBezTo>
              </a:path>
            </a:pathLst>
          </a:custGeom>
          <a:noFill/>
          <a:ln w="127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Freeform 112"/>
          <p:cNvSpPr/>
          <p:nvPr/>
        </p:nvSpPr>
        <p:spPr>
          <a:xfrm>
            <a:off x="8867476" y="5705024"/>
            <a:ext cx="166562" cy="239445"/>
          </a:xfrm>
          <a:custGeom>
            <a:avLst/>
            <a:gdLst>
              <a:gd name="connsiteX0" fmla="*/ 0 w 166562"/>
              <a:gd name="connsiteY0" fmla="*/ 0 h 239445"/>
              <a:gd name="connsiteX1" fmla="*/ 135332 w 166562"/>
              <a:gd name="connsiteY1" fmla="*/ 72875 h 239445"/>
              <a:gd name="connsiteX2" fmla="*/ 166562 w 166562"/>
              <a:gd name="connsiteY2" fmla="*/ 239445 h 239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6562" h="239445">
                <a:moveTo>
                  <a:pt x="0" y="0"/>
                </a:moveTo>
                <a:cubicBezTo>
                  <a:pt x="53786" y="16484"/>
                  <a:pt x="107572" y="32968"/>
                  <a:pt x="135332" y="72875"/>
                </a:cubicBezTo>
                <a:cubicBezTo>
                  <a:pt x="163092" y="112782"/>
                  <a:pt x="164827" y="176113"/>
                  <a:pt x="166562" y="239445"/>
                </a:cubicBezTo>
              </a:path>
            </a:pathLst>
          </a:custGeom>
          <a:ln w="12700" cap="flat" cmpd="sng" algn="ctr">
            <a:solidFill>
              <a:srgbClr val="FF66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ounded Rectangle 121"/>
          <p:cNvSpPr/>
          <p:nvPr/>
        </p:nvSpPr>
        <p:spPr>
          <a:xfrm>
            <a:off x="6755434" y="4343400"/>
            <a:ext cx="3496590" cy="25146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TextBox 122"/>
          <p:cNvSpPr txBox="1"/>
          <p:nvPr/>
        </p:nvSpPr>
        <p:spPr>
          <a:xfrm>
            <a:off x="6755435" y="4006334"/>
            <a:ext cx="1599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Home (Boston)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2134" y="2549939"/>
            <a:ext cx="685800" cy="685800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7711800" y="2374349"/>
            <a:ext cx="1481243" cy="521101"/>
          </a:xfrm>
          <a:custGeom>
            <a:avLst/>
            <a:gdLst>
              <a:gd name="connsiteX0" fmla="*/ 1435652 w 1481243"/>
              <a:gd name="connsiteY0" fmla="*/ 0 h 521101"/>
              <a:gd name="connsiteX1" fmla="*/ 1303131 w 1481243"/>
              <a:gd name="connsiteY1" fmla="*/ 452782 h 521101"/>
              <a:gd name="connsiteX2" fmla="*/ 0 w 1481243"/>
              <a:gd name="connsiteY2" fmla="*/ 519043 h 521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81243" h="521101">
                <a:moveTo>
                  <a:pt x="1435652" y="0"/>
                </a:moveTo>
                <a:cubicBezTo>
                  <a:pt x="1489029" y="183137"/>
                  <a:pt x="1542406" y="366275"/>
                  <a:pt x="1303131" y="452782"/>
                </a:cubicBezTo>
                <a:cubicBezTo>
                  <a:pt x="1063856" y="539289"/>
                  <a:pt x="0" y="519043"/>
                  <a:pt x="0" y="519043"/>
                </a:cubicBezTo>
              </a:path>
            </a:pathLst>
          </a:custGeom>
          <a:ln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8179" y="3714476"/>
            <a:ext cx="628925" cy="628925"/>
          </a:xfrm>
          <a:prstGeom prst="rect">
            <a:avLst/>
          </a:prstGeom>
        </p:spPr>
      </p:pic>
      <p:cxnSp>
        <p:nvCxnSpPr>
          <p:cNvPr id="36" name="Straight Arrow Connector 35"/>
          <p:cNvCxnSpPr/>
          <p:nvPr/>
        </p:nvCxnSpPr>
        <p:spPr bwMode="auto">
          <a:xfrm>
            <a:off x="7657294" y="3081130"/>
            <a:ext cx="1155540" cy="80617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8" name="Straight Arrow Connector 37"/>
          <p:cNvCxnSpPr>
            <a:endCxn id="110" idx="0"/>
          </p:cNvCxnSpPr>
          <p:nvPr/>
        </p:nvCxnSpPr>
        <p:spPr bwMode="auto">
          <a:xfrm flipH="1">
            <a:off x="8805017" y="4174436"/>
            <a:ext cx="107625" cy="38541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pic>
        <p:nvPicPr>
          <p:cNvPr id="39" name="Picture 38" descr="Picture of Dish logo" title="http://about.dish.com/sites/dishnetwork.newshq.businesswire.com/files/image/image/DISH_Logo_4C_Red.png 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389" y="1930689"/>
            <a:ext cx="934278" cy="403456"/>
          </a:xfrm>
          <a:prstGeom prst="rect">
            <a:avLst/>
          </a:prstGeom>
        </p:spPr>
      </p:pic>
      <p:pic>
        <p:nvPicPr>
          <p:cNvPr id="40" name="Picture 39" descr="Fox promotional picture of The Simpsons." title="http://www.cartoonbrew.com/wp-content/uploads/key_art_the_simpsons.jpg 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064" y="57634"/>
            <a:ext cx="1768631" cy="687801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9574834" y="2374348"/>
            <a:ext cx="0" cy="1969052"/>
          </a:xfrm>
          <a:prstGeom prst="straightConnector1">
            <a:avLst/>
          </a:prstGeom>
          <a:ln>
            <a:solidFill>
              <a:srgbClr val="008000"/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584188" y="3000466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$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H="1" flipV="1">
            <a:off x="8792872" y="609600"/>
            <a:ext cx="705762" cy="1295400"/>
          </a:xfrm>
          <a:prstGeom prst="straightConnector1">
            <a:avLst/>
          </a:prstGeom>
          <a:ln>
            <a:solidFill>
              <a:srgbClr val="008000"/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8984611" y="745435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$</a:t>
            </a:r>
          </a:p>
        </p:txBody>
      </p:sp>
      <p:sp>
        <p:nvSpPr>
          <p:cNvPr id="4" name="Rectangle 3"/>
          <p:cNvSpPr/>
          <p:nvPr/>
        </p:nvSpPr>
        <p:spPr>
          <a:xfrm rot="20625182">
            <a:off x="8265771" y="882352"/>
            <a:ext cx="572431" cy="4450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66349" y="1104900"/>
            <a:ext cx="22829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Extra Features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38070" y="1581835"/>
            <a:ext cx="32981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Both"/>
            </a:pPr>
            <a:r>
              <a:rPr lang="en-US" sz="2000" dirty="0"/>
              <a:t>“</a:t>
            </a:r>
            <a:r>
              <a:rPr lang="en-US" sz="2000" dirty="0" err="1"/>
              <a:t>PrimeTime</a:t>
            </a:r>
            <a:r>
              <a:rPr lang="en-US" sz="2000" dirty="0"/>
              <a:t> Anytime”</a:t>
            </a:r>
          </a:p>
          <a:p>
            <a:pPr marL="457200" indent="-457200">
              <a:buAutoNum type="arabicParenBoth"/>
            </a:pPr>
            <a:r>
              <a:rPr lang="en-US" sz="2000" dirty="0"/>
              <a:t>“</a:t>
            </a:r>
            <a:r>
              <a:rPr lang="en-US" sz="2000" dirty="0" err="1"/>
              <a:t>Autohop</a:t>
            </a:r>
            <a:r>
              <a:rPr lang="en-US" sz="2000" dirty="0"/>
              <a:t>”</a:t>
            </a:r>
          </a:p>
          <a:p>
            <a:pPr marL="457200" indent="-457200">
              <a:buAutoNum type="arabicParenBoth"/>
            </a:pPr>
            <a:r>
              <a:rPr lang="en-US" sz="2000" dirty="0"/>
              <a:t>“Hopper Transfers”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4408" y="5383291"/>
            <a:ext cx="1612348" cy="1074479"/>
          </a:xfrm>
          <a:prstGeom prst="rect">
            <a:avLst/>
          </a:prstGeom>
        </p:spPr>
      </p:pic>
      <p:cxnSp>
        <p:nvCxnSpPr>
          <p:cNvPr id="43" name="Straight Arrow Connector 42"/>
          <p:cNvCxnSpPr>
            <a:stCxn id="75" idx="3"/>
          </p:cNvCxnSpPr>
          <p:nvPr/>
        </p:nvCxnSpPr>
        <p:spPr bwMode="auto">
          <a:xfrm flipH="1">
            <a:off x="6755435" y="4881531"/>
            <a:ext cx="503907" cy="60487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2283100247"/>
      </p:ext>
    </p:extLst>
  </p:cSld>
  <p:clrMapOvr>
    <a:masterClrMapping/>
  </p:clrMapOvr>
  <p:transition spd="slow">
    <p:strips dir="l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6880088" y="4572000"/>
            <a:ext cx="3075747" cy="3810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Times New Roman" charset="0"/>
              </a:rPr>
              <a:t>Hopper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8889034" y="5486399"/>
            <a:ext cx="685800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Times New Roman" charset="0"/>
              </a:rPr>
              <a:t>TV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68303" y="6457890"/>
            <a:ext cx="1287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Subscriber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5536234" y="0"/>
            <a:ext cx="1828800" cy="457200"/>
          </a:xfrm>
          <a:prstGeom prst="rect">
            <a:avLst/>
          </a:prstGeom>
          <a:solidFill>
            <a:srgbClr val="FF99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Times New Roman" charset="0"/>
              </a:rPr>
              <a:t>Studios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8203234" y="228600"/>
            <a:ext cx="838200" cy="381000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Times New Roman" charset="0"/>
              </a:rPr>
              <a:t>Fox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8431834" y="1905000"/>
            <a:ext cx="1447800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Times New Roman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498634" y="228600"/>
            <a:ext cx="914400" cy="381000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Times New Roman" charset="0"/>
              </a:rPr>
              <a:t>ABC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6603034" y="762000"/>
            <a:ext cx="1219200" cy="685800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Times New Roman" charset="0"/>
              </a:rPr>
              <a:t>Cartoon Network</a:t>
            </a:r>
          </a:p>
        </p:txBody>
      </p:sp>
      <p:cxnSp>
        <p:nvCxnSpPr>
          <p:cNvPr id="16" name="Straight Arrow Connector 15"/>
          <p:cNvCxnSpPr>
            <a:stCxn id="8" idx="3"/>
            <a:endCxn id="9" idx="1"/>
          </p:cNvCxnSpPr>
          <p:nvPr/>
        </p:nvCxnSpPr>
        <p:spPr bwMode="auto">
          <a:xfrm>
            <a:off x="7365034" y="228600"/>
            <a:ext cx="838200" cy="1905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7" name="Straight Arrow Connector 16"/>
          <p:cNvCxnSpPr>
            <a:stCxn id="9" idx="2"/>
          </p:cNvCxnSpPr>
          <p:nvPr/>
        </p:nvCxnSpPr>
        <p:spPr bwMode="auto">
          <a:xfrm rot="16200000" flipH="1">
            <a:off x="8184184" y="1047750"/>
            <a:ext cx="1295400" cy="4191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0" name="Straight Arrow Connector 19"/>
          <p:cNvCxnSpPr>
            <a:stCxn id="11" idx="2"/>
            <a:endCxn id="10" idx="0"/>
          </p:cNvCxnSpPr>
          <p:nvPr/>
        </p:nvCxnSpPr>
        <p:spPr bwMode="auto">
          <a:xfrm rot="5400000">
            <a:off x="8908084" y="857250"/>
            <a:ext cx="1295400" cy="8001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3" name="Straight Arrow Connector 22"/>
          <p:cNvCxnSpPr>
            <a:stCxn id="12" idx="3"/>
          </p:cNvCxnSpPr>
          <p:nvPr/>
        </p:nvCxnSpPr>
        <p:spPr bwMode="auto">
          <a:xfrm>
            <a:off x="7822234" y="1104900"/>
            <a:ext cx="990600" cy="8001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 rot="16200000" flipH="1">
            <a:off x="8755288" y="5086749"/>
            <a:ext cx="533400" cy="26590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1" name="Straight Arrow Connector 50"/>
          <p:cNvCxnSpPr>
            <a:stCxn id="6" idx="2"/>
          </p:cNvCxnSpPr>
          <p:nvPr/>
        </p:nvCxnSpPr>
        <p:spPr bwMode="auto">
          <a:xfrm rot="16200000" flipH="1">
            <a:off x="8926737" y="6248797"/>
            <a:ext cx="610397" cy="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30" name="Straight Connector 129"/>
          <p:cNvCxnSpPr>
            <a:endCxn id="10" idx="2"/>
          </p:cNvCxnSpPr>
          <p:nvPr/>
        </p:nvCxnSpPr>
        <p:spPr bwMode="auto">
          <a:xfrm rot="16200000" flipH="1">
            <a:off x="8755684" y="1962150"/>
            <a:ext cx="457200" cy="3429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1" name="Straight Connector 130"/>
          <p:cNvCxnSpPr>
            <a:endCxn id="10" idx="2"/>
          </p:cNvCxnSpPr>
          <p:nvPr/>
        </p:nvCxnSpPr>
        <p:spPr bwMode="auto">
          <a:xfrm rot="16200000" flipH="1">
            <a:off x="8869984" y="2076450"/>
            <a:ext cx="457200" cy="1143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4" name="Straight Connector 133"/>
          <p:cNvCxnSpPr>
            <a:stCxn id="10" idx="0"/>
            <a:endCxn id="10" idx="2"/>
          </p:cNvCxnSpPr>
          <p:nvPr/>
        </p:nvCxnSpPr>
        <p:spPr bwMode="auto">
          <a:xfrm rot="16200000" flipH="1">
            <a:off x="8927134" y="2133600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75" name="Oval 74"/>
          <p:cNvSpPr/>
          <p:nvPr/>
        </p:nvSpPr>
        <p:spPr bwMode="auto">
          <a:xfrm>
            <a:off x="7181713" y="4572001"/>
            <a:ext cx="530087" cy="362637"/>
          </a:xfrm>
          <a:prstGeom prst="ellipse">
            <a:avLst/>
          </a:prstGeom>
          <a:solidFill>
            <a:srgbClr val="0000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charset="0"/>
            </a:endParaRPr>
          </a:p>
        </p:txBody>
      </p:sp>
      <p:cxnSp>
        <p:nvCxnSpPr>
          <p:cNvPr id="79" name="Straight Arrow Connector 78"/>
          <p:cNvCxnSpPr>
            <a:stCxn id="75" idx="4"/>
            <a:endCxn id="6" idx="1"/>
          </p:cNvCxnSpPr>
          <p:nvPr/>
        </p:nvCxnSpPr>
        <p:spPr bwMode="auto">
          <a:xfrm>
            <a:off x="7446756" y="4934637"/>
            <a:ext cx="1442278" cy="78036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82" name="Straight Arrow Connector 81"/>
          <p:cNvCxnSpPr/>
          <p:nvPr/>
        </p:nvCxnSpPr>
        <p:spPr bwMode="auto">
          <a:xfrm rot="5400000">
            <a:off x="8737032" y="6248797"/>
            <a:ext cx="608804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91" name="Straight Arrow Connector 90"/>
          <p:cNvCxnSpPr>
            <a:endCxn id="75" idx="6"/>
          </p:cNvCxnSpPr>
          <p:nvPr/>
        </p:nvCxnSpPr>
        <p:spPr bwMode="auto">
          <a:xfrm flipH="1">
            <a:off x="7711799" y="4748981"/>
            <a:ext cx="720036" cy="433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stealth" w="lg" len="lg"/>
          </a:ln>
          <a:effectLst/>
        </p:spPr>
      </p:cxnSp>
      <p:sp>
        <p:nvSpPr>
          <p:cNvPr id="110" name="Freeform 109"/>
          <p:cNvSpPr/>
          <p:nvPr/>
        </p:nvSpPr>
        <p:spPr>
          <a:xfrm>
            <a:off x="8792872" y="4559855"/>
            <a:ext cx="85015" cy="374783"/>
          </a:xfrm>
          <a:custGeom>
            <a:avLst/>
            <a:gdLst>
              <a:gd name="connsiteX0" fmla="*/ 12145 w 85015"/>
              <a:gd name="connsiteY0" fmla="*/ 0 h 374783"/>
              <a:gd name="connsiteX1" fmla="*/ 12145 w 85015"/>
              <a:gd name="connsiteY1" fmla="*/ 176981 h 374783"/>
              <a:gd name="connsiteX2" fmla="*/ 85015 w 85015"/>
              <a:gd name="connsiteY2" fmla="*/ 374783 h 37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015" h="374783">
                <a:moveTo>
                  <a:pt x="12145" y="0"/>
                </a:moveTo>
                <a:cubicBezTo>
                  <a:pt x="6072" y="57258"/>
                  <a:pt x="0" y="114517"/>
                  <a:pt x="12145" y="176981"/>
                </a:cubicBezTo>
                <a:cubicBezTo>
                  <a:pt x="24290" y="239445"/>
                  <a:pt x="85015" y="374783"/>
                  <a:pt x="85015" y="374783"/>
                </a:cubicBezTo>
              </a:path>
            </a:pathLst>
          </a:custGeom>
          <a:noFill/>
          <a:ln w="127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reeform 111"/>
          <p:cNvSpPr/>
          <p:nvPr/>
        </p:nvSpPr>
        <p:spPr>
          <a:xfrm>
            <a:off x="8419842" y="4549445"/>
            <a:ext cx="385175" cy="199537"/>
          </a:xfrm>
          <a:custGeom>
            <a:avLst/>
            <a:gdLst>
              <a:gd name="connsiteX0" fmla="*/ 385175 w 385175"/>
              <a:gd name="connsiteY0" fmla="*/ 0 h 199537"/>
              <a:gd name="connsiteX1" fmla="*/ 239433 w 385175"/>
              <a:gd name="connsiteY1" fmla="*/ 166570 h 199537"/>
              <a:gd name="connsiteX2" fmla="*/ 0 w 385175"/>
              <a:gd name="connsiteY2" fmla="*/ 197802 h 19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5175" h="199537">
                <a:moveTo>
                  <a:pt x="385175" y="0"/>
                </a:moveTo>
                <a:cubicBezTo>
                  <a:pt x="344402" y="66801"/>
                  <a:pt x="303629" y="133603"/>
                  <a:pt x="239433" y="166570"/>
                </a:cubicBezTo>
                <a:cubicBezTo>
                  <a:pt x="175237" y="199537"/>
                  <a:pt x="0" y="197802"/>
                  <a:pt x="0" y="197802"/>
                </a:cubicBezTo>
              </a:path>
            </a:pathLst>
          </a:custGeom>
          <a:noFill/>
          <a:ln w="127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Freeform 112"/>
          <p:cNvSpPr/>
          <p:nvPr/>
        </p:nvSpPr>
        <p:spPr>
          <a:xfrm>
            <a:off x="8867476" y="5705024"/>
            <a:ext cx="166562" cy="239445"/>
          </a:xfrm>
          <a:custGeom>
            <a:avLst/>
            <a:gdLst>
              <a:gd name="connsiteX0" fmla="*/ 0 w 166562"/>
              <a:gd name="connsiteY0" fmla="*/ 0 h 239445"/>
              <a:gd name="connsiteX1" fmla="*/ 135332 w 166562"/>
              <a:gd name="connsiteY1" fmla="*/ 72875 h 239445"/>
              <a:gd name="connsiteX2" fmla="*/ 166562 w 166562"/>
              <a:gd name="connsiteY2" fmla="*/ 239445 h 239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6562" h="239445">
                <a:moveTo>
                  <a:pt x="0" y="0"/>
                </a:moveTo>
                <a:cubicBezTo>
                  <a:pt x="53786" y="16484"/>
                  <a:pt x="107572" y="32968"/>
                  <a:pt x="135332" y="72875"/>
                </a:cubicBezTo>
                <a:cubicBezTo>
                  <a:pt x="163092" y="112782"/>
                  <a:pt x="164827" y="176113"/>
                  <a:pt x="166562" y="239445"/>
                </a:cubicBezTo>
              </a:path>
            </a:pathLst>
          </a:custGeom>
          <a:ln w="12700" cap="flat" cmpd="sng" algn="ctr">
            <a:solidFill>
              <a:srgbClr val="FF66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ounded Rectangle 121"/>
          <p:cNvSpPr/>
          <p:nvPr/>
        </p:nvSpPr>
        <p:spPr>
          <a:xfrm>
            <a:off x="6755434" y="4343400"/>
            <a:ext cx="3496590" cy="25146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TextBox 122"/>
          <p:cNvSpPr txBox="1"/>
          <p:nvPr/>
        </p:nvSpPr>
        <p:spPr>
          <a:xfrm>
            <a:off x="6755435" y="4006334"/>
            <a:ext cx="1599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Home (Boston)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2134" y="2549939"/>
            <a:ext cx="685800" cy="685800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7711800" y="2374349"/>
            <a:ext cx="1481243" cy="521101"/>
          </a:xfrm>
          <a:custGeom>
            <a:avLst/>
            <a:gdLst>
              <a:gd name="connsiteX0" fmla="*/ 1435652 w 1481243"/>
              <a:gd name="connsiteY0" fmla="*/ 0 h 521101"/>
              <a:gd name="connsiteX1" fmla="*/ 1303131 w 1481243"/>
              <a:gd name="connsiteY1" fmla="*/ 452782 h 521101"/>
              <a:gd name="connsiteX2" fmla="*/ 0 w 1481243"/>
              <a:gd name="connsiteY2" fmla="*/ 519043 h 521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81243" h="521101">
                <a:moveTo>
                  <a:pt x="1435652" y="0"/>
                </a:moveTo>
                <a:cubicBezTo>
                  <a:pt x="1489029" y="183137"/>
                  <a:pt x="1542406" y="366275"/>
                  <a:pt x="1303131" y="452782"/>
                </a:cubicBezTo>
                <a:cubicBezTo>
                  <a:pt x="1063856" y="539289"/>
                  <a:pt x="0" y="519043"/>
                  <a:pt x="0" y="519043"/>
                </a:cubicBezTo>
              </a:path>
            </a:pathLst>
          </a:custGeom>
          <a:ln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8179" y="3714476"/>
            <a:ext cx="628925" cy="628925"/>
          </a:xfrm>
          <a:prstGeom prst="rect">
            <a:avLst/>
          </a:prstGeom>
        </p:spPr>
      </p:pic>
      <p:cxnSp>
        <p:nvCxnSpPr>
          <p:cNvPr id="36" name="Straight Arrow Connector 35"/>
          <p:cNvCxnSpPr/>
          <p:nvPr/>
        </p:nvCxnSpPr>
        <p:spPr bwMode="auto">
          <a:xfrm>
            <a:off x="7657294" y="3081130"/>
            <a:ext cx="1155540" cy="80617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8" name="Straight Arrow Connector 37"/>
          <p:cNvCxnSpPr>
            <a:endCxn id="110" idx="0"/>
          </p:cNvCxnSpPr>
          <p:nvPr/>
        </p:nvCxnSpPr>
        <p:spPr bwMode="auto">
          <a:xfrm flipH="1">
            <a:off x="8805017" y="4174436"/>
            <a:ext cx="107625" cy="38541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pic>
        <p:nvPicPr>
          <p:cNvPr id="39" name="Picture 38" descr="Picture of Dish logo" title="http://about.dish.com/sites/dishnetwork.newshq.businesswire.com/files/image/image/DISH_Logo_4C_Red.png 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389" y="1930689"/>
            <a:ext cx="934278" cy="403456"/>
          </a:xfrm>
          <a:prstGeom prst="rect">
            <a:avLst/>
          </a:prstGeom>
        </p:spPr>
      </p:pic>
      <p:pic>
        <p:nvPicPr>
          <p:cNvPr id="40" name="Picture 39" descr="Fox promotional picture of The Simpsons." title="http://www.cartoonbrew.com/wp-content/uploads/key_art_the_simpsons.jpg 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064" y="57634"/>
            <a:ext cx="1768631" cy="687801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9574834" y="2374348"/>
            <a:ext cx="0" cy="1969052"/>
          </a:xfrm>
          <a:prstGeom prst="straightConnector1">
            <a:avLst/>
          </a:prstGeom>
          <a:ln>
            <a:solidFill>
              <a:srgbClr val="008000"/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584188" y="3000466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$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H="1" flipV="1">
            <a:off x="8792872" y="609600"/>
            <a:ext cx="705762" cy="1295400"/>
          </a:xfrm>
          <a:prstGeom prst="straightConnector1">
            <a:avLst/>
          </a:prstGeom>
          <a:ln>
            <a:solidFill>
              <a:srgbClr val="008000"/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8984611" y="745435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$</a:t>
            </a:r>
          </a:p>
        </p:txBody>
      </p:sp>
      <p:sp>
        <p:nvSpPr>
          <p:cNvPr id="4" name="Rectangle 3"/>
          <p:cNvSpPr/>
          <p:nvPr/>
        </p:nvSpPr>
        <p:spPr>
          <a:xfrm rot="20625182">
            <a:off x="8265771" y="882352"/>
            <a:ext cx="572431" cy="4450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66349" y="1104900"/>
            <a:ext cx="22829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Extra Features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38070" y="1581835"/>
            <a:ext cx="35963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Both"/>
            </a:pPr>
            <a:r>
              <a:rPr lang="en-US" sz="2000" dirty="0"/>
              <a:t>“</a:t>
            </a:r>
            <a:r>
              <a:rPr lang="en-US" sz="2000" dirty="0" err="1"/>
              <a:t>PrimeTime</a:t>
            </a:r>
            <a:r>
              <a:rPr lang="en-US" sz="2000" dirty="0"/>
              <a:t> Anytime”</a:t>
            </a:r>
          </a:p>
          <a:p>
            <a:pPr marL="457200" indent="-457200">
              <a:buAutoNum type="arabicParenBoth"/>
            </a:pPr>
            <a:r>
              <a:rPr lang="en-US" sz="2000" dirty="0"/>
              <a:t>“</a:t>
            </a:r>
            <a:r>
              <a:rPr lang="en-US" sz="2000" dirty="0" err="1"/>
              <a:t>Autohop</a:t>
            </a:r>
            <a:r>
              <a:rPr lang="en-US" sz="2000" dirty="0"/>
              <a:t>”</a:t>
            </a:r>
          </a:p>
          <a:p>
            <a:pPr marL="457200" indent="-457200">
              <a:buAutoNum type="arabicParenBoth"/>
            </a:pPr>
            <a:r>
              <a:rPr lang="en-US" sz="2000" dirty="0"/>
              <a:t>“Hopper Transfers”</a:t>
            </a:r>
          </a:p>
          <a:p>
            <a:pPr marL="457200" indent="-457200">
              <a:buAutoNum type="arabicParenBoth"/>
            </a:pPr>
            <a:r>
              <a:rPr lang="en-US" sz="2000" dirty="0"/>
              <a:t>“Dish Anywhere” (“Sling”)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4408" y="5383291"/>
            <a:ext cx="1612348" cy="1074479"/>
          </a:xfrm>
          <a:prstGeom prst="rect">
            <a:avLst/>
          </a:prstGeom>
        </p:spPr>
      </p:pic>
      <p:cxnSp>
        <p:nvCxnSpPr>
          <p:cNvPr id="43" name="Straight Arrow Connector 42"/>
          <p:cNvCxnSpPr>
            <a:stCxn id="75" idx="3"/>
          </p:cNvCxnSpPr>
          <p:nvPr/>
        </p:nvCxnSpPr>
        <p:spPr bwMode="auto">
          <a:xfrm flipH="1">
            <a:off x="6755435" y="4881531"/>
            <a:ext cx="503907" cy="60487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44" name="Rounded Rectangle 43"/>
          <p:cNvSpPr/>
          <p:nvPr/>
        </p:nvSpPr>
        <p:spPr>
          <a:xfrm>
            <a:off x="1606965" y="5383291"/>
            <a:ext cx="1893819" cy="1474709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1763363" y="4967357"/>
            <a:ext cx="1533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Hotel (Seattle)</a:t>
            </a: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4269" y="5535691"/>
            <a:ext cx="1612348" cy="107447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6880088" y="4572000"/>
            <a:ext cx="142047" cy="381000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9322" y="3398406"/>
            <a:ext cx="1896913" cy="944995"/>
          </a:xfrm>
          <a:prstGeom prst="rect">
            <a:avLst/>
          </a:prstGeom>
        </p:spPr>
      </p:pic>
      <p:sp>
        <p:nvSpPr>
          <p:cNvPr id="25" name="Freeform 24"/>
          <p:cNvSpPr/>
          <p:nvPr/>
        </p:nvSpPr>
        <p:spPr>
          <a:xfrm>
            <a:off x="2871305" y="4025914"/>
            <a:ext cx="4295913" cy="1528957"/>
          </a:xfrm>
          <a:custGeom>
            <a:avLst/>
            <a:gdLst>
              <a:gd name="connsiteX0" fmla="*/ 4295913 w 4295913"/>
              <a:gd name="connsiteY0" fmla="*/ 733826 h 1528957"/>
              <a:gd name="connsiteX1" fmla="*/ 3787913 w 4295913"/>
              <a:gd name="connsiteY1" fmla="*/ 733826 h 1528957"/>
              <a:gd name="connsiteX2" fmla="*/ 1800087 w 4295913"/>
              <a:gd name="connsiteY2" fmla="*/ 16000 h 1528957"/>
              <a:gd name="connsiteX3" fmla="*/ 0 w 4295913"/>
              <a:gd name="connsiteY3" fmla="*/ 1528957 h 1528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5913" h="1528957">
                <a:moveTo>
                  <a:pt x="4295913" y="733826"/>
                </a:moveTo>
                <a:cubicBezTo>
                  <a:pt x="4249898" y="793645"/>
                  <a:pt x="4203884" y="853464"/>
                  <a:pt x="3787913" y="733826"/>
                </a:cubicBezTo>
                <a:cubicBezTo>
                  <a:pt x="3371942" y="614188"/>
                  <a:pt x="2431406" y="-116522"/>
                  <a:pt x="1800087" y="16000"/>
                </a:cubicBezTo>
                <a:cubicBezTo>
                  <a:pt x="1168768" y="148522"/>
                  <a:pt x="0" y="1528957"/>
                  <a:pt x="0" y="1528957"/>
                </a:cubicBezTo>
              </a:path>
            </a:pathLst>
          </a:custGeom>
          <a:ln w="19050" cmpd="sng">
            <a:solidFill>
              <a:schemeClr val="tx1"/>
            </a:solidFill>
            <a:prstDash val="sysDash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1838879" y="6475102"/>
            <a:ext cx="1287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Subscriber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506556" y="4598025"/>
            <a:ext cx="11655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transcoding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804561" y="5606635"/>
            <a:ext cx="6936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buffer</a:t>
            </a:r>
          </a:p>
        </p:txBody>
      </p:sp>
      <p:sp>
        <p:nvSpPr>
          <p:cNvPr id="53" name="TextBox 52"/>
          <p:cNvSpPr txBox="1"/>
          <p:nvPr/>
        </p:nvSpPr>
        <p:spPr>
          <a:xfrm rot="18986585">
            <a:off x="3642833" y="4428748"/>
            <a:ext cx="8218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packets</a:t>
            </a:r>
          </a:p>
        </p:txBody>
      </p:sp>
    </p:spTree>
    <p:extLst>
      <p:ext uri="{BB962C8B-B14F-4D97-AF65-F5344CB8AC3E}">
        <p14:creationId xmlns:p14="http://schemas.microsoft.com/office/powerpoint/2010/main" val="228393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3E362-EA54-BC42-99DD-FA0B44534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126D4-5B2B-EC48-B74B-8167C78ED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Sony (SCOTUS 1984)</a:t>
            </a:r>
          </a:p>
          <a:p>
            <a:r>
              <a:rPr lang="en-US" sz="2400" dirty="0"/>
              <a:t>Cablevision (CA2 2008)</a:t>
            </a:r>
          </a:p>
          <a:p>
            <a:r>
              <a:rPr lang="en-US" sz="2400" dirty="0" err="1"/>
              <a:t>Aereo</a:t>
            </a:r>
            <a:r>
              <a:rPr lang="en-US" sz="2400" dirty="0"/>
              <a:t> (SCOTUS 2014)</a:t>
            </a:r>
          </a:p>
        </p:txBody>
      </p:sp>
    </p:spTree>
    <p:extLst>
      <p:ext uri="{BB962C8B-B14F-4D97-AF65-F5344CB8AC3E}">
        <p14:creationId xmlns:p14="http://schemas.microsoft.com/office/powerpoint/2010/main" val="13479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Groups A, B, C, D, E represent Fox</a:t>
            </a:r>
          </a:p>
          <a:p>
            <a:pPr lvl="1"/>
            <a:r>
              <a:rPr lang="en-US" dirty="0"/>
              <a:t>With respect to each of the “extra features” deployed by Dish, what copyright claims might your client assert?</a:t>
            </a:r>
          </a:p>
          <a:p>
            <a:r>
              <a:rPr lang="en-US" dirty="0"/>
              <a:t>Groups J, K, L, M, N represent Dish</a:t>
            </a:r>
          </a:p>
          <a:p>
            <a:pPr lvl="1"/>
            <a:r>
              <a:rPr lang="en-US" dirty="0"/>
              <a:t>With respect to each of the “extra features” deployed by Dish, what arguments might you make to repel Fox’s copyright claims?</a:t>
            </a:r>
          </a:p>
          <a:p>
            <a:r>
              <a:rPr lang="en-US" dirty="0"/>
              <a:t>Groups F, G, H, I</a:t>
            </a:r>
          </a:p>
          <a:p>
            <a:pPr lvl="1"/>
            <a:r>
              <a:rPr lang="en-US" dirty="0"/>
              <a:t>Which of the two parties should prevail with respect to each of the “extra features”?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684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9622698-FF21-0141-BA1A-7944233F5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3081" y="1858963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Sony v. Universal City Studios </a:t>
            </a:r>
            <a:br>
              <a:rPr lang="en-US" sz="3200" dirty="0"/>
            </a:br>
            <a:r>
              <a:rPr lang="en-US" sz="3200" dirty="0"/>
              <a:t>(SCOTUS 1984)</a:t>
            </a:r>
          </a:p>
        </p:txBody>
      </p:sp>
    </p:spTree>
    <p:extLst>
      <p:ext uri="{BB962C8B-B14F-4D97-AF65-F5344CB8AC3E}">
        <p14:creationId xmlns:p14="http://schemas.microsoft.com/office/powerpoint/2010/main" val="3539526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AutoShape 2"/>
          <p:cNvSpPr>
            <a:spLocks noChangeArrowheads="1"/>
          </p:cNvSpPr>
          <p:nvPr/>
        </p:nvSpPr>
        <p:spPr bwMode="auto">
          <a:xfrm>
            <a:off x="8686800" y="1219200"/>
            <a:ext cx="1371600" cy="685800"/>
          </a:xfrm>
          <a:prstGeom prst="roundRect">
            <a:avLst>
              <a:gd name="adj" fmla="val 16667"/>
            </a:avLst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2000"/>
              <a:t>Studio</a:t>
            </a:r>
          </a:p>
        </p:txBody>
      </p:sp>
      <p:sp>
        <p:nvSpPr>
          <p:cNvPr id="86019" name="AutoShape 3"/>
          <p:cNvSpPr>
            <a:spLocks noChangeArrowheads="1"/>
          </p:cNvSpPr>
          <p:nvPr/>
        </p:nvSpPr>
        <p:spPr bwMode="auto">
          <a:xfrm>
            <a:off x="5334000" y="2209800"/>
            <a:ext cx="1524000" cy="685800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2000"/>
              <a:t>TV Networks</a:t>
            </a:r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2057400" y="381000"/>
            <a:ext cx="82296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</a:rPr>
              <a:t>Compensation System for Network Broadcasts of Films</a:t>
            </a:r>
          </a:p>
        </p:txBody>
      </p:sp>
      <p:sp>
        <p:nvSpPr>
          <p:cNvPr id="86021" name="AutoShape 5"/>
          <p:cNvSpPr>
            <a:spLocks noChangeArrowheads="1"/>
          </p:cNvSpPr>
          <p:nvPr/>
        </p:nvSpPr>
        <p:spPr bwMode="auto">
          <a:xfrm>
            <a:off x="2133600" y="1524000"/>
            <a:ext cx="1524000" cy="6858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2000"/>
              <a:t>Advertisers</a:t>
            </a:r>
          </a:p>
        </p:txBody>
      </p:sp>
      <p:sp>
        <p:nvSpPr>
          <p:cNvPr id="86022" name="AutoShape 6"/>
          <p:cNvSpPr>
            <a:spLocks noChangeArrowheads="1"/>
          </p:cNvSpPr>
          <p:nvPr/>
        </p:nvSpPr>
        <p:spPr bwMode="auto">
          <a:xfrm>
            <a:off x="5334000" y="4800600"/>
            <a:ext cx="1524000" cy="6858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2000"/>
              <a:t>Viewers</a:t>
            </a:r>
          </a:p>
        </p:txBody>
      </p:sp>
      <p:sp>
        <p:nvSpPr>
          <p:cNvPr id="86023" name="AutoShape 7"/>
          <p:cNvSpPr>
            <a:spLocks noChangeArrowheads="1"/>
          </p:cNvSpPr>
          <p:nvPr/>
        </p:nvSpPr>
        <p:spPr bwMode="auto">
          <a:xfrm>
            <a:off x="8610600" y="5638800"/>
            <a:ext cx="1524000" cy="685800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2000"/>
              <a:t>Sony</a:t>
            </a:r>
          </a:p>
        </p:txBody>
      </p:sp>
      <p:sp>
        <p:nvSpPr>
          <p:cNvPr id="86024" name="Line 8"/>
          <p:cNvSpPr>
            <a:spLocks noChangeShapeType="1"/>
          </p:cNvSpPr>
          <p:nvPr/>
        </p:nvSpPr>
        <p:spPr bwMode="auto">
          <a:xfrm flipH="1">
            <a:off x="6934200" y="1447800"/>
            <a:ext cx="1752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25" name="Line 9"/>
          <p:cNvSpPr>
            <a:spLocks noChangeShapeType="1"/>
          </p:cNvSpPr>
          <p:nvPr/>
        </p:nvSpPr>
        <p:spPr bwMode="auto">
          <a:xfrm>
            <a:off x="6096000" y="2895600"/>
            <a:ext cx="0" cy="1828800"/>
          </a:xfrm>
          <a:prstGeom prst="line">
            <a:avLst/>
          </a:prstGeom>
          <a:noFill/>
          <a:ln w="28575">
            <a:solidFill>
              <a:srgbClr val="996633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26" name="Line 10"/>
          <p:cNvSpPr>
            <a:spLocks noChangeShapeType="1"/>
          </p:cNvSpPr>
          <p:nvPr/>
        </p:nvSpPr>
        <p:spPr bwMode="auto">
          <a:xfrm>
            <a:off x="6858000" y="5257800"/>
            <a:ext cx="1676400" cy="457200"/>
          </a:xfrm>
          <a:prstGeom prst="line">
            <a:avLst/>
          </a:prstGeom>
          <a:noFill/>
          <a:ln w="28575">
            <a:solidFill>
              <a:srgbClr val="33CC33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27" name="Line 11"/>
          <p:cNvSpPr>
            <a:spLocks noChangeShapeType="1"/>
          </p:cNvSpPr>
          <p:nvPr/>
        </p:nvSpPr>
        <p:spPr bwMode="auto">
          <a:xfrm flipH="1" flipV="1">
            <a:off x="6934200" y="5410200"/>
            <a:ext cx="1676400" cy="457200"/>
          </a:xfrm>
          <a:prstGeom prst="line">
            <a:avLst/>
          </a:prstGeom>
          <a:noFill/>
          <a:ln w="28575">
            <a:solidFill>
              <a:srgbClr val="996633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28" name="Line 12"/>
          <p:cNvSpPr>
            <a:spLocks noChangeShapeType="1"/>
          </p:cNvSpPr>
          <p:nvPr/>
        </p:nvSpPr>
        <p:spPr bwMode="auto">
          <a:xfrm flipV="1">
            <a:off x="6858000" y="1676400"/>
            <a:ext cx="1752600" cy="838200"/>
          </a:xfrm>
          <a:prstGeom prst="line">
            <a:avLst/>
          </a:prstGeom>
          <a:noFill/>
          <a:ln w="28575">
            <a:solidFill>
              <a:srgbClr val="33CC33"/>
            </a:solidFill>
            <a:prstDash val="dash"/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29" name="Line 13"/>
          <p:cNvSpPr>
            <a:spLocks noChangeShapeType="1"/>
          </p:cNvSpPr>
          <p:nvPr/>
        </p:nvSpPr>
        <p:spPr bwMode="auto">
          <a:xfrm>
            <a:off x="3657600" y="1828800"/>
            <a:ext cx="1600200" cy="533400"/>
          </a:xfrm>
          <a:prstGeom prst="line">
            <a:avLst/>
          </a:prstGeom>
          <a:noFill/>
          <a:ln w="28575">
            <a:solidFill>
              <a:srgbClr val="33CC33"/>
            </a:solidFill>
            <a:prstDash val="dash"/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30" name="Freeform 14"/>
          <p:cNvSpPr>
            <a:spLocks/>
          </p:cNvSpPr>
          <p:nvPr/>
        </p:nvSpPr>
        <p:spPr bwMode="auto">
          <a:xfrm>
            <a:off x="2819400" y="2286000"/>
            <a:ext cx="2514600" cy="2895600"/>
          </a:xfrm>
          <a:custGeom>
            <a:avLst/>
            <a:gdLst>
              <a:gd name="T0" fmla="*/ 1584 w 1584"/>
              <a:gd name="T1" fmla="*/ 1824 h 1824"/>
              <a:gd name="T2" fmla="*/ 336 w 1584"/>
              <a:gd name="T3" fmla="*/ 1344 h 1824"/>
              <a:gd name="T4" fmla="*/ 0 w 1584"/>
              <a:gd name="T5" fmla="*/ 0 h 1824"/>
              <a:gd name="T6" fmla="*/ 0 60000 65536"/>
              <a:gd name="T7" fmla="*/ 0 60000 65536"/>
              <a:gd name="T8" fmla="*/ 0 60000 65536"/>
              <a:gd name="T9" fmla="*/ 0 w 1584"/>
              <a:gd name="T10" fmla="*/ 0 h 1824"/>
              <a:gd name="T11" fmla="*/ 1584 w 1584"/>
              <a:gd name="T12" fmla="*/ 1824 h 18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4" h="1824">
                <a:moveTo>
                  <a:pt x="1584" y="1824"/>
                </a:moveTo>
                <a:cubicBezTo>
                  <a:pt x="1092" y="1736"/>
                  <a:pt x="600" y="1648"/>
                  <a:pt x="336" y="1344"/>
                </a:cubicBezTo>
                <a:cubicBezTo>
                  <a:pt x="72" y="1040"/>
                  <a:pt x="36" y="520"/>
                  <a:pt x="0" y="0"/>
                </a:cubicBezTo>
              </a:path>
            </a:pathLst>
          </a:custGeom>
          <a:noFill/>
          <a:ln w="28575">
            <a:solidFill>
              <a:srgbClr val="33CC33"/>
            </a:solidFill>
            <a:prstDash val="dash"/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6031" name="Text Box 15"/>
          <p:cNvSpPr txBox="1">
            <a:spLocks noChangeArrowheads="1"/>
          </p:cNvSpPr>
          <p:nvPr/>
        </p:nvSpPr>
        <p:spPr bwMode="auto">
          <a:xfrm rot="-1502403">
            <a:off x="7228042" y="1579841"/>
            <a:ext cx="9204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/>
              <a:t>licenses</a:t>
            </a:r>
          </a:p>
        </p:txBody>
      </p:sp>
      <p:sp>
        <p:nvSpPr>
          <p:cNvPr id="86032" name="Text Box 16"/>
          <p:cNvSpPr txBox="1">
            <a:spLocks noChangeArrowheads="1"/>
          </p:cNvSpPr>
          <p:nvPr/>
        </p:nvSpPr>
        <p:spPr bwMode="auto">
          <a:xfrm rot="-1608337">
            <a:off x="7226833" y="2056091"/>
            <a:ext cx="12689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/>
              <a:t>license fees</a:t>
            </a:r>
          </a:p>
        </p:txBody>
      </p:sp>
      <p:sp>
        <p:nvSpPr>
          <p:cNvPr id="86033" name="Text Box 17"/>
          <p:cNvSpPr txBox="1">
            <a:spLocks noChangeArrowheads="1"/>
          </p:cNvSpPr>
          <p:nvPr/>
        </p:nvSpPr>
        <p:spPr bwMode="auto">
          <a:xfrm rot="889805">
            <a:off x="7128481" y="5180291"/>
            <a:ext cx="13322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/>
              <a:t>cost of VCRs</a:t>
            </a:r>
          </a:p>
        </p:txBody>
      </p:sp>
      <p:sp>
        <p:nvSpPr>
          <p:cNvPr id="86034" name="Text Box 18"/>
          <p:cNvSpPr txBox="1">
            <a:spLocks noChangeArrowheads="1"/>
          </p:cNvSpPr>
          <p:nvPr/>
        </p:nvSpPr>
        <p:spPr bwMode="auto">
          <a:xfrm rot="1057733">
            <a:off x="3718490" y="1827491"/>
            <a:ext cx="16562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/>
              <a:t>advertising fees</a:t>
            </a:r>
          </a:p>
        </p:txBody>
      </p:sp>
      <p:sp>
        <p:nvSpPr>
          <p:cNvPr id="86035" name="Text Box 19"/>
          <p:cNvSpPr txBox="1">
            <a:spLocks noChangeArrowheads="1"/>
          </p:cNvSpPr>
          <p:nvPr/>
        </p:nvSpPr>
        <p:spPr bwMode="auto">
          <a:xfrm>
            <a:off x="2590800" y="3733801"/>
            <a:ext cx="11302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/>
              <a:t>product</a:t>
            </a:r>
          </a:p>
          <a:p>
            <a:pPr eaLnBrk="1" hangingPunct="1"/>
            <a:r>
              <a:rPr lang="en-US"/>
              <a:t>purchases</a:t>
            </a:r>
          </a:p>
        </p:txBody>
      </p:sp>
      <p:sp>
        <p:nvSpPr>
          <p:cNvPr id="86036" name="Text Box 20"/>
          <p:cNvSpPr txBox="1">
            <a:spLocks noChangeArrowheads="1"/>
          </p:cNvSpPr>
          <p:nvPr/>
        </p:nvSpPr>
        <p:spPr bwMode="auto">
          <a:xfrm rot="933187">
            <a:off x="7360528" y="5561291"/>
            <a:ext cx="6522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/>
              <a:t>VCRs</a:t>
            </a:r>
          </a:p>
        </p:txBody>
      </p:sp>
      <p:sp>
        <p:nvSpPr>
          <p:cNvPr id="86037" name="Text Box 21"/>
          <p:cNvSpPr txBox="1">
            <a:spLocks noChangeArrowheads="1"/>
          </p:cNvSpPr>
          <p:nvPr/>
        </p:nvSpPr>
        <p:spPr bwMode="auto">
          <a:xfrm>
            <a:off x="5029200" y="3352801"/>
            <a:ext cx="21884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/>
              <a:t>  free programming</a:t>
            </a:r>
          </a:p>
          <a:p>
            <a:pPr eaLnBrk="1" hangingPunct="1"/>
            <a:r>
              <a:rPr lang="en-US"/>
              <a:t>(with embedded ads)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C40C9EA-E3A9-A747-ACFB-1EE1C7B59FC1}"/>
              </a:ext>
            </a:extLst>
          </p:cNvPr>
          <p:cNvCxnSpPr/>
          <p:nvPr/>
        </p:nvCxnSpPr>
        <p:spPr bwMode="auto">
          <a:xfrm>
            <a:off x="9296400" y="1981200"/>
            <a:ext cx="0" cy="3505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stealth" w="lg" len="lg"/>
          </a:ln>
          <a:effectLst/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0D8FF26-3810-6441-99BC-47E205DD205B}"/>
              </a:ext>
            </a:extLst>
          </p:cNvPr>
          <p:cNvSpPr txBox="1"/>
          <p:nvPr/>
        </p:nvSpPr>
        <p:spPr>
          <a:xfrm>
            <a:off x="1593112" y="5533504"/>
            <a:ext cx="53855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1600" dirty="0"/>
              <a:t>Manufacturer of a device that can be used to violate the copyright laws is liable for contributory copyright infringement if and only if the device is not capable of  substantial </a:t>
            </a:r>
            <a:r>
              <a:rPr lang="en-US" sz="1600" dirty="0" err="1"/>
              <a:t>noninfringing</a:t>
            </a:r>
            <a:r>
              <a:rPr lang="en-US" sz="1600" dirty="0"/>
              <a:t> uses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1600" u="sng" dirty="0" err="1"/>
              <a:t>Timeshifting</a:t>
            </a:r>
            <a:r>
              <a:rPr lang="en-US" sz="1600" u="sng" dirty="0"/>
              <a:t> copyrighted programs is a fair use</a:t>
            </a:r>
          </a:p>
          <a:p>
            <a:endParaRPr lang="en-US"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3F5D55-508C-CD47-BA23-935A67A506CB}"/>
              </a:ext>
            </a:extLst>
          </p:cNvPr>
          <p:cNvSpPr txBox="1"/>
          <p:nvPr/>
        </p:nvSpPr>
        <p:spPr>
          <a:xfrm>
            <a:off x="1593113" y="5257800"/>
            <a:ext cx="14854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SCOTUS (1984):</a:t>
            </a:r>
          </a:p>
        </p:txBody>
      </p:sp>
    </p:spTree>
    <p:extLst>
      <p:ext uri="{BB962C8B-B14F-4D97-AF65-F5344CB8AC3E}">
        <p14:creationId xmlns:p14="http://schemas.microsoft.com/office/powerpoint/2010/main" val="4211226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9622698-FF21-0141-BA1A-7944233F5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3081" y="1858963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/>
              <a:t> 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Cablevision</a:t>
            </a:r>
            <a:br>
              <a:rPr lang="en-US" sz="3200" dirty="0"/>
            </a:br>
            <a:r>
              <a:rPr lang="en-US" sz="3200" dirty="0"/>
              <a:t>(CA2 2008)</a:t>
            </a:r>
          </a:p>
        </p:txBody>
      </p:sp>
    </p:spTree>
    <p:extLst>
      <p:ext uri="{BB962C8B-B14F-4D97-AF65-F5344CB8AC3E}">
        <p14:creationId xmlns:p14="http://schemas.microsoft.com/office/powerpoint/2010/main" val="1125914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4419600" y="4572000"/>
            <a:ext cx="1524000" cy="3810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Times New Roman" charset="0"/>
              </a:rPr>
              <a:t>Set-top box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4876800" y="5486399"/>
            <a:ext cx="685800" cy="457200"/>
          </a:xfrm>
          <a:prstGeom prst="rect">
            <a:avLst/>
          </a:prstGeom>
          <a:solidFill>
            <a:srgbClr val="008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Times New Roman" charset="0"/>
              </a:rPr>
              <a:t>TV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56070" y="6457890"/>
            <a:ext cx="1281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</a:rPr>
              <a:t>Subscriber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1524000" y="0"/>
            <a:ext cx="1828800" cy="457200"/>
          </a:xfrm>
          <a:prstGeom prst="rect">
            <a:avLst/>
          </a:prstGeom>
          <a:solidFill>
            <a:srgbClr val="FF99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Times New Roman" charset="0"/>
              </a:rPr>
              <a:t>Warner Bros.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4191000" y="228600"/>
            <a:ext cx="838200" cy="381000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Times New Roman" charset="0"/>
              </a:rPr>
              <a:t>NBC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4419600" y="1905000"/>
            <a:ext cx="14478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Times New Roman" charset="0"/>
              </a:rPr>
              <a:t>Cablevision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5486400" y="228600"/>
            <a:ext cx="914400" cy="381000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Times New Roman" charset="0"/>
              </a:rPr>
              <a:t>HBO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590800" y="762000"/>
            <a:ext cx="1219200" cy="685800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Times New Roman" charset="0"/>
              </a:rPr>
              <a:t>Cartoon Network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6096000" y="2743200"/>
            <a:ext cx="9906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Times New Roman" charset="0"/>
              </a:rPr>
              <a:t>BMR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8153400" y="3048000"/>
            <a:ext cx="1905000" cy="152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latin typeface="Times New Roman" charset="0"/>
            </a:endParaRPr>
          </a:p>
        </p:txBody>
      </p:sp>
      <p:cxnSp>
        <p:nvCxnSpPr>
          <p:cNvPr id="16" name="Straight Arrow Connector 15"/>
          <p:cNvCxnSpPr>
            <a:stCxn id="8" idx="3"/>
            <a:endCxn id="9" idx="1"/>
          </p:cNvCxnSpPr>
          <p:nvPr/>
        </p:nvCxnSpPr>
        <p:spPr bwMode="auto">
          <a:xfrm>
            <a:off x="3352800" y="228600"/>
            <a:ext cx="838200" cy="1905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7" name="Straight Arrow Connector 16"/>
          <p:cNvCxnSpPr>
            <a:stCxn id="9" idx="2"/>
          </p:cNvCxnSpPr>
          <p:nvPr/>
        </p:nvCxnSpPr>
        <p:spPr bwMode="auto">
          <a:xfrm rot="16200000" flipH="1">
            <a:off x="4171950" y="1047750"/>
            <a:ext cx="1295400" cy="4191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0" name="Straight Arrow Connector 19"/>
          <p:cNvCxnSpPr>
            <a:stCxn id="11" idx="2"/>
            <a:endCxn id="10" idx="0"/>
          </p:cNvCxnSpPr>
          <p:nvPr/>
        </p:nvCxnSpPr>
        <p:spPr bwMode="auto">
          <a:xfrm rot="5400000">
            <a:off x="4895850" y="857250"/>
            <a:ext cx="1295400" cy="8001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3" name="Straight Arrow Connector 22"/>
          <p:cNvCxnSpPr>
            <a:stCxn id="12" idx="3"/>
          </p:cNvCxnSpPr>
          <p:nvPr/>
        </p:nvCxnSpPr>
        <p:spPr bwMode="auto">
          <a:xfrm>
            <a:off x="3810000" y="1104900"/>
            <a:ext cx="990600" cy="8001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7" name="Straight Arrow Connector 26"/>
          <p:cNvCxnSpPr>
            <a:stCxn id="10" idx="2"/>
          </p:cNvCxnSpPr>
          <p:nvPr/>
        </p:nvCxnSpPr>
        <p:spPr bwMode="auto">
          <a:xfrm rot="5400000">
            <a:off x="3867150" y="3295650"/>
            <a:ext cx="2209800" cy="3429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 rot="16200000" flipH="1">
            <a:off x="4743054" y="5086749"/>
            <a:ext cx="533400" cy="26590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5400000">
            <a:off x="5252834" y="5176632"/>
            <a:ext cx="543335" cy="76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8" name="Straight Arrow Connector 37"/>
          <p:cNvCxnSpPr>
            <a:stCxn id="10" idx="2"/>
          </p:cNvCxnSpPr>
          <p:nvPr/>
        </p:nvCxnSpPr>
        <p:spPr bwMode="auto">
          <a:xfrm rot="16200000" flipH="1">
            <a:off x="5429250" y="2076450"/>
            <a:ext cx="381000" cy="9525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1" name="Straight Arrow Connector 50"/>
          <p:cNvCxnSpPr>
            <a:stCxn id="6" idx="2"/>
          </p:cNvCxnSpPr>
          <p:nvPr/>
        </p:nvCxnSpPr>
        <p:spPr bwMode="auto">
          <a:xfrm rot="16200000" flipH="1">
            <a:off x="4914503" y="6248797"/>
            <a:ext cx="610397" cy="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4" name="Straight Arrow Connector 53"/>
          <p:cNvCxnSpPr/>
          <p:nvPr/>
        </p:nvCxnSpPr>
        <p:spPr bwMode="auto">
          <a:xfrm rot="5400000">
            <a:off x="5181600" y="6248400"/>
            <a:ext cx="6096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65" name="TextBox 64"/>
          <p:cNvSpPr txBox="1"/>
          <p:nvPr/>
        </p:nvSpPr>
        <p:spPr>
          <a:xfrm>
            <a:off x="6096000" y="2438401"/>
            <a:ext cx="14725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1.2 second buffer</a:t>
            </a:r>
          </a:p>
        </p:txBody>
      </p:sp>
      <p:sp>
        <p:nvSpPr>
          <p:cNvPr id="96" name="Rectangle 95"/>
          <p:cNvSpPr/>
          <p:nvPr/>
        </p:nvSpPr>
        <p:spPr>
          <a:xfrm>
            <a:off x="8305801" y="4572000"/>
            <a:ext cx="16594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/>
              <a:t>Arroyo Server</a:t>
            </a:r>
          </a:p>
        </p:txBody>
      </p:sp>
      <p:sp>
        <p:nvSpPr>
          <p:cNvPr id="98" name="Rectangle 97"/>
          <p:cNvSpPr/>
          <p:nvPr/>
        </p:nvSpPr>
        <p:spPr bwMode="auto">
          <a:xfrm>
            <a:off x="8153400" y="3048000"/>
            <a:ext cx="838200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atin typeface="Times New Roman" charset="0"/>
              </a:rPr>
              <a:t>Primary buffer</a:t>
            </a:r>
          </a:p>
        </p:txBody>
      </p:sp>
      <p:sp>
        <p:nvSpPr>
          <p:cNvPr id="100" name="Rectangle 99"/>
          <p:cNvSpPr/>
          <p:nvPr/>
        </p:nvSpPr>
        <p:spPr bwMode="auto">
          <a:xfrm>
            <a:off x="8991600" y="3048000"/>
            <a:ext cx="1066800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atin typeface="Times New Roman" charset="0"/>
              </a:rPr>
              <a:t>Secondary buffer</a:t>
            </a:r>
          </a:p>
        </p:txBody>
      </p:sp>
      <p:sp>
        <p:nvSpPr>
          <p:cNvPr id="101" name="Oval 100"/>
          <p:cNvSpPr/>
          <p:nvPr/>
        </p:nvSpPr>
        <p:spPr bwMode="auto">
          <a:xfrm>
            <a:off x="8229600" y="4191000"/>
            <a:ext cx="304800" cy="304800"/>
          </a:xfrm>
          <a:prstGeom prst="ellipse">
            <a:avLst/>
          </a:prstGeom>
          <a:solidFill>
            <a:srgbClr val="0000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charset="0"/>
            </a:endParaRPr>
          </a:p>
        </p:txBody>
      </p:sp>
      <p:sp>
        <p:nvSpPr>
          <p:cNvPr id="102" name="Oval 101"/>
          <p:cNvSpPr/>
          <p:nvPr/>
        </p:nvSpPr>
        <p:spPr bwMode="auto">
          <a:xfrm>
            <a:off x="8686800" y="4191000"/>
            <a:ext cx="304800" cy="304800"/>
          </a:xfrm>
          <a:prstGeom prst="ellipse">
            <a:avLst/>
          </a:prstGeom>
          <a:solidFill>
            <a:srgbClr val="0000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charset="0"/>
            </a:endParaRPr>
          </a:p>
        </p:txBody>
      </p:sp>
      <p:sp>
        <p:nvSpPr>
          <p:cNvPr id="103" name="Oval 102"/>
          <p:cNvSpPr/>
          <p:nvPr/>
        </p:nvSpPr>
        <p:spPr bwMode="auto">
          <a:xfrm>
            <a:off x="9144000" y="4191000"/>
            <a:ext cx="304800" cy="304800"/>
          </a:xfrm>
          <a:prstGeom prst="ellipse">
            <a:avLst/>
          </a:prstGeom>
          <a:solidFill>
            <a:srgbClr val="0000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charset="0"/>
            </a:endParaRPr>
          </a:p>
        </p:txBody>
      </p:sp>
      <p:sp>
        <p:nvSpPr>
          <p:cNvPr id="104" name="Oval 103"/>
          <p:cNvSpPr/>
          <p:nvPr/>
        </p:nvSpPr>
        <p:spPr bwMode="auto">
          <a:xfrm>
            <a:off x="9601200" y="4191000"/>
            <a:ext cx="304800" cy="304800"/>
          </a:xfrm>
          <a:prstGeom prst="ellipse">
            <a:avLst/>
          </a:prstGeom>
          <a:solidFill>
            <a:srgbClr val="0000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charset="0"/>
            </a:endParaRPr>
          </a:p>
        </p:txBody>
      </p:sp>
      <p:sp>
        <p:nvSpPr>
          <p:cNvPr id="105" name="Oval 104"/>
          <p:cNvSpPr/>
          <p:nvPr/>
        </p:nvSpPr>
        <p:spPr bwMode="auto">
          <a:xfrm>
            <a:off x="9601200" y="3810000"/>
            <a:ext cx="304800" cy="304800"/>
          </a:xfrm>
          <a:prstGeom prst="ellipse">
            <a:avLst/>
          </a:prstGeom>
          <a:solidFill>
            <a:srgbClr val="0000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charset="0"/>
            </a:endParaRPr>
          </a:p>
        </p:txBody>
      </p:sp>
      <p:sp>
        <p:nvSpPr>
          <p:cNvPr id="106" name="Oval 105"/>
          <p:cNvSpPr/>
          <p:nvPr/>
        </p:nvSpPr>
        <p:spPr bwMode="auto">
          <a:xfrm>
            <a:off x="9144000" y="3810000"/>
            <a:ext cx="304800" cy="304800"/>
          </a:xfrm>
          <a:prstGeom prst="ellipse">
            <a:avLst/>
          </a:prstGeom>
          <a:solidFill>
            <a:srgbClr val="0000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charset="0"/>
            </a:endParaRPr>
          </a:p>
        </p:txBody>
      </p:sp>
      <p:sp>
        <p:nvSpPr>
          <p:cNvPr id="107" name="Oval 106"/>
          <p:cNvSpPr/>
          <p:nvPr/>
        </p:nvSpPr>
        <p:spPr bwMode="auto">
          <a:xfrm>
            <a:off x="8686800" y="3810000"/>
            <a:ext cx="304800" cy="304800"/>
          </a:xfrm>
          <a:prstGeom prst="ellipse">
            <a:avLst/>
          </a:prstGeom>
          <a:solidFill>
            <a:srgbClr val="0000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charset="0"/>
            </a:endParaRPr>
          </a:p>
        </p:txBody>
      </p:sp>
      <p:sp>
        <p:nvSpPr>
          <p:cNvPr id="108" name="Oval 107"/>
          <p:cNvSpPr/>
          <p:nvPr/>
        </p:nvSpPr>
        <p:spPr bwMode="auto">
          <a:xfrm>
            <a:off x="8229600" y="3810000"/>
            <a:ext cx="304800" cy="304800"/>
          </a:xfrm>
          <a:prstGeom prst="ellipse">
            <a:avLst/>
          </a:prstGeom>
          <a:solidFill>
            <a:srgbClr val="0000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8534400" y="3505202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hard drives</a:t>
            </a:r>
          </a:p>
        </p:txBody>
      </p:sp>
      <p:cxnSp>
        <p:nvCxnSpPr>
          <p:cNvPr id="111" name="Straight Arrow Connector 110"/>
          <p:cNvCxnSpPr>
            <a:stCxn id="13" idx="3"/>
          </p:cNvCxnSpPr>
          <p:nvPr/>
        </p:nvCxnSpPr>
        <p:spPr bwMode="auto">
          <a:xfrm>
            <a:off x="7086600" y="2933700"/>
            <a:ext cx="1219200" cy="4191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14" name="Straight Arrow Connector 113"/>
          <p:cNvCxnSpPr/>
          <p:nvPr/>
        </p:nvCxnSpPr>
        <p:spPr bwMode="auto">
          <a:xfrm>
            <a:off x="8839200" y="3352800"/>
            <a:ext cx="381000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17" name="Straight Arrow Connector 116"/>
          <p:cNvCxnSpPr/>
          <p:nvPr/>
        </p:nvCxnSpPr>
        <p:spPr bwMode="auto">
          <a:xfrm rot="5400000">
            <a:off x="8724900" y="3695700"/>
            <a:ext cx="762000" cy="5334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21" name="Straight Arrow Connector 120"/>
          <p:cNvCxnSpPr>
            <a:stCxn id="102" idx="3"/>
          </p:cNvCxnSpPr>
          <p:nvPr/>
        </p:nvCxnSpPr>
        <p:spPr bwMode="auto">
          <a:xfrm rot="5400000">
            <a:off x="7239002" y="3155764"/>
            <a:ext cx="197037" cy="278783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30" name="Straight Connector 129"/>
          <p:cNvCxnSpPr>
            <a:endCxn id="10" idx="2"/>
          </p:cNvCxnSpPr>
          <p:nvPr/>
        </p:nvCxnSpPr>
        <p:spPr bwMode="auto">
          <a:xfrm rot="16200000" flipH="1">
            <a:off x="4743450" y="1962150"/>
            <a:ext cx="457200" cy="3429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1" name="Straight Connector 130"/>
          <p:cNvCxnSpPr>
            <a:endCxn id="10" idx="2"/>
          </p:cNvCxnSpPr>
          <p:nvPr/>
        </p:nvCxnSpPr>
        <p:spPr bwMode="auto">
          <a:xfrm rot="16200000" flipH="1">
            <a:off x="4857750" y="2076450"/>
            <a:ext cx="457200" cy="1143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4" name="Straight Connector 133"/>
          <p:cNvCxnSpPr>
            <a:stCxn id="10" idx="0"/>
            <a:endCxn id="10" idx="2"/>
          </p:cNvCxnSpPr>
          <p:nvPr/>
        </p:nvCxnSpPr>
        <p:spPr bwMode="auto">
          <a:xfrm rot="16200000" flipH="1">
            <a:off x="4914900" y="2133600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8" name="Straight Connector 137"/>
          <p:cNvCxnSpPr>
            <a:endCxn id="13" idx="3"/>
          </p:cNvCxnSpPr>
          <p:nvPr/>
        </p:nvCxnSpPr>
        <p:spPr bwMode="auto">
          <a:xfrm>
            <a:off x="6096000" y="2743200"/>
            <a:ext cx="990600" cy="1905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42" name="Straight Connector 141"/>
          <p:cNvCxnSpPr/>
          <p:nvPr/>
        </p:nvCxnSpPr>
        <p:spPr bwMode="auto">
          <a:xfrm>
            <a:off x="8305800" y="3352800"/>
            <a:ext cx="5334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70" name="Rectangle 69"/>
          <p:cNvSpPr/>
          <p:nvPr/>
        </p:nvSpPr>
        <p:spPr bwMode="auto">
          <a:xfrm>
            <a:off x="2460913" y="4562065"/>
            <a:ext cx="1349089" cy="3810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Times New Roman" charset="0"/>
              </a:rPr>
              <a:t>DVR</a:t>
            </a:r>
          </a:p>
        </p:txBody>
      </p:sp>
      <p:sp>
        <p:nvSpPr>
          <p:cNvPr id="75" name="Oval 74"/>
          <p:cNvSpPr/>
          <p:nvPr/>
        </p:nvSpPr>
        <p:spPr bwMode="auto">
          <a:xfrm>
            <a:off x="3492662" y="4672781"/>
            <a:ext cx="152399" cy="152400"/>
          </a:xfrm>
          <a:prstGeom prst="ellipse">
            <a:avLst/>
          </a:prstGeom>
          <a:solidFill>
            <a:srgbClr val="0000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charset="0"/>
            </a:endParaRPr>
          </a:p>
        </p:txBody>
      </p:sp>
      <p:cxnSp>
        <p:nvCxnSpPr>
          <p:cNvPr id="76" name="Straight Arrow Connector 75"/>
          <p:cNvCxnSpPr>
            <a:stCxn id="5" idx="1"/>
            <a:endCxn id="70" idx="3"/>
          </p:cNvCxnSpPr>
          <p:nvPr/>
        </p:nvCxnSpPr>
        <p:spPr bwMode="auto">
          <a:xfrm rot="10800000">
            <a:off x="3810003" y="4752567"/>
            <a:ext cx="609599" cy="993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79" name="Straight Arrow Connector 78"/>
          <p:cNvCxnSpPr>
            <a:stCxn id="75" idx="4"/>
            <a:endCxn id="6" idx="1"/>
          </p:cNvCxnSpPr>
          <p:nvPr/>
        </p:nvCxnSpPr>
        <p:spPr bwMode="auto">
          <a:xfrm rot="16200000" flipH="1">
            <a:off x="3777921" y="4616121"/>
            <a:ext cx="889818" cy="130793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82" name="Straight Arrow Connector 81"/>
          <p:cNvCxnSpPr/>
          <p:nvPr/>
        </p:nvCxnSpPr>
        <p:spPr bwMode="auto">
          <a:xfrm rot="5400000">
            <a:off x="4724798" y="6248797"/>
            <a:ext cx="608804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91" name="Straight Arrow Connector 90"/>
          <p:cNvCxnSpPr>
            <a:stCxn id="70" idx="3"/>
            <a:endCxn id="75" idx="6"/>
          </p:cNvCxnSpPr>
          <p:nvPr/>
        </p:nvCxnSpPr>
        <p:spPr bwMode="auto">
          <a:xfrm flipH="1" flipV="1">
            <a:off x="3645061" y="4748981"/>
            <a:ext cx="164941" cy="358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stealth" w="lg" len="lg"/>
          </a:ln>
          <a:effectLst/>
        </p:spPr>
      </p:cxnSp>
      <p:sp>
        <p:nvSpPr>
          <p:cNvPr id="110" name="Freeform 109"/>
          <p:cNvSpPr/>
          <p:nvPr/>
        </p:nvSpPr>
        <p:spPr>
          <a:xfrm>
            <a:off x="4780638" y="4559855"/>
            <a:ext cx="85015" cy="374783"/>
          </a:xfrm>
          <a:custGeom>
            <a:avLst/>
            <a:gdLst>
              <a:gd name="connsiteX0" fmla="*/ 12145 w 85015"/>
              <a:gd name="connsiteY0" fmla="*/ 0 h 374783"/>
              <a:gd name="connsiteX1" fmla="*/ 12145 w 85015"/>
              <a:gd name="connsiteY1" fmla="*/ 176981 h 374783"/>
              <a:gd name="connsiteX2" fmla="*/ 85015 w 85015"/>
              <a:gd name="connsiteY2" fmla="*/ 374783 h 37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015" h="374783">
                <a:moveTo>
                  <a:pt x="12145" y="0"/>
                </a:moveTo>
                <a:cubicBezTo>
                  <a:pt x="6072" y="57258"/>
                  <a:pt x="0" y="114517"/>
                  <a:pt x="12145" y="176981"/>
                </a:cubicBezTo>
                <a:cubicBezTo>
                  <a:pt x="24290" y="239445"/>
                  <a:pt x="85015" y="374783"/>
                  <a:pt x="85015" y="374783"/>
                </a:cubicBezTo>
              </a:path>
            </a:pathLst>
          </a:custGeom>
          <a:noFill/>
          <a:ln w="127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reeform 111"/>
          <p:cNvSpPr/>
          <p:nvPr/>
        </p:nvSpPr>
        <p:spPr>
          <a:xfrm>
            <a:off x="4407608" y="4549445"/>
            <a:ext cx="385175" cy="199537"/>
          </a:xfrm>
          <a:custGeom>
            <a:avLst/>
            <a:gdLst>
              <a:gd name="connsiteX0" fmla="*/ 385175 w 385175"/>
              <a:gd name="connsiteY0" fmla="*/ 0 h 199537"/>
              <a:gd name="connsiteX1" fmla="*/ 239433 w 385175"/>
              <a:gd name="connsiteY1" fmla="*/ 166570 h 199537"/>
              <a:gd name="connsiteX2" fmla="*/ 0 w 385175"/>
              <a:gd name="connsiteY2" fmla="*/ 197802 h 19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5175" h="199537">
                <a:moveTo>
                  <a:pt x="385175" y="0"/>
                </a:moveTo>
                <a:cubicBezTo>
                  <a:pt x="344402" y="66801"/>
                  <a:pt x="303629" y="133603"/>
                  <a:pt x="239433" y="166570"/>
                </a:cubicBezTo>
                <a:cubicBezTo>
                  <a:pt x="175237" y="199537"/>
                  <a:pt x="0" y="197802"/>
                  <a:pt x="0" y="197802"/>
                </a:cubicBezTo>
              </a:path>
            </a:pathLst>
          </a:custGeom>
          <a:noFill/>
          <a:ln w="127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Freeform 112"/>
          <p:cNvSpPr/>
          <p:nvPr/>
        </p:nvSpPr>
        <p:spPr>
          <a:xfrm>
            <a:off x="4855242" y="5705024"/>
            <a:ext cx="166562" cy="239445"/>
          </a:xfrm>
          <a:custGeom>
            <a:avLst/>
            <a:gdLst>
              <a:gd name="connsiteX0" fmla="*/ 0 w 166562"/>
              <a:gd name="connsiteY0" fmla="*/ 0 h 239445"/>
              <a:gd name="connsiteX1" fmla="*/ 135332 w 166562"/>
              <a:gd name="connsiteY1" fmla="*/ 72875 h 239445"/>
              <a:gd name="connsiteX2" fmla="*/ 166562 w 166562"/>
              <a:gd name="connsiteY2" fmla="*/ 239445 h 239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6562" h="239445">
                <a:moveTo>
                  <a:pt x="0" y="0"/>
                </a:moveTo>
                <a:cubicBezTo>
                  <a:pt x="53786" y="16484"/>
                  <a:pt x="107572" y="32968"/>
                  <a:pt x="135332" y="72875"/>
                </a:cubicBezTo>
                <a:cubicBezTo>
                  <a:pt x="163092" y="112782"/>
                  <a:pt x="164827" y="176113"/>
                  <a:pt x="166562" y="239445"/>
                </a:cubicBezTo>
              </a:path>
            </a:pathLst>
          </a:custGeom>
          <a:ln w="12700" cap="flat" cmpd="sng" algn="ctr">
            <a:solidFill>
              <a:srgbClr val="FF66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Freeform 119"/>
          <p:cNvSpPr/>
          <p:nvPr/>
        </p:nvSpPr>
        <p:spPr>
          <a:xfrm>
            <a:off x="5563132" y="4643139"/>
            <a:ext cx="374765" cy="301908"/>
          </a:xfrm>
          <a:custGeom>
            <a:avLst/>
            <a:gdLst>
              <a:gd name="connsiteX0" fmla="*/ 374765 w 374765"/>
              <a:gd name="connsiteY0" fmla="*/ 0 h 301908"/>
              <a:gd name="connsiteX1" fmla="*/ 176973 w 374765"/>
              <a:gd name="connsiteY1" fmla="*/ 72875 h 301908"/>
              <a:gd name="connsiteX2" fmla="*/ 0 w 374765"/>
              <a:gd name="connsiteY2" fmla="*/ 301908 h 301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4765" h="301908">
                <a:moveTo>
                  <a:pt x="374765" y="0"/>
                </a:moveTo>
                <a:cubicBezTo>
                  <a:pt x="307099" y="11278"/>
                  <a:pt x="239434" y="22557"/>
                  <a:pt x="176973" y="72875"/>
                </a:cubicBezTo>
                <a:cubicBezTo>
                  <a:pt x="114512" y="123193"/>
                  <a:pt x="57256" y="212550"/>
                  <a:pt x="0" y="301908"/>
                </a:cubicBezTo>
              </a:path>
            </a:pathLst>
          </a:custGeom>
          <a:noFill/>
          <a:ln w="127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ounded Rectangle 121"/>
          <p:cNvSpPr/>
          <p:nvPr/>
        </p:nvSpPr>
        <p:spPr>
          <a:xfrm>
            <a:off x="2304760" y="4343400"/>
            <a:ext cx="3935030" cy="25146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TextBox 122"/>
          <p:cNvSpPr txBox="1"/>
          <p:nvPr/>
        </p:nvSpPr>
        <p:spPr>
          <a:xfrm>
            <a:off x="2743201" y="4006334"/>
            <a:ext cx="749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Home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8255335" y="2740224"/>
            <a:ext cx="14725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0.1 second buffer</a:t>
            </a:r>
          </a:p>
        </p:txBody>
      </p:sp>
      <p:cxnSp>
        <p:nvCxnSpPr>
          <p:cNvPr id="125" name="Straight Arrow Connector 124"/>
          <p:cNvCxnSpPr>
            <a:stCxn id="100" idx="2"/>
          </p:cNvCxnSpPr>
          <p:nvPr/>
        </p:nvCxnSpPr>
        <p:spPr bwMode="auto">
          <a:xfrm rot="16200000" flipH="1">
            <a:off x="9245432" y="3860968"/>
            <a:ext cx="762000" cy="20286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133" name="Freeform 132"/>
          <p:cNvSpPr/>
          <p:nvPr/>
        </p:nvSpPr>
        <p:spPr>
          <a:xfrm>
            <a:off x="9220193" y="3351799"/>
            <a:ext cx="152674" cy="215125"/>
          </a:xfrm>
          <a:custGeom>
            <a:avLst/>
            <a:gdLst>
              <a:gd name="connsiteX0" fmla="*/ 0 w 152674"/>
              <a:gd name="connsiteY0" fmla="*/ 0 h 215125"/>
              <a:gd name="connsiteX1" fmla="*/ 117976 w 152674"/>
              <a:gd name="connsiteY1" fmla="*/ 55516 h 215125"/>
              <a:gd name="connsiteX2" fmla="*/ 152674 w 152674"/>
              <a:gd name="connsiteY2" fmla="*/ 215125 h 21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674" h="215125">
                <a:moveTo>
                  <a:pt x="0" y="0"/>
                </a:moveTo>
                <a:cubicBezTo>
                  <a:pt x="46265" y="9831"/>
                  <a:pt x="92530" y="19662"/>
                  <a:pt x="117976" y="55516"/>
                </a:cubicBezTo>
                <a:cubicBezTo>
                  <a:pt x="143422" y="91370"/>
                  <a:pt x="152674" y="215125"/>
                  <a:pt x="152674" y="215125"/>
                </a:cubicBezTo>
              </a:path>
            </a:pathLst>
          </a:custGeom>
          <a:noFill/>
          <a:ln w="127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Freeform 135"/>
          <p:cNvSpPr/>
          <p:nvPr/>
        </p:nvSpPr>
        <p:spPr>
          <a:xfrm>
            <a:off x="9213254" y="3325198"/>
            <a:ext cx="312289" cy="255605"/>
          </a:xfrm>
          <a:custGeom>
            <a:avLst/>
            <a:gdLst>
              <a:gd name="connsiteX0" fmla="*/ 0 w 312289"/>
              <a:gd name="connsiteY0" fmla="*/ 12722 h 255605"/>
              <a:gd name="connsiteX1" fmla="*/ 194313 w 312289"/>
              <a:gd name="connsiteY1" fmla="*/ 40480 h 255605"/>
              <a:gd name="connsiteX2" fmla="*/ 312289 w 312289"/>
              <a:gd name="connsiteY2" fmla="*/ 255605 h 255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2289" h="255605">
                <a:moveTo>
                  <a:pt x="0" y="12722"/>
                </a:moveTo>
                <a:cubicBezTo>
                  <a:pt x="71132" y="6361"/>
                  <a:pt x="142265" y="0"/>
                  <a:pt x="194313" y="40480"/>
                </a:cubicBezTo>
                <a:cubicBezTo>
                  <a:pt x="246361" y="80960"/>
                  <a:pt x="312289" y="255605"/>
                  <a:pt x="312289" y="255605"/>
                </a:cubicBezTo>
              </a:path>
            </a:pathLst>
          </a:custGeom>
          <a:noFill/>
          <a:ln w="127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3" name="Straight Connector 142"/>
          <p:cNvCxnSpPr/>
          <p:nvPr/>
        </p:nvCxnSpPr>
        <p:spPr>
          <a:xfrm rot="5400000">
            <a:off x="5257801" y="5714998"/>
            <a:ext cx="457198" cy="1588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672398" y="798737"/>
            <a:ext cx="31976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Both"/>
            </a:pPr>
            <a:r>
              <a:rPr lang="en-US" dirty="0">
                <a:solidFill>
                  <a:srgbClr val="FF0000"/>
                </a:solidFill>
              </a:rPr>
              <a:t>Unauthorized reproduction?</a:t>
            </a:r>
          </a:p>
          <a:p>
            <a:r>
              <a:rPr lang="en-US" dirty="0">
                <a:solidFill>
                  <a:srgbClr val="FF0000"/>
                </a:solidFill>
              </a:rPr>
              <a:t>No; too ephemeral</a:t>
            </a:r>
          </a:p>
          <a:p>
            <a:pPr marL="342900" indent="-342900">
              <a:buAutoNum type="arabicParenBoth"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502125" y="1721127"/>
            <a:ext cx="31623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(2) Unauthorized reproduction?</a:t>
            </a:r>
          </a:p>
          <a:p>
            <a:r>
              <a:rPr lang="en-US" dirty="0">
                <a:solidFill>
                  <a:srgbClr val="FF0000"/>
                </a:solidFill>
              </a:rPr>
              <a:t>Not by Cablevision; perhaps by</a:t>
            </a:r>
          </a:p>
          <a:p>
            <a:r>
              <a:rPr lang="en-US" dirty="0">
                <a:solidFill>
                  <a:srgbClr val="FF0000"/>
                </a:solidFill>
              </a:rPr>
              <a:t>User, but likely fair use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951463" y="5230198"/>
            <a:ext cx="4583721" cy="152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(3) Public performance?</a:t>
            </a:r>
          </a:p>
          <a:p>
            <a:r>
              <a:rPr lang="en-US" dirty="0">
                <a:solidFill>
                  <a:srgbClr val="FF0000"/>
                </a:solidFill>
              </a:rPr>
              <a:t>No, not “public”</a:t>
            </a:r>
          </a:p>
          <a:p>
            <a:r>
              <a:rPr lang="en-US" b="1" dirty="0"/>
              <a:t>--because it’s a transmission from a unique copy to a single recipient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" name="Straight Arrow Connector 3"/>
          <p:cNvCxnSpPr>
            <a:cxnSpLocks/>
          </p:cNvCxnSpPr>
          <p:nvPr/>
        </p:nvCxnSpPr>
        <p:spPr>
          <a:xfrm flipH="1">
            <a:off x="6672398" y="1447801"/>
            <a:ext cx="483634" cy="1073625"/>
          </a:xfrm>
          <a:prstGeom prst="straightConnector1">
            <a:avLst/>
          </a:prstGeom>
          <a:ln w="6350" cmpd="sng">
            <a:solidFill>
              <a:srgbClr val="FF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cxnSpLocks/>
            <a:endCxn id="102" idx="1"/>
          </p:cNvCxnSpPr>
          <p:nvPr/>
        </p:nvCxnSpPr>
        <p:spPr>
          <a:xfrm>
            <a:off x="8153401" y="2644457"/>
            <a:ext cx="578037" cy="1591180"/>
          </a:xfrm>
          <a:prstGeom prst="straightConnector1">
            <a:avLst/>
          </a:prstGeom>
          <a:ln w="6350" cmpd="sng">
            <a:solidFill>
              <a:srgbClr val="FF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 flipV="1">
            <a:off x="6824798" y="4643140"/>
            <a:ext cx="331234" cy="587058"/>
          </a:xfrm>
          <a:prstGeom prst="straightConnector1">
            <a:avLst/>
          </a:prstGeom>
          <a:ln w="6350" cmpd="sng">
            <a:solidFill>
              <a:srgbClr val="FF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Oval 67"/>
          <p:cNvSpPr/>
          <p:nvPr/>
        </p:nvSpPr>
        <p:spPr bwMode="auto">
          <a:xfrm>
            <a:off x="8686800" y="4303824"/>
            <a:ext cx="228600" cy="19197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charset="0"/>
            </a:endParaRPr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5429" y="152401"/>
            <a:ext cx="1170214" cy="32964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2192BC3-0BF8-1640-8BCF-16B546666D3D}"/>
              </a:ext>
            </a:extLst>
          </p:cNvPr>
          <p:cNvSpPr txBox="1"/>
          <p:nvPr/>
        </p:nvSpPr>
        <p:spPr>
          <a:xfrm>
            <a:off x="12632267" y="59435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453574"/>
      </p:ext>
    </p:extLst>
  </p:cSld>
  <p:clrMapOvr>
    <a:masterClrMapping/>
  </p:clrMapOvr>
  <p:transition spd="slow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9622698-FF21-0141-BA1A-7944233F5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3081" y="1858963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/>
              <a:t> </a:t>
            </a:r>
            <a:br>
              <a:rPr lang="en-US" sz="3200" dirty="0"/>
            </a:br>
            <a:r>
              <a:rPr lang="en-US" sz="3200" dirty="0" err="1"/>
              <a:t>Aereo</a:t>
            </a:r>
            <a:br>
              <a:rPr lang="en-US" sz="3200" dirty="0"/>
            </a:br>
            <a:r>
              <a:rPr lang="en-US" sz="3200" dirty="0"/>
              <a:t>(SCOTUS 2014)</a:t>
            </a:r>
          </a:p>
        </p:txBody>
      </p:sp>
    </p:spTree>
    <p:extLst>
      <p:ext uri="{BB962C8B-B14F-4D97-AF65-F5344CB8AC3E}">
        <p14:creationId xmlns:p14="http://schemas.microsoft.com/office/powerpoint/2010/main" val="4182453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62090"/>
            <a:ext cx="9144000" cy="59147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80693" y="6561439"/>
            <a:ext cx="61225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/>
                <a:cs typeface="Arial"/>
              </a:rPr>
              <a:t>http://</a:t>
            </a:r>
            <a:r>
              <a:rPr lang="en-US" sz="1200" dirty="0" err="1">
                <a:latin typeface="Arial"/>
                <a:cs typeface="Arial"/>
              </a:rPr>
              <a:t>online.wsj.com</a:t>
            </a:r>
            <a:r>
              <a:rPr lang="en-US" sz="1200" dirty="0">
                <a:latin typeface="Arial"/>
                <a:cs typeface="Arial"/>
              </a:rPr>
              <a:t>/article/SB10001424052702304065704577424373775083522.html</a:t>
            </a:r>
          </a:p>
        </p:txBody>
      </p:sp>
    </p:spTree>
    <p:extLst>
      <p:ext uri="{BB962C8B-B14F-4D97-AF65-F5344CB8AC3E}">
        <p14:creationId xmlns:p14="http://schemas.microsoft.com/office/powerpoint/2010/main" val="792181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Fox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89044" y="1302027"/>
            <a:ext cx="8421757" cy="452596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/>
                <a:cs typeface="Arial"/>
              </a:rPr>
              <a:t>One of the “big four” American broadcasting networks</a:t>
            </a:r>
          </a:p>
          <a:p>
            <a:r>
              <a:rPr lang="en-US" sz="2400" dirty="0">
                <a:latin typeface="Arial"/>
                <a:cs typeface="Arial"/>
              </a:rPr>
              <a:t>Launched in 1986, joining ABC, CBS, and NBC</a:t>
            </a:r>
          </a:p>
          <a:p>
            <a:r>
              <a:rPr lang="en-US" sz="2400" dirty="0">
                <a:latin typeface="Arial"/>
                <a:cs typeface="Arial"/>
              </a:rPr>
              <a:t>Provides free broadcasts over public airwaves; also enters into retransmission agreements with cable operators and satellite TV providers</a:t>
            </a:r>
          </a:p>
          <a:p>
            <a:r>
              <a:rPr lang="en-US" sz="2400" dirty="0">
                <a:latin typeface="Arial"/>
                <a:cs typeface="Arial"/>
              </a:rPr>
              <a:t>Popular shows include </a:t>
            </a:r>
            <a:r>
              <a:rPr lang="en-US" sz="2400" i="1" dirty="0">
                <a:latin typeface="Arial"/>
                <a:cs typeface="Arial"/>
              </a:rPr>
              <a:t>The Simpsons</a:t>
            </a:r>
            <a:r>
              <a:rPr lang="en-US" sz="2400" dirty="0">
                <a:latin typeface="Arial"/>
                <a:cs typeface="Arial"/>
              </a:rPr>
              <a:t>, </a:t>
            </a:r>
            <a:r>
              <a:rPr lang="en-US" sz="2400" i="1" dirty="0">
                <a:latin typeface="Arial"/>
                <a:cs typeface="Arial"/>
              </a:rPr>
              <a:t>Family Guy</a:t>
            </a:r>
            <a:r>
              <a:rPr lang="en-US" sz="2400" dirty="0">
                <a:latin typeface="Arial"/>
                <a:cs typeface="Arial"/>
              </a:rPr>
              <a:t>, </a:t>
            </a:r>
            <a:r>
              <a:rPr lang="en-US" sz="2400" i="1" dirty="0">
                <a:latin typeface="Arial"/>
                <a:cs typeface="Arial"/>
              </a:rPr>
              <a:t>New Girl</a:t>
            </a:r>
            <a:r>
              <a:rPr lang="en-US" sz="2400" dirty="0">
                <a:latin typeface="Arial"/>
                <a:cs typeface="Arial"/>
              </a:rPr>
              <a:t>, </a:t>
            </a:r>
            <a:r>
              <a:rPr lang="en-US" sz="2400" i="1" dirty="0">
                <a:latin typeface="Arial"/>
                <a:cs typeface="Arial"/>
              </a:rPr>
              <a:t>Bones</a:t>
            </a:r>
            <a:r>
              <a:rPr lang="en-US" sz="2400" dirty="0">
                <a:latin typeface="Arial"/>
                <a:cs typeface="Arial"/>
              </a:rPr>
              <a:t>, and </a:t>
            </a:r>
            <a:r>
              <a:rPr lang="en-US" sz="2400" i="1" dirty="0">
                <a:latin typeface="Arial"/>
                <a:cs typeface="Arial"/>
              </a:rPr>
              <a:t>Glee – </a:t>
            </a:r>
            <a:r>
              <a:rPr lang="en-US" sz="2400" dirty="0">
                <a:latin typeface="Arial"/>
                <a:cs typeface="Arial"/>
              </a:rPr>
              <a:t>to which Fox owns the copyrights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07478" y="6532356"/>
            <a:ext cx="7498522" cy="365125"/>
          </a:xfrm>
        </p:spPr>
        <p:txBody>
          <a:bodyPr/>
          <a:lstStyle/>
          <a:p>
            <a:r>
              <a:rPr lang="en-US" dirty="0"/>
              <a:t>© 2015, Alan Ai. The terms on which this case study may be used or modified are available at </a:t>
            </a:r>
            <a:r>
              <a:rPr lang="en-US" dirty="0" err="1"/>
              <a:t>copyx.org</a:t>
            </a:r>
            <a:r>
              <a:rPr lang="en-US" dirty="0"/>
              <a:t>/permission. </a:t>
            </a:r>
          </a:p>
        </p:txBody>
      </p:sp>
      <p:pic>
        <p:nvPicPr>
          <p:cNvPr id="7" name="Picture 6" descr="Fox promotional picture of The Simpsons." title="http://www.cartoonbrew.com/wp-content/uploads/key_art_the_simpsons.jpg 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986" y="4380084"/>
            <a:ext cx="4613448" cy="179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609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D0F131F1-831B-0647-A3A9-837A037336F1}" vid="{66825EB4-E024-AE4F-BD62-F85C1C0974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2734</TotalTime>
  <Words>787</Words>
  <Application>Microsoft Macintosh PowerPoint</Application>
  <PresentationFormat>Widescreen</PresentationFormat>
  <Paragraphs>182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Office Theme</vt:lpstr>
      <vt:lpstr>Fox v. Dish</vt:lpstr>
      <vt:lpstr>Background</vt:lpstr>
      <vt:lpstr>Sony v. Universal City Studios  (SCOTUS 1984)</vt:lpstr>
      <vt:lpstr>PowerPoint Presentation</vt:lpstr>
      <vt:lpstr>   Cablevision (CA2 2008)</vt:lpstr>
      <vt:lpstr>PowerPoint Presentation</vt:lpstr>
      <vt:lpstr>  Aereo (SCOTUS 2014)</vt:lpstr>
      <vt:lpstr>PowerPoint Presentation</vt:lpstr>
      <vt:lpstr>Fox</vt:lpstr>
      <vt:lpstr>Dish</vt:lpstr>
      <vt:lpstr>Business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Exercise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Fox v. Dish</dc:title>
  <dc:creator>Terry Fisher</dc:creator>
  <cp:lastModifiedBy>Terry Fisher</cp:lastModifiedBy>
  <cp:revision>22</cp:revision>
  <dcterms:created xsi:type="dcterms:W3CDTF">2021-03-22T17:45:46Z</dcterms:created>
  <dcterms:modified xsi:type="dcterms:W3CDTF">2024-03-19T14:30:44Z</dcterms:modified>
</cp:coreProperties>
</file>