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676" r:id="rId4"/>
    <p:sldId id="259" r:id="rId5"/>
    <p:sldId id="683" r:id="rId6"/>
    <p:sldId id="261" r:id="rId7"/>
    <p:sldId id="262" r:id="rId8"/>
    <p:sldId id="263" r:id="rId9"/>
    <p:sldId id="264" r:id="rId10"/>
    <p:sldId id="265" r:id="rId11"/>
    <p:sldId id="688" r:id="rId12"/>
    <p:sldId id="68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8"/>
    <p:restoredTop sz="95846"/>
  </p:normalViewPr>
  <p:slideViewPr>
    <p:cSldViewPr snapToGrid="0" showGuides="1">
      <p:cViewPr varScale="1">
        <p:scale>
          <a:sx n="128" d="100"/>
          <a:sy n="128" d="100"/>
        </p:scale>
        <p:origin x="800" y="176"/>
      </p:cViewPr>
      <p:guideLst>
        <p:guide orient="horz" pos="9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2CF53-2C22-6B44-A851-C21CC0BB4E06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CD859-17E5-CD4C-ADBC-0BD720A5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E2ACF-78A3-B5CC-B0BE-B70E711B5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C2509-696E-66C3-B49E-9B0BC4A2C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6232F-A4AA-5D40-3D57-D07CD19B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701C4-A14A-1E45-1AED-63E1CC63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B22F-7077-5980-D699-C7413D1F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09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DBBC2-CE85-94F6-6D74-CDC1FA34F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2B835-2ACD-84A2-E1AA-6DECF874C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711D-1D41-E71D-4DF6-6C4C5F23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91710-6818-EA69-A2A7-2CAD89BF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545A-9B55-5225-E7DB-17F1732C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79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6D23C-359E-DC53-9FEE-710ADEB4B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82EFA-BF1A-B2F3-7C51-55A0AC335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E475B-D043-E5D2-C9BE-419E8B4B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7C39C-F75A-A537-714A-05E97D0F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29AB0-B16E-1874-F888-ABF7B4ED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07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76D3-835C-FD1B-C3F4-6E00F6F0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3746B-1703-0B85-BC5F-5E2B8CEF2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E6EA-6D56-B942-1048-58A9B78A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9CE4A-99E8-801D-CD49-9BADA7EF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7067C-A040-A13A-D7E7-BD543B732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8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9454-C970-EDA4-DF55-C96AFAE7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16C61-B3FD-7FE9-E535-364631709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F6427-6D86-8D41-25F2-EB8DA7D0B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56C9A-8CFE-4D58-AB98-AF828281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58776-83C7-3ED8-2BC0-EAF7BD9B5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D2D3-D5CF-222E-91CF-14961ABE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E9708-2645-D5EE-414E-48465A284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99AE-1CDC-8432-8776-4206E84C0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E0221-987A-B280-AC9B-E21FF4C9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F8194-2B9B-9233-690B-5E9DC41C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11D76-C465-EE8F-CFF2-BBE3DA97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0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902FC-6F84-4F1D-13E2-46F6F42F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49E9C-49F1-33F0-7F89-FC2C648DA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568E8-9B6C-540D-5DA1-BEC1BE0F5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FB6A9-5713-E959-6315-A1B719AC3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BC0A3C-AC99-761C-76DF-14CCBF321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418E4-0418-1CCB-A0B5-B00585F6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6749DF-966B-0651-3DBF-A1EA96F67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1173AC-940C-02CB-2BDB-ECAC0C55C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3C66-27F5-FDB4-C4C1-40441D8E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BB314-4CDE-D4F4-B99C-744DEC54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8787C-87D6-8AA8-13B3-D0FBF0C5E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BD46A-229E-EABA-B811-E4E8544B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5940B-293E-85E0-15DF-C8646AE5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BD7BB8-228F-712A-1AF3-7E2B9724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DDFE4-11FE-DDF7-5E62-1E739B70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77F6-BA7F-CDDE-7097-953D0E7F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32FEC-EF8F-199A-7A39-5129B9911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C3F52-24AD-B596-5186-3209671D6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E7015-F0C5-36E6-7544-90BD52BD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FEDDD-F18E-BEB2-9EFC-8C8B7275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D38D8-BEAF-B6F8-C2FA-6F26D19F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4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4625-C5A1-901E-946F-1B7BF3244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889A8E-FED0-37B3-76DD-A0CAEA4F2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CCEF79-7589-419E-54B0-8C76EE07F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289C5-926B-F8E4-CE53-E2E9C5C7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41AA7-10C8-8E88-C374-14C63CE1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56694-6632-D429-048C-BC21C7D7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4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C9D63-99E2-DB96-4792-6B5388E1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792B4-6877-FF3D-A483-497D30E19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0AD72-A66F-4A62-8AF2-D7A0656D2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F062-EB77-1340-ADA8-3D7CD0208A2D}" type="datetimeFigureOut">
              <a:rPr lang="en-US" smtClean="0"/>
              <a:t>4/8/24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7E3FA-38A6-9F3E-E1D8-AB91D2769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9F4BA-EFD3-EB38-9EE6-3E280D84D2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458BF-F45D-6749-BF5F-DC840966D50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nn diagram&#10;&#10;Description automatically generated">
            <a:extLst>
              <a:ext uri="{FF2B5EF4-FFF2-40B4-BE49-F238E27FC236}">
                <a16:creationId xmlns:a16="http://schemas.microsoft.com/office/drawing/2014/main" id="{F64FAADE-B7B7-7291-7EA7-06E9E8FD98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557" y="126206"/>
            <a:ext cx="407152" cy="477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860887-B833-6261-0522-80E6C72602C6}"/>
              </a:ext>
            </a:extLst>
          </p:cNvPr>
          <p:cNvSpPr txBox="1"/>
          <p:nvPr userDrawn="1"/>
        </p:nvSpPr>
        <p:spPr>
          <a:xfrm>
            <a:off x="10412730" y="178981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0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FB3D-912B-BF4C-B5AF-BD003D62D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4032"/>
            <a:ext cx="9144000" cy="23876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Doctrinal Implications of the Theories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Study 254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0E927-6CDF-EE40-A58F-3FA4914FDE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37012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Fisher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E56F4-43D2-2E08-3D01-E1A3E0F3B4C6}"/>
              </a:ext>
            </a:extLst>
          </p:cNvPr>
          <p:cNvSpPr txBox="1"/>
          <p:nvPr/>
        </p:nvSpPr>
        <p:spPr>
          <a:xfrm>
            <a:off x="10412730" y="178981"/>
            <a:ext cx="1360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  <a:r>
              <a:rPr lang="en-US" sz="28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28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E37CC-8416-A14F-CD17-B849A32E8358}"/>
              </a:ext>
            </a:extLst>
          </p:cNvPr>
          <p:cNvSpPr txBox="1"/>
          <p:nvPr/>
        </p:nvSpPr>
        <p:spPr>
          <a:xfrm>
            <a:off x="3958267" y="6538595"/>
            <a:ext cx="427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Licensed under terms available at https://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ipxcourses.org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3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Secondary Liability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Same as the Welfare Theory, with an emphasis (in factor 4) on the cultural value of dual-use technologies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Liability should be imposed on third parties only if:</a:t>
            </a: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(1) otherwise, the incidence of copyright infringement would be unacceptably high;</a:t>
            </a: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(2) the third parties, left to their own devices, would not intervene to curb infringement;</a:t>
            </a: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(3) the third parties can effectively suppress infringement; and</a:t>
            </a: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(4) the social and economic costs of penalizing the third parties are not unacceptably high.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Impose liability upon all parties who intentionally encourage </a:t>
            </a:r>
            <a:r>
              <a:rPr lang="en-US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or </a:t>
            </a: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aid others to violate copyright law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Require parties who knowingly benefit from others’ violations of copyright law to disgorge those benefits (curb parasitism)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0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Mandatory attribution with respect to the fruits of generative AI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Copyright protection for the fruits of generative AI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 injunctive relief for nonpermissive use of copyrighted materials in training data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Industry-specific compensation systems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Nonpermissive use of copyrighted materials in training sets should be deemed fair use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Injunctive relief for nonpermissive use of expressive materials in training sets if it poses a risk of producing distorted outputs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Compulsory license for nonpermissive use of copyrighted materials in training sets 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90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CE85B1C0-7D0E-DF6E-AD88-2BB7BDC5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7986" cy="36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1D3C6-7292-A336-CEFC-BB929629FA26}"/>
              </a:ext>
            </a:extLst>
          </p:cNvPr>
          <p:cNvSpPr txBox="1"/>
          <p:nvPr/>
        </p:nvSpPr>
        <p:spPr>
          <a:xfrm>
            <a:off x="0" y="3635022"/>
            <a:ext cx="5012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0" u="none" strike="noStrike" dirty="0">
                <a:solidFill>
                  <a:srgbClr val="333333"/>
                </a:solidFill>
                <a:effectLst/>
                <a:highlight>
                  <a:srgbClr val="EEEEEE"/>
                </a:highlight>
                <a:latin typeface="nyt-franklin"/>
              </a:rPr>
              <a:t>Copyrighted image from Naughty Dog, the video game developer</a:t>
            </a:r>
            <a:endParaRPr lang="en-US" sz="1400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9685E8CF-6445-BA41-F61D-1B116535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002" y="3181701"/>
            <a:ext cx="6540997" cy="36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22088D-4873-4B95-CCE2-08A43B435E88}"/>
              </a:ext>
            </a:extLst>
          </p:cNvPr>
          <p:cNvSpPr txBox="1"/>
          <p:nvPr/>
        </p:nvSpPr>
        <p:spPr>
          <a:xfrm>
            <a:off x="7345673" y="2658481"/>
            <a:ext cx="4846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generated by </a:t>
            </a:r>
            <a:r>
              <a:rPr lang="en-US" sz="1400" dirty="0" err="1"/>
              <a:t>MidJourney</a:t>
            </a:r>
            <a:r>
              <a:rPr lang="en-US" sz="1400" dirty="0"/>
              <a:t> in response to prompt:</a:t>
            </a:r>
          </a:p>
          <a:p>
            <a:r>
              <a:rPr lang="en-US" sz="1400" b="0" i="0" u="none" strike="noStrike" dirty="0">
                <a:effectLst/>
                <a:highlight>
                  <a:srgbClr val="FFFFFF"/>
                </a:highlight>
                <a:latin typeface="nyt-franklin"/>
              </a:rPr>
              <a:t>“the last of us 2 </a:t>
            </a:r>
            <a:r>
              <a:rPr lang="en-US" sz="1400" b="0" i="0" u="none" strike="noStrike" dirty="0" err="1">
                <a:effectLst/>
                <a:highlight>
                  <a:srgbClr val="FFFFFF"/>
                </a:highlight>
                <a:latin typeface="nyt-franklin"/>
              </a:rPr>
              <a:t>ellie</a:t>
            </a:r>
            <a:r>
              <a:rPr lang="en-US" sz="1400" b="0" i="0" u="none" strike="noStrike" dirty="0">
                <a:effectLst/>
                <a:highlight>
                  <a:srgbClr val="FFFFFF"/>
                </a:highlight>
                <a:latin typeface="nyt-franklin"/>
              </a:rPr>
              <a:t> with guitar in front of tree --v 6.0 --</a:t>
            </a:r>
            <a:r>
              <a:rPr lang="en-US" sz="1400" b="0" i="0" u="none" strike="noStrike" dirty="0" err="1">
                <a:effectLst/>
                <a:highlight>
                  <a:srgbClr val="FFFFFF"/>
                </a:highlight>
                <a:latin typeface="nyt-franklin"/>
              </a:rPr>
              <a:t>ar</a:t>
            </a:r>
            <a:r>
              <a:rPr lang="en-US" sz="1400" b="0" i="0" u="none" strike="noStrike" dirty="0">
                <a:effectLst/>
                <a:highlight>
                  <a:srgbClr val="FFFFFF"/>
                </a:highlight>
                <a:latin typeface="nyt-franklin"/>
              </a:rPr>
              <a:t> 16:9”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4802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 a work if it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(a) is not copied and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(b) produces in a reasonable person an overall impression different from that produced by any other single work that had been publicly available prior to the creation of the work at issue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 only works that (a) are not copied and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(b) would not be created in the absence of the incentives associated with copyright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 all works that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(a) are not copied and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(b) reflect creators’ expressive choices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 all works that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(a) are not copied and 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(b) originate in effort, including “sweat of the brow”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3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44F7-F71F-564E-A9CE-C5D56DE2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Illustrations of Cultural Theory Guideline for Originality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651A8-4800-56F4-C3CA-163A18E6C9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Original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2163C1-9B0D-C044-F884-D87F48F60E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floor plan of a suburban home at issue in </a:t>
            </a:r>
            <a:r>
              <a:rPr lang="en-US" i="1" dirty="0" err="1"/>
              <a:t>Intervest</a:t>
            </a:r>
            <a:r>
              <a:rPr lang="en-US" i="1" dirty="0"/>
              <a:t> Construction v. Canterbury Estate Homes</a:t>
            </a:r>
            <a:r>
              <a:rPr lang="en-US" dirty="0"/>
              <a:t>;</a:t>
            </a:r>
          </a:p>
          <a:p>
            <a:r>
              <a:rPr lang="en-US" dirty="0"/>
              <a:t>The bass line of Marvin Gaye’s composition, “Give it Up.”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3159C-34C4-E928-2E06-AEE711CC2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Original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5E9E4-9B78-71A3-D1CE-F27F299411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The floor plan of the Jewish Museum in Berlin;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tune of Kookaburra</a:t>
            </a:r>
          </a:p>
        </p:txBody>
      </p:sp>
    </p:spTree>
    <p:extLst>
      <p:ext uri="{BB962C8B-B14F-4D97-AF65-F5344CB8AC3E}">
        <p14:creationId xmlns:p14="http://schemas.microsoft.com/office/powerpoint/2010/main" val="3014024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Idea/Fact/Expression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Texts, recordings, or other material essential to civic engagement should be deemed either facts or ideas (e.g., public speeches; blog posts by politicians)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 borderline cases, define as ideas or facts things whose protection would generate more social harm than social benefit (e.g., newly created names of geographic features)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Do not protect collections of fact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 collections of facts gathered with effort (e.g., journalism; history)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9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 Use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0" y="1524000"/>
            <a:ext cx="28459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Substitute “adverse impact on a just and attractive society” for “welfare loss” in the incentive/loss ratio.</a:t>
            </a:r>
          </a:p>
          <a:p>
            <a:pPr marR="0" indent="-10287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transformative uses should be given more latitude than consumptive uses of copyrighted materials;</a:t>
            </a:r>
          </a:p>
          <a:p>
            <a:pPr marR="0" indent="-10287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uses that either constitute or facilitate creative engagement with intellectual products = fair; </a:t>
            </a:r>
          </a:p>
          <a:p>
            <a:pPr marR="0" indent="-10287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generous treatment of commentary and criticism;</a:t>
            </a:r>
          </a:p>
          <a:p>
            <a:pPr indent="-10287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generous treatment of educational uses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Activities with high ratios of incentives to welfare loss = unfair; activities with low ratios = fair</a:t>
            </a:r>
          </a:p>
          <a:p>
            <a:pPr marL="37719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treat as “fair” uses with high positive externalities (e.g., parody);</a:t>
            </a:r>
          </a:p>
          <a:p>
            <a:pPr marL="37719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treat as “fair” socially beneficial activities that would be blocked by transaction costs;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track popular attitudes (avoid negative “psychic externalities”)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Factor #1: “transformation” should weaken, rather than strengthen, argument for fair use;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Factor #2:  hostility to disclosure of unpublished works;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Factor #4:  Do not penalize artists for refusing to license uses of their works; “harms” should include tarnishing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Emphasize factor #4 (ensure creators have appropriate rewards);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Narrow conception of “potential market” (no reaping where one has not sown);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Reorient factor #1 to focus on defendant’s labor (parasite vs. contributor);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Deemphasize factor #2 (journalism is as worthy labor as writing fiction)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91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 Rights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Reduced protection for the right of integrity;</a:t>
            </a:r>
          </a:p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Enhanced protection for the right of attribution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 moral rights if and only if their availability would augment incentives to create new works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Extend rights of integrity and attribution to all types of artistic works; eliminate exception for WFHs; eliminate </a:t>
            </a:r>
            <a:r>
              <a:rPr lang="en-US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waivability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Make all moral rights freely alienable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89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Reinstate notice requirement;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Comprehensive mandatory registration system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Reinstate notice requirement;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Comprehensive mandatory registration system</a:t>
            </a:r>
          </a:p>
          <a:p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Preserve no-formalities principle of Berne Convention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Preserve no-formalities principle of Berne Convention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4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Compulsory Licenses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Generalize section 115 to cover other types of follow-on innovation;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More CLs for educational activities (percentage of profits)</a:t>
            </a:r>
            <a:r>
              <a:rPr lang="en-US" dirty="0">
                <a:effectLst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Employ CLs only when the net social benefits of the uses in question exceed transaction costs associated with voluntary licenses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Avoid CLs with respect to copyrighted works expressive of their creators’ personalities; eliminate section 115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Avoid CLs, because they encroach upon creators’ natural property rights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59DDFF-AEB4-4164-B6E4-A7C39A85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708"/>
            <a:ext cx="10515600" cy="64866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Pricing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07851-7AE6-B1E0-0AF2-060AF7B1B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441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Fairness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30270A-18FB-72F2-EA5E-E197A74D5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96293" y="537749"/>
            <a:ext cx="274823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Personality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12B2D95-1823-9D49-6840-0A06DD009358}"/>
              </a:ext>
            </a:extLst>
          </p:cNvPr>
          <p:cNvSpPr txBox="1">
            <a:spLocks/>
          </p:cNvSpPr>
          <p:nvPr/>
        </p:nvSpPr>
        <p:spPr>
          <a:xfrm>
            <a:off x="624747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Welfare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2ECE8F-5648-375B-8934-41B6FAF4600E}"/>
              </a:ext>
            </a:extLst>
          </p:cNvPr>
          <p:cNvSpPr txBox="1">
            <a:spLocks/>
          </p:cNvSpPr>
          <p:nvPr/>
        </p:nvSpPr>
        <p:spPr>
          <a:xfrm>
            <a:off x="9200322" y="537749"/>
            <a:ext cx="274823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965F1E-040C-1592-62AE-AB09EF96D4B0}"/>
              </a:ext>
            </a:extLst>
          </p:cNvPr>
          <p:cNvSpPr txBox="1"/>
          <p:nvPr/>
        </p:nvSpPr>
        <p:spPr>
          <a:xfrm>
            <a:off x="9200321" y="1524000"/>
            <a:ext cx="27482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Kirtsaeng</a:t>
            </a: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was wrongly decided because it undermines global distributive justice;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Protection for DRM that facilitates global geographic differential pricing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0FF350-88AE-1E46-60A1-778586AE6E1A}"/>
              </a:ext>
            </a:extLst>
          </p:cNvPr>
          <p:cNvSpPr txBox="1"/>
          <p:nvPr/>
        </p:nvSpPr>
        <p:spPr>
          <a:xfrm>
            <a:off x="6198305" y="152400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Kirtsaeng</a:t>
            </a: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was wrongly decided because it corrodes revenues and thus incentives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4B4A-91D3-AEB7-A8B5-492DF3B87077}"/>
              </a:ext>
            </a:extLst>
          </p:cNvPr>
          <p:cNvSpPr txBox="1"/>
          <p:nvPr/>
        </p:nvSpPr>
        <p:spPr>
          <a:xfrm>
            <a:off x="3196290" y="1524000"/>
            <a:ext cx="27482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Kirtsaeng</a:t>
            </a: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was wrongly decided because it’s inconsistent with artists’ continuing control over creations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131BC-6FD6-F877-3ACC-A5B7BB7B6061}"/>
              </a:ext>
            </a:extLst>
          </p:cNvPr>
          <p:cNvSpPr txBox="1"/>
          <p:nvPr/>
        </p:nvSpPr>
        <p:spPr>
          <a:xfrm>
            <a:off x="243440" y="1543120"/>
            <a:ext cx="2748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Kirtsaeng</a:t>
            </a: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was rightly decided because of “one bite at the apple” principle</a:t>
            </a:r>
            <a:r>
              <a:rPr lang="en-US" dirty="0">
                <a:effectLst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40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A5057450-0EB3-A042-981A-D6A594E5DF94}" vid="{F9C905C9-DBB4-7E48-B530-54958C3180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1031</Words>
  <Application>Microsoft Macintosh PowerPoint</Application>
  <PresentationFormat>Widescreen</PresentationFormat>
  <Paragraphs>130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Cambria</vt:lpstr>
      <vt:lpstr>nyt-franklin</vt:lpstr>
      <vt:lpstr>Times New Roman</vt:lpstr>
      <vt:lpstr>Office Theme</vt:lpstr>
      <vt:lpstr>Doctrinal Implications of the Theories Case Study 254</vt:lpstr>
      <vt:lpstr>Originality</vt:lpstr>
      <vt:lpstr>Illustrations of Cultural Theory Guideline for Originality</vt:lpstr>
      <vt:lpstr>Idea/Fact/Expression</vt:lpstr>
      <vt:lpstr>Fair Use</vt:lpstr>
      <vt:lpstr>Moral Rights</vt:lpstr>
      <vt:lpstr>Formalities</vt:lpstr>
      <vt:lpstr>Compulsory Licenses</vt:lpstr>
      <vt:lpstr>Differential Pricing</vt:lpstr>
      <vt:lpstr>Secondary Liability</vt:lpstr>
      <vt:lpstr>Artificial Intelligence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Doctrinal Implications of the Theories Case Study 254</dc:title>
  <dc:creator>Terry Fisher</dc:creator>
  <cp:lastModifiedBy>Terry Fisher</cp:lastModifiedBy>
  <cp:revision>11</cp:revision>
  <dcterms:created xsi:type="dcterms:W3CDTF">2024-04-08T12:31:12Z</dcterms:created>
  <dcterms:modified xsi:type="dcterms:W3CDTF">2024-04-08T14:22:16Z</dcterms:modified>
</cp:coreProperties>
</file>