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1721" r:id="rId3"/>
    <p:sldId id="1723" r:id="rId4"/>
    <p:sldId id="1743" r:id="rId5"/>
    <p:sldId id="1725" r:id="rId6"/>
    <p:sldId id="1744" r:id="rId7"/>
    <p:sldId id="1758" r:id="rId8"/>
    <p:sldId id="1733" r:id="rId9"/>
    <p:sldId id="1731" r:id="rId10"/>
    <p:sldId id="1732" r:id="rId11"/>
    <p:sldId id="1752" r:id="rId12"/>
    <p:sldId id="1760" r:id="rId13"/>
    <p:sldId id="1749" r:id="rId14"/>
    <p:sldId id="1751" r:id="rId15"/>
    <p:sldId id="1761" r:id="rId16"/>
    <p:sldId id="1737" r:id="rId17"/>
    <p:sldId id="1750" r:id="rId18"/>
    <p:sldId id="1762" r:id="rId19"/>
    <p:sldId id="1755" r:id="rId20"/>
    <p:sldId id="173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0" userDrawn="1">
          <p15:clr>
            <a:srgbClr val="A4A3A4"/>
          </p15:clr>
        </p15:guide>
        <p15:guide id="2" pos="5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8"/>
    <p:restoredTop sz="95846"/>
  </p:normalViewPr>
  <p:slideViewPr>
    <p:cSldViewPr snapToGrid="0" showGuides="1">
      <p:cViewPr varScale="1">
        <p:scale>
          <a:sx n="110" d="100"/>
          <a:sy n="110" d="100"/>
        </p:scale>
        <p:origin x="184" y="232"/>
      </p:cViewPr>
      <p:guideLst>
        <p:guide orient="horz" pos="360"/>
        <p:guide pos="5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63BB6-98B7-4844-AA47-FB27249E2B70}" type="datetimeFigureOut">
              <a:rPr lang="en-US" smtClean="0"/>
              <a:t>4/16/24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DF1C9-0631-2E4F-B786-9402A84FD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4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http://</a:t>
            </a:r>
            <a:r>
              <a:rPr lang="en-US" dirty="0" err="1"/>
              <a:t>www.marketwatch.com</a:t>
            </a:r>
            <a:r>
              <a:rPr lang="en-US" dirty="0"/>
              <a:t>/story/wall-streets-famed-cast-bronze-bull-turns-25-2014-12-15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3E9E8-6407-4045-9FEA-785792F849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68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/>
              <a:t>See https://</a:t>
            </a:r>
            <a:r>
              <a:rPr lang="en-US" baseline="0" dirty="0" err="1"/>
              <a:t>www.theguardian.com</a:t>
            </a:r>
            <a:r>
              <a:rPr lang="en-US" baseline="0" dirty="0"/>
              <a:t>/us-news/2017/</a:t>
            </a:r>
            <a:r>
              <a:rPr lang="en-US" baseline="0" dirty="0" err="1"/>
              <a:t>apr</a:t>
            </a:r>
            <a:r>
              <a:rPr lang="en-US" baseline="0" dirty="0"/>
              <a:t>/12/charging-bull-new-</a:t>
            </a:r>
            <a:r>
              <a:rPr lang="en-US" baseline="0" dirty="0" err="1"/>
              <a:t>york</a:t>
            </a:r>
            <a:r>
              <a:rPr lang="en-US" baseline="0" dirty="0"/>
              <a:t>-fearless-girl-statue-copyright-claim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See https://</a:t>
            </a:r>
            <a:r>
              <a:rPr lang="en-US" baseline="0" dirty="0" err="1"/>
              <a:t>www.theguardian.com</a:t>
            </a:r>
            <a:r>
              <a:rPr lang="en-US" baseline="0" dirty="0"/>
              <a:t>/us-news/2017/</a:t>
            </a:r>
            <a:r>
              <a:rPr lang="en-US" baseline="0" dirty="0" err="1"/>
              <a:t>apr</a:t>
            </a:r>
            <a:r>
              <a:rPr lang="en-US" baseline="0" dirty="0"/>
              <a:t>/12/charging-bull-new-</a:t>
            </a:r>
            <a:r>
              <a:rPr lang="en-US" baseline="0" dirty="0" err="1"/>
              <a:t>york</a:t>
            </a:r>
            <a:r>
              <a:rPr lang="en-US" baseline="0" dirty="0"/>
              <a:t>-fearless-girl-statue-copyright-claim</a:t>
            </a:r>
          </a:p>
          <a:p>
            <a:pPr marL="228600" indent="-228600">
              <a:buAutoNum type="arabicPeriod"/>
            </a:pPr>
            <a:r>
              <a:rPr lang="en-US" baseline="0" dirty="0"/>
              <a:t>See http://</a:t>
            </a:r>
            <a:r>
              <a:rPr lang="en-US" baseline="0" dirty="0" err="1"/>
              <a:t>www.marketwatch.com</a:t>
            </a:r>
            <a:r>
              <a:rPr lang="en-US" baseline="0" dirty="0"/>
              <a:t>/story/wall-street-bull-artist-calls-bs-on-fearless-girl-statue-2017-03-20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3E9E8-6407-4045-9FEA-785792F849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6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/>
              <a:t>See https://</a:t>
            </a:r>
            <a:r>
              <a:rPr lang="en-US" baseline="0" dirty="0" err="1"/>
              <a:t>www.theguardian.com</a:t>
            </a:r>
            <a:r>
              <a:rPr lang="en-US" baseline="0" dirty="0"/>
              <a:t>/us-news/2017/</a:t>
            </a:r>
            <a:r>
              <a:rPr lang="en-US" baseline="0" dirty="0" err="1"/>
              <a:t>apr</a:t>
            </a:r>
            <a:r>
              <a:rPr lang="en-US" baseline="0" dirty="0"/>
              <a:t>/12/charging-bull-new-</a:t>
            </a:r>
            <a:r>
              <a:rPr lang="en-US" baseline="0" dirty="0" err="1"/>
              <a:t>york</a:t>
            </a:r>
            <a:r>
              <a:rPr lang="en-US" baseline="0" dirty="0"/>
              <a:t>-fearless-girl-statue-copyright-claim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See https://</a:t>
            </a:r>
            <a:r>
              <a:rPr lang="en-US" baseline="0" dirty="0" err="1"/>
              <a:t>www.theguardian.com</a:t>
            </a:r>
            <a:r>
              <a:rPr lang="en-US" baseline="0" dirty="0"/>
              <a:t>/us-news/2017/</a:t>
            </a:r>
            <a:r>
              <a:rPr lang="en-US" baseline="0" dirty="0" err="1"/>
              <a:t>apr</a:t>
            </a:r>
            <a:r>
              <a:rPr lang="en-US" baseline="0" dirty="0"/>
              <a:t>/12/charging-bull-new-</a:t>
            </a:r>
            <a:r>
              <a:rPr lang="en-US" baseline="0" dirty="0" err="1"/>
              <a:t>york</a:t>
            </a:r>
            <a:r>
              <a:rPr lang="en-US" baseline="0" dirty="0"/>
              <a:t>-fearless-girl-statue-copyright-claim</a:t>
            </a:r>
          </a:p>
          <a:p>
            <a:pPr marL="228600" indent="-228600">
              <a:buAutoNum type="arabicPeriod"/>
            </a:pPr>
            <a:r>
              <a:rPr lang="en-US" baseline="0" dirty="0"/>
              <a:t>See http://</a:t>
            </a:r>
            <a:r>
              <a:rPr lang="en-US" baseline="0" dirty="0" err="1"/>
              <a:t>www.marketwatch.com</a:t>
            </a:r>
            <a:r>
              <a:rPr lang="en-US" baseline="0" dirty="0"/>
              <a:t>/story/wall-street-bull-artist-calls-bs-on-fearless-girl-statue-2017-03-20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3E9E8-6407-4045-9FEA-785792F849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4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/>
              <a:t>See https://</a:t>
            </a:r>
            <a:r>
              <a:rPr lang="en-US" baseline="0" dirty="0" err="1"/>
              <a:t>www.theguardian.com</a:t>
            </a:r>
            <a:r>
              <a:rPr lang="en-US" baseline="0" dirty="0"/>
              <a:t>/us-news/2017/</a:t>
            </a:r>
            <a:r>
              <a:rPr lang="en-US" baseline="0" dirty="0" err="1"/>
              <a:t>apr</a:t>
            </a:r>
            <a:r>
              <a:rPr lang="en-US" baseline="0" dirty="0"/>
              <a:t>/12/charging-bull-new-</a:t>
            </a:r>
            <a:r>
              <a:rPr lang="en-US" baseline="0" dirty="0" err="1"/>
              <a:t>york</a:t>
            </a:r>
            <a:r>
              <a:rPr lang="en-US" baseline="0" dirty="0"/>
              <a:t>-fearless-girl-statue-copyright-claim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See https://</a:t>
            </a:r>
            <a:r>
              <a:rPr lang="en-US" baseline="0" dirty="0" err="1"/>
              <a:t>www.theguardian.com</a:t>
            </a:r>
            <a:r>
              <a:rPr lang="en-US" baseline="0" dirty="0"/>
              <a:t>/us-news/2017/</a:t>
            </a:r>
            <a:r>
              <a:rPr lang="en-US" baseline="0" dirty="0" err="1"/>
              <a:t>apr</a:t>
            </a:r>
            <a:r>
              <a:rPr lang="en-US" baseline="0" dirty="0"/>
              <a:t>/12/charging-bull-new-</a:t>
            </a:r>
            <a:r>
              <a:rPr lang="en-US" baseline="0" dirty="0" err="1"/>
              <a:t>york</a:t>
            </a:r>
            <a:r>
              <a:rPr lang="en-US" baseline="0" dirty="0"/>
              <a:t>-fearless-girl-statue-copyright-claim</a:t>
            </a:r>
          </a:p>
          <a:p>
            <a:pPr marL="228600" indent="-228600">
              <a:buAutoNum type="arabicPeriod"/>
            </a:pPr>
            <a:r>
              <a:rPr lang="en-US" baseline="0" dirty="0"/>
              <a:t>See http://</a:t>
            </a:r>
            <a:r>
              <a:rPr lang="en-US" baseline="0" dirty="0" err="1"/>
              <a:t>www.marketwatch.com</a:t>
            </a:r>
            <a:r>
              <a:rPr lang="en-US" baseline="0" dirty="0"/>
              <a:t>/story/wall-street-bull-artist-calls-bs-on-fearless-girl-statue-2017-03-20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3E9E8-6407-4045-9FEA-785792F849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82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/>
              <a:t>See https://</a:t>
            </a:r>
            <a:r>
              <a:rPr lang="en-US" baseline="0" dirty="0" err="1"/>
              <a:t>www.theguardian.com</a:t>
            </a:r>
            <a:r>
              <a:rPr lang="en-US" baseline="0" dirty="0"/>
              <a:t>/us-news/2017/</a:t>
            </a:r>
            <a:r>
              <a:rPr lang="en-US" baseline="0" dirty="0" err="1"/>
              <a:t>apr</a:t>
            </a:r>
            <a:r>
              <a:rPr lang="en-US" baseline="0" dirty="0"/>
              <a:t>/12/charging-bull-new-</a:t>
            </a:r>
            <a:r>
              <a:rPr lang="en-US" baseline="0" dirty="0" err="1"/>
              <a:t>york</a:t>
            </a:r>
            <a:r>
              <a:rPr lang="en-US" baseline="0" dirty="0"/>
              <a:t>-fearless-girl-statue-copyright-claim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See https://</a:t>
            </a:r>
            <a:r>
              <a:rPr lang="en-US" baseline="0" dirty="0" err="1"/>
              <a:t>www.theguardian.com</a:t>
            </a:r>
            <a:r>
              <a:rPr lang="en-US" baseline="0" dirty="0"/>
              <a:t>/us-news/2017/</a:t>
            </a:r>
            <a:r>
              <a:rPr lang="en-US" baseline="0" dirty="0" err="1"/>
              <a:t>apr</a:t>
            </a:r>
            <a:r>
              <a:rPr lang="en-US" baseline="0" dirty="0"/>
              <a:t>/12/charging-bull-new-</a:t>
            </a:r>
            <a:r>
              <a:rPr lang="en-US" baseline="0" dirty="0" err="1"/>
              <a:t>york</a:t>
            </a:r>
            <a:r>
              <a:rPr lang="en-US" baseline="0" dirty="0"/>
              <a:t>-fearless-girl-statue-copyright-claim</a:t>
            </a:r>
          </a:p>
          <a:p>
            <a:pPr marL="228600" indent="-228600">
              <a:buAutoNum type="arabicPeriod"/>
            </a:pPr>
            <a:r>
              <a:rPr lang="en-US" baseline="0" dirty="0"/>
              <a:t>See http://</a:t>
            </a:r>
            <a:r>
              <a:rPr lang="en-US" baseline="0" dirty="0" err="1"/>
              <a:t>www.marketwatch.com</a:t>
            </a:r>
            <a:r>
              <a:rPr lang="en-US" baseline="0" dirty="0"/>
              <a:t>/story/wall-street-bull-artist-calls-bs-on-fearless-girl-statue-2017-03-20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3E9E8-6407-4045-9FEA-785792F849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77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Potential</a:t>
            </a:r>
            <a:r>
              <a:rPr lang="en-US" baseline="0" dirty="0"/>
              <a:t> claims:</a:t>
            </a:r>
            <a:r>
              <a:rPr lang="en-US" dirty="0"/>
              <a:t> 106(2), 106A,</a:t>
            </a:r>
            <a:r>
              <a:rPr lang="en-US" baseline="0" dirty="0"/>
              <a:t> secondary liability of SSGA, McCann and NYC (VI/CI/II)? Potential defenses: 107</a:t>
            </a:r>
          </a:p>
          <a:p>
            <a:r>
              <a:rPr lang="en-US" baseline="0" dirty="0" err="1"/>
              <a:t>Visbal</a:t>
            </a:r>
            <a:r>
              <a:rPr lang="en-US" baseline="0" dirty="0"/>
              <a:t>: WFH; hence, no moral rights claim</a:t>
            </a:r>
          </a:p>
          <a:p>
            <a:r>
              <a:rPr lang="en-US" baseline="0" dirty="0"/>
              <a:t>Policy discussion: where does the public interest lie? Is freedom of expression implicated?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3E9E8-6407-4045-9FEA-785792F849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08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</a:t>
            </a:r>
            <a:r>
              <a:rPr lang="en-US" baseline="0" dirty="0"/>
              <a:t> http://</a:t>
            </a:r>
            <a:r>
              <a:rPr lang="en-US" baseline="0" dirty="0" err="1"/>
              <a:t>www.abc.net.au</a:t>
            </a:r>
            <a:r>
              <a:rPr lang="en-US" baseline="0" dirty="0"/>
              <a:t>/news/2017-03-28/charging-bull-sometimes-called-the-wall-street/8393006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3E9E8-6407-4045-9FEA-785792F849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18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http://</a:t>
            </a:r>
            <a:r>
              <a:rPr lang="en-US" dirty="0" err="1"/>
              <a:t>www.marketwatch.com</a:t>
            </a:r>
            <a:r>
              <a:rPr lang="en-US" dirty="0"/>
              <a:t>/story/wall-streets-famed-cast-bronze-bull-turns-25-2014-12-15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3E9E8-6407-4045-9FEA-785792F849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36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http://</a:t>
            </a:r>
            <a:r>
              <a:rPr lang="en-US" dirty="0" err="1"/>
              <a:t>www.marketwatch.com</a:t>
            </a:r>
            <a:r>
              <a:rPr lang="en-US" dirty="0"/>
              <a:t>/story/wall-streets-famed-cast-bronze-bull-turns-25-2014-12-15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3E9E8-6407-4045-9FEA-785792F849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00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http://</a:t>
            </a:r>
            <a:r>
              <a:rPr lang="en-US" dirty="0" err="1"/>
              <a:t>www.marketwatch.com</a:t>
            </a:r>
            <a:r>
              <a:rPr lang="en-US" dirty="0"/>
              <a:t>/story/wall-streets-famed-cast-bronze-bull-turns-25-2014-12-15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3E9E8-6407-4045-9FEA-785792F849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4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/>
              <a:t>See https://</a:t>
            </a:r>
            <a:r>
              <a:rPr lang="en-US" baseline="0" dirty="0" err="1"/>
              <a:t>www.nytimes.com</a:t>
            </a:r>
            <a:r>
              <a:rPr lang="en-US" baseline="0" dirty="0"/>
              <a:t>/2017/03/27/</a:t>
            </a:r>
            <a:r>
              <a:rPr lang="en-US" baseline="0" dirty="0" err="1"/>
              <a:t>nyregion</a:t>
            </a:r>
            <a:r>
              <a:rPr lang="en-US" baseline="0" dirty="0"/>
              <a:t>/</a:t>
            </a:r>
            <a:r>
              <a:rPr lang="en-US" baseline="0" dirty="0" err="1"/>
              <a:t>fearless-girl-statue-de-blasio.html?_r</a:t>
            </a:r>
            <a:r>
              <a:rPr lang="en-US" baseline="0" dirty="0"/>
              <a:t>=0; https://</a:t>
            </a:r>
            <a:r>
              <a:rPr lang="en-US" baseline="0" dirty="0" err="1"/>
              <a:t>www.ssga.com</a:t>
            </a:r>
            <a:r>
              <a:rPr lang="en-US" baseline="0" dirty="0"/>
              <a:t>/global/</a:t>
            </a:r>
            <a:r>
              <a:rPr lang="en-US" baseline="0" dirty="0" err="1"/>
              <a:t>en</a:t>
            </a:r>
            <a:r>
              <a:rPr lang="en-US" baseline="0" dirty="0"/>
              <a:t>/our-insights/viewpoints/enhancing-gender-diversity-on-boards-</a:t>
            </a:r>
            <a:r>
              <a:rPr lang="en-US" baseline="0" dirty="0" err="1"/>
              <a:t>emea.html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dirty="0"/>
              <a:t>See https://</a:t>
            </a:r>
            <a:r>
              <a:rPr lang="en-US" dirty="0" err="1"/>
              <a:t>www.theguardian.com</a:t>
            </a:r>
            <a:r>
              <a:rPr lang="en-US" dirty="0"/>
              <a:t>/us-news/2017/</a:t>
            </a:r>
            <a:r>
              <a:rPr lang="en-US" dirty="0" err="1"/>
              <a:t>apr</a:t>
            </a:r>
            <a:r>
              <a:rPr lang="en-US" dirty="0"/>
              <a:t>/12/charging-bull-new-</a:t>
            </a:r>
            <a:r>
              <a:rPr lang="en-US" dirty="0" err="1"/>
              <a:t>york</a:t>
            </a:r>
            <a:r>
              <a:rPr lang="en-US" dirty="0"/>
              <a:t>-fearless-girl-statue-copyright-claim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3E9E8-6407-4045-9FEA-785792F849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07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</a:t>
            </a:r>
            <a:r>
              <a:rPr lang="en-US" baseline="0" dirty="0"/>
              <a:t> https://</a:t>
            </a:r>
            <a:r>
              <a:rPr lang="en-US" baseline="0" dirty="0" err="1"/>
              <a:t>www.theguardian.com</a:t>
            </a:r>
            <a:r>
              <a:rPr lang="en-US" baseline="0" dirty="0"/>
              <a:t>/us-news/2017/</a:t>
            </a:r>
            <a:r>
              <a:rPr lang="en-US" baseline="0" dirty="0" err="1"/>
              <a:t>apr</a:t>
            </a:r>
            <a:r>
              <a:rPr lang="en-US" baseline="0" dirty="0"/>
              <a:t>/12/charging-bull-new-</a:t>
            </a:r>
            <a:r>
              <a:rPr lang="en-US" baseline="0" dirty="0" err="1"/>
              <a:t>york</a:t>
            </a:r>
            <a:r>
              <a:rPr lang="en-US" baseline="0" dirty="0"/>
              <a:t>-fearless-girl-statue-copyright-claim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3E9E8-6407-4045-9FEA-785792F849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2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See https://</a:t>
            </a:r>
            <a:r>
              <a:rPr lang="en-US" dirty="0" err="1"/>
              <a:t>www.usatoday.com</a:t>
            </a:r>
            <a:r>
              <a:rPr lang="en-US" dirty="0"/>
              <a:t>/story/news/nation/2017/03/26/new-</a:t>
            </a:r>
            <a:r>
              <a:rPr lang="en-US" dirty="0" err="1"/>
              <a:t>york</a:t>
            </a:r>
            <a:r>
              <a:rPr lang="en-US" dirty="0"/>
              <a:t>-invite-fearless-girl-statue-stay-wall-street/99677644/</a:t>
            </a:r>
          </a:p>
          <a:p>
            <a:pPr marL="228600" indent="-228600">
              <a:buAutoNum type="arabicPeriod"/>
            </a:pPr>
            <a:r>
              <a:rPr lang="en-US" dirty="0"/>
              <a:t>See https://</a:t>
            </a:r>
            <a:r>
              <a:rPr lang="en-US" dirty="0" err="1"/>
              <a:t>www.nytimes.com</a:t>
            </a:r>
            <a:r>
              <a:rPr lang="en-US" dirty="0"/>
              <a:t>/2017/03/27/</a:t>
            </a:r>
            <a:r>
              <a:rPr lang="en-US" dirty="0" err="1"/>
              <a:t>nyregion</a:t>
            </a:r>
            <a:r>
              <a:rPr lang="en-US" dirty="0"/>
              <a:t>/</a:t>
            </a:r>
            <a:r>
              <a:rPr lang="en-US" dirty="0" err="1"/>
              <a:t>fearless-girl-statue-de-blasio.html?_r</a:t>
            </a:r>
            <a:r>
              <a:rPr lang="en-US" dirty="0"/>
              <a:t>=0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3E9E8-6407-4045-9FEA-785792F849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23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</a:t>
            </a:r>
            <a:r>
              <a:rPr lang="en-US" baseline="0" dirty="0"/>
              <a:t> https://</a:t>
            </a:r>
            <a:r>
              <a:rPr lang="en-US" baseline="0" dirty="0" err="1"/>
              <a:t>www.nytimes.com</a:t>
            </a:r>
            <a:r>
              <a:rPr lang="en-US" baseline="0" dirty="0"/>
              <a:t>/2017/03/27/</a:t>
            </a:r>
            <a:r>
              <a:rPr lang="en-US" baseline="0" dirty="0" err="1"/>
              <a:t>nyregion</a:t>
            </a:r>
            <a:r>
              <a:rPr lang="en-US" baseline="0" dirty="0"/>
              <a:t>/</a:t>
            </a:r>
            <a:r>
              <a:rPr lang="en-US" baseline="0" dirty="0" err="1"/>
              <a:t>fearless-girl-statue-de-blasio.html?_r</a:t>
            </a:r>
            <a:r>
              <a:rPr lang="en-US" baseline="0" dirty="0"/>
              <a:t>=0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3E9E8-6407-4045-9FEA-785792F849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44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E2ACF-78A3-B5CC-B0BE-B70E711B5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7C2509-696E-66C3-B49E-9B0BC4A2C7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6232F-A4AA-5D40-3D57-D07CD19B3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701C4-A14A-1E45-1AED-63E1CC63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FB22F-7077-5980-D699-C7413D1F3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09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DBBC2-CE85-94F6-6D74-CDC1FA34F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2B835-2ACD-84A2-E1AA-6DECF874C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8711D-1D41-E71D-4DF6-6C4C5F234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91710-6818-EA69-A2A7-2CAD89BF5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A545A-9B55-5225-E7DB-17F1732C5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79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E6D23C-359E-DC53-9FEE-710ADEB4B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D82EFA-BF1A-B2F3-7C51-55A0AC335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E475B-D043-E5D2-C9BE-419E8B4B7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7C39C-F75A-A537-714A-05E97D0F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29AB0-B16E-1874-F888-ABF7B4ED5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0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B76D3-835C-FD1B-C3F4-6E00F6F01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3746B-1703-0B85-BC5F-5E2B8CEF2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CE6EA-6D56-B942-1048-58A9B78A0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9CE4A-99E8-801D-CD49-9BADA7EF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7067C-A040-A13A-D7E7-BD543B732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18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99454-C970-EDA4-DF55-C96AFAE7F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16C61-B3FD-7FE9-E535-364631709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F6427-6D86-8D41-25F2-EB8DA7D0B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56C9A-8CFE-4D58-AB98-AF828281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58776-83C7-3ED8-2BC0-EAF7BD9B5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00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D2D3-D5CF-222E-91CF-14961ABE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E9708-2645-D5EE-414E-48465A284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899AE-1CDC-8432-8776-4206E84C0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E0221-987A-B280-AC9B-E21FF4C9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4/16/24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F8194-2B9B-9233-690B-5E9DC41C9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11D76-C465-EE8F-CFF2-BBE3DA979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0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902FC-6F84-4F1D-13E2-46F6F42F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49E9C-49F1-33F0-7F89-FC2C648DA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568E8-9B6C-540D-5DA1-BEC1BE0F5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6FB6A9-5713-E959-6315-A1B719AC3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BC0A3C-AC99-761C-76DF-14CCBF321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9418E4-0418-1CCB-A0B5-B00585F61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4/16/24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6749DF-966B-0651-3DBF-A1EA96F67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1173AC-940C-02CB-2BDB-ECAC0C55C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8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A3C66-27F5-FDB4-C4C1-40441D8E2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2BB314-4CDE-D4F4-B99C-744DEC54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4/16/24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8787C-87D6-8AA8-13B3-D0FBF0C5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7BD46A-229E-EABA-B811-E4E8544B1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2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75940B-293E-85E0-15DF-C8646AE55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4/16/24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BD7BB8-228F-712A-1AF3-7E2B9724D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DDFE4-11FE-DDF7-5E62-1E739B708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7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E77F6-BA7F-CDDE-7097-953D0E7F0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32FEC-EF8F-199A-7A39-5129B9911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C3F52-24AD-B596-5186-3209671D6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1E7015-F0C5-36E6-7544-90BD52BDF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4/16/24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FEDDD-F18E-BEB2-9EFC-8C8B7275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4D38D8-BEAF-B6F8-C2FA-6F26D19F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41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E4625-C5A1-901E-946F-1B7BF3244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889A8E-FED0-37B3-76DD-A0CAEA4F25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CCEF79-7589-419E-54B0-8C76EE07F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289C5-926B-F8E4-CE53-E2E9C5C7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4/16/24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41AA7-10C8-8E88-C374-14C63CE1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56694-6632-D429-048C-BC21C7D7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4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6C9D63-99E2-DB96-4792-6B5388E1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792B4-6877-FF3D-A483-497D30E19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0AD72-A66F-4A62-8AF2-D7A0656D2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2F062-EB77-1340-ADA8-3D7CD0208A2D}" type="datetimeFigureOut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7E3FA-38A6-9F3E-E1D8-AB91D27699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9F4BA-EFD3-EB38-9EE6-3E280D84D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Venn diagram&#10;&#10;Description automatically generated">
            <a:extLst>
              <a:ext uri="{FF2B5EF4-FFF2-40B4-BE49-F238E27FC236}">
                <a16:creationId xmlns:a16="http://schemas.microsoft.com/office/drawing/2014/main" id="{F64FAADE-B7B7-7291-7EA7-06E9E8FD98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1557" y="126206"/>
            <a:ext cx="407152" cy="4778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860887-B833-6261-0522-80E6C72602C6}"/>
              </a:ext>
            </a:extLst>
          </p:cNvPr>
          <p:cNvSpPr txBox="1"/>
          <p:nvPr userDrawn="1"/>
        </p:nvSpPr>
        <p:spPr>
          <a:xfrm>
            <a:off x="10412730" y="178981"/>
            <a:ext cx="1360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Copyright</a:t>
            </a:r>
            <a:r>
              <a:rPr lang="en-US" sz="28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70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merging_market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Yahoo!" TargetMode="External"/><Relationship Id="rId5" Type="http://schemas.openxmlformats.org/officeDocument/2006/relationships/hyperlink" Target="https://en.wikipedia.org/wiki/Citigroup" TargetMode="External"/><Relationship Id="rId4" Type="http://schemas.openxmlformats.org/officeDocument/2006/relationships/hyperlink" Target="https://en.wikipedia.org/wiki/Sovereign_debt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archive.org/web/20171105170606/http:/gothamist.com/2016/09/28/anti-defamation_league_declares_pep.php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7FB3D-912B-BF4C-B5AF-BD003D62D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4032"/>
            <a:ext cx="9144000" cy="23876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Fearless Girl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Study 256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0E927-6CDF-EE40-A58F-3FA4914FD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37012"/>
            <a:ext cx="9144000" cy="165576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 Hopper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Revised by William Fisher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E56F4-43D2-2E08-3D01-E1A3E0F3B4C6}"/>
              </a:ext>
            </a:extLst>
          </p:cNvPr>
          <p:cNvSpPr txBox="1"/>
          <p:nvPr/>
        </p:nvSpPr>
        <p:spPr>
          <a:xfrm>
            <a:off x="10412730" y="178981"/>
            <a:ext cx="1360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Copyright</a:t>
            </a:r>
            <a:r>
              <a:rPr lang="en-US" sz="28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E37CC-8416-A14F-CD17-B849A32E8358}"/>
              </a:ext>
            </a:extLst>
          </p:cNvPr>
          <p:cNvSpPr txBox="1"/>
          <p:nvPr/>
        </p:nvSpPr>
        <p:spPr>
          <a:xfrm>
            <a:off x="3958267" y="6538595"/>
            <a:ext cx="4275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Licensed under terms available at https://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ipxcourses.org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535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Fearless Girl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March 27, 2017: Mayor Bill de Blasio of New York stood beside the statue during a news conference on Monday as he announced the decision to extend its stay until the next International Women’s Day, on March 8, 2018. He called the statue a symbol of “standing up to fear, standing up to power, being able to find in yourself the strength to do what’s right.”</a:t>
            </a:r>
          </a:p>
          <a:p>
            <a:r>
              <a:rPr lang="en-US" dirty="0"/>
              <a:t>“Men who don't like women taking up space are exactly why we need the Fearless Girl.”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051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Fearless Girl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528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Some feminists object</a:t>
            </a:r>
          </a:p>
          <a:p>
            <a:r>
              <a:rPr lang="en-US" dirty="0"/>
              <a:t>E.g., Gina </a:t>
            </a:r>
            <a:r>
              <a:rPr lang="en-US" dirty="0" err="1"/>
              <a:t>Bellafante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"Corporate feminism", she wrote, "operates with the singular goal of aiding and abetting a universe of mothers who tuck their daughters in at night whispering, 'Someday, honey, you can lead the </a:t>
            </a:r>
            <a:r>
              <a:rPr lang="en-US" dirty="0">
                <a:hlinkClick r:id="rId3" tooltip="Emerging markets"/>
              </a:rPr>
              <a:t>emerging markets</a:t>
            </a:r>
            <a:r>
              <a:rPr lang="en-US" dirty="0"/>
              <a:t> and </a:t>
            </a:r>
            <a:r>
              <a:rPr lang="en-US" dirty="0">
                <a:hlinkClick r:id="rId4" tooltip="Sovereign debt"/>
              </a:rPr>
              <a:t>sovereign debt</a:t>
            </a:r>
            <a:r>
              <a:rPr lang="en-US" dirty="0"/>
              <a:t> team at </a:t>
            </a:r>
            <a:r>
              <a:rPr lang="en-US" dirty="0">
                <a:hlinkClick r:id="rId5" tooltip="Citigroup"/>
              </a:rPr>
              <a:t>Citigroup</a:t>
            </a:r>
            <a:r>
              <a:rPr lang="en-US" dirty="0"/>
              <a:t>, and then become a director at </a:t>
            </a:r>
            <a:r>
              <a:rPr lang="en-US" dirty="0">
                <a:hlinkClick r:id="rId6" tooltip="Yahoo!"/>
              </a:rPr>
              <a:t>Yahoo</a:t>
            </a:r>
            <a:r>
              <a:rPr lang="en-US" dirty="0"/>
              <a:t>.’”  (New York Times, March 16, 2017)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338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1B6E9-F449-2545-B972-8F8DFF0C1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17985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Problem #1</a:t>
            </a:r>
          </a:p>
        </p:txBody>
      </p:sp>
    </p:spTree>
    <p:extLst>
      <p:ext uri="{BB962C8B-B14F-4D97-AF65-F5344CB8AC3E}">
        <p14:creationId xmlns:p14="http://schemas.microsoft.com/office/powerpoint/2010/main" val="1763138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Fearless Girl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528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March 20, 2017:  “A tipster tells us that just after midnight this morning, she saw two men put a Make America Great Again hat on [Fearless Girl] and drape an American flag across it. They also gifted the statue with a few pro-Trump signs, including one reading, "VETS B4 ILLEGALS" and another with a drawing of Pepe the Frog. The reader tells us that though the men dressing the statue claimed nothing they did to it was offensive, Pepe the Frog has in fact </a:t>
            </a:r>
            <a:r>
              <a:rPr lang="en-US" u="sng" dirty="0">
                <a:hlinkClick r:id="rId3"/>
              </a:rPr>
              <a:t>been deemed a white nationalist hate symbol</a:t>
            </a:r>
            <a:r>
              <a:rPr lang="en-US" dirty="0"/>
              <a:t> by the Anti-Defamation League.”</a:t>
            </a:r>
          </a:p>
          <a:p>
            <a:pPr lvl="1"/>
            <a:r>
              <a:rPr lang="en-US" dirty="0"/>
              <a:t>Rebecca Fishbein, Gothamist, March 20, 2017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408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C3E468-732E-944E-8AF8-DD518C70C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85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1B6E9-F449-2545-B972-8F8DFF0C1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17985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Problem #2</a:t>
            </a:r>
          </a:p>
        </p:txBody>
      </p:sp>
    </p:spTree>
    <p:extLst>
      <p:ext uri="{BB962C8B-B14F-4D97-AF65-F5344CB8AC3E}">
        <p14:creationId xmlns:p14="http://schemas.microsoft.com/office/powerpoint/2010/main" val="1984800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Fearless Girl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52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Arturo Di </a:t>
            </a:r>
            <a:r>
              <a:rPr lang="en-US" dirty="0" err="1"/>
              <a:t>Modica’s</a:t>
            </a:r>
            <a:r>
              <a:rPr lang="en-US" dirty="0"/>
              <a:t> reaction:</a:t>
            </a:r>
          </a:p>
          <a:p>
            <a:pPr lvl="1"/>
            <a:r>
              <a:rPr lang="en-US" dirty="0"/>
              <a:t>New York City is violating his legal rights by allowing the “Fearless Girl” statue to be installed facing the bronze beast, without his permission</a:t>
            </a:r>
            <a:r>
              <a:rPr lang="en-US" baseline="30000" dirty="0"/>
              <a:t>1</a:t>
            </a:r>
          </a:p>
          <a:p>
            <a:pPr lvl="1"/>
            <a:r>
              <a:rPr lang="en-US" dirty="0"/>
              <a:t>The presence of the girl infringed on his own artistic copyright by changing the creative dynamic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“That is not a symbol! That’s an advertising trick,” the 76-year-old Sicilian immigrant said, clutching his heart</a:t>
            </a:r>
            <a:r>
              <a:rPr lang="en-US" baseline="30000" dirty="0"/>
              <a:t>3</a:t>
            </a:r>
          </a:p>
          <a:p>
            <a:r>
              <a:rPr lang="en-US" dirty="0"/>
              <a:t>At a press conference, he argued that "Fearless Girl" tarnished the positive message of the bull, which is "a better America and a better world."</a:t>
            </a:r>
            <a:endParaRPr lang="en-US" baseline="30000" dirty="0"/>
          </a:p>
          <a:p>
            <a:r>
              <a:rPr lang="en-US" dirty="0"/>
              <a:t>On Di </a:t>
            </a:r>
            <a:r>
              <a:rPr lang="en-US" dirty="0" err="1"/>
              <a:t>Modica’s</a:t>
            </a:r>
            <a:r>
              <a:rPr lang="en-US" dirty="0"/>
              <a:t> view, the symbol of New York’s resilience is turned to symbol of oppression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73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Fearless Girl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528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November 2018:  In response to di </a:t>
            </a:r>
            <a:r>
              <a:rPr lang="en-US" dirty="0" err="1"/>
              <a:t>Modica’s</a:t>
            </a:r>
            <a:r>
              <a:rPr lang="en-US" dirty="0"/>
              <a:t> complaints, Fearless Girl is relocated to a spot near the New York Stock Exchange</a:t>
            </a:r>
          </a:p>
          <a:p>
            <a:r>
              <a:rPr lang="en-US" dirty="0"/>
              <a:t>A plaque with footprints is placed at the original location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21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1B6E9-F449-2545-B972-8F8DFF0C1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17985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Problem #3</a:t>
            </a:r>
          </a:p>
        </p:txBody>
      </p:sp>
    </p:spTree>
    <p:extLst>
      <p:ext uri="{BB962C8B-B14F-4D97-AF65-F5344CB8AC3E}">
        <p14:creationId xmlns:p14="http://schemas.microsoft.com/office/powerpoint/2010/main" val="2060369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CC0AF7-61AB-C6C9-D9EF-A616DB202477}"/>
              </a:ext>
            </a:extLst>
          </p:cNvPr>
          <p:cNvSpPr txBox="1"/>
          <p:nvPr/>
        </p:nvSpPr>
        <p:spPr>
          <a:xfrm>
            <a:off x="672819" y="798653"/>
            <a:ext cx="49655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“The New York City-born activist, who identified herself only as Fatima, draped a brown keffiyeh around the neck of the bronze sculpture, to protest the Biden administration’s backing for Israel’s military actions in the Gaza Strip, she told The Post.  She also attached a Palestinian flag bearing the words “Freedom for Palestine” to the statue” – </a:t>
            </a:r>
            <a:r>
              <a:rPr lang="en-US" b="0" i="1" u="none" strike="noStrike" dirty="0">
                <a:effectLst/>
                <a:latin typeface="Arial" panose="020B0604020202020204" pitchFamily="34" charset="0"/>
              </a:rPr>
              <a:t>New York Post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, January 4, 2024</a:t>
            </a:r>
          </a:p>
          <a:p>
            <a:endParaRPr lang="en-US" dirty="0"/>
          </a:p>
        </p:txBody>
      </p:sp>
      <p:pic>
        <p:nvPicPr>
          <p:cNvPr id="2050" name="Picture 2" descr="The famous &quot;Fearless Girl&quot; statue is seen opposite the New York Stock Exchange on Wednesday night.">
            <a:extLst>
              <a:ext uri="{FF2B5EF4-FFF2-40B4-BE49-F238E27FC236}">
                <a16:creationId xmlns:a16="http://schemas.microsoft.com/office/drawing/2014/main" id="{19FB8293-157A-BF70-1DFB-C9A00E5C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642" y="0"/>
            <a:ext cx="5149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227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Charging Bull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4395"/>
            <a:ext cx="10515600" cy="4869456"/>
          </a:xfrm>
        </p:spPr>
        <p:txBody>
          <a:bodyPr>
            <a:normAutofit/>
          </a:bodyPr>
          <a:lstStyle/>
          <a:p>
            <a:r>
              <a:rPr lang="en-US" dirty="0"/>
              <a:t>Arturo Di </a:t>
            </a:r>
            <a:r>
              <a:rPr lang="en-US" dirty="0" err="1"/>
              <a:t>Modica</a:t>
            </a:r>
            <a:r>
              <a:rPr lang="en-US" dirty="0"/>
              <a:t>, an immigrant from Sicily, conceived “Charging Bull” in the days after the stock-market crash of 1987- intended as a symbol of New York’s drive, optimism and willingness to barrel ahead against the odds</a:t>
            </a:r>
          </a:p>
          <a:p>
            <a:r>
              <a:rPr lang="en-US" dirty="0"/>
              <a:t>1989: Di </a:t>
            </a:r>
            <a:r>
              <a:rPr lang="en-US" dirty="0" err="1"/>
              <a:t>Modica</a:t>
            </a:r>
            <a:r>
              <a:rPr lang="en-US" dirty="0"/>
              <a:t> spends $350,000 of his own money to cast “Charging Bull” in his Soho studio as a Christmas gift to the city</a:t>
            </a:r>
          </a:p>
          <a:p>
            <a:r>
              <a:rPr lang="en-US" dirty="0"/>
              <a:t>15 December 1989: Di </a:t>
            </a:r>
            <a:r>
              <a:rPr lang="en-US" dirty="0" err="1"/>
              <a:t>Modica</a:t>
            </a:r>
            <a:r>
              <a:rPr lang="en-US" dirty="0"/>
              <a:t> and team covertly place Charging Bull on Wall Street in the middle of the night</a:t>
            </a:r>
          </a:p>
          <a:p>
            <a:r>
              <a:rPr lang="en-US" dirty="0"/>
              <a:t>“It was love right away,” Di </a:t>
            </a:r>
            <a:r>
              <a:rPr lang="en-US" dirty="0" err="1"/>
              <a:t>Modica</a:t>
            </a:r>
            <a:r>
              <a:rPr lang="en-US" dirty="0"/>
              <a:t>, now 73, told </a:t>
            </a:r>
            <a:r>
              <a:rPr lang="en-US" dirty="0" err="1"/>
              <a:t>MarketWatch</a:t>
            </a:r>
            <a:r>
              <a:rPr lang="en-US" dirty="0"/>
              <a:t>. “They wanted to touch it, embrace it — it was beautiful. I stood there watching until about noon, when I took a break and went to lunch.”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688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Fearless Girl –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Did </a:t>
            </a:r>
            <a:r>
              <a:rPr lang="en-US" dirty="0" err="1"/>
              <a:t>Visbal</a:t>
            </a:r>
            <a:r>
              <a:rPr lang="en-US" dirty="0"/>
              <a:t> or SSGA have a claim against the two Trump supporters?</a:t>
            </a:r>
          </a:p>
          <a:p>
            <a:pPr lvl="1"/>
            <a:r>
              <a:rPr lang="en-US" dirty="0"/>
              <a:t>Suppose that the city permitted the additions to remain in place.  Would either have a claim against the city?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Did Di </a:t>
            </a:r>
            <a:r>
              <a:rPr lang="en-US" dirty="0" err="1"/>
              <a:t>Modica</a:t>
            </a:r>
            <a:r>
              <a:rPr lang="en-US" dirty="0"/>
              <a:t> have a copyright claim against Kristen </a:t>
            </a:r>
            <a:r>
              <a:rPr lang="en-US" dirty="0" err="1"/>
              <a:t>Visbal</a:t>
            </a:r>
            <a:r>
              <a:rPr lang="en-US" dirty="0"/>
              <a:t>, State Street Global Advisors, McCann (ad agency), or NYC?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Did </a:t>
            </a:r>
            <a:r>
              <a:rPr lang="en-US" dirty="0" err="1"/>
              <a:t>Visbal</a:t>
            </a:r>
            <a:r>
              <a:rPr lang="en-US" dirty="0"/>
              <a:t> or SSGA have a claim against Fatima?</a:t>
            </a:r>
          </a:p>
          <a:p>
            <a:pPr lvl="1"/>
            <a:r>
              <a:rPr lang="en-US" dirty="0"/>
              <a:t>Suppose that the city permitted the additions to remain in place.  Would either have a claim against the city?</a:t>
            </a:r>
          </a:p>
          <a:p>
            <a:r>
              <a:rPr lang="en-US" dirty="0"/>
              <a:t>What rules should govern such situations?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583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106" y="-23798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Charging Bull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31522" y="861228"/>
            <a:ext cx="8697115" cy="580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76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Charging Bull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Executives at the New York Stock Exchange, including Richard Grasso, then president and chief operating officer at the NYSE, were not amused</a:t>
            </a:r>
          </a:p>
          <a:p>
            <a:r>
              <a:rPr lang="en-US" dirty="0"/>
              <a:t>Police called in, and then private contractors removed Charging Bull to Queens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98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Charging Bull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 </a:t>
            </a:r>
            <a:r>
              <a:rPr lang="en-US" dirty="0" err="1"/>
              <a:t>Modica</a:t>
            </a:r>
            <a:r>
              <a:rPr lang="en-US" dirty="0"/>
              <a:t> paid to bail Charging Bull out of Queens, and with the help of community activists, and the city’s Parks Department, found a new home for him just a few blocks away from the stock exchange in Bowling Green</a:t>
            </a:r>
          </a:p>
        </p:txBody>
      </p:sp>
    </p:spTree>
    <p:extLst>
      <p:ext uri="{BB962C8B-B14F-4D97-AF65-F5344CB8AC3E}">
        <p14:creationId xmlns:p14="http://schemas.microsoft.com/office/powerpoint/2010/main" val="2589637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Charging Bull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 </a:t>
            </a:r>
            <a:r>
              <a:rPr lang="en-US" dirty="0" err="1"/>
              <a:t>Modica</a:t>
            </a:r>
            <a:r>
              <a:rPr lang="en-US" dirty="0"/>
              <a:t> likely recouped the expense of building the bull several times over, having cast sibling bulls for cities around the world, and having sold many smaller versions to collectors</a:t>
            </a:r>
          </a:p>
          <a:p>
            <a:r>
              <a:rPr lang="en-US" dirty="0"/>
              <a:t>Periodically, Di </a:t>
            </a:r>
            <a:r>
              <a:rPr lang="en-US" dirty="0" err="1"/>
              <a:t>Modica</a:t>
            </a:r>
            <a:r>
              <a:rPr lang="en-US" dirty="0"/>
              <a:t> pays a visit to his most famous creation, watching the tourists pose with it the way they first did 25 years before</a:t>
            </a:r>
          </a:p>
        </p:txBody>
      </p:sp>
    </p:spTree>
    <p:extLst>
      <p:ext uri="{BB962C8B-B14F-4D97-AF65-F5344CB8AC3E}">
        <p14:creationId xmlns:p14="http://schemas.microsoft.com/office/powerpoint/2010/main" val="3613382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Fearless Girl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Anticipating International Women’s Day on March 8, 2017, State Street Global Advisors (a large Boston-based investment firm) commissioned artist, Kristen </a:t>
            </a:r>
            <a:r>
              <a:rPr lang="en-US" dirty="0" err="1"/>
              <a:t>Visbal</a:t>
            </a:r>
            <a:r>
              <a:rPr lang="en-US" dirty="0"/>
              <a:t>, to make the “Fearless Girl” sculpture</a:t>
            </a:r>
            <a:r>
              <a:rPr lang="en-US" baseline="30000" dirty="0"/>
              <a:t>1</a:t>
            </a:r>
          </a:p>
          <a:p>
            <a:pPr lvl="1"/>
            <a:r>
              <a:rPr lang="en-US" dirty="0"/>
              <a:t>McCann, SSGA’s New York advertising firm, appears to have been involved in the conception of the sculpture</a:t>
            </a:r>
            <a:r>
              <a:rPr lang="en-US" baseline="30000" dirty="0"/>
              <a:t>2</a:t>
            </a:r>
          </a:p>
          <a:p>
            <a:r>
              <a:rPr lang="en-US" dirty="0"/>
              <a:t>SSGA secured a temporary permit from New York City to place the sculpture in the park opposite the bull</a:t>
            </a:r>
          </a:p>
          <a:p>
            <a:endParaRPr lang="en-US" baseline="30000" dirty="0"/>
          </a:p>
          <a:p>
            <a:pPr marL="0" indent="0">
              <a:buNone/>
            </a:pP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102606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Fearless Girl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413" y="1444532"/>
            <a:ext cx="7874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75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Fearless Girl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sculpture was an instant sensation</a:t>
            </a:r>
          </a:p>
          <a:p>
            <a:r>
              <a:rPr lang="en-US" dirty="0"/>
              <a:t>Seen as a powerful symbol against oppression:</a:t>
            </a:r>
          </a:p>
          <a:p>
            <a:pPr lvl="1"/>
            <a:r>
              <a:rPr lang="en-US" dirty="0"/>
              <a:t>"The bull represents men and power," says Cristina </a:t>
            </a:r>
            <a:r>
              <a:rPr lang="en-US" dirty="0" err="1"/>
              <a:t>Pogorevici</a:t>
            </a:r>
            <a:r>
              <a:rPr lang="en-US" dirty="0"/>
              <a:t>, 18, a student from Bucharest, Romania, who visited the statues this past week. "So she is a message of women's power and things that are changing in the world right now.”</a:t>
            </a:r>
            <a:r>
              <a:rPr lang="en-US" baseline="30000" dirty="0"/>
              <a:t>1</a:t>
            </a:r>
          </a:p>
          <a:p>
            <a:r>
              <a:rPr lang="en-US" dirty="0"/>
              <a:t>An online petition requesting that the sculpture remain in place permanently had garnered more than 28,000 signatures by March 27, 2017</a:t>
            </a:r>
            <a:r>
              <a:rPr lang="en-US" baseline="30000" dirty="0"/>
              <a:t>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923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A5057450-0EB3-A042-981A-D6A594E5DF94}" vid="{F9C905C9-DBB4-7E48-B530-54958C3180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2078</TotalTime>
  <Words>1570</Words>
  <Application>Microsoft Macintosh PowerPoint</Application>
  <PresentationFormat>Widescreen</PresentationFormat>
  <Paragraphs>101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Times New Roman</vt:lpstr>
      <vt:lpstr>Office Theme</vt:lpstr>
      <vt:lpstr>Fearless Girl Case Study 256</vt:lpstr>
      <vt:lpstr>Charging Bull</vt:lpstr>
      <vt:lpstr>Charging Bull</vt:lpstr>
      <vt:lpstr>Charging Bull</vt:lpstr>
      <vt:lpstr>Charging Bull</vt:lpstr>
      <vt:lpstr>Charging Bull</vt:lpstr>
      <vt:lpstr>Fearless Girl</vt:lpstr>
      <vt:lpstr>Fearless Girl</vt:lpstr>
      <vt:lpstr>Fearless Girl</vt:lpstr>
      <vt:lpstr>Fearless Girl</vt:lpstr>
      <vt:lpstr>Fearless Girl</vt:lpstr>
      <vt:lpstr>Problem #1</vt:lpstr>
      <vt:lpstr>Fearless Girl</vt:lpstr>
      <vt:lpstr>PowerPoint Presentation</vt:lpstr>
      <vt:lpstr>Problem #2</vt:lpstr>
      <vt:lpstr>Fearless Girl</vt:lpstr>
      <vt:lpstr>Fearless Girl</vt:lpstr>
      <vt:lpstr>Problem #3</vt:lpstr>
      <vt:lpstr>PowerPoint Presentation</vt:lpstr>
      <vt:lpstr>Fearless Girl –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Fearless Girl Case Study 256</dc:title>
  <dc:creator>Terry Fisher</dc:creator>
  <cp:lastModifiedBy>Terry Fisher</cp:lastModifiedBy>
  <cp:revision>8</cp:revision>
  <dcterms:created xsi:type="dcterms:W3CDTF">2024-03-30T13:27:14Z</dcterms:created>
  <dcterms:modified xsi:type="dcterms:W3CDTF">2024-04-16T12:11:54Z</dcterms:modified>
</cp:coreProperties>
</file>