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8" r:id="rId3"/>
    <p:sldId id="316" r:id="rId4"/>
    <p:sldId id="317" r:id="rId5"/>
    <p:sldId id="266" r:id="rId6"/>
    <p:sldId id="332" r:id="rId7"/>
    <p:sldId id="270" r:id="rId8"/>
    <p:sldId id="259" r:id="rId9"/>
    <p:sldId id="1062" r:id="rId10"/>
    <p:sldId id="319" r:id="rId11"/>
    <p:sldId id="321" r:id="rId12"/>
    <p:sldId id="329" r:id="rId13"/>
    <p:sldId id="1070" r:id="rId14"/>
    <p:sldId id="1071" r:id="rId15"/>
    <p:sldId id="1072" r:id="rId16"/>
    <p:sldId id="1080" r:id="rId17"/>
    <p:sldId id="1085" r:id="rId18"/>
    <p:sldId id="277" r:id="rId19"/>
    <p:sldId id="311" r:id="rId20"/>
    <p:sldId id="1086" r:id="rId21"/>
    <p:sldId id="1094" r:id="rId22"/>
    <p:sldId id="1089" r:id="rId23"/>
    <p:sldId id="306" r:id="rId24"/>
    <p:sldId id="307" r:id="rId25"/>
    <p:sldId id="1073" r:id="rId26"/>
    <p:sldId id="1074" r:id="rId27"/>
    <p:sldId id="268" r:id="rId28"/>
    <p:sldId id="1082" r:id="rId29"/>
    <p:sldId id="267" r:id="rId30"/>
    <p:sldId id="262" r:id="rId31"/>
    <p:sldId id="263" r:id="rId32"/>
    <p:sldId id="260" r:id="rId33"/>
    <p:sldId id="1076" r:id="rId34"/>
    <p:sldId id="1095" r:id="rId35"/>
    <p:sldId id="10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4"/>
    <p:restoredTop sz="95846"/>
  </p:normalViewPr>
  <p:slideViewPr>
    <p:cSldViewPr snapToGrid="0" showGuides="1">
      <p:cViewPr varScale="1">
        <p:scale>
          <a:sx n="110" d="100"/>
          <a:sy n="110" d="100"/>
        </p:scale>
        <p:origin x="176" y="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244BA-E39E-FB47-B8A0-BFC550CC337E}" type="datetimeFigureOut">
              <a:rPr lang="en-US" smtClean="0"/>
              <a:t>4/15/24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29464-3A39-B14E-A05C-0F96D2343AD1}" type="slidenum">
              <a:rPr lang="en-US" smtClean="0"/>
              <a:t>‹#›</a:t>
            </a:fld>
            <a:endParaRPr lang="en-US"/>
          </a:p>
        </p:txBody>
      </p:sp>
    </p:spTree>
    <p:extLst>
      <p:ext uri="{BB962C8B-B14F-4D97-AF65-F5344CB8AC3E}">
        <p14:creationId xmlns:p14="http://schemas.microsoft.com/office/powerpoint/2010/main" val="243919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2ACF-78A3-B5CC-B0BE-B70E711B51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C2509-696E-66C3-B49E-9B0BC4A2C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6232F-A4AA-5D40-3D57-D07CD19B37E7}"/>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BAD701C4-A14A-1E45-1AED-63E1CC63C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B22F-7077-5980-D699-C7413D1F396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2975091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DBBC2-CE85-94F6-6D74-CDC1FA34F4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42B835-2ACD-84A2-E1AA-6DECF874CA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08711D-1D41-E71D-4DF6-6C4C5F234C29}"/>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A6591710-6818-EA69-A2A7-2CAD89BF5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EA545A-9B55-5225-E7DB-17F1732C57C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4117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6D23C-359E-DC53-9FEE-710ADEB4B5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D82EFA-BF1A-B2F3-7C51-55A0AC3351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E475B-D043-E5D2-C9BE-419E8B4B763A}"/>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0727C39C-F75A-A537-714A-05E97D0F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29AB0-B16E-1874-F888-ABF7B4ED518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402907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76D3-835C-FD1B-C3F4-6E00F6F01B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3746B-1703-0B85-BC5F-5E2B8CEF29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CE6EA-6D56-B942-1048-58A9B78A0CA1}"/>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4A49CE4A-99E8-801D-CD49-9BADA7EF9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7067C-A040-A13A-D7E7-BD543B73236E}"/>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45151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99454-C970-EDA4-DF55-C96AFAE7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316C61-B3FD-7FE9-E535-3646317090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7F6427-6D86-8D41-25F2-EB8DA7D0B3E1}"/>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6EC56C9A-8CFE-4D58-AB98-AF828281E5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58776-83C7-3ED8-2BC0-EAF7BD9B547D}"/>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717400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5D2D3-D5CF-222E-91CF-14961ABE1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E9708-2645-D5EE-414E-48465A2840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5899AE-1CDC-8432-8776-4206E84C0F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E0221-987A-B280-AC9B-E21FF4C947BB}"/>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6" name="Footer Placeholder 5">
            <a:extLst>
              <a:ext uri="{FF2B5EF4-FFF2-40B4-BE49-F238E27FC236}">
                <a16:creationId xmlns:a16="http://schemas.microsoft.com/office/drawing/2014/main" id="{427F8194-2B9B-9233-690B-5E9DC41C9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1D76-C465-EE8F-CFF2-BBE3DA979C95}"/>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16190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902FC-6F84-4F1D-13E2-46F6F42FB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A49E9C-49F1-33F0-7F89-FC2C648DA4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568E8-9B6C-540D-5DA1-BEC1BE0F55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6FB6A9-5713-E959-6315-A1B719AC3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BC0A3C-AC99-761C-76DF-14CCBF321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418E4-0418-1CCB-A0B5-B00585F612FB}"/>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8" name="Footer Placeholder 7">
            <a:extLst>
              <a:ext uri="{FF2B5EF4-FFF2-40B4-BE49-F238E27FC236}">
                <a16:creationId xmlns:a16="http://schemas.microsoft.com/office/drawing/2014/main" id="{B86749DF-966B-0651-3DBF-A1EA96F67D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1173AC-940C-02CB-2BDB-ECAC0C55C6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1023382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A3C66-27F5-FDB4-C4C1-40441D8E23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BB314-4CDE-D4F4-B99C-744DEC54E814}"/>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4" name="Footer Placeholder 3">
            <a:extLst>
              <a:ext uri="{FF2B5EF4-FFF2-40B4-BE49-F238E27FC236}">
                <a16:creationId xmlns:a16="http://schemas.microsoft.com/office/drawing/2014/main" id="{E7B8787C-87D6-8AA8-13B3-D0FBF0C5E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7BD46A-229E-EABA-B811-E4E8544B180C}"/>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3563220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5940B-293E-85E0-15DF-C8646AE55F90}"/>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3" name="Footer Placeholder 2">
            <a:extLst>
              <a:ext uri="{FF2B5EF4-FFF2-40B4-BE49-F238E27FC236}">
                <a16:creationId xmlns:a16="http://schemas.microsoft.com/office/drawing/2014/main" id="{41BD7BB8-228F-712A-1AF3-7E2B9724DC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DDFE4-11FE-DDF7-5E62-1E739B7080DF}"/>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665617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77F6-BA7F-CDDE-7097-953D0E7F0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A32FEC-EF8F-199A-7A39-5129B991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5C3F52-24AD-B596-5186-3209671D6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E7015-F0C5-36E6-7544-90BD52BDF7C5}"/>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6" name="Footer Placeholder 5">
            <a:extLst>
              <a:ext uri="{FF2B5EF4-FFF2-40B4-BE49-F238E27FC236}">
                <a16:creationId xmlns:a16="http://schemas.microsoft.com/office/drawing/2014/main" id="{FB6FEDDD-F18E-BEB2-9EFC-8C8B727594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D38D8-BEAF-B6F8-C2FA-6F26D19F765B}"/>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2500041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4625-C5A1-901E-946F-1B7BF324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889A8E-FED0-37B3-76DD-A0CAEA4F25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7CCEF79-7589-419E-54B0-8C76EE07FF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E289C5-926B-F8E4-CE53-E2E9C5C7F70F}"/>
              </a:ext>
            </a:extLst>
          </p:cNvPr>
          <p:cNvSpPr>
            <a:spLocks noGrp="1"/>
          </p:cNvSpPr>
          <p:nvPr>
            <p:ph type="dt" sz="half" idx="10"/>
          </p:nvPr>
        </p:nvSpPr>
        <p:spPr/>
        <p:txBody>
          <a:bodyPr/>
          <a:lstStyle/>
          <a:p>
            <a:fld id="{5BA2F062-EB77-1340-ADA8-3D7CD0208A2D}" type="datetimeFigureOut">
              <a:rPr lang="en-US" smtClean="0"/>
              <a:t>4/15/24</a:t>
            </a:fld>
            <a:endParaRPr lang="en-US"/>
          </a:p>
        </p:txBody>
      </p:sp>
      <p:sp>
        <p:nvSpPr>
          <p:cNvPr id="6" name="Footer Placeholder 5">
            <a:extLst>
              <a:ext uri="{FF2B5EF4-FFF2-40B4-BE49-F238E27FC236}">
                <a16:creationId xmlns:a16="http://schemas.microsoft.com/office/drawing/2014/main" id="{06441AA7-10C8-8E88-C374-14C63CE1EA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56694-6632-D429-048C-BC21C7D75E44}"/>
              </a:ext>
            </a:extLst>
          </p:cNvPr>
          <p:cNvSpPr>
            <a:spLocks noGrp="1"/>
          </p:cNvSpPr>
          <p:nvPr>
            <p:ph type="sldNum" sz="quarter" idx="12"/>
          </p:nvPr>
        </p:nvSpPr>
        <p:spPr/>
        <p:txBody>
          <a:bodyPr/>
          <a:lstStyle/>
          <a:p>
            <a:fld id="{8E1458BF-F45D-6749-BF5F-DC840966D50E}" type="slidenum">
              <a:rPr lang="en-US" smtClean="0"/>
              <a:t>‹#›</a:t>
            </a:fld>
            <a:endParaRPr lang="en-US"/>
          </a:p>
        </p:txBody>
      </p:sp>
    </p:spTree>
    <p:extLst>
      <p:ext uri="{BB962C8B-B14F-4D97-AF65-F5344CB8AC3E}">
        <p14:creationId xmlns:p14="http://schemas.microsoft.com/office/powerpoint/2010/main" val="583341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C9D63-99E2-DB96-4792-6B5388E18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792B4-6877-FF3D-A483-497D30E193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0AD72-A66F-4A62-8AF2-D7A0656D2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A2F062-EB77-1340-ADA8-3D7CD0208A2D}" type="datetimeFigureOut">
              <a:rPr lang="en-US" smtClean="0"/>
              <a:t>4/15/24</a:t>
            </a:fld>
            <a:endParaRPr lang="en-US"/>
          </a:p>
        </p:txBody>
      </p:sp>
      <p:sp>
        <p:nvSpPr>
          <p:cNvPr id="5" name="Footer Placeholder 4">
            <a:extLst>
              <a:ext uri="{FF2B5EF4-FFF2-40B4-BE49-F238E27FC236}">
                <a16:creationId xmlns:a16="http://schemas.microsoft.com/office/drawing/2014/main" id="{0C17E3FA-38A6-9F3E-E1D8-AB91D2769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9F4BA-EFD3-EB38-9EE6-3E280D84D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1458BF-F45D-6749-BF5F-DC840966D50E}" type="slidenum">
              <a:rPr lang="en-US" smtClean="0"/>
              <a:t>‹#›</a:t>
            </a:fld>
            <a:endParaRPr lang="en-US"/>
          </a:p>
        </p:txBody>
      </p:sp>
      <p:pic>
        <p:nvPicPr>
          <p:cNvPr id="7" name="Picture 6" descr="Venn diagram&#10;&#10;Description automatically generated">
            <a:extLst>
              <a:ext uri="{FF2B5EF4-FFF2-40B4-BE49-F238E27FC236}">
                <a16:creationId xmlns:a16="http://schemas.microsoft.com/office/drawing/2014/main" id="{F64FAADE-B7B7-7291-7EA7-06E9E8FD9878}"/>
              </a:ext>
            </a:extLst>
          </p:cNvPr>
          <p:cNvPicPr>
            <a:picLocks noChangeAspect="1"/>
          </p:cNvPicPr>
          <p:nvPr userDrawn="1"/>
        </p:nvPicPr>
        <p:blipFill>
          <a:blip r:embed="rId13"/>
          <a:stretch>
            <a:fillRect/>
          </a:stretch>
        </p:blipFill>
        <p:spPr>
          <a:xfrm>
            <a:off x="171557" y="126206"/>
            <a:ext cx="407152" cy="477838"/>
          </a:xfrm>
          <a:prstGeom prst="rect">
            <a:avLst/>
          </a:prstGeom>
        </p:spPr>
      </p:pic>
      <p:sp>
        <p:nvSpPr>
          <p:cNvPr id="8" name="TextBox 7">
            <a:extLst>
              <a:ext uri="{FF2B5EF4-FFF2-40B4-BE49-F238E27FC236}">
                <a16:creationId xmlns:a16="http://schemas.microsoft.com/office/drawing/2014/main" id="{B6860887-B833-6261-0522-80E6C72602C6}"/>
              </a:ext>
            </a:extLst>
          </p:cNvPr>
          <p:cNvSpPr txBox="1"/>
          <p:nvPr userDrawn="1"/>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Copyright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2701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petapixel.com/2019/06/25/gigi-hadid-i-can-post-a-paparazzi-pic-because-i-smiled-at-the-camera/"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hyperlink" Target="https://correspondent.afp.com/turkey-quake-fathers-pain"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7FB3D-912B-BF4C-B5AF-BD003D62DE61}"/>
              </a:ext>
            </a:extLst>
          </p:cNvPr>
          <p:cNvSpPr>
            <a:spLocks noGrp="1"/>
          </p:cNvSpPr>
          <p:nvPr>
            <p:ph type="ctrTitle"/>
          </p:nvPr>
        </p:nvSpPr>
        <p:spPr>
          <a:xfrm>
            <a:off x="1524000" y="684032"/>
            <a:ext cx="9144000" cy="2387600"/>
          </a:xfrm>
        </p:spPr>
        <p:txBody>
          <a:bodyPr/>
          <a:lstStyle/>
          <a:p>
            <a:pPr>
              <a:lnSpc>
                <a:spcPct val="150000"/>
              </a:lnSpc>
              <a:spcBef>
                <a:spcPts val="0"/>
              </a:spcBef>
            </a:pPr>
            <a:r>
              <a:rPr lang="en-US" sz="3600" dirty="0">
                <a:latin typeface="Times New Roman" panose="02020603050405020304" pitchFamily="18" charset="0"/>
                <a:cs typeface="Times New Roman" panose="02020603050405020304" pitchFamily="18" charset="0"/>
              </a:rPr>
              <a:t>Ownership Composite</a:t>
            </a:r>
            <a:br>
              <a:rPr lang="en-US" sz="36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Case Study 237</a:t>
            </a:r>
          </a:p>
        </p:txBody>
      </p:sp>
      <p:sp>
        <p:nvSpPr>
          <p:cNvPr id="3" name="Subtitle 2">
            <a:extLst>
              <a:ext uri="{FF2B5EF4-FFF2-40B4-BE49-F238E27FC236}">
                <a16:creationId xmlns:a16="http://schemas.microsoft.com/office/drawing/2014/main" id="{8710E927-6CDF-EE40-A58F-3FA4914FDE2C}"/>
              </a:ext>
            </a:extLst>
          </p:cNvPr>
          <p:cNvSpPr>
            <a:spLocks noGrp="1"/>
          </p:cNvSpPr>
          <p:nvPr>
            <p:ph type="subTitle" idx="1"/>
          </p:nvPr>
        </p:nvSpPr>
        <p:spPr>
          <a:xfrm>
            <a:off x="1524000" y="4037012"/>
            <a:ext cx="9144000" cy="1655762"/>
          </a:xfrm>
        </p:spPr>
        <p:txBody>
          <a:bodyPr/>
          <a:lstStyle/>
          <a:p>
            <a:r>
              <a:rPr lang="en-US" dirty="0">
                <a:latin typeface="Times New Roman" panose="02020603050405020304" pitchFamily="18" charset="0"/>
                <a:cs typeface="Times New Roman" panose="02020603050405020304" pitchFamily="18" charset="0"/>
              </a:rPr>
              <a:t>William Fisher</a:t>
            </a:r>
          </a:p>
          <a:p>
            <a:r>
              <a:rPr lang="en-US" dirty="0">
                <a:latin typeface="Times New Roman" panose="02020603050405020304" pitchFamily="18" charset="0"/>
                <a:cs typeface="Times New Roman" panose="02020603050405020304" pitchFamily="18" charset="0"/>
              </a:rPr>
              <a:t>February 2024</a:t>
            </a:r>
          </a:p>
        </p:txBody>
      </p:sp>
      <p:sp>
        <p:nvSpPr>
          <p:cNvPr id="4" name="TextBox 3">
            <a:extLst>
              <a:ext uri="{FF2B5EF4-FFF2-40B4-BE49-F238E27FC236}">
                <a16:creationId xmlns:a16="http://schemas.microsoft.com/office/drawing/2014/main" id="{22BE56F4-43D2-2E08-3D01-E1A3E0F3B4C6}"/>
              </a:ext>
            </a:extLst>
          </p:cNvPr>
          <p:cNvSpPr txBox="1"/>
          <p:nvPr/>
        </p:nvSpPr>
        <p:spPr>
          <a:xfrm>
            <a:off x="10412730" y="178981"/>
            <a:ext cx="1360170"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Copyright</a:t>
            </a:r>
            <a:r>
              <a:rPr lang="en-US" sz="2800" baseline="30000" dirty="0" err="1">
                <a:solidFill>
                  <a:srgbClr val="FF0000"/>
                </a:solidFill>
                <a:latin typeface="Times New Roman" panose="02020603050405020304" pitchFamily="18" charset="0"/>
                <a:cs typeface="Times New Roman" panose="02020603050405020304" pitchFamily="18" charset="0"/>
              </a:rPr>
              <a:t>x</a:t>
            </a:r>
            <a:endParaRPr lang="en-US" sz="2800" baseline="300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3E37CC-8416-A14F-CD17-B849A32E8358}"/>
              </a:ext>
            </a:extLst>
          </p:cNvPr>
          <p:cNvSpPr txBox="1"/>
          <p:nvPr/>
        </p:nvSpPr>
        <p:spPr>
          <a:xfrm>
            <a:off x="3958267" y="6538595"/>
            <a:ext cx="4275466"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Licensed under terms available at https://</a:t>
            </a:r>
            <a:r>
              <a:rPr lang="en-US" sz="1400" dirty="0" err="1">
                <a:latin typeface="Times New Roman" panose="02020603050405020304" pitchFamily="18" charset="0"/>
                <a:cs typeface="Times New Roman" panose="02020603050405020304" pitchFamily="18" charset="0"/>
              </a:rPr>
              <a:t>ipxcourses.org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4535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6AE736-B7D1-7748-8C06-0F56B3DAFC6D}"/>
              </a:ext>
            </a:extLst>
          </p:cNvPr>
          <p:cNvPicPr>
            <a:picLocks noChangeAspect="1"/>
          </p:cNvPicPr>
          <p:nvPr/>
        </p:nvPicPr>
        <p:blipFill>
          <a:blip r:embed="rId2"/>
          <a:stretch>
            <a:fillRect/>
          </a:stretch>
        </p:blipFill>
        <p:spPr>
          <a:xfrm>
            <a:off x="1086678" y="143499"/>
            <a:ext cx="10045148" cy="6588385"/>
          </a:xfrm>
          <a:prstGeom prst="rect">
            <a:avLst/>
          </a:prstGeom>
        </p:spPr>
      </p:pic>
      <p:sp>
        <p:nvSpPr>
          <p:cNvPr id="4" name="Rounded Rectangle 3">
            <a:extLst>
              <a:ext uri="{FF2B5EF4-FFF2-40B4-BE49-F238E27FC236}">
                <a16:creationId xmlns:a16="http://schemas.microsoft.com/office/drawing/2014/main" id="{FD1C37AD-B4FF-F041-B766-078616F1D6AA}"/>
              </a:ext>
            </a:extLst>
          </p:cNvPr>
          <p:cNvSpPr/>
          <p:nvPr/>
        </p:nvSpPr>
        <p:spPr>
          <a:xfrm>
            <a:off x="7506472" y="1189161"/>
            <a:ext cx="3320553" cy="98419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271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6CACDE-F586-0249-9407-345F9952D3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066" y="0"/>
            <a:ext cx="9015868" cy="6858000"/>
          </a:xfrm>
          <a:prstGeom prst="rect">
            <a:avLst/>
          </a:prstGeom>
        </p:spPr>
      </p:pic>
    </p:spTree>
    <p:extLst>
      <p:ext uri="{BB962C8B-B14F-4D97-AF65-F5344CB8AC3E}">
        <p14:creationId xmlns:p14="http://schemas.microsoft.com/office/powerpoint/2010/main" val="117566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html1-f.scribdassets.com/82lce80v406qvg5r/images/9-d477f120d5.jpg">
            <a:extLst>
              <a:ext uri="{FF2B5EF4-FFF2-40B4-BE49-F238E27FC236}">
                <a16:creationId xmlns:a16="http://schemas.microsoft.com/office/drawing/2014/main" id="{5E7626BB-31AE-474E-AE1A-EE7C94AB7C07}"/>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012583" y="238321"/>
            <a:ext cx="3944483" cy="5232178"/>
          </a:xfrm>
          <a:prstGeom prst="rect">
            <a:avLst/>
          </a:prstGeom>
          <a:noFill/>
          <a:ln>
            <a:noFill/>
          </a:ln>
        </p:spPr>
      </p:pic>
      <p:pic>
        <p:nvPicPr>
          <p:cNvPr id="3" name="Picture 2">
            <a:extLst>
              <a:ext uri="{FF2B5EF4-FFF2-40B4-BE49-F238E27FC236}">
                <a16:creationId xmlns:a16="http://schemas.microsoft.com/office/drawing/2014/main" id="{5CDA59BB-A8BE-974B-A47C-8F9C65C06091}"/>
              </a:ext>
            </a:extLst>
          </p:cNvPr>
          <p:cNvPicPr/>
          <p:nvPr/>
        </p:nvPicPr>
        <p:blipFill>
          <a:blip r:embed="rId3" cstate="email">
            <a:extLst>
              <a:ext uri="{28A0092B-C50C-407E-A947-70E740481C1C}">
                <a14:useLocalDpi xmlns:a14="http://schemas.microsoft.com/office/drawing/2010/main"/>
              </a:ext>
            </a:extLst>
          </a:blip>
          <a:stretch>
            <a:fillRect/>
          </a:stretch>
        </p:blipFill>
        <p:spPr>
          <a:xfrm>
            <a:off x="5603743" y="879501"/>
            <a:ext cx="5659394" cy="4590998"/>
          </a:xfrm>
          <a:prstGeom prst="rect">
            <a:avLst/>
          </a:prstGeom>
        </p:spPr>
      </p:pic>
      <p:sp>
        <p:nvSpPr>
          <p:cNvPr id="4" name="TextBox 3">
            <a:extLst>
              <a:ext uri="{FF2B5EF4-FFF2-40B4-BE49-F238E27FC236}">
                <a16:creationId xmlns:a16="http://schemas.microsoft.com/office/drawing/2014/main" id="{0B47E6EB-D171-CF4F-86E7-6D1DAB713B69}"/>
              </a:ext>
            </a:extLst>
          </p:cNvPr>
          <p:cNvSpPr txBox="1"/>
          <p:nvPr/>
        </p:nvSpPr>
        <p:spPr>
          <a:xfrm>
            <a:off x="2176749" y="5615172"/>
            <a:ext cx="1850065" cy="553998"/>
          </a:xfrm>
          <a:prstGeom prst="rect">
            <a:avLst/>
          </a:prstGeom>
          <a:noFill/>
        </p:spPr>
        <p:txBody>
          <a:bodyPr wrap="square" rtlCol="0">
            <a:spAutoFit/>
          </a:bodyPr>
          <a:lstStyle/>
          <a:p>
            <a:r>
              <a:rPr lang="en-US" sz="1500" b="1" dirty="0" err="1">
                <a:latin typeface="Nanum Myeongjo" panose="02020603020101020101" pitchFamily="18" charset="-127"/>
                <a:ea typeface="Nanum Myeongjo" panose="02020603020101020101" pitchFamily="18" charset="-127"/>
              </a:rPr>
              <a:t>Xclusive’s</a:t>
            </a:r>
            <a:r>
              <a:rPr lang="en-US" sz="1500" b="1" dirty="0">
                <a:latin typeface="Nanum Myeongjo" panose="02020603020101020101" pitchFamily="18" charset="-127"/>
                <a:ea typeface="Nanum Myeongjo" panose="02020603020101020101" pitchFamily="18" charset="-127"/>
              </a:rPr>
              <a:t> photo (source: SCRIBD)</a:t>
            </a:r>
          </a:p>
        </p:txBody>
      </p:sp>
      <p:sp>
        <p:nvSpPr>
          <p:cNvPr id="5" name="TextBox 4">
            <a:extLst>
              <a:ext uri="{FF2B5EF4-FFF2-40B4-BE49-F238E27FC236}">
                <a16:creationId xmlns:a16="http://schemas.microsoft.com/office/drawing/2014/main" id="{EDBD12A4-8C3D-FA46-8F02-557E1D50916F}"/>
              </a:ext>
            </a:extLst>
          </p:cNvPr>
          <p:cNvSpPr txBox="1"/>
          <p:nvPr/>
        </p:nvSpPr>
        <p:spPr>
          <a:xfrm>
            <a:off x="6557127" y="5615172"/>
            <a:ext cx="4121033" cy="553998"/>
          </a:xfrm>
          <a:prstGeom prst="rect">
            <a:avLst/>
          </a:prstGeom>
          <a:noFill/>
        </p:spPr>
        <p:txBody>
          <a:bodyPr wrap="square" rtlCol="0">
            <a:spAutoFit/>
          </a:bodyPr>
          <a:lstStyle/>
          <a:p>
            <a:r>
              <a:rPr lang="en-US" sz="1500" b="1" dirty="0">
                <a:latin typeface="Nanum Myeongjo" panose="02020603020101020101" pitchFamily="18" charset="-127"/>
                <a:ea typeface="Nanum Myeongjo" panose="02020603020101020101" pitchFamily="18" charset="-127"/>
              </a:rPr>
              <a:t>Gigi Hadid’s Instagram post (October 12) (source: Instagram)  </a:t>
            </a:r>
          </a:p>
        </p:txBody>
      </p:sp>
      <p:sp>
        <p:nvSpPr>
          <p:cNvPr id="6" name="TextBox 5">
            <a:extLst>
              <a:ext uri="{FF2B5EF4-FFF2-40B4-BE49-F238E27FC236}">
                <a16:creationId xmlns:a16="http://schemas.microsoft.com/office/drawing/2014/main" id="{BF06E1D9-598F-7044-8B92-EB8FDEBA8BDB}"/>
              </a:ext>
            </a:extLst>
          </p:cNvPr>
          <p:cNvSpPr txBox="1"/>
          <p:nvPr/>
        </p:nvSpPr>
        <p:spPr>
          <a:xfrm>
            <a:off x="1572612" y="6313843"/>
            <a:ext cx="3058338" cy="400110"/>
          </a:xfrm>
          <a:prstGeom prst="rect">
            <a:avLst/>
          </a:prstGeom>
          <a:noFill/>
        </p:spPr>
        <p:txBody>
          <a:bodyPr wrap="none" rtlCol="0">
            <a:spAutoFit/>
          </a:bodyPr>
          <a:lstStyle/>
          <a:p>
            <a:r>
              <a:rPr lang="en-US" sz="2000" dirty="0" err="1">
                <a:solidFill>
                  <a:srgbClr val="FF0000"/>
                </a:solidFill>
              </a:rPr>
              <a:t>Xclusive</a:t>
            </a:r>
            <a:r>
              <a:rPr lang="en-US" sz="2000" dirty="0">
                <a:solidFill>
                  <a:srgbClr val="FF0000"/>
                </a:solidFill>
              </a:rPr>
              <a:t> threatens litigation</a:t>
            </a:r>
          </a:p>
        </p:txBody>
      </p:sp>
      <p:sp>
        <p:nvSpPr>
          <p:cNvPr id="7" name="TextBox 6">
            <a:extLst>
              <a:ext uri="{FF2B5EF4-FFF2-40B4-BE49-F238E27FC236}">
                <a16:creationId xmlns:a16="http://schemas.microsoft.com/office/drawing/2014/main" id="{01D56617-F0AE-9441-BD24-A007C4CC8741}"/>
              </a:ext>
            </a:extLst>
          </p:cNvPr>
          <p:cNvSpPr txBox="1"/>
          <p:nvPr/>
        </p:nvSpPr>
        <p:spPr>
          <a:xfrm>
            <a:off x="5778852" y="6313843"/>
            <a:ext cx="2669000" cy="400110"/>
          </a:xfrm>
          <a:prstGeom prst="rect">
            <a:avLst/>
          </a:prstGeom>
          <a:noFill/>
        </p:spPr>
        <p:txBody>
          <a:bodyPr wrap="none" rtlCol="0">
            <a:spAutoFit/>
          </a:bodyPr>
          <a:lstStyle/>
          <a:p>
            <a:r>
              <a:rPr lang="en-US" sz="2000" dirty="0">
                <a:solidFill>
                  <a:srgbClr val="FF0000"/>
                </a:solidFill>
              </a:rPr>
              <a:t>Hadid removes the post</a:t>
            </a:r>
          </a:p>
        </p:txBody>
      </p:sp>
    </p:spTree>
    <p:extLst>
      <p:ext uri="{BB962C8B-B14F-4D97-AF65-F5344CB8AC3E}">
        <p14:creationId xmlns:p14="http://schemas.microsoft.com/office/powerpoint/2010/main" val="3003182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7421B-F8CC-9F43-8CD6-64EFBEC6AA98}"/>
              </a:ext>
            </a:extLst>
          </p:cNvPr>
          <p:cNvSpPr>
            <a:spLocks noGrp="1"/>
          </p:cNvSpPr>
          <p:nvPr>
            <p:ph type="title"/>
          </p:nvPr>
        </p:nvSpPr>
        <p:spPr/>
        <p:txBody>
          <a:bodyPr/>
          <a:lstStyle/>
          <a:p>
            <a:r>
              <a:rPr lang="en-US" dirty="0"/>
              <a:t>Outcome</a:t>
            </a:r>
          </a:p>
        </p:txBody>
      </p:sp>
      <p:sp>
        <p:nvSpPr>
          <p:cNvPr id="3" name="Content Placeholder 2">
            <a:extLst>
              <a:ext uri="{FF2B5EF4-FFF2-40B4-BE49-F238E27FC236}">
                <a16:creationId xmlns:a16="http://schemas.microsoft.com/office/drawing/2014/main" id="{96676640-85F8-B74F-AE1C-4B9D0405B4C7}"/>
              </a:ext>
            </a:extLst>
          </p:cNvPr>
          <p:cNvSpPr>
            <a:spLocks noGrp="1"/>
          </p:cNvSpPr>
          <p:nvPr>
            <p:ph idx="1"/>
          </p:nvPr>
        </p:nvSpPr>
        <p:spPr/>
        <p:txBody>
          <a:bodyPr/>
          <a:lstStyle/>
          <a:p>
            <a:r>
              <a:rPr lang="en-US" dirty="0"/>
              <a:t>July 2019:  District Court dismisses the suit on the ground that Xclusive failed to register the copyright prior to filing suit; rejects request to amend the complaint</a:t>
            </a:r>
          </a:p>
          <a:p>
            <a:r>
              <a:rPr lang="en-US" dirty="0"/>
              <a:t>Suggests that, if Xclusive file a new complaint after Registration, it more clearly plead how it came to own the copyright</a:t>
            </a:r>
          </a:p>
        </p:txBody>
      </p:sp>
    </p:spTree>
    <p:extLst>
      <p:ext uri="{BB962C8B-B14F-4D97-AF65-F5344CB8AC3E}">
        <p14:creationId xmlns:p14="http://schemas.microsoft.com/office/powerpoint/2010/main" val="2025023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FE5F9-12ED-E64B-9AE9-D2DCF4023E8C}"/>
              </a:ext>
            </a:extLst>
          </p:cNvPr>
          <p:cNvSpPr>
            <a:spLocks noGrp="1"/>
          </p:cNvSpPr>
          <p:nvPr>
            <p:ph type="title"/>
          </p:nvPr>
        </p:nvSpPr>
        <p:spPr/>
        <p:txBody>
          <a:bodyPr/>
          <a:lstStyle/>
          <a:p>
            <a:r>
              <a:rPr lang="en-US" dirty="0"/>
              <a:t>From </a:t>
            </a:r>
            <a:r>
              <a:rPr lang="en-US" dirty="0" err="1"/>
              <a:t>PetaPixel</a:t>
            </a:r>
            <a:endParaRPr lang="en-US" dirty="0"/>
          </a:p>
        </p:txBody>
      </p:sp>
      <p:sp>
        <p:nvSpPr>
          <p:cNvPr id="3" name="Content Placeholder 2">
            <a:extLst>
              <a:ext uri="{FF2B5EF4-FFF2-40B4-BE49-F238E27FC236}">
                <a16:creationId xmlns:a16="http://schemas.microsoft.com/office/drawing/2014/main" id="{16DF67C1-7D39-4A4C-8582-E9F6D5A71601}"/>
              </a:ext>
            </a:extLst>
          </p:cNvPr>
          <p:cNvSpPr>
            <a:spLocks noGrp="1"/>
          </p:cNvSpPr>
          <p:nvPr>
            <p:ph idx="1"/>
          </p:nvPr>
        </p:nvSpPr>
        <p:spPr/>
        <p:txBody>
          <a:bodyPr/>
          <a:lstStyle/>
          <a:p>
            <a:r>
              <a:rPr lang="en-US" dirty="0"/>
              <a:t>“Fortunately, the judge didn’t buy Hadid’s </a:t>
            </a:r>
            <a:r>
              <a:rPr lang="en-US" dirty="0">
                <a:hlinkClick r:id="rId2"/>
              </a:rPr>
              <a:t>infamous argument</a:t>
            </a:r>
            <a:r>
              <a:rPr lang="en-US" dirty="0"/>
              <a:t> that she could use the photograph because she had posed/smiled when it was taken, making her a co-author. Nor was the case dismissed on fair use grounds, because Hadid cropped the photo (another silly argument).”</a:t>
            </a:r>
          </a:p>
        </p:txBody>
      </p:sp>
    </p:spTree>
    <p:extLst>
      <p:ext uri="{BB962C8B-B14F-4D97-AF65-F5344CB8AC3E}">
        <p14:creationId xmlns:p14="http://schemas.microsoft.com/office/powerpoint/2010/main" val="325528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5F3F7-41AC-0024-7E97-8490A8F33D3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B1BEEE-F696-8EE3-9D44-56BD2EA12173}"/>
              </a:ext>
            </a:extLst>
          </p:cNvPr>
          <p:cNvSpPr>
            <a:spLocks noGrp="1"/>
          </p:cNvSpPr>
          <p:nvPr>
            <p:ph type="title"/>
          </p:nvPr>
        </p:nvSpPr>
        <p:spPr>
          <a:xfrm>
            <a:off x="838200" y="1671411"/>
            <a:ext cx="10515600" cy="1325563"/>
          </a:xfrm>
        </p:spPr>
        <p:txBody>
          <a:bodyPr>
            <a:normAutofit/>
          </a:bodyPr>
          <a:lstStyle/>
          <a:p>
            <a:pPr algn="ctr"/>
            <a:r>
              <a:rPr lang="en-US" sz="4000" dirty="0">
                <a:latin typeface="Times New Roman" panose="02020603050405020304" pitchFamily="18" charset="0"/>
                <a:cs typeface="Times New Roman" panose="02020603050405020304" pitchFamily="18" charset="0"/>
              </a:rPr>
              <a:t>3. Firefighter</a:t>
            </a:r>
          </a:p>
        </p:txBody>
      </p:sp>
    </p:spTree>
    <p:extLst>
      <p:ext uri="{BB962C8B-B14F-4D97-AF65-F5344CB8AC3E}">
        <p14:creationId xmlns:p14="http://schemas.microsoft.com/office/powerpoint/2010/main" val="414086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0883295-8271-2140-B8F1-CCA309F668D3}" type="datetime1">
              <a:rPr lang="en-US" sz="1000">
                <a:latin typeface="Arial" charset="0"/>
              </a:rPr>
              <a:pPr/>
              <a:t>4/15/24</a:t>
            </a:fld>
            <a:endParaRPr lang="en-US" sz="1000">
              <a:latin typeface="Arial" charset="0"/>
            </a:endParaRPr>
          </a:p>
        </p:txBody>
      </p:sp>
      <p:pic>
        <p:nvPicPr>
          <p:cNvPr id="65539" name="Picture 3" descr="Screen Shot 2012-02-20 at 1.22.1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37467" y="430212"/>
            <a:ext cx="6311900" cy="610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1E39DCB3-EED4-B48F-E2AD-120D853B066F}"/>
              </a:ext>
            </a:extLst>
          </p:cNvPr>
          <p:cNvSpPr txBox="1"/>
          <p:nvPr/>
        </p:nvSpPr>
        <p:spPr>
          <a:xfrm>
            <a:off x="1521107" y="868102"/>
            <a:ext cx="1920719" cy="461665"/>
          </a:xfrm>
          <a:prstGeom prst="rect">
            <a:avLst/>
          </a:prstGeom>
          <a:noFill/>
        </p:spPr>
        <p:txBody>
          <a:bodyPr wrap="none" rtlCol="0">
            <a:spAutoFit/>
          </a:bodyPr>
          <a:lstStyle/>
          <a:p>
            <a:r>
              <a:rPr lang="en-US" sz="2400" dirty="0"/>
              <a:t>April 19, 1995</a:t>
            </a:r>
          </a:p>
        </p:txBody>
      </p:sp>
    </p:spTree>
    <p:extLst>
      <p:ext uri="{BB962C8B-B14F-4D97-AF65-F5344CB8AC3E}">
        <p14:creationId xmlns:p14="http://schemas.microsoft.com/office/powerpoint/2010/main" val="3859360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AE4CB-F682-649A-78AC-BA8FEE46DEA5}"/>
              </a:ext>
            </a:extLst>
          </p:cNvPr>
          <p:cNvSpPr>
            <a:spLocks noGrp="1"/>
          </p:cNvSpPr>
          <p:nvPr>
            <p:ph type="title"/>
          </p:nvPr>
        </p:nvSpPr>
        <p:spPr>
          <a:xfrm>
            <a:off x="838200" y="0"/>
            <a:ext cx="10515600" cy="869909"/>
          </a:xfrm>
        </p:spPr>
        <p:txBody>
          <a:bodyPr>
            <a:normAutofit/>
          </a:bodyPr>
          <a:lstStyle/>
          <a:p>
            <a:r>
              <a:rPr lang="en-US" sz="2800" dirty="0"/>
              <a:t>Porter</a:t>
            </a:r>
          </a:p>
        </p:txBody>
      </p:sp>
      <p:sp>
        <p:nvSpPr>
          <p:cNvPr id="3" name="Content Placeholder 2">
            <a:extLst>
              <a:ext uri="{FF2B5EF4-FFF2-40B4-BE49-F238E27FC236}">
                <a16:creationId xmlns:a16="http://schemas.microsoft.com/office/drawing/2014/main" id="{8F5B8475-4E0F-93F5-C145-022D7B23C496}"/>
              </a:ext>
            </a:extLst>
          </p:cNvPr>
          <p:cNvSpPr>
            <a:spLocks noGrp="1"/>
          </p:cNvSpPr>
          <p:nvPr>
            <p:ph idx="1"/>
          </p:nvPr>
        </p:nvSpPr>
        <p:spPr>
          <a:xfrm>
            <a:off x="522513" y="771896"/>
            <a:ext cx="10996551" cy="5795159"/>
          </a:xfrm>
        </p:spPr>
        <p:txBody>
          <a:bodyPr>
            <a:noAutofit/>
          </a:bodyPr>
          <a:lstStyle/>
          <a:p>
            <a:pPr marL="0" indent="0" algn="l">
              <a:lnSpc>
                <a:spcPct val="100000"/>
              </a:lnSpc>
              <a:buNone/>
            </a:pPr>
            <a:r>
              <a:rPr lang="en-US" sz="2000" b="0" i="0" u="none" strike="noStrike" dirty="0">
                <a:solidFill>
                  <a:srgbClr val="333333"/>
                </a:solidFill>
                <a:effectLst/>
                <a:latin typeface="Times New Roman" panose="02020603050405020304" pitchFamily="18" charset="0"/>
                <a:cs typeface="Times New Roman" panose="02020603050405020304" pitchFamily="18" charset="0"/>
              </a:rPr>
              <a:t>“On the morning of April 19, 1995, Charles (Chuck) Porter IV, banker and keen amateur photographer, left his desk on the 13th floor of the Liberty Bank building in Oklahoma City to go process a loan. No sooner had he arrived four floors below than he heard a tremendous boom and felt the building shaking. His first thought was of a controlled demolition but, looking out the window, he saw debris floating past. His curiosity was piqued.</a:t>
            </a:r>
          </a:p>
          <a:p>
            <a:pPr marL="0" indent="0" algn="l">
              <a:lnSpc>
                <a:spcPct val="100000"/>
              </a:lnSpc>
              <a:buNone/>
            </a:pPr>
            <a:r>
              <a:rPr lang="en-US" sz="2000" b="0" i="0" u="none" strike="noStrike" dirty="0">
                <a:solidFill>
                  <a:srgbClr val="333333"/>
                </a:solidFill>
                <a:effectLst/>
                <a:latin typeface="Times New Roman" panose="02020603050405020304" pitchFamily="18" charset="0"/>
                <a:cs typeface="Times New Roman" panose="02020603050405020304" pitchFamily="18" charset="0"/>
              </a:rPr>
              <a:t>“Porter had never forgotten advice given to him by John White, the Chicago photojournalist and Pulitzer Prize winner, to keep a loaded camera with him at all times. …. With camera in hand, he went in search of the source of the debris. Rounding the corner a couple of blocks away from the Liberty Bank, he came upon a stupefying site. …. The front of the edifice was gone and a large section </a:t>
            </a:r>
            <a:r>
              <a:rPr lang="en-US" sz="2000" b="0" i="0" u="none" strike="noStrike" dirty="0" err="1">
                <a:solidFill>
                  <a:srgbClr val="333333"/>
                </a:solidFill>
                <a:effectLst/>
                <a:latin typeface="Times New Roman" panose="02020603050405020304" pitchFamily="18" charset="0"/>
                <a:cs typeface="Times New Roman" panose="02020603050405020304" pitchFamily="18" charset="0"/>
              </a:rPr>
              <a:t>off-centre</a:t>
            </a:r>
            <a:r>
              <a:rPr lang="en-US" sz="2000" b="0" i="0" u="none" strike="noStrike" dirty="0">
                <a:solidFill>
                  <a:srgbClr val="333333"/>
                </a:solidFill>
                <a:effectLst/>
                <a:latin typeface="Times New Roman" panose="02020603050405020304" pitchFamily="18" charset="0"/>
                <a:cs typeface="Times New Roman" panose="02020603050405020304" pitchFamily="18" charset="0"/>
              </a:rPr>
              <a:t> had been gouged out from top to bottom. … He was on the scene before the first responders. There wasn’t a journalist in sight. He immediately began taking photographs.</a:t>
            </a:r>
          </a:p>
          <a:p>
            <a:pPr marL="0" indent="0" algn="l">
              <a:lnSpc>
                <a:spcPct val="100000"/>
              </a:lnSpc>
              <a:buNone/>
            </a:pPr>
            <a:r>
              <a:rPr lang="en-US" sz="2000" b="0" i="0" u="none" strike="noStrike" dirty="0">
                <a:solidFill>
                  <a:srgbClr val="333333"/>
                </a:solidFill>
                <a:effectLst/>
                <a:latin typeface="Times New Roman" panose="02020603050405020304" pitchFamily="18" charset="0"/>
                <a:cs typeface="Times New Roman" panose="02020603050405020304" pitchFamily="18" charset="0"/>
              </a:rPr>
              <a:t>“When I asked Porter to reflect on his emotions at the time, he recalled feeling shocked. But he also believes his camera became his buffer, separating him from the mayhem unfolding before his eyes. He spent around 45 minutes at the scene and shot two rolls of film. He did not know that a bomb planted by Timothy McVeigh had caused the damage and killed 168 people.”</a:t>
            </a:r>
          </a:p>
          <a:p>
            <a:pPr marL="0" indent="0" algn="l">
              <a:lnSpc>
                <a:spcPct val="100000"/>
              </a:lnSpc>
              <a:buNone/>
            </a:pPr>
            <a:r>
              <a:rPr lang="en-US" sz="2000" dirty="0">
                <a:solidFill>
                  <a:srgbClr val="333333"/>
                </a:solidFill>
                <a:latin typeface="Times New Roman" panose="02020603050405020304" pitchFamily="18" charset="0"/>
                <a:cs typeface="Times New Roman" panose="02020603050405020304" pitchFamily="18" charset="0"/>
              </a:rPr>
              <a:t>Source:  “The Accidental Photographer” (2016):  https://</a:t>
            </a:r>
            <a:r>
              <a:rPr lang="en-US" sz="2000" dirty="0" err="1">
                <a:solidFill>
                  <a:srgbClr val="333333"/>
                </a:solidFill>
                <a:latin typeface="Times New Roman" panose="02020603050405020304" pitchFamily="18" charset="0"/>
                <a:cs typeface="Times New Roman" panose="02020603050405020304" pitchFamily="18" charset="0"/>
              </a:rPr>
              <a:t>www.theglobeandmail.com</a:t>
            </a:r>
            <a:r>
              <a:rPr lang="en-US" sz="2000" dirty="0">
                <a:solidFill>
                  <a:srgbClr val="333333"/>
                </a:solidFill>
                <a:latin typeface="Times New Roman" panose="02020603050405020304" pitchFamily="18" charset="0"/>
                <a:cs typeface="Times New Roman" panose="02020603050405020304" pitchFamily="18" charset="0"/>
              </a:rPr>
              <a:t>/news/national/the-accidental-photographer/article28511579/</a:t>
            </a:r>
            <a:endParaRPr lang="en-US" sz="2000" b="0" i="0" u="none" strike="noStrike" dirty="0">
              <a:solidFill>
                <a:srgbClr val="333333"/>
              </a:solidFill>
              <a:effectLst/>
              <a:latin typeface="Times New Roman" panose="02020603050405020304" pitchFamily="18" charset="0"/>
              <a:cs typeface="Times New Roman" panose="02020603050405020304" pitchFamily="18" charset="0"/>
            </a:endParaRPr>
          </a:p>
          <a:p>
            <a:pPr marL="0" indent="0">
              <a:lnSpc>
                <a:spcPct val="100000"/>
              </a:lnSpc>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8068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1"/>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20FB42-C56F-344F-A1DA-37C9D20079EE}" type="datetime1">
              <a:rPr lang="en-US" sz="1000">
                <a:latin typeface="Arial" charset="0"/>
              </a:rPr>
              <a:pPr/>
              <a:t>4/15/24</a:t>
            </a:fld>
            <a:endParaRPr lang="en-US" sz="1000">
              <a:latin typeface="Arial" charset="0"/>
            </a:endParaRPr>
          </a:p>
        </p:txBody>
      </p:sp>
      <p:pic>
        <p:nvPicPr>
          <p:cNvPr id="6758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531" y="1151906"/>
            <a:ext cx="5915709" cy="4429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1658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ED71-97FF-89D7-8077-D9F92197503C}"/>
            </a:ext>
          </a:extLst>
        </p:cNvPr>
        <p:cNvGrpSpPr/>
        <p:nvPr/>
      </p:nvGrpSpPr>
      <p:grpSpPr>
        <a:xfrm>
          <a:off x="0" y="0"/>
          <a:ext cx="0" cy="0"/>
          <a:chOff x="0" y="0"/>
          <a:chExt cx="0" cy="0"/>
        </a:xfrm>
      </p:grpSpPr>
      <p:pic>
        <p:nvPicPr>
          <p:cNvPr id="3" name="Picture 2" descr="A firefighter holding a baby&#10;&#10;Description automatically generated">
            <a:extLst>
              <a:ext uri="{FF2B5EF4-FFF2-40B4-BE49-F238E27FC236}">
                <a16:creationId xmlns:a16="http://schemas.microsoft.com/office/drawing/2014/main" id="{8B91C412-BA8E-DB97-2DE4-EB95D768F8B2}"/>
              </a:ext>
            </a:extLst>
          </p:cNvPr>
          <p:cNvPicPr>
            <a:picLocks noChangeAspect="1"/>
          </p:cNvPicPr>
          <p:nvPr/>
        </p:nvPicPr>
        <p:blipFill>
          <a:blip r:embed="rId2"/>
          <a:stretch>
            <a:fillRect/>
          </a:stretch>
        </p:blipFill>
        <p:spPr>
          <a:xfrm>
            <a:off x="775504" y="763928"/>
            <a:ext cx="4083786" cy="6094071"/>
          </a:xfrm>
          <a:prstGeom prst="rect">
            <a:avLst/>
          </a:prstGeom>
        </p:spPr>
      </p:pic>
      <p:sp>
        <p:nvSpPr>
          <p:cNvPr id="4" name="Title 3">
            <a:extLst>
              <a:ext uri="{FF2B5EF4-FFF2-40B4-BE49-F238E27FC236}">
                <a16:creationId xmlns:a16="http://schemas.microsoft.com/office/drawing/2014/main" id="{3251BD04-3817-92C2-6009-5E658DB05B30}"/>
              </a:ext>
            </a:extLst>
          </p:cNvPr>
          <p:cNvSpPr>
            <a:spLocks noGrp="1"/>
          </p:cNvSpPr>
          <p:nvPr>
            <p:ph type="title"/>
          </p:nvPr>
        </p:nvSpPr>
        <p:spPr>
          <a:xfrm>
            <a:off x="6229057" y="191503"/>
            <a:ext cx="4546973" cy="572425"/>
          </a:xfrm>
        </p:spPr>
        <p:txBody>
          <a:bodyPr>
            <a:normAutofit/>
          </a:bodyPr>
          <a:lstStyle/>
          <a:p>
            <a:pPr algn="ctr"/>
            <a:r>
              <a:rPr lang="en-US" sz="3200" dirty="0"/>
              <a:t>Porter photo</a:t>
            </a:r>
          </a:p>
        </p:txBody>
      </p:sp>
      <p:pic>
        <p:nvPicPr>
          <p:cNvPr id="2" name="Picture 2" descr="Screen Shot 2012-02-21 at 2.49.12 PM.png">
            <a:extLst>
              <a:ext uri="{FF2B5EF4-FFF2-40B4-BE49-F238E27FC236}">
                <a16:creationId xmlns:a16="http://schemas.microsoft.com/office/drawing/2014/main" id="{8E0DCCA6-25A7-79AB-C19A-CC9B79565A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0974" y="856526"/>
            <a:ext cx="4546973" cy="580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8190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B7AAD5-1642-778D-5776-6DD74CF55A79}"/>
              </a:ext>
            </a:extLst>
          </p:cNvPr>
          <p:cNvSpPr>
            <a:spLocks noGrp="1"/>
          </p:cNvSpPr>
          <p:nvPr>
            <p:ph type="title"/>
          </p:nvPr>
        </p:nvSpPr>
        <p:spPr>
          <a:xfrm>
            <a:off x="838200" y="1671411"/>
            <a:ext cx="10515600" cy="1325563"/>
          </a:xfrm>
        </p:spPr>
        <p:txBody>
          <a:bodyPr>
            <a:normAutofit/>
          </a:bodyPr>
          <a:lstStyle/>
          <a:p>
            <a:pPr algn="ctr"/>
            <a:r>
              <a:rPr lang="en-US" sz="4000" dirty="0">
                <a:latin typeface="Times New Roman" panose="02020603050405020304" pitchFamily="18" charset="0"/>
                <a:cs typeface="Times New Roman" panose="02020603050405020304" pitchFamily="18" charset="0"/>
              </a:rPr>
              <a:t>1. </a:t>
            </a:r>
            <a:r>
              <a:rPr lang="en-US" sz="4000" dirty="0" err="1">
                <a:latin typeface="Times New Roman" panose="02020603050405020304" pitchFamily="18" charset="0"/>
                <a:cs typeface="Times New Roman" panose="02020603050405020304" pitchFamily="18" charset="0"/>
              </a:rPr>
              <a:t>Suryast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A22B9-F46D-65C8-320E-6F0A1CED8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A7D98-A0D9-B6CE-62C2-9B84143E6CFC}"/>
              </a:ext>
            </a:extLst>
          </p:cNvPr>
          <p:cNvSpPr>
            <a:spLocks noGrp="1"/>
          </p:cNvSpPr>
          <p:nvPr>
            <p:ph type="title"/>
          </p:nvPr>
        </p:nvSpPr>
        <p:spPr>
          <a:xfrm>
            <a:off x="838200" y="0"/>
            <a:ext cx="10515600" cy="869909"/>
          </a:xfrm>
        </p:spPr>
        <p:txBody>
          <a:bodyPr>
            <a:normAutofit/>
          </a:bodyPr>
          <a:lstStyle/>
          <a:p>
            <a:r>
              <a:rPr lang="en-US" sz="2800" dirty="0"/>
              <a:t>LaRue</a:t>
            </a:r>
          </a:p>
        </p:txBody>
      </p:sp>
      <p:sp>
        <p:nvSpPr>
          <p:cNvPr id="3" name="Content Placeholder 2">
            <a:extLst>
              <a:ext uri="{FF2B5EF4-FFF2-40B4-BE49-F238E27FC236}">
                <a16:creationId xmlns:a16="http://schemas.microsoft.com/office/drawing/2014/main" id="{E82F9352-3F95-93A0-F050-AAA10434C012}"/>
              </a:ext>
            </a:extLst>
          </p:cNvPr>
          <p:cNvSpPr>
            <a:spLocks noGrp="1"/>
          </p:cNvSpPr>
          <p:nvPr>
            <p:ph idx="1"/>
          </p:nvPr>
        </p:nvSpPr>
        <p:spPr>
          <a:xfrm>
            <a:off x="546265" y="771896"/>
            <a:ext cx="10972800" cy="5795159"/>
          </a:xfrm>
        </p:spPr>
        <p:txBody>
          <a:bodyPr>
            <a:noAutofit/>
          </a:bodyPr>
          <a:lstStyle/>
          <a:p>
            <a:pPr marL="0" marR="0" indent="0">
              <a:lnSpc>
                <a:spcPct val="100000"/>
              </a:lnSpc>
              <a:spcBef>
                <a:spcPts val="600"/>
              </a:spcBef>
              <a:spcAft>
                <a:spcPts val="0"/>
              </a:spcAft>
              <a:buNone/>
            </a:pPr>
            <a:r>
              <a:rPr lang="en-US" sz="2000" b="0" i="0" u="none" strike="noStrike" dirty="0">
                <a:solidFill>
                  <a:srgbClr val="333333"/>
                </a:solidFill>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These cases all stem from the bombing that destroyed the Alfred P.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Murrah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Building in Oklahoma City, Oklahoma, on April 19, 1995. </a:t>
            </a:r>
          </a:p>
          <a:p>
            <a:pPr marL="0" marR="0" indent="0">
              <a:lnSpc>
                <a:spcPct val="100000"/>
              </a:lnSpc>
              <a:spcBef>
                <a:spcPts val="600"/>
              </a:spcBef>
              <a:spcAft>
                <a:spcPts val="0"/>
              </a:spcAft>
              <a:buNone/>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 Company is a natural gas utility that serves Oklahoma City. On April 19, 1995, Mr. LaRue was employed by the Company as the Safety Coordinator for its Oklahoma City district. As Safety Coordinator, it was part of Mr. LaRue's job to investigate explosions and take photographs of the scene.</a:t>
            </a:r>
          </a:p>
          <a:p>
            <a:pPr marL="0" marR="0" indent="0">
              <a:lnSpc>
                <a:spcPct val="100000"/>
              </a:lnSpc>
              <a:spcBef>
                <a:spcPts val="60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“Mr. LaRue was in his office when the explosion destroyed the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Murrah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Building. Thinking the explosion may have been due to a natural gas leak, Mr. LaRue drove to the scene in a company vehicle to investigate. Once at the scene, he began taking photographs with a camera and film supplied by the Company. He took photographs of the overall scene, as well as of company crews shutting off gas lines. During this time, Mr. LaRue also assisted company crews by watching for dangerous overhead debris and by locating and shutting off gas lines. At least once, he reported in to the Company's command center at the scene.</a:t>
            </a:r>
          </a:p>
          <a:p>
            <a:pPr marL="0" indent="0">
              <a:lnSpc>
                <a:spcPct val="100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one point, while preparing to photograph a company crew going into a basement area to rescue victims,  Mr. LaRue noticed a firefighter cradling an injured infant. He took a photograph of the two, which became the well-known "firefighter and baby" photograph at the heart of this dispute.</a:t>
            </a:r>
            <a:r>
              <a:rPr lang="en-US" sz="2000" dirty="0">
                <a:effectLst/>
                <a:latin typeface="Times New Roman" panose="02020603050405020304" pitchFamily="18" charset="0"/>
                <a:cs typeface="Times New Roman" panose="02020603050405020304" pitchFamily="18" charset="0"/>
              </a:rPr>
              <a:t> </a:t>
            </a:r>
          </a:p>
          <a:p>
            <a:pPr marL="0" indent="0">
              <a:lnSpc>
                <a:spcPct val="100000"/>
              </a:lnSpc>
              <a:buNone/>
            </a:pPr>
            <a:r>
              <a:rPr lang="en-US" sz="2000" dirty="0">
                <a:solidFill>
                  <a:srgbClr val="333333"/>
                </a:solidFill>
                <a:latin typeface="Times New Roman" panose="02020603050405020304" pitchFamily="18" charset="0"/>
                <a:cs typeface="Times New Roman" panose="02020603050405020304" pitchFamily="18" charset="0"/>
              </a:rPr>
              <a:t>Source:  Oklahoma City Gas Co. v. LaRue (CA10 1998)</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77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4184-F413-FFCD-163C-C26AB8531835}"/>
              </a:ext>
            </a:extLst>
          </p:cNvPr>
          <p:cNvSpPr>
            <a:spLocks noGrp="1"/>
          </p:cNvSpPr>
          <p:nvPr>
            <p:ph type="title"/>
          </p:nvPr>
        </p:nvSpPr>
        <p:spPr/>
        <p:txBody>
          <a:bodyPr/>
          <a:lstStyle/>
          <a:p>
            <a:r>
              <a:rPr lang="en-US" dirty="0"/>
              <a:t>Commercialization</a:t>
            </a:r>
          </a:p>
        </p:txBody>
      </p:sp>
      <p:sp>
        <p:nvSpPr>
          <p:cNvPr id="3" name="Content Placeholder 2">
            <a:extLst>
              <a:ext uri="{FF2B5EF4-FFF2-40B4-BE49-F238E27FC236}">
                <a16:creationId xmlns:a16="http://schemas.microsoft.com/office/drawing/2014/main" id="{2AE504AC-67CD-06AE-DD3C-11B75603B2BB}"/>
              </a:ext>
            </a:extLst>
          </p:cNvPr>
          <p:cNvSpPr>
            <a:spLocks noGrp="1"/>
          </p:cNvSpPr>
          <p:nvPr>
            <p:ph idx="1"/>
          </p:nvPr>
        </p:nvSpPr>
        <p:spPr/>
        <p:txBody>
          <a:bodyPr/>
          <a:lstStyle/>
          <a:p>
            <a:r>
              <a:rPr lang="en-US" dirty="0"/>
              <a:t>Both photographers license the photos for use on T-shirts, mugs, etc.</a:t>
            </a:r>
          </a:p>
          <a:p>
            <a:r>
              <a:rPr lang="en-US" dirty="0"/>
              <a:t>Mother of the baby, mothers of other babies killed in the attack, other firefighters, and the public at large are increasingly critical</a:t>
            </a:r>
          </a:p>
        </p:txBody>
      </p:sp>
    </p:spTree>
    <p:extLst>
      <p:ext uri="{BB962C8B-B14F-4D97-AF65-F5344CB8AC3E}">
        <p14:creationId xmlns:p14="http://schemas.microsoft.com/office/powerpoint/2010/main" val="2466290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4455D-BCDD-869D-8CAF-DE8775CC40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6FD15E-CA10-7E35-0ECA-5BC405CAFF15}"/>
              </a:ext>
            </a:extLst>
          </p:cNvPr>
          <p:cNvSpPr>
            <a:spLocks noGrp="1"/>
          </p:cNvSpPr>
          <p:nvPr>
            <p:ph type="title"/>
          </p:nvPr>
        </p:nvSpPr>
        <p:spPr>
          <a:xfrm>
            <a:off x="838200" y="151370"/>
            <a:ext cx="10515600" cy="1024288"/>
          </a:xfrm>
        </p:spPr>
        <p:txBody>
          <a:bodyPr>
            <a:normAutofit/>
          </a:bodyPr>
          <a:lstStyle/>
          <a:p>
            <a:pPr algn="ctr"/>
            <a:r>
              <a:rPr lang="en-US" sz="3600" dirty="0"/>
              <a:t>Porter</a:t>
            </a:r>
          </a:p>
        </p:txBody>
      </p:sp>
      <p:sp>
        <p:nvSpPr>
          <p:cNvPr id="3" name="Content Placeholder 2">
            <a:extLst>
              <a:ext uri="{FF2B5EF4-FFF2-40B4-BE49-F238E27FC236}">
                <a16:creationId xmlns:a16="http://schemas.microsoft.com/office/drawing/2014/main" id="{567195A3-B7D1-66E4-8E15-D14249D1BA42}"/>
              </a:ext>
            </a:extLst>
          </p:cNvPr>
          <p:cNvSpPr>
            <a:spLocks noGrp="1"/>
          </p:cNvSpPr>
          <p:nvPr>
            <p:ph idx="1"/>
          </p:nvPr>
        </p:nvSpPr>
        <p:spPr>
          <a:xfrm>
            <a:off x="838200" y="1175658"/>
            <a:ext cx="3543795" cy="3467594"/>
          </a:xfrm>
        </p:spPr>
        <p:txBody>
          <a:bodyPr>
            <a:normAutofit/>
          </a:bodyPr>
          <a:lstStyle/>
          <a:p>
            <a:r>
              <a:rPr lang="en-US" sz="2400" dirty="0"/>
              <a:t>“</a:t>
            </a:r>
            <a:r>
              <a:rPr lang="en-US" sz="2400" b="0" i="0" u="none" strike="noStrike" dirty="0">
                <a:solidFill>
                  <a:srgbClr val="333333"/>
                </a:solidFill>
                <a:effectLst/>
                <a:latin typeface="adobe-garamond-pro"/>
              </a:rPr>
              <a:t>Porter's photograph, distributed by The Associated Press, garnered numerous honors, including the British Picture Editor's Award and the National Headliners Award.”</a:t>
            </a:r>
          </a:p>
          <a:p>
            <a:endParaRPr lang="en-US" sz="2400" dirty="0"/>
          </a:p>
        </p:txBody>
      </p:sp>
      <p:pic>
        <p:nvPicPr>
          <p:cNvPr id="5" name="Picture 4" descr="A person shaking hands with another person&#10;&#10;Description automatically generated">
            <a:extLst>
              <a:ext uri="{FF2B5EF4-FFF2-40B4-BE49-F238E27FC236}">
                <a16:creationId xmlns:a16="http://schemas.microsoft.com/office/drawing/2014/main" id="{C20C353D-08FE-915F-0572-A50C1145D3A4}"/>
              </a:ext>
            </a:extLst>
          </p:cNvPr>
          <p:cNvPicPr>
            <a:picLocks noChangeAspect="1"/>
          </p:cNvPicPr>
          <p:nvPr/>
        </p:nvPicPr>
        <p:blipFill>
          <a:blip r:embed="rId2"/>
          <a:stretch>
            <a:fillRect/>
          </a:stretch>
        </p:blipFill>
        <p:spPr>
          <a:xfrm>
            <a:off x="7428675" y="795647"/>
            <a:ext cx="3756577" cy="5785799"/>
          </a:xfrm>
          <a:prstGeom prst="rect">
            <a:avLst/>
          </a:prstGeom>
        </p:spPr>
      </p:pic>
    </p:spTree>
    <p:extLst>
      <p:ext uri="{BB962C8B-B14F-4D97-AF65-F5344CB8AC3E}">
        <p14:creationId xmlns:p14="http://schemas.microsoft.com/office/powerpoint/2010/main" val="349107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4D26-74DF-F781-3E0C-E5EE069AF635}"/>
              </a:ext>
            </a:extLst>
          </p:cNvPr>
          <p:cNvSpPr>
            <a:spLocks noGrp="1"/>
          </p:cNvSpPr>
          <p:nvPr>
            <p:ph type="title"/>
          </p:nvPr>
        </p:nvSpPr>
        <p:spPr/>
        <p:txBody>
          <a:bodyPr>
            <a:normAutofit/>
          </a:bodyPr>
          <a:lstStyle/>
          <a:p>
            <a:pPr algn="ctr"/>
            <a:r>
              <a:rPr lang="en-US" sz="3200" dirty="0"/>
              <a:t>Oklahoma Natural Gas Co. v. LaRue (CA10 1998)</a:t>
            </a:r>
          </a:p>
        </p:txBody>
      </p:sp>
      <p:sp>
        <p:nvSpPr>
          <p:cNvPr id="3" name="Content Placeholder 2">
            <a:extLst>
              <a:ext uri="{FF2B5EF4-FFF2-40B4-BE49-F238E27FC236}">
                <a16:creationId xmlns:a16="http://schemas.microsoft.com/office/drawing/2014/main" id="{A667A797-F935-46B6-FA41-2BBEF4511CF7}"/>
              </a:ext>
            </a:extLst>
          </p:cNvPr>
          <p:cNvSpPr>
            <a:spLocks noGrp="1"/>
          </p:cNvSpPr>
          <p:nvPr>
            <p:ph idx="1"/>
          </p:nvPr>
        </p:nvSpPr>
        <p:spPr>
          <a:xfrm>
            <a:off x="648182" y="1527858"/>
            <a:ext cx="10705618" cy="4649105"/>
          </a:xfrm>
        </p:spPr>
        <p:txBody>
          <a:bodyPr>
            <a:normAutofit/>
          </a:bodyPr>
          <a:lstStyle/>
          <a:p>
            <a:pPr marL="0" indent="0">
              <a:lnSpc>
                <a:spcPct val="100000"/>
              </a:lnSpc>
              <a:buNone/>
            </a:pPr>
            <a:r>
              <a:rPr lang="en-US" sz="2400" dirty="0">
                <a:effectLst/>
                <a:latin typeface="Times New Roman" panose="02020603050405020304" pitchFamily="18" charset="0"/>
                <a:ea typeface="Times New Roman" panose="02020603050405020304" pitchFamily="18" charset="0"/>
              </a:rPr>
              <a:t>“On October 5, 1995, the Company filed an action against Mr. LaRue in federal district court claiming copyright ownership of the photographs of the Oklahoma City bombing scene. The Company sought a determination of copyright ownership, damages for infringement, an accounting of the money already paid to Mr. LaRue for use of the photographs, and an injunction preventing Mr. LaRue from future use of the photographs.  After full briefing, the district court granted the Company partial summary judgment, holding that it was the copyright owner. The district court then held a non-jury trial to resolve the remaining issues. Following the trial, the district court entered a Memorandum Opinion and Order in which it enjoined Mr. LaRue from future use of the copyrighted photographs in violation of the Company's copyright and assessed $ 34,623.50 in damages….</a:t>
            </a:r>
            <a:endParaRPr lang="en-US" sz="2400" dirty="0"/>
          </a:p>
        </p:txBody>
      </p:sp>
    </p:spTree>
    <p:extLst>
      <p:ext uri="{BB962C8B-B14F-4D97-AF65-F5344CB8AC3E}">
        <p14:creationId xmlns:p14="http://schemas.microsoft.com/office/powerpoint/2010/main" val="3597273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0C536-8F7E-9CE3-D228-76BF31D47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FCDB2-5262-33D6-DECC-01EA8711043A}"/>
              </a:ext>
            </a:extLst>
          </p:cNvPr>
          <p:cNvSpPr>
            <a:spLocks noGrp="1"/>
          </p:cNvSpPr>
          <p:nvPr>
            <p:ph type="title"/>
          </p:nvPr>
        </p:nvSpPr>
        <p:spPr/>
        <p:txBody>
          <a:bodyPr>
            <a:normAutofit/>
          </a:bodyPr>
          <a:lstStyle/>
          <a:p>
            <a:pPr algn="ctr"/>
            <a:r>
              <a:rPr lang="en-US" sz="3200" dirty="0"/>
              <a:t>Oklahoma Natural Gas Co. v. LaRue (CA10 1998)</a:t>
            </a:r>
          </a:p>
        </p:txBody>
      </p:sp>
      <p:sp>
        <p:nvSpPr>
          <p:cNvPr id="3" name="Content Placeholder 2">
            <a:extLst>
              <a:ext uri="{FF2B5EF4-FFF2-40B4-BE49-F238E27FC236}">
                <a16:creationId xmlns:a16="http://schemas.microsoft.com/office/drawing/2014/main" id="{867DA8FD-76C5-D246-6B80-07364DB5F2B0}"/>
              </a:ext>
            </a:extLst>
          </p:cNvPr>
          <p:cNvSpPr>
            <a:spLocks noGrp="1"/>
          </p:cNvSpPr>
          <p:nvPr>
            <p:ph idx="1"/>
          </p:nvPr>
        </p:nvSpPr>
        <p:spPr>
          <a:xfrm>
            <a:off x="648182" y="1527858"/>
            <a:ext cx="10705618" cy="4649105"/>
          </a:xfrm>
        </p:spPr>
        <p:txBody>
          <a:bodyPr>
            <a:normAutofit/>
          </a:bodyPr>
          <a:lstStyle/>
          <a:p>
            <a:pPr marL="0" indent="0">
              <a:lnSpc>
                <a:spcPct val="100000"/>
              </a:lnSpc>
              <a:buNone/>
            </a:pPr>
            <a:r>
              <a:rPr lang="en-US" sz="2400" dirty="0">
                <a:effectLst/>
                <a:latin typeface="Times New Roman" panose="02020603050405020304" pitchFamily="18" charset="0"/>
                <a:ea typeface="Times New Roman" panose="02020603050405020304" pitchFamily="18" charset="0"/>
              </a:rPr>
              <a:t>“Overwhelming evidence demonstrates Mr. LaRue was acting within the scope of his employment as he took the photographs in question, including: taking photographs was part of his job; it was during work hours; he used a company camera and film; the Company paid to develop the film; he reported in to the Company throughout the day; and he never told anyone he was taking personal time. The district court properly focused on application of the work made for hire doctrine, through which the Company was entitled to ownership of the copyrights. Mr. LaRue's certificate of registration does not establish any presumptions that would alter the work made for hire analysis, and as such, cannot create a genuine issue as to any material fact.</a:t>
            </a:r>
            <a:r>
              <a:rPr lang="en-US" sz="2400" dirty="0">
                <a:effectLst/>
              </a:rPr>
              <a:t> “</a:t>
            </a:r>
            <a:endParaRPr lang="en-US" sz="2400" dirty="0"/>
          </a:p>
        </p:txBody>
      </p:sp>
    </p:spTree>
    <p:extLst>
      <p:ext uri="{BB962C8B-B14F-4D97-AF65-F5344CB8AC3E}">
        <p14:creationId xmlns:p14="http://schemas.microsoft.com/office/powerpoint/2010/main" val="671330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A8C46-BC74-5BB5-8058-0AB142F1AF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0B3ECF-4331-38B2-AE9B-3656C270FB02}"/>
              </a:ext>
            </a:extLst>
          </p:cNvPr>
          <p:cNvSpPr>
            <a:spLocks noGrp="1"/>
          </p:cNvSpPr>
          <p:nvPr>
            <p:ph type="title"/>
          </p:nvPr>
        </p:nvSpPr>
        <p:spPr>
          <a:xfrm>
            <a:off x="838200" y="2103437"/>
            <a:ext cx="10515600" cy="13255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4. Daughter in the Rubble</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a:t>
            </a:r>
            <a:r>
              <a:rPr lang="en-TR" sz="3600">
                <a:latin typeface="Times New Roman" panose="02020603050405020304" pitchFamily="18" charset="0"/>
                <a:cs typeface="Times New Roman" panose="02020603050405020304" pitchFamily="18" charset="0"/>
              </a:rPr>
              <a:t>Zeynep Ülkü Kahveci</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77795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4722D-28EC-2E4C-AB52-8947C99BF482}"/>
              </a:ext>
            </a:extLst>
          </p:cNvPr>
          <p:cNvSpPr>
            <a:spLocks noGrp="1"/>
          </p:cNvSpPr>
          <p:nvPr>
            <p:ph type="title"/>
          </p:nvPr>
        </p:nvSpPr>
        <p:spPr/>
        <p:txBody>
          <a:bodyPr/>
          <a:lstStyle/>
          <a:p>
            <a:r>
              <a:rPr lang="en-TR" dirty="0"/>
              <a:t>Earthquake in Turkey </a:t>
            </a:r>
          </a:p>
        </p:txBody>
      </p:sp>
      <p:sp>
        <p:nvSpPr>
          <p:cNvPr id="3" name="Content Placeholder 2">
            <a:extLst>
              <a:ext uri="{FF2B5EF4-FFF2-40B4-BE49-F238E27FC236}">
                <a16:creationId xmlns:a16="http://schemas.microsoft.com/office/drawing/2014/main" id="{86F15236-49B2-E040-B07B-F411542533D1}"/>
              </a:ext>
            </a:extLst>
          </p:cNvPr>
          <p:cNvSpPr>
            <a:spLocks noGrp="1"/>
          </p:cNvSpPr>
          <p:nvPr>
            <p:ph idx="1"/>
          </p:nvPr>
        </p:nvSpPr>
        <p:spPr/>
        <p:txBody>
          <a:bodyPr/>
          <a:lstStyle/>
          <a:p>
            <a:pPr algn="just"/>
            <a:r>
              <a:rPr lang="en-TR" dirty="0"/>
              <a:t>An earthquake with a magnitude 7.8 hit Kahramanmaraş, a city in Turkey at 04:17 am (local time) on </a:t>
            </a:r>
            <a:r>
              <a:rPr lang="en-US" dirty="0"/>
              <a:t>6 February 2023. </a:t>
            </a:r>
          </a:p>
          <a:p>
            <a:pPr algn="just"/>
            <a:r>
              <a:rPr lang="en-US" dirty="0"/>
              <a:t>It caused major destruction in 10 cities in Turkey, as well as in neighboring cities in Syria. </a:t>
            </a:r>
          </a:p>
          <a:p>
            <a:pPr algn="just"/>
            <a:r>
              <a:rPr lang="en-US" dirty="0"/>
              <a:t>A second earthquake with a magnitude 7.5 at hit 01:24 pm on 6 February 2023 (9 hours after the first one). </a:t>
            </a:r>
          </a:p>
          <a:p>
            <a:pPr algn="just"/>
            <a:r>
              <a:rPr lang="en-US" dirty="0"/>
              <a:t>11,020 aftershocks have been recorded as of March 1, 2023. </a:t>
            </a:r>
          </a:p>
          <a:p>
            <a:pPr lvl="1"/>
            <a:endParaRPr lang="en-TR" dirty="0"/>
          </a:p>
        </p:txBody>
      </p:sp>
      <p:sp>
        <p:nvSpPr>
          <p:cNvPr id="6" name="Slide Number Placeholder 5">
            <a:extLst>
              <a:ext uri="{FF2B5EF4-FFF2-40B4-BE49-F238E27FC236}">
                <a16:creationId xmlns:a16="http://schemas.microsoft.com/office/drawing/2014/main" id="{6FA550A8-8E44-2942-8107-EE938243D2C0}"/>
              </a:ext>
            </a:extLst>
          </p:cNvPr>
          <p:cNvSpPr>
            <a:spLocks noGrp="1"/>
          </p:cNvSpPr>
          <p:nvPr>
            <p:ph type="sldNum" sz="quarter" idx="12"/>
          </p:nvPr>
        </p:nvSpPr>
        <p:spPr/>
        <p:txBody>
          <a:bodyPr/>
          <a:lstStyle/>
          <a:p>
            <a:fld id="{DC6B16D8-FC88-0045-A243-03BF11CDAEDC}" type="slidenum">
              <a:rPr lang="en-TR" smtClean="0"/>
              <a:t>26</a:t>
            </a:fld>
            <a:endParaRPr lang="en-TR"/>
          </a:p>
        </p:txBody>
      </p:sp>
    </p:spTree>
    <p:extLst>
      <p:ext uri="{BB962C8B-B14F-4D97-AF65-F5344CB8AC3E}">
        <p14:creationId xmlns:p14="http://schemas.microsoft.com/office/powerpoint/2010/main" val="1523881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DA1A-89FF-6A48-89A4-415B84ABAF61}"/>
              </a:ext>
            </a:extLst>
          </p:cNvPr>
          <p:cNvSpPr>
            <a:spLocks noGrp="1"/>
          </p:cNvSpPr>
          <p:nvPr>
            <p:ph type="title"/>
          </p:nvPr>
        </p:nvSpPr>
        <p:spPr/>
        <p:txBody>
          <a:bodyPr/>
          <a:lstStyle/>
          <a:p>
            <a:r>
              <a:rPr lang="en-TR" dirty="0"/>
              <a:t>Aftermath (in Turkey) – as of March 1, 2023</a:t>
            </a:r>
          </a:p>
        </p:txBody>
      </p:sp>
      <p:sp>
        <p:nvSpPr>
          <p:cNvPr id="3" name="Content Placeholder 2">
            <a:extLst>
              <a:ext uri="{FF2B5EF4-FFF2-40B4-BE49-F238E27FC236}">
                <a16:creationId xmlns:a16="http://schemas.microsoft.com/office/drawing/2014/main" id="{7583DCC4-7A04-5B43-93E5-699E2EF06126}"/>
              </a:ext>
            </a:extLst>
          </p:cNvPr>
          <p:cNvSpPr>
            <a:spLocks noGrp="1"/>
          </p:cNvSpPr>
          <p:nvPr>
            <p:ph idx="1"/>
          </p:nvPr>
        </p:nvSpPr>
        <p:spPr/>
        <p:txBody>
          <a:bodyPr/>
          <a:lstStyle/>
          <a:p>
            <a:pPr marL="0" indent="0">
              <a:buNone/>
            </a:pPr>
            <a:r>
              <a:rPr lang="en-US" sz="3600" dirty="0"/>
              <a:t>45,000 people were killed.</a:t>
            </a:r>
          </a:p>
          <a:p>
            <a:pPr marL="0" indent="0">
              <a:buNone/>
            </a:pPr>
            <a:r>
              <a:rPr lang="en-US" sz="3600" dirty="0"/>
              <a:t>13.5 million people were directly affected.</a:t>
            </a:r>
          </a:p>
          <a:p>
            <a:pPr marL="0" indent="0">
              <a:buNone/>
            </a:pPr>
            <a:r>
              <a:rPr lang="en-US" sz="3600" dirty="0"/>
              <a:t>2 million people have been displaced.</a:t>
            </a:r>
          </a:p>
          <a:p>
            <a:pPr marL="0" indent="0">
              <a:buNone/>
            </a:pPr>
            <a:endParaRPr lang="en-TR" dirty="0"/>
          </a:p>
        </p:txBody>
      </p:sp>
      <p:sp>
        <p:nvSpPr>
          <p:cNvPr id="6" name="Slide Number Placeholder 5">
            <a:extLst>
              <a:ext uri="{FF2B5EF4-FFF2-40B4-BE49-F238E27FC236}">
                <a16:creationId xmlns:a16="http://schemas.microsoft.com/office/drawing/2014/main" id="{5B711085-8553-FC45-AC2E-13B989D61E1D}"/>
              </a:ext>
            </a:extLst>
          </p:cNvPr>
          <p:cNvSpPr>
            <a:spLocks noGrp="1"/>
          </p:cNvSpPr>
          <p:nvPr>
            <p:ph type="sldNum" sz="quarter" idx="12"/>
          </p:nvPr>
        </p:nvSpPr>
        <p:spPr/>
        <p:txBody>
          <a:bodyPr/>
          <a:lstStyle/>
          <a:p>
            <a:fld id="{DC6B16D8-FC88-0045-A243-03BF11CDAEDC}" type="slidenum">
              <a:rPr lang="en-TR" smtClean="0"/>
              <a:t>27</a:t>
            </a:fld>
            <a:endParaRPr lang="en-TR"/>
          </a:p>
        </p:txBody>
      </p:sp>
    </p:spTree>
    <p:extLst>
      <p:ext uri="{BB962C8B-B14F-4D97-AF65-F5344CB8AC3E}">
        <p14:creationId xmlns:p14="http://schemas.microsoft.com/office/powerpoint/2010/main" val="2736342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31B7-E95E-F36D-0EAD-1F0A25815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3475A-FE6E-99A6-118A-3A5CE663EC69}"/>
              </a:ext>
            </a:extLst>
          </p:cNvPr>
          <p:cNvSpPr>
            <a:spLocks noGrp="1"/>
          </p:cNvSpPr>
          <p:nvPr>
            <p:ph type="title"/>
          </p:nvPr>
        </p:nvSpPr>
        <p:spPr>
          <a:xfrm>
            <a:off x="4965430" y="629268"/>
            <a:ext cx="6586491" cy="1286160"/>
          </a:xfrm>
        </p:spPr>
        <p:txBody>
          <a:bodyPr anchor="b">
            <a:normAutofit/>
          </a:bodyPr>
          <a:lstStyle/>
          <a:p>
            <a:r>
              <a:rPr lang="en-TR" dirty="0"/>
              <a:t>Press Coverage</a:t>
            </a:r>
          </a:p>
        </p:txBody>
      </p:sp>
      <p:sp>
        <p:nvSpPr>
          <p:cNvPr id="3" name="Content Placeholder 2">
            <a:extLst>
              <a:ext uri="{FF2B5EF4-FFF2-40B4-BE49-F238E27FC236}">
                <a16:creationId xmlns:a16="http://schemas.microsoft.com/office/drawing/2014/main" id="{3C90218D-15D2-F6ED-C278-CCA6E5911D7B}"/>
              </a:ext>
            </a:extLst>
          </p:cNvPr>
          <p:cNvSpPr>
            <a:spLocks noGrp="1"/>
          </p:cNvSpPr>
          <p:nvPr>
            <p:ph idx="1"/>
          </p:nvPr>
        </p:nvSpPr>
        <p:spPr>
          <a:xfrm>
            <a:off x="4965431" y="2438400"/>
            <a:ext cx="6586489" cy="3785419"/>
          </a:xfrm>
        </p:spPr>
        <p:txBody>
          <a:bodyPr>
            <a:normAutofit/>
          </a:bodyPr>
          <a:lstStyle/>
          <a:p>
            <a:r>
              <a:rPr lang="en-TR" dirty="0"/>
              <a:t>Adem Altan : </a:t>
            </a:r>
            <a:r>
              <a:rPr lang="en-US" dirty="0"/>
              <a:t>photographer based in </a:t>
            </a:r>
            <a:r>
              <a:rPr lang="en-US" dirty="0" err="1"/>
              <a:t>Agence</a:t>
            </a:r>
            <a:r>
              <a:rPr lang="en-US" dirty="0"/>
              <a:t> France Presse (AFP)'s Ankara bureau</a:t>
            </a:r>
          </a:p>
          <a:p>
            <a:r>
              <a:rPr lang="en-TR"/>
              <a:t>Altan went to Kahramanmaraş on February 7 to document the earthquake site.</a:t>
            </a:r>
          </a:p>
          <a:p>
            <a:endParaRPr lang="en-US" dirty="0"/>
          </a:p>
        </p:txBody>
      </p:sp>
      <p:pic>
        <p:nvPicPr>
          <p:cNvPr id="5" name="Picture 4" descr="A person with a beard&#10;&#10;Description automatically generated with low confidence">
            <a:extLst>
              <a:ext uri="{FF2B5EF4-FFF2-40B4-BE49-F238E27FC236}">
                <a16:creationId xmlns:a16="http://schemas.microsoft.com/office/drawing/2014/main" id="{5FD98C62-7D7D-1A48-FBC2-58DC56E0A049}"/>
              </a:ext>
            </a:extLst>
          </p:cNvPr>
          <p:cNvPicPr>
            <a:picLocks noChangeAspect="1"/>
          </p:cNvPicPr>
          <p:nvPr/>
        </p:nvPicPr>
        <p:blipFill rotWithShape="1">
          <a:blip r:embed="rId2"/>
          <a:srcRect l="19328" r="13078"/>
          <a:stretch/>
        </p:blipFill>
        <p:spPr>
          <a:xfrm>
            <a:off x="20" y="10"/>
            <a:ext cx="4635571" cy="6857990"/>
          </a:xfrm>
          <a:prstGeom prst="rect">
            <a:avLst/>
          </a:prstGeom>
          <a:effectLst/>
        </p:spPr>
      </p:pic>
      <p:pic>
        <p:nvPicPr>
          <p:cNvPr id="8" name="Picture 7">
            <a:extLst>
              <a:ext uri="{FF2B5EF4-FFF2-40B4-BE49-F238E27FC236}">
                <a16:creationId xmlns:a16="http://schemas.microsoft.com/office/drawing/2014/main" id="{10D4C6B0-B7C2-8614-8307-E6275BE0137C}"/>
              </a:ext>
            </a:extLst>
          </p:cNvPr>
          <p:cNvPicPr>
            <a:picLocks noChangeAspect="1"/>
          </p:cNvPicPr>
          <p:nvPr/>
        </p:nvPicPr>
        <p:blipFill>
          <a:blip r:embed="rId3"/>
          <a:stretch>
            <a:fillRect/>
          </a:stretch>
        </p:blipFill>
        <p:spPr>
          <a:xfrm>
            <a:off x="9982200" y="781334"/>
            <a:ext cx="1193800" cy="1054100"/>
          </a:xfrm>
          <a:prstGeom prst="rect">
            <a:avLst/>
          </a:prstGeom>
        </p:spPr>
      </p:pic>
      <p:sp>
        <p:nvSpPr>
          <p:cNvPr id="4" name="Slide Number Placeholder 3">
            <a:extLst>
              <a:ext uri="{FF2B5EF4-FFF2-40B4-BE49-F238E27FC236}">
                <a16:creationId xmlns:a16="http://schemas.microsoft.com/office/drawing/2014/main" id="{93C6E8F9-D866-678B-0587-2FD755FFF953}"/>
              </a:ext>
            </a:extLst>
          </p:cNvPr>
          <p:cNvSpPr>
            <a:spLocks noGrp="1"/>
          </p:cNvSpPr>
          <p:nvPr>
            <p:ph type="sldNum" sz="quarter" idx="12"/>
          </p:nvPr>
        </p:nvSpPr>
        <p:spPr/>
        <p:txBody>
          <a:bodyPr/>
          <a:lstStyle/>
          <a:p>
            <a:fld id="{DC6B16D8-FC88-0045-A243-03BF11CDAEDC}" type="slidenum">
              <a:rPr lang="en-TR" smtClean="0"/>
              <a:t>28</a:t>
            </a:fld>
            <a:endParaRPr lang="en-TR"/>
          </a:p>
        </p:txBody>
      </p:sp>
    </p:spTree>
    <p:extLst>
      <p:ext uri="{BB962C8B-B14F-4D97-AF65-F5344CB8AC3E}">
        <p14:creationId xmlns:p14="http://schemas.microsoft.com/office/powerpoint/2010/main" val="3499720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building, outdoor, old, pile&#10;&#10;Description automatically generated">
            <a:extLst>
              <a:ext uri="{FF2B5EF4-FFF2-40B4-BE49-F238E27FC236}">
                <a16:creationId xmlns:a16="http://schemas.microsoft.com/office/drawing/2014/main" id="{29A60C93-7252-4B47-A336-948EA28C8218}"/>
              </a:ext>
            </a:extLst>
          </p:cNvPr>
          <p:cNvPicPr>
            <a:picLocks noGrp="1" noChangeAspect="1"/>
          </p:cNvPicPr>
          <p:nvPr>
            <p:ph idx="1"/>
          </p:nvPr>
        </p:nvPicPr>
        <p:blipFill rotWithShape="1">
          <a:blip r:embed="rId2"/>
          <a:srcRect t="15587" b="159"/>
          <a:stretch/>
        </p:blipFill>
        <p:spPr>
          <a:xfrm>
            <a:off x="0" y="0"/>
            <a:ext cx="12191980" cy="6856718"/>
          </a:xfrm>
          <a:prstGeom prst="rect">
            <a:avLst/>
          </a:prstGeom>
        </p:spPr>
      </p:pic>
      <p:sp>
        <p:nvSpPr>
          <p:cNvPr id="4" name="Oval 3">
            <a:extLst>
              <a:ext uri="{FF2B5EF4-FFF2-40B4-BE49-F238E27FC236}">
                <a16:creationId xmlns:a16="http://schemas.microsoft.com/office/drawing/2014/main" id="{A28829E6-25AE-BF49-BCBC-860E48EC3784}"/>
              </a:ext>
            </a:extLst>
          </p:cNvPr>
          <p:cNvSpPr/>
          <p:nvPr/>
        </p:nvSpPr>
        <p:spPr>
          <a:xfrm>
            <a:off x="6928338" y="2965938"/>
            <a:ext cx="2239108" cy="21453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Slide Number Placeholder 1">
            <a:extLst>
              <a:ext uri="{FF2B5EF4-FFF2-40B4-BE49-F238E27FC236}">
                <a16:creationId xmlns:a16="http://schemas.microsoft.com/office/drawing/2014/main" id="{C6A660DC-89AC-FF4C-B72A-C4405035B062}"/>
              </a:ext>
            </a:extLst>
          </p:cNvPr>
          <p:cNvSpPr>
            <a:spLocks noGrp="1"/>
          </p:cNvSpPr>
          <p:nvPr>
            <p:ph type="sldNum" sz="quarter" idx="12"/>
          </p:nvPr>
        </p:nvSpPr>
        <p:spPr/>
        <p:txBody>
          <a:bodyPr/>
          <a:lstStyle/>
          <a:p>
            <a:fld id="{DC6B16D8-FC88-0045-A243-03BF11CDAEDC}" type="slidenum">
              <a:rPr lang="en-TR" smtClean="0"/>
              <a:t>29</a:t>
            </a:fld>
            <a:endParaRPr lang="en-TR"/>
          </a:p>
        </p:txBody>
      </p:sp>
    </p:spTree>
    <p:extLst>
      <p:ext uri="{BB962C8B-B14F-4D97-AF65-F5344CB8AC3E}">
        <p14:creationId xmlns:p14="http://schemas.microsoft.com/office/powerpoint/2010/main" val="384320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DA82AE7-BD71-CB40-9151-9EA95D5D5051}"/>
              </a:ext>
            </a:extLst>
          </p:cNvPr>
          <p:cNvSpPr/>
          <p:nvPr/>
        </p:nvSpPr>
        <p:spPr>
          <a:xfrm>
            <a:off x="6693282" y="3142099"/>
            <a:ext cx="1450234" cy="951222"/>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RAGHAV</a:t>
            </a:r>
          </a:p>
        </p:txBody>
      </p:sp>
      <p:sp>
        <p:nvSpPr>
          <p:cNvPr id="4" name="Rounded Rectangle 3">
            <a:extLst>
              <a:ext uri="{FF2B5EF4-FFF2-40B4-BE49-F238E27FC236}">
                <a16:creationId xmlns:a16="http://schemas.microsoft.com/office/drawing/2014/main" id="{B4B558EC-F85D-5841-A9B6-E5E5011DE82E}"/>
              </a:ext>
            </a:extLst>
          </p:cNvPr>
          <p:cNvSpPr/>
          <p:nvPr/>
        </p:nvSpPr>
        <p:spPr>
          <a:xfrm>
            <a:off x="4723572" y="3142099"/>
            <a:ext cx="1322208" cy="95122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ImageNet</a:t>
            </a:r>
          </a:p>
        </p:txBody>
      </p:sp>
      <p:sp>
        <p:nvSpPr>
          <p:cNvPr id="5" name="Rounded Rectangle 4">
            <a:extLst>
              <a:ext uri="{FF2B5EF4-FFF2-40B4-BE49-F238E27FC236}">
                <a16:creationId xmlns:a16="http://schemas.microsoft.com/office/drawing/2014/main" id="{12EA001A-15D5-8745-9981-C56268A98649}"/>
              </a:ext>
            </a:extLst>
          </p:cNvPr>
          <p:cNvSpPr/>
          <p:nvPr/>
        </p:nvSpPr>
        <p:spPr>
          <a:xfrm>
            <a:off x="6582452" y="805746"/>
            <a:ext cx="1699097" cy="52275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Programmer(s)</a:t>
            </a:r>
          </a:p>
        </p:txBody>
      </p:sp>
      <p:sp>
        <p:nvSpPr>
          <p:cNvPr id="8" name="Rounded Rectangle 7">
            <a:extLst>
              <a:ext uri="{FF2B5EF4-FFF2-40B4-BE49-F238E27FC236}">
                <a16:creationId xmlns:a16="http://schemas.microsoft.com/office/drawing/2014/main" id="{1AAA6C18-9F09-5D4C-B74F-BCC191F042A3}"/>
              </a:ext>
            </a:extLst>
          </p:cNvPr>
          <p:cNvSpPr/>
          <p:nvPr/>
        </p:nvSpPr>
        <p:spPr>
          <a:xfrm>
            <a:off x="10228506" y="3314700"/>
            <a:ext cx="1699097" cy="52275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Suryast</a:t>
            </a:r>
            <a:endParaRPr lang="en-US" dirty="0">
              <a:solidFill>
                <a:schemeClr val="tx1"/>
              </a:solidFill>
            </a:endParaRPr>
          </a:p>
        </p:txBody>
      </p:sp>
      <p:cxnSp>
        <p:nvCxnSpPr>
          <p:cNvPr id="12" name="Straight Arrow Connector 11">
            <a:extLst>
              <a:ext uri="{FF2B5EF4-FFF2-40B4-BE49-F238E27FC236}">
                <a16:creationId xmlns:a16="http://schemas.microsoft.com/office/drawing/2014/main" id="{42DA3CBF-4A13-D34F-9B61-BB9406BDCE77}"/>
              </a:ext>
            </a:extLst>
          </p:cNvPr>
          <p:cNvCxnSpPr>
            <a:cxnSpLocks/>
            <a:stCxn id="5" idx="2"/>
          </p:cNvCxnSpPr>
          <p:nvPr/>
        </p:nvCxnSpPr>
        <p:spPr>
          <a:xfrm>
            <a:off x="7432001" y="1328504"/>
            <a:ext cx="0" cy="181359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295B1E-2FEC-984A-BF8D-68A6BA5D2120}"/>
              </a:ext>
            </a:extLst>
          </p:cNvPr>
          <p:cNvCxnSpPr>
            <a:cxnSpLocks/>
            <a:stCxn id="3" idx="3"/>
          </p:cNvCxnSpPr>
          <p:nvPr/>
        </p:nvCxnSpPr>
        <p:spPr>
          <a:xfrm>
            <a:off x="8143516" y="3617710"/>
            <a:ext cx="1946958"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83EC6F4-7EDD-974C-A96F-B9463DFB22F9}"/>
              </a:ext>
            </a:extLst>
          </p:cNvPr>
          <p:cNvCxnSpPr>
            <a:cxnSpLocks/>
          </p:cNvCxnSpPr>
          <p:nvPr/>
        </p:nvCxnSpPr>
        <p:spPr>
          <a:xfrm flipV="1">
            <a:off x="7432001" y="4114556"/>
            <a:ext cx="0" cy="1335315"/>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2B9E820-9C81-7C45-9C48-E066AC38D2F0}"/>
              </a:ext>
            </a:extLst>
          </p:cNvPr>
          <p:cNvCxnSpPr>
            <a:cxnSpLocks/>
            <a:stCxn id="4" idx="3"/>
            <a:endCxn id="3" idx="1"/>
          </p:cNvCxnSpPr>
          <p:nvPr/>
        </p:nvCxnSpPr>
        <p:spPr>
          <a:xfrm>
            <a:off x="6045780" y="3617710"/>
            <a:ext cx="647502" cy="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212A4012-28E3-AF8C-6DB1-95E6B882BA33}"/>
              </a:ext>
            </a:extLst>
          </p:cNvPr>
          <p:cNvSpPr/>
          <p:nvPr/>
        </p:nvSpPr>
        <p:spPr>
          <a:xfrm>
            <a:off x="6706883" y="1851262"/>
            <a:ext cx="1450234" cy="52275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AI Firm</a:t>
            </a:r>
          </a:p>
        </p:txBody>
      </p:sp>
      <p:sp>
        <p:nvSpPr>
          <p:cNvPr id="31" name="TextBox 30">
            <a:extLst>
              <a:ext uri="{FF2B5EF4-FFF2-40B4-BE49-F238E27FC236}">
                <a16:creationId xmlns:a16="http://schemas.microsoft.com/office/drawing/2014/main" id="{9D4AF720-86DD-9D24-6632-6E6F6B11F7BF}"/>
              </a:ext>
            </a:extLst>
          </p:cNvPr>
          <p:cNvSpPr txBox="1"/>
          <p:nvPr/>
        </p:nvSpPr>
        <p:spPr>
          <a:xfrm>
            <a:off x="1087550" y="271995"/>
            <a:ext cx="4179221" cy="461665"/>
          </a:xfrm>
          <a:prstGeom prst="rect">
            <a:avLst/>
          </a:prstGeom>
          <a:noFill/>
        </p:spPr>
        <p:txBody>
          <a:bodyPr wrap="none" rtlCol="0">
            <a:spAutoFit/>
          </a:bodyPr>
          <a:lstStyle/>
          <a:p>
            <a:r>
              <a:rPr lang="en-US" sz="2400" dirty="0"/>
              <a:t>Generative Artificial Intelligence</a:t>
            </a:r>
          </a:p>
        </p:txBody>
      </p:sp>
      <p:sp>
        <p:nvSpPr>
          <p:cNvPr id="39" name="Rounded Rectangle 38">
            <a:extLst>
              <a:ext uri="{FF2B5EF4-FFF2-40B4-BE49-F238E27FC236}">
                <a16:creationId xmlns:a16="http://schemas.microsoft.com/office/drawing/2014/main" id="{D8B19703-E563-2047-2125-4BBF4E878141}"/>
              </a:ext>
            </a:extLst>
          </p:cNvPr>
          <p:cNvSpPr/>
          <p:nvPr/>
        </p:nvSpPr>
        <p:spPr>
          <a:xfrm>
            <a:off x="264397" y="1528543"/>
            <a:ext cx="3314700" cy="1428890"/>
          </a:xfrm>
          <a:prstGeom prst="roundRect">
            <a:avLst/>
          </a:prstGeom>
          <a:pattFill prst="ltVert">
            <a:fgClr>
              <a:schemeClr val="accent6">
                <a:lumMod val="60000"/>
                <a:lumOff val="40000"/>
              </a:schemeClr>
            </a:fgClr>
            <a:bgClr>
              <a:schemeClr val="bg1"/>
            </a:bgClr>
          </a:patt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40">
            <a:extLst>
              <a:ext uri="{FF2B5EF4-FFF2-40B4-BE49-F238E27FC236}">
                <a16:creationId xmlns:a16="http://schemas.microsoft.com/office/drawing/2014/main" id="{4BD252FB-79BA-3EBB-8677-AE6A06901C64}"/>
              </a:ext>
            </a:extLst>
          </p:cNvPr>
          <p:cNvSpPr/>
          <p:nvPr/>
        </p:nvSpPr>
        <p:spPr>
          <a:xfrm>
            <a:off x="264397" y="3462049"/>
            <a:ext cx="3314700" cy="951222"/>
          </a:xfrm>
          <a:prstGeom prst="roundRect">
            <a:avLst/>
          </a:prstGeom>
          <a:pattFill prst="ltVert">
            <a:fgClr>
              <a:schemeClr val="bg1">
                <a:lumMod val="85000"/>
              </a:schemeClr>
            </a:fgClr>
            <a:bgClr>
              <a:schemeClr val="bg1"/>
            </a:bgClr>
          </a:patt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DA45DC8E-503A-DE6B-0F9E-B3746056BAFD}"/>
              </a:ext>
            </a:extLst>
          </p:cNvPr>
          <p:cNvCxnSpPr>
            <a:cxnSpLocks/>
            <a:stCxn id="41" idx="3"/>
          </p:cNvCxnSpPr>
          <p:nvPr/>
        </p:nvCxnSpPr>
        <p:spPr>
          <a:xfrm flipV="1">
            <a:off x="3579097" y="3837458"/>
            <a:ext cx="1065037" cy="100202"/>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5FE2580-1A44-7B6F-1331-FAD6E3FD5F34}"/>
              </a:ext>
            </a:extLst>
          </p:cNvPr>
          <p:cNvSpPr txBox="1"/>
          <p:nvPr/>
        </p:nvSpPr>
        <p:spPr>
          <a:xfrm>
            <a:off x="679794" y="3617710"/>
            <a:ext cx="1904689" cy="646331"/>
          </a:xfrm>
          <a:prstGeom prst="rect">
            <a:avLst/>
          </a:prstGeom>
          <a:noFill/>
        </p:spPr>
        <p:txBody>
          <a:bodyPr wrap="none" rtlCol="0">
            <a:spAutoFit/>
          </a:bodyPr>
          <a:lstStyle/>
          <a:p>
            <a:r>
              <a:rPr lang="en-US" dirty="0"/>
              <a:t>Material in </a:t>
            </a:r>
          </a:p>
          <a:p>
            <a:r>
              <a:rPr lang="en-US" dirty="0"/>
              <a:t>the Public Domain</a:t>
            </a:r>
          </a:p>
        </p:txBody>
      </p:sp>
      <p:sp>
        <p:nvSpPr>
          <p:cNvPr id="54" name="Rounded Rectangle 53">
            <a:extLst>
              <a:ext uri="{FF2B5EF4-FFF2-40B4-BE49-F238E27FC236}">
                <a16:creationId xmlns:a16="http://schemas.microsoft.com/office/drawing/2014/main" id="{F507E973-F712-4950-0B67-0641F9E70292}"/>
              </a:ext>
            </a:extLst>
          </p:cNvPr>
          <p:cNvSpPr/>
          <p:nvPr/>
        </p:nvSpPr>
        <p:spPr>
          <a:xfrm>
            <a:off x="452749" y="2177461"/>
            <a:ext cx="1233522" cy="57073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Creators</a:t>
            </a:r>
          </a:p>
        </p:txBody>
      </p:sp>
      <p:sp>
        <p:nvSpPr>
          <p:cNvPr id="57" name="TextBox 56">
            <a:extLst>
              <a:ext uri="{FF2B5EF4-FFF2-40B4-BE49-F238E27FC236}">
                <a16:creationId xmlns:a16="http://schemas.microsoft.com/office/drawing/2014/main" id="{DC56985E-D593-4462-8FE9-142294D8AEED}"/>
              </a:ext>
            </a:extLst>
          </p:cNvPr>
          <p:cNvSpPr txBox="1"/>
          <p:nvPr/>
        </p:nvSpPr>
        <p:spPr>
          <a:xfrm>
            <a:off x="835135" y="1704407"/>
            <a:ext cx="2173224" cy="369332"/>
          </a:xfrm>
          <a:prstGeom prst="rect">
            <a:avLst/>
          </a:prstGeom>
          <a:noFill/>
        </p:spPr>
        <p:txBody>
          <a:bodyPr wrap="none" rtlCol="0">
            <a:spAutoFit/>
          </a:bodyPr>
          <a:lstStyle/>
          <a:p>
            <a:r>
              <a:rPr lang="en-US" dirty="0"/>
              <a:t>Copyrighted Material</a:t>
            </a:r>
          </a:p>
        </p:txBody>
      </p:sp>
      <p:sp>
        <p:nvSpPr>
          <p:cNvPr id="59" name="Rounded Rectangle 58">
            <a:extLst>
              <a:ext uri="{FF2B5EF4-FFF2-40B4-BE49-F238E27FC236}">
                <a16:creationId xmlns:a16="http://schemas.microsoft.com/office/drawing/2014/main" id="{092148F6-0845-4DF5-A9AD-04EC68B60878}"/>
              </a:ext>
            </a:extLst>
          </p:cNvPr>
          <p:cNvSpPr/>
          <p:nvPr/>
        </p:nvSpPr>
        <p:spPr>
          <a:xfrm>
            <a:off x="5154455" y="5766195"/>
            <a:ext cx="1201375" cy="819810"/>
          </a:xfrm>
          <a:prstGeom prst="roundRect">
            <a:avLst/>
          </a:prstGeom>
          <a:pattFill prst="ltVert">
            <a:fgClr>
              <a:srgbClr val="FFFF00"/>
            </a:fgClr>
            <a:bgClr>
              <a:schemeClr val="bg1"/>
            </a:bgClr>
          </a:patt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D20D621-3F1F-C2F5-6C6F-EC4D2BF8358B}"/>
              </a:ext>
            </a:extLst>
          </p:cNvPr>
          <p:cNvSpPr txBox="1"/>
          <p:nvPr/>
        </p:nvSpPr>
        <p:spPr>
          <a:xfrm>
            <a:off x="5266771" y="5852934"/>
            <a:ext cx="976742" cy="646331"/>
          </a:xfrm>
          <a:prstGeom prst="rect">
            <a:avLst/>
          </a:prstGeom>
          <a:noFill/>
        </p:spPr>
        <p:txBody>
          <a:bodyPr wrap="none" rtlCol="0">
            <a:spAutoFit/>
          </a:bodyPr>
          <a:lstStyle/>
          <a:p>
            <a:pPr algn="ctr"/>
            <a:r>
              <a:rPr lang="en-US" dirty="0"/>
              <a:t>Source </a:t>
            </a:r>
          </a:p>
          <a:p>
            <a:pPr algn="ctr"/>
            <a:r>
              <a:rPr lang="en-US" dirty="0"/>
              <a:t>Material</a:t>
            </a:r>
          </a:p>
        </p:txBody>
      </p:sp>
      <p:sp>
        <p:nvSpPr>
          <p:cNvPr id="61" name="Freeform 60">
            <a:extLst>
              <a:ext uri="{FF2B5EF4-FFF2-40B4-BE49-F238E27FC236}">
                <a16:creationId xmlns:a16="http://schemas.microsoft.com/office/drawing/2014/main" id="{A9E2F66C-A4A7-FA00-9026-B80479EE3EDC}"/>
              </a:ext>
            </a:extLst>
          </p:cNvPr>
          <p:cNvSpPr/>
          <p:nvPr/>
        </p:nvSpPr>
        <p:spPr>
          <a:xfrm>
            <a:off x="1686271" y="2493167"/>
            <a:ext cx="2983230" cy="868680"/>
          </a:xfrm>
          <a:custGeom>
            <a:avLst/>
            <a:gdLst>
              <a:gd name="connsiteX0" fmla="*/ 0 w 2983230"/>
              <a:gd name="connsiteY0" fmla="*/ 0 h 868680"/>
              <a:gd name="connsiteX1" fmla="*/ 1417320 w 2983230"/>
              <a:gd name="connsiteY1" fmla="*/ 171450 h 868680"/>
              <a:gd name="connsiteX2" fmla="*/ 2983230 w 2983230"/>
              <a:gd name="connsiteY2" fmla="*/ 868680 h 868680"/>
            </a:gdLst>
            <a:ahLst/>
            <a:cxnLst>
              <a:cxn ang="0">
                <a:pos x="connsiteX0" y="connsiteY0"/>
              </a:cxn>
              <a:cxn ang="0">
                <a:pos x="connsiteX1" y="connsiteY1"/>
              </a:cxn>
              <a:cxn ang="0">
                <a:pos x="connsiteX2" y="connsiteY2"/>
              </a:cxn>
            </a:cxnLst>
            <a:rect l="l" t="t" r="r" b="b"/>
            <a:pathLst>
              <a:path w="2983230" h="868680">
                <a:moveTo>
                  <a:pt x="0" y="0"/>
                </a:moveTo>
                <a:cubicBezTo>
                  <a:pt x="460057" y="13335"/>
                  <a:pt x="920115" y="26670"/>
                  <a:pt x="1417320" y="171450"/>
                </a:cubicBezTo>
                <a:cubicBezTo>
                  <a:pt x="1914525" y="316230"/>
                  <a:pt x="2448877" y="592455"/>
                  <a:pt x="2983230" y="868680"/>
                </a:cubicBezTo>
              </a:path>
            </a:pathLst>
          </a:custGeom>
          <a:noFill/>
          <a:ln w="25400">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A56C6845-C0E9-0406-8E62-18867781711C}"/>
              </a:ext>
            </a:extLst>
          </p:cNvPr>
          <p:cNvSpPr/>
          <p:nvPr/>
        </p:nvSpPr>
        <p:spPr>
          <a:xfrm>
            <a:off x="2091372" y="2292989"/>
            <a:ext cx="1233522" cy="57073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Assignees</a:t>
            </a:r>
          </a:p>
        </p:txBody>
      </p:sp>
      <p:sp>
        <p:nvSpPr>
          <p:cNvPr id="63" name="Freeform 62">
            <a:extLst>
              <a:ext uri="{FF2B5EF4-FFF2-40B4-BE49-F238E27FC236}">
                <a16:creationId xmlns:a16="http://schemas.microsoft.com/office/drawing/2014/main" id="{5B46911D-3676-7504-4E6F-F13376D4F51C}"/>
              </a:ext>
            </a:extLst>
          </p:cNvPr>
          <p:cNvSpPr/>
          <p:nvPr/>
        </p:nvSpPr>
        <p:spPr>
          <a:xfrm>
            <a:off x="6355830" y="4182256"/>
            <a:ext cx="944380" cy="1993844"/>
          </a:xfrm>
          <a:custGeom>
            <a:avLst/>
            <a:gdLst>
              <a:gd name="connsiteX0" fmla="*/ 0 w 944380"/>
              <a:gd name="connsiteY0" fmla="*/ 1993692 h 1993844"/>
              <a:gd name="connsiteX1" fmla="*/ 659567 w 944380"/>
              <a:gd name="connsiteY1" fmla="*/ 1663908 h 1993844"/>
              <a:gd name="connsiteX2" fmla="*/ 944380 w 944380"/>
              <a:gd name="connsiteY2" fmla="*/ 0 h 1993844"/>
            </a:gdLst>
            <a:ahLst/>
            <a:cxnLst>
              <a:cxn ang="0">
                <a:pos x="connsiteX0" y="connsiteY0"/>
              </a:cxn>
              <a:cxn ang="0">
                <a:pos x="connsiteX1" y="connsiteY1"/>
              </a:cxn>
              <a:cxn ang="0">
                <a:pos x="connsiteX2" y="connsiteY2"/>
              </a:cxn>
            </a:cxnLst>
            <a:rect l="l" t="t" r="r" b="b"/>
            <a:pathLst>
              <a:path w="944380" h="1993844">
                <a:moveTo>
                  <a:pt x="0" y="1993692"/>
                </a:moveTo>
                <a:cubicBezTo>
                  <a:pt x="251085" y="1994941"/>
                  <a:pt x="502170" y="1996190"/>
                  <a:pt x="659567" y="1663908"/>
                </a:cubicBezTo>
                <a:cubicBezTo>
                  <a:pt x="816964" y="1331626"/>
                  <a:pt x="880672" y="665813"/>
                  <a:pt x="944380" y="0"/>
                </a:cubicBezTo>
              </a:path>
            </a:pathLst>
          </a:custGeom>
          <a:noFill/>
          <a:ln w="25400">
            <a:tailEnd type="stealth"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a:extLst>
              <a:ext uri="{FF2B5EF4-FFF2-40B4-BE49-F238E27FC236}">
                <a16:creationId xmlns:a16="http://schemas.microsoft.com/office/drawing/2014/main" id="{D393893E-6C9E-74F6-ACF1-785ABA5135BA}"/>
              </a:ext>
            </a:extLst>
          </p:cNvPr>
          <p:cNvSpPr/>
          <p:nvPr/>
        </p:nvSpPr>
        <p:spPr>
          <a:xfrm>
            <a:off x="6831314" y="5449871"/>
            <a:ext cx="1201374" cy="5227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Sahni</a:t>
            </a:r>
            <a:endParaRPr lang="en-US" dirty="0">
              <a:solidFill>
                <a:schemeClr val="tx1"/>
              </a:solidFill>
            </a:endParaRPr>
          </a:p>
        </p:txBody>
      </p:sp>
      <p:pic>
        <p:nvPicPr>
          <p:cNvPr id="6" name="Picture 5" descr="A sunset over a building&#10;&#10;Description automatically generated">
            <a:extLst>
              <a:ext uri="{FF2B5EF4-FFF2-40B4-BE49-F238E27FC236}">
                <a16:creationId xmlns:a16="http://schemas.microsoft.com/office/drawing/2014/main" id="{09A28457-E869-1755-2884-76BE8BAB9917}"/>
              </a:ext>
            </a:extLst>
          </p:cNvPr>
          <p:cNvPicPr>
            <a:picLocks noChangeAspect="1"/>
          </p:cNvPicPr>
          <p:nvPr/>
        </p:nvPicPr>
        <p:blipFill>
          <a:blip r:embed="rId2"/>
          <a:stretch>
            <a:fillRect/>
          </a:stretch>
        </p:blipFill>
        <p:spPr>
          <a:xfrm>
            <a:off x="3977898" y="5099846"/>
            <a:ext cx="1315287" cy="1745566"/>
          </a:xfrm>
          <a:prstGeom prst="rect">
            <a:avLst/>
          </a:prstGeom>
        </p:spPr>
      </p:pic>
      <p:pic>
        <p:nvPicPr>
          <p:cNvPr id="9" name="Picture 8" descr="A painting of a building with a light in the sky&#10;&#10;Description automatically generated">
            <a:extLst>
              <a:ext uri="{FF2B5EF4-FFF2-40B4-BE49-F238E27FC236}">
                <a16:creationId xmlns:a16="http://schemas.microsoft.com/office/drawing/2014/main" id="{16F9E32A-C794-99EA-BA00-14244B64DBF7}"/>
              </a:ext>
            </a:extLst>
          </p:cNvPr>
          <p:cNvPicPr>
            <a:picLocks noChangeAspect="1"/>
          </p:cNvPicPr>
          <p:nvPr/>
        </p:nvPicPr>
        <p:blipFill>
          <a:blip r:embed="rId3"/>
          <a:stretch>
            <a:fillRect/>
          </a:stretch>
        </p:blipFill>
        <p:spPr>
          <a:xfrm>
            <a:off x="9380311" y="3798498"/>
            <a:ext cx="2724331" cy="2748547"/>
          </a:xfrm>
          <a:prstGeom prst="rect">
            <a:avLst/>
          </a:prstGeom>
        </p:spPr>
      </p:pic>
      <p:pic>
        <p:nvPicPr>
          <p:cNvPr id="10" name="Picture 9" descr="A painting of a starry night&#10;&#10;Description automatically generated">
            <a:extLst>
              <a:ext uri="{FF2B5EF4-FFF2-40B4-BE49-F238E27FC236}">
                <a16:creationId xmlns:a16="http://schemas.microsoft.com/office/drawing/2014/main" id="{8E963A13-3E9D-B1A4-28F0-19EB651F40A5}"/>
              </a:ext>
            </a:extLst>
          </p:cNvPr>
          <p:cNvPicPr>
            <a:picLocks noChangeAspect="1"/>
          </p:cNvPicPr>
          <p:nvPr/>
        </p:nvPicPr>
        <p:blipFill>
          <a:blip r:embed="rId4"/>
          <a:stretch>
            <a:fillRect/>
          </a:stretch>
        </p:blipFill>
        <p:spPr>
          <a:xfrm>
            <a:off x="1441516" y="4846513"/>
            <a:ext cx="2506240" cy="2012842"/>
          </a:xfrm>
          <a:prstGeom prst="rect">
            <a:avLst/>
          </a:prstGeom>
        </p:spPr>
      </p:pic>
    </p:spTree>
    <p:extLst>
      <p:ext uri="{BB962C8B-B14F-4D97-AF65-F5344CB8AC3E}">
        <p14:creationId xmlns:p14="http://schemas.microsoft.com/office/powerpoint/2010/main" val="32677332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82A6F-1395-2C43-8049-10D613B6FC55}"/>
              </a:ext>
            </a:extLst>
          </p:cNvPr>
          <p:cNvSpPr>
            <a:spLocks noGrp="1"/>
          </p:cNvSpPr>
          <p:nvPr>
            <p:ph type="title"/>
          </p:nvPr>
        </p:nvSpPr>
        <p:spPr/>
        <p:txBody>
          <a:bodyPr>
            <a:normAutofit/>
          </a:bodyPr>
          <a:lstStyle/>
          <a:p>
            <a:r>
              <a:rPr lang="en-TR" sz="3600" dirty="0"/>
              <a:t>How did Altan take this photo? (AFP’s version)</a:t>
            </a:r>
          </a:p>
        </p:txBody>
      </p:sp>
      <p:sp>
        <p:nvSpPr>
          <p:cNvPr id="3" name="Content Placeholder 2">
            <a:extLst>
              <a:ext uri="{FF2B5EF4-FFF2-40B4-BE49-F238E27FC236}">
                <a16:creationId xmlns:a16="http://schemas.microsoft.com/office/drawing/2014/main" id="{5368409C-D5AE-D04C-96C6-2BC35E854A6A}"/>
              </a:ext>
            </a:extLst>
          </p:cNvPr>
          <p:cNvSpPr>
            <a:spLocks noGrp="1"/>
          </p:cNvSpPr>
          <p:nvPr>
            <p:ph idx="1"/>
          </p:nvPr>
        </p:nvSpPr>
        <p:spPr>
          <a:xfrm>
            <a:off x="838200" y="1520042"/>
            <a:ext cx="10515600" cy="4972833"/>
          </a:xfrm>
        </p:spPr>
        <p:txBody>
          <a:bodyPr>
            <a:normAutofit/>
          </a:bodyPr>
          <a:lstStyle/>
          <a:p>
            <a:pPr marL="0" indent="0">
              <a:lnSpc>
                <a:spcPct val="110000"/>
              </a:lnSpc>
              <a:buNone/>
            </a:pPr>
            <a:r>
              <a:rPr lang="en-TR" sz="2400" dirty="0"/>
              <a:t>“</a:t>
            </a:r>
            <a:r>
              <a:rPr lang="en-US" sz="2400" dirty="0"/>
              <a:t>AFP photographer </a:t>
            </a:r>
            <a:r>
              <a:rPr lang="en-US" sz="2400" dirty="0" err="1"/>
              <a:t>Adem</a:t>
            </a:r>
            <a:r>
              <a:rPr lang="en-US" sz="2400" dirty="0"/>
              <a:t> </a:t>
            </a:r>
            <a:r>
              <a:rPr lang="en-US" sz="2400" dirty="0" err="1"/>
              <a:t>Altan</a:t>
            </a:r>
            <a:r>
              <a:rPr lang="en-US" sz="2400" dirty="0"/>
              <a:t> was taking pictures of a collapsed apartment building in </a:t>
            </a:r>
            <a:r>
              <a:rPr lang="en-US" sz="2400" dirty="0" err="1"/>
              <a:t>Kahramanmaras</a:t>
            </a:r>
            <a:r>
              <a:rPr lang="en-US" sz="2400" dirty="0"/>
              <a:t> the day after the earthquake hit the Turkish city when he noticed a man sitting alone in the middle of the rubble.</a:t>
            </a:r>
          </a:p>
          <a:p>
            <a:pPr marL="0" indent="0">
              <a:lnSpc>
                <a:spcPct val="110000"/>
              </a:lnSpc>
              <a:buNone/>
            </a:pPr>
            <a:r>
              <a:rPr lang="en-US" sz="2400" dirty="0"/>
              <a:t>With rescue teams yet to arrive, people who lived in the block were trying to get to loved ones trapped under the piles of concrete and broken bricks. </a:t>
            </a:r>
          </a:p>
          <a:p>
            <a:pPr marL="0" indent="0">
              <a:lnSpc>
                <a:spcPct val="110000"/>
              </a:lnSpc>
              <a:buNone/>
            </a:pPr>
            <a:r>
              <a:rPr lang="en-US" sz="2400" dirty="0"/>
              <a:t>But one man was not moving despite the rain and the freezing cold. It was then that </a:t>
            </a:r>
            <a:r>
              <a:rPr lang="en-US" sz="2400" dirty="0" err="1"/>
              <a:t>Adem</a:t>
            </a:r>
            <a:r>
              <a:rPr lang="en-US" sz="2400" dirty="0"/>
              <a:t> noticed that he was holding a hand. He trained his camera on him from about 60 </a:t>
            </a:r>
            <a:r>
              <a:rPr lang="en-US" sz="2400" dirty="0" err="1"/>
              <a:t>metres</a:t>
            </a:r>
            <a:r>
              <a:rPr lang="en-US" sz="2400" dirty="0"/>
              <a:t> (200 feet). It was a delicate moment, but the man in the orange jacket called him in.”</a:t>
            </a:r>
          </a:p>
          <a:p>
            <a:pPr marL="0" indent="0">
              <a:buNone/>
            </a:pPr>
            <a:r>
              <a:rPr lang="en-US" sz="2400" dirty="0">
                <a:hlinkClick r:id="rId2"/>
              </a:rPr>
              <a:t>https://correspondent.afp.com/turkey-quake-fathers-pain</a:t>
            </a:r>
            <a:r>
              <a:rPr lang="en-US" sz="2400" dirty="0"/>
              <a:t> </a:t>
            </a:r>
          </a:p>
          <a:p>
            <a:endParaRPr lang="en-TR" sz="2400" dirty="0"/>
          </a:p>
        </p:txBody>
      </p:sp>
      <p:sp>
        <p:nvSpPr>
          <p:cNvPr id="6" name="Slide Number Placeholder 5">
            <a:extLst>
              <a:ext uri="{FF2B5EF4-FFF2-40B4-BE49-F238E27FC236}">
                <a16:creationId xmlns:a16="http://schemas.microsoft.com/office/drawing/2014/main" id="{8783EE5E-ACFF-7547-9E75-5BAE74228B58}"/>
              </a:ext>
            </a:extLst>
          </p:cNvPr>
          <p:cNvSpPr>
            <a:spLocks noGrp="1"/>
          </p:cNvSpPr>
          <p:nvPr>
            <p:ph type="sldNum" sz="quarter" idx="12"/>
          </p:nvPr>
        </p:nvSpPr>
        <p:spPr/>
        <p:txBody>
          <a:bodyPr/>
          <a:lstStyle/>
          <a:p>
            <a:fld id="{DC6B16D8-FC88-0045-A243-03BF11CDAEDC}" type="slidenum">
              <a:rPr lang="en-TR" smtClean="0"/>
              <a:t>30</a:t>
            </a:fld>
            <a:endParaRPr lang="en-TR"/>
          </a:p>
        </p:txBody>
      </p:sp>
    </p:spTree>
    <p:extLst>
      <p:ext uri="{BB962C8B-B14F-4D97-AF65-F5344CB8AC3E}">
        <p14:creationId xmlns:p14="http://schemas.microsoft.com/office/powerpoint/2010/main" val="84971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C3A0-C875-854D-B364-89959713FBAC}"/>
              </a:ext>
            </a:extLst>
          </p:cNvPr>
          <p:cNvSpPr>
            <a:spLocks noGrp="1"/>
          </p:cNvSpPr>
          <p:nvPr>
            <p:ph type="title"/>
          </p:nvPr>
        </p:nvSpPr>
        <p:spPr/>
        <p:txBody>
          <a:bodyPr>
            <a:normAutofit/>
          </a:bodyPr>
          <a:lstStyle/>
          <a:p>
            <a:r>
              <a:rPr lang="en-TR" sz="3600" dirty="0"/>
              <a:t>How did Altan take this photo? (AFP’s version)</a:t>
            </a:r>
          </a:p>
        </p:txBody>
      </p:sp>
      <p:sp>
        <p:nvSpPr>
          <p:cNvPr id="3" name="Content Placeholder 2">
            <a:extLst>
              <a:ext uri="{FF2B5EF4-FFF2-40B4-BE49-F238E27FC236}">
                <a16:creationId xmlns:a16="http://schemas.microsoft.com/office/drawing/2014/main" id="{65A93D54-5927-3E42-B32E-18D0F5F4D740}"/>
              </a:ext>
            </a:extLst>
          </p:cNvPr>
          <p:cNvSpPr>
            <a:spLocks noGrp="1"/>
          </p:cNvSpPr>
          <p:nvPr>
            <p:ph idx="1"/>
          </p:nvPr>
        </p:nvSpPr>
        <p:spPr/>
        <p:txBody>
          <a:bodyPr>
            <a:normAutofit/>
          </a:bodyPr>
          <a:lstStyle/>
          <a:p>
            <a:pPr marL="0" indent="0">
              <a:lnSpc>
                <a:spcPct val="100000"/>
              </a:lnSpc>
              <a:buNone/>
            </a:pPr>
            <a:r>
              <a:rPr lang="en-TR" sz="2400" dirty="0"/>
              <a:t>“</a:t>
            </a:r>
            <a:r>
              <a:rPr lang="en-US" sz="2400" dirty="0"/>
              <a:t>“Take pictures of my child,”  the man called in a low trembling voice. For a brief second Mesut </a:t>
            </a:r>
            <a:r>
              <a:rPr lang="en-US" sz="2400" dirty="0" err="1"/>
              <a:t>Hancer</a:t>
            </a:r>
            <a:r>
              <a:rPr lang="en-US" sz="2400" dirty="0"/>
              <a:t> let go of his daughter’s hand to show where she lay. Fifteen-year-old Irmak was crushed in her bed when the first pre-dawn tremor struck. The father wanted the world to see his loss. And it did.</a:t>
            </a:r>
          </a:p>
          <a:p>
            <a:pPr marL="0" indent="0">
              <a:lnSpc>
                <a:spcPct val="100000"/>
              </a:lnSpc>
              <a:buNone/>
            </a:pPr>
            <a:r>
              <a:rPr lang="en-US" sz="2400" dirty="0"/>
              <a:t>As he took the photo “I had tears in my eyes,”  said </a:t>
            </a:r>
            <a:r>
              <a:rPr lang="en-US" sz="2400" dirty="0" err="1"/>
              <a:t>Adem</a:t>
            </a:r>
            <a:r>
              <a:rPr lang="en-US" sz="2400" dirty="0"/>
              <a:t>, an image that would go around the world and become a symbol of the appalling suffering visited on the people of southern Turkey, but also of their quiet dignity.”</a:t>
            </a:r>
          </a:p>
          <a:p>
            <a:pPr>
              <a:lnSpc>
                <a:spcPct val="100000"/>
              </a:lnSpc>
            </a:pPr>
            <a:endParaRPr lang="en-TR" sz="2400" dirty="0"/>
          </a:p>
        </p:txBody>
      </p:sp>
      <p:sp>
        <p:nvSpPr>
          <p:cNvPr id="6" name="Slide Number Placeholder 5">
            <a:extLst>
              <a:ext uri="{FF2B5EF4-FFF2-40B4-BE49-F238E27FC236}">
                <a16:creationId xmlns:a16="http://schemas.microsoft.com/office/drawing/2014/main" id="{3009E53E-A1C6-274D-986A-E47A0D07ED79}"/>
              </a:ext>
            </a:extLst>
          </p:cNvPr>
          <p:cNvSpPr>
            <a:spLocks noGrp="1"/>
          </p:cNvSpPr>
          <p:nvPr>
            <p:ph type="sldNum" sz="quarter" idx="12"/>
          </p:nvPr>
        </p:nvSpPr>
        <p:spPr/>
        <p:txBody>
          <a:bodyPr/>
          <a:lstStyle/>
          <a:p>
            <a:fld id="{DC6B16D8-FC88-0045-A243-03BF11CDAEDC}" type="slidenum">
              <a:rPr lang="en-TR" smtClean="0"/>
              <a:t>31</a:t>
            </a:fld>
            <a:endParaRPr lang="en-TR"/>
          </a:p>
        </p:txBody>
      </p:sp>
    </p:spTree>
    <p:extLst>
      <p:ext uri="{BB962C8B-B14F-4D97-AF65-F5344CB8AC3E}">
        <p14:creationId xmlns:p14="http://schemas.microsoft.com/office/powerpoint/2010/main" val="180445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outdoor, orange, construction&#10;&#10;Description automatically generated">
            <a:extLst>
              <a:ext uri="{FF2B5EF4-FFF2-40B4-BE49-F238E27FC236}">
                <a16:creationId xmlns:a16="http://schemas.microsoft.com/office/drawing/2014/main" id="{A3DA56B7-FF64-7A47-9693-BCFC1C1B7611}"/>
              </a:ext>
            </a:extLst>
          </p:cNvPr>
          <p:cNvPicPr>
            <a:picLocks noGrp="1" noChangeAspect="1"/>
          </p:cNvPicPr>
          <p:nvPr>
            <p:ph idx="1"/>
          </p:nvPr>
        </p:nvPicPr>
        <p:blipFill>
          <a:blip r:embed="rId2"/>
          <a:stretch>
            <a:fillRect/>
          </a:stretch>
        </p:blipFill>
        <p:spPr>
          <a:xfrm>
            <a:off x="1963889" y="733241"/>
            <a:ext cx="8087276" cy="5391517"/>
          </a:xfrm>
        </p:spPr>
      </p:pic>
      <p:sp>
        <p:nvSpPr>
          <p:cNvPr id="3" name="Slide Number Placeholder 2">
            <a:extLst>
              <a:ext uri="{FF2B5EF4-FFF2-40B4-BE49-F238E27FC236}">
                <a16:creationId xmlns:a16="http://schemas.microsoft.com/office/drawing/2014/main" id="{D29B8438-4C4F-1048-AB3F-903DDB821F0C}"/>
              </a:ext>
            </a:extLst>
          </p:cNvPr>
          <p:cNvSpPr>
            <a:spLocks noGrp="1"/>
          </p:cNvSpPr>
          <p:nvPr>
            <p:ph type="sldNum" sz="quarter" idx="12"/>
          </p:nvPr>
        </p:nvSpPr>
        <p:spPr/>
        <p:txBody>
          <a:bodyPr/>
          <a:lstStyle/>
          <a:p>
            <a:fld id="{DC6B16D8-FC88-0045-A243-03BF11CDAEDC}" type="slidenum">
              <a:rPr lang="en-TR" smtClean="0"/>
              <a:t>32</a:t>
            </a:fld>
            <a:endParaRPr lang="en-TR"/>
          </a:p>
        </p:txBody>
      </p:sp>
    </p:spTree>
    <p:extLst>
      <p:ext uri="{BB962C8B-B14F-4D97-AF65-F5344CB8AC3E}">
        <p14:creationId xmlns:p14="http://schemas.microsoft.com/office/powerpoint/2010/main" val="247082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E33F-851D-AE40-BBA6-EEF9D222ACA1}"/>
              </a:ext>
            </a:extLst>
          </p:cNvPr>
          <p:cNvSpPr>
            <a:spLocks noGrp="1"/>
          </p:cNvSpPr>
          <p:nvPr>
            <p:ph type="title"/>
          </p:nvPr>
        </p:nvSpPr>
        <p:spPr/>
        <p:txBody>
          <a:bodyPr/>
          <a:lstStyle/>
          <a:p>
            <a:endParaRPr lang="en-TR"/>
          </a:p>
        </p:txBody>
      </p:sp>
      <p:sp>
        <p:nvSpPr>
          <p:cNvPr id="3" name="Content Placeholder 2">
            <a:extLst>
              <a:ext uri="{FF2B5EF4-FFF2-40B4-BE49-F238E27FC236}">
                <a16:creationId xmlns:a16="http://schemas.microsoft.com/office/drawing/2014/main" id="{0654F26B-EEAE-8345-AE87-8CF4EC95E28F}"/>
              </a:ext>
            </a:extLst>
          </p:cNvPr>
          <p:cNvSpPr>
            <a:spLocks noGrp="1"/>
          </p:cNvSpPr>
          <p:nvPr>
            <p:ph idx="1"/>
          </p:nvPr>
        </p:nvSpPr>
        <p:spPr/>
        <p:txBody>
          <a:bodyPr/>
          <a:lstStyle/>
          <a:p>
            <a:endParaRPr lang="en-TR"/>
          </a:p>
        </p:txBody>
      </p:sp>
      <p:sp>
        <p:nvSpPr>
          <p:cNvPr id="4" name="Slide Number Placeholder 3">
            <a:extLst>
              <a:ext uri="{FF2B5EF4-FFF2-40B4-BE49-F238E27FC236}">
                <a16:creationId xmlns:a16="http://schemas.microsoft.com/office/drawing/2014/main" id="{6932A9CA-F3A7-AD4D-85BF-494F57B3ADA4}"/>
              </a:ext>
            </a:extLst>
          </p:cNvPr>
          <p:cNvSpPr>
            <a:spLocks noGrp="1"/>
          </p:cNvSpPr>
          <p:nvPr>
            <p:ph type="sldNum" sz="quarter" idx="12"/>
          </p:nvPr>
        </p:nvSpPr>
        <p:spPr/>
        <p:txBody>
          <a:bodyPr/>
          <a:lstStyle/>
          <a:p>
            <a:fld id="{DC6B16D8-FC88-0045-A243-03BF11CDAEDC}" type="slidenum">
              <a:rPr lang="en-TR" smtClean="0"/>
              <a:t>33</a:t>
            </a:fld>
            <a:endParaRPr lang="en-TR"/>
          </a:p>
        </p:txBody>
      </p:sp>
      <p:pic>
        <p:nvPicPr>
          <p:cNvPr id="5" name="Picture 4">
            <a:extLst>
              <a:ext uri="{FF2B5EF4-FFF2-40B4-BE49-F238E27FC236}">
                <a16:creationId xmlns:a16="http://schemas.microsoft.com/office/drawing/2014/main" id="{32879EC4-B54C-BA42-90C0-BB7C15FF0D46}"/>
              </a:ext>
            </a:extLst>
          </p:cNvPr>
          <p:cNvPicPr>
            <a:picLocks noChangeAspect="1"/>
          </p:cNvPicPr>
          <p:nvPr/>
        </p:nvPicPr>
        <p:blipFill>
          <a:blip r:embed="rId2"/>
          <a:stretch>
            <a:fillRect/>
          </a:stretch>
        </p:blipFill>
        <p:spPr>
          <a:xfrm>
            <a:off x="0" y="114624"/>
            <a:ext cx="12192000" cy="6628752"/>
          </a:xfrm>
          <a:prstGeom prst="rect">
            <a:avLst/>
          </a:prstGeom>
        </p:spPr>
      </p:pic>
      <p:pic>
        <p:nvPicPr>
          <p:cNvPr id="6" name="Picture 5">
            <a:extLst>
              <a:ext uri="{FF2B5EF4-FFF2-40B4-BE49-F238E27FC236}">
                <a16:creationId xmlns:a16="http://schemas.microsoft.com/office/drawing/2014/main" id="{2D99A95A-A095-C94F-8F5E-CD27E145818B}"/>
              </a:ext>
            </a:extLst>
          </p:cNvPr>
          <p:cNvPicPr>
            <a:picLocks noChangeAspect="1"/>
          </p:cNvPicPr>
          <p:nvPr/>
        </p:nvPicPr>
        <p:blipFill>
          <a:blip r:embed="rId3"/>
          <a:stretch>
            <a:fillRect/>
          </a:stretch>
        </p:blipFill>
        <p:spPr>
          <a:xfrm>
            <a:off x="6261100" y="42862"/>
            <a:ext cx="5930900" cy="965200"/>
          </a:xfrm>
          <a:prstGeom prst="rect">
            <a:avLst/>
          </a:prstGeom>
        </p:spPr>
      </p:pic>
      <p:cxnSp>
        <p:nvCxnSpPr>
          <p:cNvPr id="7" name="Straight Connector 6">
            <a:extLst>
              <a:ext uri="{FF2B5EF4-FFF2-40B4-BE49-F238E27FC236}">
                <a16:creationId xmlns:a16="http://schemas.microsoft.com/office/drawing/2014/main" id="{EE630040-1564-5D48-A100-E245022E27B1}"/>
              </a:ext>
            </a:extLst>
          </p:cNvPr>
          <p:cNvCxnSpPr/>
          <p:nvPr/>
        </p:nvCxnSpPr>
        <p:spPr>
          <a:xfrm>
            <a:off x="10035512" y="4404519"/>
            <a:ext cx="20029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5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2972C3-0FE1-4D6E-3B02-B8E1B1CAAB8E}"/>
              </a:ext>
            </a:extLst>
          </p:cNvPr>
          <p:cNvSpPr>
            <a:spLocks noGrp="1"/>
          </p:cNvSpPr>
          <p:nvPr>
            <p:ph type="title"/>
          </p:nvPr>
        </p:nvSpPr>
        <p:spPr/>
        <p:txBody>
          <a:bodyPr>
            <a:normAutofit/>
          </a:bodyPr>
          <a:lstStyle/>
          <a:p>
            <a:r>
              <a:rPr lang="en-US" sz="3600" dirty="0"/>
              <a:t>Copyright Law of Turkey, section 18(2)</a:t>
            </a:r>
          </a:p>
        </p:txBody>
      </p:sp>
      <p:sp>
        <p:nvSpPr>
          <p:cNvPr id="6" name="Content Placeholder 5">
            <a:extLst>
              <a:ext uri="{FF2B5EF4-FFF2-40B4-BE49-F238E27FC236}">
                <a16:creationId xmlns:a16="http://schemas.microsoft.com/office/drawing/2014/main" id="{4268796F-41E0-110B-CF2B-6B18F5AE22EE}"/>
              </a:ext>
            </a:extLst>
          </p:cNvPr>
          <p:cNvSpPr>
            <a:spLocks noGrp="1"/>
          </p:cNvSpPr>
          <p:nvPr>
            <p:ph idx="1"/>
          </p:nvPr>
        </p:nvSpPr>
        <p:spPr/>
        <p:txBody>
          <a:bodyPr/>
          <a:lstStyle/>
          <a:p>
            <a:r>
              <a:rPr lang="en-US" dirty="0"/>
              <a:t>The economic rights associated with a work created by an employee within the scope of employment are assigned automatically to the employer;</a:t>
            </a:r>
          </a:p>
          <a:p>
            <a:r>
              <a:rPr lang="en-US" dirty="0"/>
              <a:t>Employee remains the author of work and retains moral rights</a:t>
            </a:r>
          </a:p>
        </p:txBody>
      </p:sp>
    </p:spTree>
    <p:extLst>
      <p:ext uri="{BB962C8B-B14F-4D97-AF65-F5344CB8AC3E}">
        <p14:creationId xmlns:p14="http://schemas.microsoft.com/office/powerpoint/2010/main" val="1216080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B1774-E2F9-80B5-4FE3-9B107BE787F2}"/>
            </a:ext>
          </a:extLst>
        </p:cNvPr>
        <p:cNvGrpSpPr/>
        <p:nvPr/>
      </p:nvGrpSpPr>
      <p:grpSpPr>
        <a:xfrm>
          <a:off x="0" y="0"/>
          <a:ext cx="0" cy="0"/>
          <a:chOff x="0" y="0"/>
          <a:chExt cx="0" cy="0"/>
        </a:xfrm>
      </p:grpSpPr>
      <p:pic>
        <p:nvPicPr>
          <p:cNvPr id="2" name="Picture 1" descr="A painting of a building with a light in the sky&#10;&#10;Description automatically generated">
            <a:extLst>
              <a:ext uri="{FF2B5EF4-FFF2-40B4-BE49-F238E27FC236}">
                <a16:creationId xmlns:a16="http://schemas.microsoft.com/office/drawing/2014/main" id="{AD313413-0D28-45EE-0619-7328373626DF}"/>
              </a:ext>
            </a:extLst>
          </p:cNvPr>
          <p:cNvPicPr>
            <a:picLocks noChangeAspect="1"/>
          </p:cNvPicPr>
          <p:nvPr/>
        </p:nvPicPr>
        <p:blipFill>
          <a:blip r:embed="rId2"/>
          <a:stretch>
            <a:fillRect/>
          </a:stretch>
        </p:blipFill>
        <p:spPr>
          <a:xfrm>
            <a:off x="27816" y="1"/>
            <a:ext cx="2401222" cy="2422566"/>
          </a:xfrm>
          <a:prstGeom prst="rect">
            <a:avLst/>
          </a:prstGeom>
        </p:spPr>
      </p:pic>
      <p:sp>
        <p:nvSpPr>
          <p:cNvPr id="3" name="TextBox 2">
            <a:extLst>
              <a:ext uri="{FF2B5EF4-FFF2-40B4-BE49-F238E27FC236}">
                <a16:creationId xmlns:a16="http://schemas.microsoft.com/office/drawing/2014/main" id="{6A23D72B-872E-53D9-05F4-702DEFC9D319}"/>
              </a:ext>
            </a:extLst>
          </p:cNvPr>
          <p:cNvSpPr txBox="1"/>
          <p:nvPr/>
        </p:nvSpPr>
        <p:spPr>
          <a:xfrm>
            <a:off x="2429038" y="24724"/>
            <a:ext cx="2078182" cy="707886"/>
          </a:xfrm>
          <a:prstGeom prst="rect">
            <a:avLst/>
          </a:prstGeom>
          <a:noFill/>
        </p:spPr>
        <p:txBody>
          <a:bodyPr wrap="square" rtlCol="0">
            <a:spAutoFit/>
          </a:bodyPr>
          <a:lstStyle/>
          <a:p>
            <a:r>
              <a:rPr lang="en-US" sz="2000" dirty="0"/>
              <a:t>No one owns the copyright</a:t>
            </a:r>
          </a:p>
        </p:txBody>
      </p:sp>
      <p:pic>
        <p:nvPicPr>
          <p:cNvPr id="4" name="Picture 3">
            <a:extLst>
              <a:ext uri="{FF2B5EF4-FFF2-40B4-BE49-F238E27FC236}">
                <a16:creationId xmlns:a16="http://schemas.microsoft.com/office/drawing/2014/main" id="{F97A7184-10EF-E4C5-727E-BA6CED5AAEA4}"/>
              </a:ext>
            </a:extLst>
          </p:cNvPr>
          <p:cNvPicPr>
            <a:picLocks noChangeAspect="1"/>
          </p:cNvPicPr>
          <p:nvPr/>
        </p:nvPicPr>
        <p:blipFill>
          <a:blip r:embed="rId3"/>
          <a:stretch>
            <a:fillRect/>
          </a:stretch>
        </p:blipFill>
        <p:spPr>
          <a:xfrm>
            <a:off x="27815" y="4329268"/>
            <a:ext cx="3908727" cy="2563645"/>
          </a:xfrm>
          <a:prstGeom prst="rect">
            <a:avLst/>
          </a:prstGeom>
        </p:spPr>
      </p:pic>
      <p:sp>
        <p:nvSpPr>
          <p:cNvPr id="5" name="TextBox 4">
            <a:extLst>
              <a:ext uri="{FF2B5EF4-FFF2-40B4-BE49-F238E27FC236}">
                <a16:creationId xmlns:a16="http://schemas.microsoft.com/office/drawing/2014/main" id="{518D29E0-6AA6-470F-1566-5CE9769A1E4E}"/>
              </a:ext>
            </a:extLst>
          </p:cNvPr>
          <p:cNvSpPr txBox="1"/>
          <p:nvPr/>
        </p:nvSpPr>
        <p:spPr>
          <a:xfrm>
            <a:off x="3936541" y="4338797"/>
            <a:ext cx="1804261" cy="1938992"/>
          </a:xfrm>
          <a:prstGeom prst="rect">
            <a:avLst/>
          </a:prstGeom>
          <a:noFill/>
        </p:spPr>
        <p:txBody>
          <a:bodyPr wrap="square" rtlCol="0">
            <a:spAutoFit/>
          </a:bodyPr>
          <a:lstStyle/>
          <a:p>
            <a:r>
              <a:rPr lang="en-US" sz="2000" dirty="0" err="1"/>
              <a:t>Semble</a:t>
            </a:r>
            <a:r>
              <a:rPr lang="en-US" sz="2000" dirty="0"/>
              <a:t>: Xclusive owns the copyright</a:t>
            </a:r>
          </a:p>
          <a:p>
            <a:r>
              <a:rPr lang="en-US" sz="2000" dirty="0"/>
              <a:t>[assignment from photographer]</a:t>
            </a:r>
          </a:p>
        </p:txBody>
      </p:sp>
      <p:pic>
        <p:nvPicPr>
          <p:cNvPr id="6" name="Content Placeholder 4" descr="A picture containing person, outdoor, orange, construction&#10;&#10;Description automatically generated">
            <a:extLst>
              <a:ext uri="{FF2B5EF4-FFF2-40B4-BE49-F238E27FC236}">
                <a16:creationId xmlns:a16="http://schemas.microsoft.com/office/drawing/2014/main" id="{9DFC09B9-8695-91D0-90F4-00FF3892AFD0}"/>
              </a:ext>
            </a:extLst>
          </p:cNvPr>
          <p:cNvPicPr>
            <a:picLocks noChangeAspect="1"/>
          </p:cNvPicPr>
          <p:nvPr/>
        </p:nvPicPr>
        <p:blipFill>
          <a:blip r:embed="rId4"/>
          <a:stretch>
            <a:fillRect/>
          </a:stretch>
        </p:blipFill>
        <p:spPr>
          <a:xfrm>
            <a:off x="8003181" y="4061427"/>
            <a:ext cx="4161004" cy="2774002"/>
          </a:xfrm>
          <a:prstGeom prst="rect">
            <a:avLst/>
          </a:prstGeom>
        </p:spPr>
      </p:pic>
      <p:sp>
        <p:nvSpPr>
          <p:cNvPr id="7" name="TextBox 6">
            <a:extLst>
              <a:ext uri="{FF2B5EF4-FFF2-40B4-BE49-F238E27FC236}">
                <a16:creationId xmlns:a16="http://schemas.microsoft.com/office/drawing/2014/main" id="{BD92F940-BA1F-FCD0-28D3-6339E29A920C}"/>
              </a:ext>
            </a:extLst>
          </p:cNvPr>
          <p:cNvSpPr txBox="1"/>
          <p:nvPr/>
        </p:nvSpPr>
        <p:spPr>
          <a:xfrm>
            <a:off x="6232522" y="4146142"/>
            <a:ext cx="1804262" cy="2246769"/>
          </a:xfrm>
          <a:prstGeom prst="rect">
            <a:avLst/>
          </a:prstGeom>
          <a:noFill/>
        </p:spPr>
        <p:txBody>
          <a:bodyPr wrap="square" rtlCol="0">
            <a:spAutoFit/>
          </a:bodyPr>
          <a:lstStyle/>
          <a:p>
            <a:r>
              <a:rPr lang="en-US" sz="2000" dirty="0"/>
              <a:t>Photographer owns the copyright; economic rights assigned automatically to AFP</a:t>
            </a:r>
          </a:p>
        </p:txBody>
      </p:sp>
      <p:pic>
        <p:nvPicPr>
          <p:cNvPr id="9" name="Picture 4">
            <a:extLst>
              <a:ext uri="{FF2B5EF4-FFF2-40B4-BE49-F238E27FC236}">
                <a16:creationId xmlns:a16="http://schemas.microsoft.com/office/drawing/2014/main" id="{19D09935-9377-8E91-B774-CCA2B08DA1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50377" y="22571"/>
            <a:ext cx="2213808" cy="2958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F21CF2C5-2C3F-3A25-1099-5904D70912CE}"/>
              </a:ext>
            </a:extLst>
          </p:cNvPr>
          <p:cNvSpPr txBox="1"/>
          <p:nvPr/>
        </p:nvSpPr>
        <p:spPr>
          <a:xfrm>
            <a:off x="8768828" y="143340"/>
            <a:ext cx="1181549" cy="1938992"/>
          </a:xfrm>
          <a:prstGeom prst="rect">
            <a:avLst/>
          </a:prstGeom>
          <a:noFill/>
        </p:spPr>
        <p:txBody>
          <a:bodyPr wrap="square" rtlCol="0">
            <a:spAutoFit/>
          </a:bodyPr>
          <a:lstStyle/>
          <a:p>
            <a:r>
              <a:rPr lang="en-US" sz="2000" dirty="0"/>
              <a:t>Gas Company owns the copyright [work for hire]</a:t>
            </a:r>
          </a:p>
        </p:txBody>
      </p:sp>
      <p:pic>
        <p:nvPicPr>
          <p:cNvPr id="11" name="Picture 2" descr="Screen Shot 2012-02-21 at 2.49.12 PM.png">
            <a:extLst>
              <a:ext uri="{FF2B5EF4-FFF2-40B4-BE49-F238E27FC236}">
                <a16:creationId xmlns:a16="http://schemas.microsoft.com/office/drawing/2014/main" id="{6A89C0E4-A904-CF3C-A309-24971135EB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68214" y="0"/>
            <a:ext cx="2401223" cy="3065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3DFC9F3A-4C79-1086-3216-E06BDD69D1CA}"/>
              </a:ext>
            </a:extLst>
          </p:cNvPr>
          <p:cNvSpPr txBox="1"/>
          <p:nvPr/>
        </p:nvSpPr>
        <p:spPr>
          <a:xfrm>
            <a:off x="3613509" y="1857483"/>
            <a:ext cx="1787422" cy="1323439"/>
          </a:xfrm>
          <a:prstGeom prst="rect">
            <a:avLst/>
          </a:prstGeom>
          <a:noFill/>
        </p:spPr>
        <p:txBody>
          <a:bodyPr wrap="square" rtlCol="0">
            <a:spAutoFit/>
          </a:bodyPr>
          <a:lstStyle/>
          <a:p>
            <a:r>
              <a:rPr lang="en-US" sz="2000" dirty="0"/>
              <a:t>Photographer owns the copyright [sole authorship]</a:t>
            </a:r>
          </a:p>
        </p:txBody>
      </p:sp>
    </p:spTree>
    <p:extLst>
      <p:ext uri="{BB962C8B-B14F-4D97-AF65-F5344CB8AC3E}">
        <p14:creationId xmlns:p14="http://schemas.microsoft.com/office/powerpoint/2010/main" val="1506758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6AD1-7EF1-5A3C-D920-7B0AFA7CE43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9A1705-0465-B09F-21FD-ABBBBBB99D78}"/>
              </a:ext>
            </a:extLst>
          </p:cNvPr>
          <p:cNvSpPr>
            <a:spLocks noGrp="1"/>
          </p:cNvSpPr>
          <p:nvPr>
            <p:ph type="title"/>
          </p:nvPr>
        </p:nvSpPr>
        <p:spPr>
          <a:xfrm>
            <a:off x="838200" y="2103437"/>
            <a:ext cx="10515600" cy="13255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2. Gigi Hadid</a:t>
            </a:r>
            <a:br>
              <a:rPr lang="en-US" sz="3600" dirty="0">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(Kat Geddes)</a:t>
            </a:r>
          </a:p>
        </p:txBody>
      </p:sp>
    </p:spTree>
    <p:extLst>
      <p:ext uri="{BB962C8B-B14F-4D97-AF65-F5344CB8AC3E}">
        <p14:creationId xmlns:p14="http://schemas.microsoft.com/office/powerpoint/2010/main" val="205119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92333-2C76-0A4F-A412-E06111C8B70B}"/>
              </a:ext>
            </a:extLst>
          </p:cNvPr>
          <p:cNvSpPr>
            <a:spLocks noGrp="1"/>
          </p:cNvSpPr>
          <p:nvPr>
            <p:ph type="title"/>
          </p:nvPr>
        </p:nvSpPr>
        <p:spPr/>
        <p:txBody>
          <a:bodyPr/>
          <a:lstStyle/>
          <a:p>
            <a:r>
              <a:rPr lang="en-US" dirty="0"/>
              <a:t>Gigi Hadid</a:t>
            </a:r>
          </a:p>
        </p:txBody>
      </p:sp>
      <p:sp>
        <p:nvSpPr>
          <p:cNvPr id="3" name="Content Placeholder 2">
            <a:extLst>
              <a:ext uri="{FF2B5EF4-FFF2-40B4-BE49-F238E27FC236}">
                <a16:creationId xmlns:a16="http://schemas.microsoft.com/office/drawing/2014/main" id="{96B34780-543C-A149-856F-4AB48127179D}"/>
              </a:ext>
            </a:extLst>
          </p:cNvPr>
          <p:cNvSpPr>
            <a:spLocks noGrp="1"/>
          </p:cNvSpPr>
          <p:nvPr>
            <p:ph idx="1"/>
          </p:nvPr>
        </p:nvSpPr>
        <p:spPr>
          <a:xfrm>
            <a:off x="838200" y="1825625"/>
            <a:ext cx="4874111" cy="4351338"/>
          </a:xfrm>
        </p:spPr>
        <p:txBody>
          <a:bodyPr/>
          <a:lstStyle/>
          <a:p>
            <a:r>
              <a:rPr lang="en-US" dirty="0"/>
              <a:t>American Fashion Model</a:t>
            </a:r>
          </a:p>
          <a:p>
            <a:r>
              <a:rPr lang="en-US" dirty="0"/>
              <a:t>43,000,000 Instagram followers</a:t>
            </a:r>
          </a:p>
        </p:txBody>
      </p:sp>
      <p:pic>
        <p:nvPicPr>
          <p:cNvPr id="4" name="Picture 3">
            <a:extLst>
              <a:ext uri="{FF2B5EF4-FFF2-40B4-BE49-F238E27FC236}">
                <a16:creationId xmlns:a16="http://schemas.microsoft.com/office/drawing/2014/main" id="{833F76AC-3160-EC43-8E11-1237D8D639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2776" y="365125"/>
            <a:ext cx="3797450" cy="6134992"/>
          </a:xfrm>
          <a:prstGeom prst="rect">
            <a:avLst/>
          </a:prstGeom>
        </p:spPr>
      </p:pic>
    </p:spTree>
    <p:extLst>
      <p:ext uri="{BB962C8B-B14F-4D97-AF65-F5344CB8AC3E}">
        <p14:creationId xmlns:p14="http://schemas.microsoft.com/office/powerpoint/2010/main" val="3007702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B15EC6-D830-0E46-A24F-D7C741B53831}"/>
              </a:ext>
            </a:extLst>
          </p:cNvPr>
          <p:cNvPicPr>
            <a:picLocks noChangeAspect="1"/>
          </p:cNvPicPr>
          <p:nvPr/>
        </p:nvPicPr>
        <p:blipFill>
          <a:blip r:embed="rId2"/>
          <a:stretch>
            <a:fillRect/>
          </a:stretch>
        </p:blipFill>
        <p:spPr>
          <a:xfrm>
            <a:off x="445770" y="223520"/>
            <a:ext cx="8801100" cy="6451600"/>
          </a:xfrm>
          <a:prstGeom prst="rect">
            <a:avLst/>
          </a:prstGeom>
        </p:spPr>
      </p:pic>
      <p:sp>
        <p:nvSpPr>
          <p:cNvPr id="3" name="Rounded Rectangle 2">
            <a:extLst>
              <a:ext uri="{FF2B5EF4-FFF2-40B4-BE49-F238E27FC236}">
                <a16:creationId xmlns:a16="http://schemas.microsoft.com/office/drawing/2014/main" id="{78F63BDF-4C34-FB4F-88C9-882F7E214707}"/>
              </a:ext>
            </a:extLst>
          </p:cNvPr>
          <p:cNvSpPr/>
          <p:nvPr/>
        </p:nvSpPr>
        <p:spPr>
          <a:xfrm>
            <a:off x="5699760" y="1168400"/>
            <a:ext cx="3352800" cy="108712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4168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BAA95-6627-4349-8275-F957BD233ECC}"/>
              </a:ext>
            </a:extLst>
          </p:cNvPr>
          <p:cNvSpPr>
            <a:spLocks noGrp="1"/>
          </p:cNvSpPr>
          <p:nvPr>
            <p:ph type="title"/>
          </p:nvPr>
        </p:nvSpPr>
        <p:spPr>
          <a:xfrm>
            <a:off x="838200" y="193003"/>
            <a:ext cx="10515600" cy="732155"/>
          </a:xfrm>
        </p:spPr>
        <p:txBody>
          <a:bodyPr>
            <a:normAutofit/>
          </a:bodyPr>
          <a:lstStyle/>
          <a:p>
            <a:pPr algn="ctr"/>
            <a:r>
              <a:rPr lang="en-US" sz="3200" dirty="0"/>
              <a:t>Top Influencers in 2018</a:t>
            </a:r>
          </a:p>
        </p:txBody>
      </p:sp>
      <p:graphicFrame>
        <p:nvGraphicFramePr>
          <p:cNvPr id="12" name="Content Placeholder 11">
            <a:extLst>
              <a:ext uri="{FF2B5EF4-FFF2-40B4-BE49-F238E27FC236}">
                <a16:creationId xmlns:a16="http://schemas.microsoft.com/office/drawing/2014/main" id="{9C48DB35-92F8-564F-AEF8-BC757C4B1D1B}"/>
              </a:ext>
            </a:extLst>
          </p:cNvPr>
          <p:cNvGraphicFramePr>
            <a:graphicFrameLocks noGrp="1"/>
          </p:cNvGraphicFramePr>
          <p:nvPr>
            <p:ph idx="1"/>
          </p:nvPr>
        </p:nvGraphicFramePr>
        <p:xfrm>
          <a:off x="645459" y="925158"/>
          <a:ext cx="10708341" cy="5221452"/>
        </p:xfrm>
        <a:graphic>
          <a:graphicData uri="http://schemas.openxmlformats.org/drawingml/2006/table">
            <a:tbl>
              <a:tblPr firstRow="1" bandRow="1">
                <a:tableStyleId>{5C22544A-7EE6-4342-B048-85BDC9FD1C3A}</a:tableStyleId>
              </a:tblPr>
              <a:tblGrid>
                <a:gridCol w="3569447">
                  <a:extLst>
                    <a:ext uri="{9D8B030D-6E8A-4147-A177-3AD203B41FA5}">
                      <a16:colId xmlns:a16="http://schemas.microsoft.com/office/drawing/2014/main" val="1175084147"/>
                    </a:ext>
                  </a:extLst>
                </a:gridCol>
                <a:gridCol w="3569447">
                  <a:extLst>
                    <a:ext uri="{9D8B030D-6E8A-4147-A177-3AD203B41FA5}">
                      <a16:colId xmlns:a16="http://schemas.microsoft.com/office/drawing/2014/main" val="1566355766"/>
                    </a:ext>
                  </a:extLst>
                </a:gridCol>
                <a:gridCol w="3569447">
                  <a:extLst>
                    <a:ext uri="{9D8B030D-6E8A-4147-A177-3AD203B41FA5}">
                      <a16:colId xmlns:a16="http://schemas.microsoft.com/office/drawing/2014/main" val="793295171"/>
                    </a:ext>
                  </a:extLst>
                </a:gridCol>
              </a:tblGrid>
              <a:tr h="435121">
                <a:tc>
                  <a:txBody>
                    <a:bodyPr/>
                    <a:lstStyle/>
                    <a:p>
                      <a:endParaRPr lang="en-US" sz="2000" dirty="0"/>
                    </a:p>
                  </a:txBody>
                  <a:tcPr/>
                </a:tc>
                <a:tc>
                  <a:txBody>
                    <a:bodyPr/>
                    <a:lstStyle/>
                    <a:p>
                      <a:r>
                        <a:rPr lang="en-US" sz="2000" dirty="0"/>
                        <a:t>Instagram followers</a:t>
                      </a:r>
                    </a:p>
                  </a:txBody>
                  <a:tcPr/>
                </a:tc>
                <a:tc>
                  <a:txBody>
                    <a:bodyPr/>
                    <a:lstStyle/>
                    <a:p>
                      <a:r>
                        <a:rPr lang="en-US" sz="2000" dirty="0"/>
                        <a:t>Fee per sponsored post</a:t>
                      </a:r>
                    </a:p>
                  </a:txBody>
                  <a:tcPr/>
                </a:tc>
                <a:extLst>
                  <a:ext uri="{0D108BD9-81ED-4DB2-BD59-A6C34878D82A}">
                    <a16:rowId xmlns:a16="http://schemas.microsoft.com/office/drawing/2014/main" val="2471694600"/>
                  </a:ext>
                </a:extLst>
              </a:tr>
              <a:tr h="435121">
                <a:tc>
                  <a:txBody>
                    <a:bodyPr/>
                    <a:lstStyle/>
                    <a:p>
                      <a:r>
                        <a:rPr lang="en-US" sz="2000" dirty="0"/>
                        <a:t>1.  Kylie Jenner</a:t>
                      </a:r>
                    </a:p>
                  </a:txBody>
                  <a:tcPr/>
                </a:tc>
                <a:tc>
                  <a:txBody>
                    <a:bodyPr/>
                    <a:lstStyle/>
                    <a:p>
                      <a:r>
                        <a:rPr lang="en-US" sz="2000" dirty="0"/>
                        <a:t>112,000,000</a:t>
                      </a:r>
                    </a:p>
                  </a:txBody>
                  <a:tcPr/>
                </a:tc>
                <a:tc>
                  <a:txBody>
                    <a:bodyPr/>
                    <a:lstStyle/>
                    <a:p>
                      <a:r>
                        <a:rPr lang="en-US" sz="2000" dirty="0"/>
                        <a:t>$1,000,000</a:t>
                      </a:r>
                    </a:p>
                  </a:txBody>
                  <a:tcPr/>
                </a:tc>
                <a:extLst>
                  <a:ext uri="{0D108BD9-81ED-4DB2-BD59-A6C34878D82A}">
                    <a16:rowId xmlns:a16="http://schemas.microsoft.com/office/drawing/2014/main" val="213906072"/>
                  </a:ext>
                </a:extLst>
              </a:tr>
              <a:tr h="435121">
                <a:tc>
                  <a:txBody>
                    <a:bodyPr/>
                    <a:lstStyle/>
                    <a:p>
                      <a:r>
                        <a:rPr lang="en-US" sz="2000" dirty="0"/>
                        <a:t>2.  Selena Gomez</a:t>
                      </a:r>
                    </a:p>
                  </a:txBody>
                  <a:tcPr/>
                </a:tc>
                <a:tc>
                  <a:txBody>
                    <a:bodyPr/>
                    <a:lstStyle/>
                    <a:p>
                      <a:r>
                        <a:rPr lang="en-US" sz="2000" dirty="0"/>
                        <a:t>139,000,000</a:t>
                      </a:r>
                    </a:p>
                  </a:txBody>
                  <a:tcPr/>
                </a:tc>
                <a:tc>
                  <a:txBody>
                    <a:bodyPr/>
                    <a:lstStyle/>
                    <a:p>
                      <a:r>
                        <a:rPr lang="en-US" sz="2000" dirty="0"/>
                        <a:t>   $800,000</a:t>
                      </a:r>
                    </a:p>
                  </a:txBody>
                  <a:tcPr/>
                </a:tc>
                <a:extLst>
                  <a:ext uri="{0D108BD9-81ED-4DB2-BD59-A6C34878D82A}">
                    <a16:rowId xmlns:a16="http://schemas.microsoft.com/office/drawing/2014/main" val="2449584848"/>
                  </a:ext>
                </a:extLst>
              </a:tr>
              <a:tr h="435121">
                <a:tc>
                  <a:txBody>
                    <a:bodyPr/>
                    <a:lstStyle/>
                    <a:p>
                      <a:r>
                        <a:rPr lang="en-US" sz="2000" dirty="0"/>
                        <a:t>3.  Cristiano Ronaldo</a:t>
                      </a:r>
                    </a:p>
                  </a:txBody>
                  <a:tcPr/>
                </a:tc>
                <a:tc>
                  <a:txBody>
                    <a:bodyPr/>
                    <a:lstStyle/>
                    <a:p>
                      <a:r>
                        <a:rPr lang="en-US" sz="2000" dirty="0"/>
                        <a:t>137,000,000</a:t>
                      </a:r>
                    </a:p>
                  </a:txBody>
                  <a:tcPr/>
                </a:tc>
                <a:tc>
                  <a:txBody>
                    <a:bodyPr/>
                    <a:lstStyle/>
                    <a:p>
                      <a:r>
                        <a:rPr lang="en-US" sz="2000" dirty="0"/>
                        <a:t>   $750,000</a:t>
                      </a:r>
                    </a:p>
                  </a:txBody>
                  <a:tcPr/>
                </a:tc>
                <a:extLst>
                  <a:ext uri="{0D108BD9-81ED-4DB2-BD59-A6C34878D82A}">
                    <a16:rowId xmlns:a16="http://schemas.microsoft.com/office/drawing/2014/main" val="1321388028"/>
                  </a:ext>
                </a:extLst>
              </a:tr>
              <a:tr h="435121">
                <a:tc>
                  <a:txBody>
                    <a:bodyPr/>
                    <a:lstStyle/>
                    <a:p>
                      <a:r>
                        <a:rPr lang="en-US" sz="2000" dirty="0"/>
                        <a:t>4.  Kim Kardashian West</a:t>
                      </a:r>
                    </a:p>
                  </a:txBody>
                  <a:tcPr/>
                </a:tc>
                <a:tc>
                  <a:txBody>
                    <a:bodyPr/>
                    <a:lstStyle/>
                    <a:p>
                      <a:r>
                        <a:rPr lang="en-US" sz="2000" dirty="0"/>
                        <a:t>114,000,000</a:t>
                      </a:r>
                    </a:p>
                  </a:txBody>
                  <a:tcPr/>
                </a:tc>
                <a:tc>
                  <a:txBody>
                    <a:bodyPr/>
                    <a:lstStyle/>
                    <a:p>
                      <a:r>
                        <a:rPr lang="en-US" sz="2000" dirty="0"/>
                        <a:t>   $720,000</a:t>
                      </a:r>
                    </a:p>
                  </a:txBody>
                  <a:tcPr/>
                </a:tc>
                <a:extLst>
                  <a:ext uri="{0D108BD9-81ED-4DB2-BD59-A6C34878D82A}">
                    <a16:rowId xmlns:a16="http://schemas.microsoft.com/office/drawing/2014/main" val="2925662060"/>
                  </a:ext>
                </a:extLst>
              </a:tr>
              <a:tr h="435121">
                <a:tc>
                  <a:txBody>
                    <a:bodyPr/>
                    <a:lstStyle/>
                    <a:p>
                      <a:r>
                        <a:rPr lang="en-US" sz="2000" dirty="0"/>
                        <a:t>5.  </a:t>
                      </a:r>
                      <a:r>
                        <a:rPr lang="en-US" sz="2000" dirty="0" err="1"/>
                        <a:t>Beyonce</a:t>
                      </a:r>
                      <a:r>
                        <a:rPr lang="en-US" sz="2000" dirty="0"/>
                        <a:t> Knowles</a:t>
                      </a:r>
                    </a:p>
                  </a:txBody>
                  <a:tcPr/>
                </a:tc>
                <a:tc>
                  <a:txBody>
                    <a:bodyPr/>
                    <a:lstStyle/>
                    <a:p>
                      <a:r>
                        <a:rPr lang="en-US" sz="2000" dirty="0"/>
                        <a:t>116,000,000</a:t>
                      </a:r>
                    </a:p>
                  </a:txBody>
                  <a:tcPr/>
                </a:tc>
                <a:tc>
                  <a:txBody>
                    <a:bodyPr/>
                    <a:lstStyle/>
                    <a:p>
                      <a:r>
                        <a:rPr lang="en-US" sz="2000" dirty="0"/>
                        <a:t>   $700,000</a:t>
                      </a:r>
                    </a:p>
                  </a:txBody>
                  <a:tcPr/>
                </a:tc>
                <a:extLst>
                  <a:ext uri="{0D108BD9-81ED-4DB2-BD59-A6C34878D82A}">
                    <a16:rowId xmlns:a16="http://schemas.microsoft.com/office/drawing/2014/main" val="2917793639"/>
                  </a:ext>
                </a:extLst>
              </a:tr>
              <a:tr h="435121">
                <a:tc>
                  <a:txBody>
                    <a:bodyPr/>
                    <a:lstStyle/>
                    <a:p>
                      <a:r>
                        <a:rPr lang="en-US" sz="2000" dirty="0"/>
                        <a:t>6.  Dwayne Johnson</a:t>
                      </a:r>
                    </a:p>
                  </a:txBody>
                  <a:tcPr/>
                </a:tc>
                <a:tc>
                  <a:txBody>
                    <a:bodyPr/>
                    <a:lstStyle/>
                    <a:p>
                      <a:r>
                        <a:rPr lang="en-US" sz="2000" dirty="0"/>
                        <a:t>111,000,000</a:t>
                      </a:r>
                    </a:p>
                  </a:txBody>
                  <a:tcPr/>
                </a:tc>
                <a:tc>
                  <a:txBody>
                    <a:bodyPr/>
                    <a:lstStyle/>
                    <a:p>
                      <a:r>
                        <a:rPr lang="en-US" sz="2000" dirty="0"/>
                        <a:t>   $650,000</a:t>
                      </a:r>
                    </a:p>
                  </a:txBody>
                  <a:tcPr/>
                </a:tc>
                <a:extLst>
                  <a:ext uri="{0D108BD9-81ED-4DB2-BD59-A6C34878D82A}">
                    <a16:rowId xmlns:a16="http://schemas.microsoft.com/office/drawing/2014/main" val="2185194216"/>
                  </a:ext>
                </a:extLst>
              </a:tr>
              <a:tr h="435121">
                <a:tc>
                  <a:txBody>
                    <a:bodyPr/>
                    <a:lstStyle/>
                    <a:p>
                      <a:r>
                        <a:rPr lang="en-US" sz="2000" dirty="0"/>
                        <a:t>7.  Justin Bieber</a:t>
                      </a:r>
                    </a:p>
                  </a:txBody>
                  <a:tcPr/>
                </a:tc>
                <a:tc>
                  <a:txBody>
                    <a:bodyPr/>
                    <a:lstStyle/>
                    <a:p>
                      <a:r>
                        <a:rPr lang="en-US" sz="2000" dirty="0"/>
                        <a:t>101,000,000</a:t>
                      </a:r>
                    </a:p>
                  </a:txBody>
                  <a:tcPr/>
                </a:tc>
                <a:tc>
                  <a:txBody>
                    <a:bodyPr/>
                    <a:lstStyle/>
                    <a:p>
                      <a:r>
                        <a:rPr lang="en-US" sz="2000" dirty="0"/>
                        <a:t>   $650,000</a:t>
                      </a:r>
                    </a:p>
                  </a:txBody>
                  <a:tcPr/>
                </a:tc>
                <a:extLst>
                  <a:ext uri="{0D108BD9-81ED-4DB2-BD59-A6C34878D82A}">
                    <a16:rowId xmlns:a16="http://schemas.microsoft.com/office/drawing/2014/main" val="2152811443"/>
                  </a:ext>
                </a:extLst>
              </a:tr>
              <a:tr h="435121">
                <a:tc>
                  <a:txBody>
                    <a:bodyPr/>
                    <a:lstStyle/>
                    <a:p>
                      <a:r>
                        <a:rPr lang="en-US" sz="2000" dirty="0"/>
                        <a:t>8.  Neymar Da Silva Santos</a:t>
                      </a:r>
                    </a:p>
                  </a:txBody>
                  <a:tcPr/>
                </a:tc>
                <a:tc>
                  <a:txBody>
                    <a:bodyPr/>
                    <a:lstStyle/>
                    <a:p>
                      <a:r>
                        <a:rPr lang="en-US" sz="2000" dirty="0"/>
                        <a:t>100,000,000</a:t>
                      </a:r>
                    </a:p>
                  </a:txBody>
                  <a:tcPr/>
                </a:tc>
                <a:tc>
                  <a:txBody>
                    <a:bodyPr/>
                    <a:lstStyle/>
                    <a:p>
                      <a:r>
                        <a:rPr lang="en-US" sz="2000" dirty="0"/>
                        <a:t>   $600,000</a:t>
                      </a:r>
                    </a:p>
                  </a:txBody>
                  <a:tcPr/>
                </a:tc>
                <a:extLst>
                  <a:ext uri="{0D108BD9-81ED-4DB2-BD59-A6C34878D82A}">
                    <a16:rowId xmlns:a16="http://schemas.microsoft.com/office/drawing/2014/main" val="3432946096"/>
                  </a:ext>
                </a:extLst>
              </a:tr>
              <a:tr h="435121">
                <a:tc>
                  <a:txBody>
                    <a:bodyPr/>
                    <a:lstStyle/>
                    <a:p>
                      <a:r>
                        <a:rPr lang="en-US" sz="2000" dirty="0"/>
                        <a:t>9.  Lionel Messi</a:t>
                      </a:r>
                    </a:p>
                  </a:txBody>
                  <a:tcPr/>
                </a:tc>
                <a:tc>
                  <a:txBody>
                    <a:bodyPr/>
                    <a:lstStyle/>
                    <a:p>
                      <a:r>
                        <a:rPr lang="en-US" sz="2000" dirty="0"/>
                        <a:t>100,000,000</a:t>
                      </a:r>
                    </a:p>
                  </a:txBody>
                  <a:tcPr/>
                </a:tc>
                <a:tc>
                  <a:txBody>
                    <a:bodyPr/>
                    <a:lstStyle/>
                    <a:p>
                      <a:r>
                        <a:rPr lang="en-US" sz="2000" dirty="0"/>
                        <a:t>   $500,000</a:t>
                      </a:r>
                    </a:p>
                  </a:txBody>
                  <a:tcPr/>
                </a:tc>
                <a:extLst>
                  <a:ext uri="{0D108BD9-81ED-4DB2-BD59-A6C34878D82A}">
                    <a16:rowId xmlns:a16="http://schemas.microsoft.com/office/drawing/2014/main" val="2332840689"/>
                  </a:ext>
                </a:extLst>
              </a:tr>
              <a:tr h="435121">
                <a:tc>
                  <a:txBody>
                    <a:bodyPr/>
                    <a:lstStyle/>
                    <a:p>
                      <a:r>
                        <a:rPr lang="en-US" sz="2000" dirty="0"/>
                        <a:t>10. Kendall Jenner</a:t>
                      </a:r>
                    </a:p>
                  </a:txBody>
                  <a:tcPr/>
                </a:tc>
                <a:tc>
                  <a:txBody>
                    <a:bodyPr/>
                    <a:lstStyle/>
                    <a:p>
                      <a:r>
                        <a:rPr lang="en-US" sz="2000" dirty="0"/>
                        <a:t>100,000,000</a:t>
                      </a:r>
                    </a:p>
                  </a:txBody>
                  <a:tcPr/>
                </a:tc>
                <a:tc>
                  <a:txBody>
                    <a:bodyPr/>
                    <a:lstStyle/>
                    <a:p>
                      <a:r>
                        <a:rPr lang="en-US" sz="2000" dirty="0"/>
                        <a:t>   $500,000</a:t>
                      </a:r>
                    </a:p>
                  </a:txBody>
                  <a:tcPr/>
                </a:tc>
                <a:extLst>
                  <a:ext uri="{0D108BD9-81ED-4DB2-BD59-A6C34878D82A}">
                    <a16:rowId xmlns:a16="http://schemas.microsoft.com/office/drawing/2014/main" val="494836962"/>
                  </a:ext>
                </a:extLst>
              </a:tr>
              <a:tr h="435121">
                <a:tc>
                  <a:txBody>
                    <a:bodyPr/>
                    <a:lstStyle/>
                    <a:p>
                      <a:r>
                        <a:rPr lang="en-US" sz="2000" dirty="0"/>
                        <a:t>Gigi Hadid</a:t>
                      </a:r>
                    </a:p>
                  </a:txBody>
                  <a:tcPr/>
                </a:tc>
                <a:tc>
                  <a:txBody>
                    <a:bodyPr/>
                    <a:lstStyle/>
                    <a:p>
                      <a:r>
                        <a:rPr lang="en-US" sz="2000" dirty="0"/>
                        <a:t>  43,000,000</a:t>
                      </a:r>
                    </a:p>
                  </a:txBody>
                  <a:tcPr/>
                </a:tc>
                <a:tc>
                  <a:txBody>
                    <a:bodyPr/>
                    <a:lstStyle/>
                    <a:p>
                      <a:r>
                        <a:rPr lang="en-US" sz="2000" dirty="0"/>
                        <a:t>   $300,000</a:t>
                      </a:r>
                    </a:p>
                  </a:txBody>
                  <a:tcPr/>
                </a:tc>
                <a:extLst>
                  <a:ext uri="{0D108BD9-81ED-4DB2-BD59-A6C34878D82A}">
                    <a16:rowId xmlns:a16="http://schemas.microsoft.com/office/drawing/2014/main" val="1572081430"/>
                  </a:ext>
                </a:extLst>
              </a:tr>
            </a:tbl>
          </a:graphicData>
        </a:graphic>
      </p:graphicFrame>
      <p:sp>
        <p:nvSpPr>
          <p:cNvPr id="13" name="TextBox 12">
            <a:extLst>
              <a:ext uri="{FF2B5EF4-FFF2-40B4-BE49-F238E27FC236}">
                <a16:creationId xmlns:a16="http://schemas.microsoft.com/office/drawing/2014/main" id="{2B698663-3D0D-404A-A722-875D0DDAD1EA}"/>
              </a:ext>
            </a:extLst>
          </p:cNvPr>
          <p:cNvSpPr txBox="1"/>
          <p:nvPr/>
        </p:nvSpPr>
        <p:spPr>
          <a:xfrm>
            <a:off x="1524045" y="6408784"/>
            <a:ext cx="8951168" cy="307777"/>
          </a:xfrm>
          <a:prstGeom prst="rect">
            <a:avLst/>
          </a:prstGeom>
          <a:noFill/>
        </p:spPr>
        <p:txBody>
          <a:bodyPr wrap="none" rtlCol="0">
            <a:spAutoFit/>
          </a:bodyPr>
          <a:lstStyle/>
          <a:p>
            <a:r>
              <a:rPr lang="en-US" sz="1400" dirty="0"/>
              <a:t>Source:  https://</a:t>
            </a:r>
            <a:r>
              <a:rPr lang="en-US" sz="1400" dirty="0" err="1"/>
              <a:t>www.cnbc.com</a:t>
            </a:r>
            <a:r>
              <a:rPr lang="en-US" sz="1400" dirty="0"/>
              <a:t>/2018/07/31/kylie-jenner-makes-1-million-per-paid-instagram-post-hopper-hq-says.html</a:t>
            </a:r>
          </a:p>
        </p:txBody>
      </p:sp>
    </p:spTree>
    <p:extLst>
      <p:ext uri="{BB962C8B-B14F-4D97-AF65-F5344CB8AC3E}">
        <p14:creationId xmlns:p14="http://schemas.microsoft.com/office/powerpoint/2010/main" val="256066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3A3F0-A366-C741-A3FC-FE1DFCAE318C}"/>
              </a:ext>
            </a:extLst>
          </p:cNvPr>
          <p:cNvSpPr txBox="1">
            <a:spLocks/>
          </p:cNvSpPr>
          <p:nvPr/>
        </p:nvSpPr>
        <p:spPr>
          <a:xfrm>
            <a:off x="346580" y="291669"/>
            <a:ext cx="5684874" cy="7355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C00000"/>
                </a:solidFill>
                <a:latin typeface="Nanum Myeongjo" panose="02020603020101020101" pitchFamily="18" charset="-127"/>
                <a:ea typeface="Nanum Myeongjo" panose="02020603020101020101" pitchFamily="18" charset="-127"/>
              </a:rPr>
              <a:t>Photos taken by paparazzi photographers on Oct. 11, 2018 </a:t>
            </a:r>
          </a:p>
        </p:txBody>
      </p:sp>
      <p:pic>
        <p:nvPicPr>
          <p:cNvPr id="3" name="Picture 2" descr="https://html1-f.scribdassets.com/82lce80v406qvg5r/images/9-d477f120d5.jpg">
            <a:extLst>
              <a:ext uri="{FF2B5EF4-FFF2-40B4-BE49-F238E27FC236}">
                <a16:creationId xmlns:a16="http://schemas.microsoft.com/office/drawing/2014/main" id="{E43A0FCE-4E13-294D-97C7-8CD208ED9F02}"/>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719" y="1467293"/>
            <a:ext cx="3130570" cy="4299736"/>
          </a:xfrm>
          <a:prstGeom prst="rect">
            <a:avLst/>
          </a:prstGeom>
          <a:noFill/>
          <a:ln>
            <a:noFill/>
          </a:ln>
        </p:spPr>
      </p:pic>
      <p:sp>
        <p:nvSpPr>
          <p:cNvPr id="4" name="TextBox 3">
            <a:extLst>
              <a:ext uri="{FF2B5EF4-FFF2-40B4-BE49-F238E27FC236}">
                <a16:creationId xmlns:a16="http://schemas.microsoft.com/office/drawing/2014/main" id="{B240B707-252B-7E45-B7E0-7B8426768BAF}"/>
              </a:ext>
            </a:extLst>
          </p:cNvPr>
          <p:cNvSpPr txBox="1"/>
          <p:nvPr/>
        </p:nvSpPr>
        <p:spPr>
          <a:xfrm>
            <a:off x="1925111" y="5876576"/>
            <a:ext cx="1850065" cy="323165"/>
          </a:xfrm>
          <a:prstGeom prst="rect">
            <a:avLst/>
          </a:prstGeom>
          <a:noFill/>
        </p:spPr>
        <p:txBody>
          <a:bodyPr wrap="square" rtlCol="0">
            <a:spAutoFit/>
          </a:bodyPr>
          <a:lstStyle/>
          <a:p>
            <a:r>
              <a:rPr lang="en-US" sz="1500" b="1" dirty="0" err="1">
                <a:latin typeface="Nanum Myeongjo" panose="02020603020101020101" pitchFamily="18" charset="-127"/>
                <a:ea typeface="Nanum Myeongjo" panose="02020603020101020101" pitchFamily="18" charset="-127"/>
              </a:rPr>
              <a:t>Xclusive’s</a:t>
            </a:r>
            <a:r>
              <a:rPr lang="en-US" sz="1500" b="1" dirty="0">
                <a:latin typeface="Nanum Myeongjo" panose="02020603020101020101" pitchFamily="18" charset="-127"/>
                <a:ea typeface="Nanum Myeongjo" panose="02020603020101020101" pitchFamily="18" charset="-127"/>
              </a:rPr>
              <a:t> photo</a:t>
            </a:r>
          </a:p>
        </p:txBody>
      </p:sp>
      <p:pic>
        <p:nvPicPr>
          <p:cNvPr id="6" name="Picture 5">
            <a:extLst>
              <a:ext uri="{FF2B5EF4-FFF2-40B4-BE49-F238E27FC236}">
                <a16:creationId xmlns:a16="http://schemas.microsoft.com/office/drawing/2014/main" id="{F601405D-1947-3241-B0D6-3741A683E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8155" y="1196163"/>
            <a:ext cx="3130571" cy="4219713"/>
          </a:xfrm>
          <a:prstGeom prst="rect">
            <a:avLst/>
          </a:prstGeom>
        </p:spPr>
      </p:pic>
      <p:pic>
        <p:nvPicPr>
          <p:cNvPr id="8" name="Picture 7">
            <a:extLst>
              <a:ext uri="{FF2B5EF4-FFF2-40B4-BE49-F238E27FC236}">
                <a16:creationId xmlns:a16="http://schemas.microsoft.com/office/drawing/2014/main" id="{6631B646-196B-9E43-A7B0-1736167F39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0538" y="460614"/>
            <a:ext cx="2999951" cy="4299737"/>
          </a:xfrm>
          <a:prstGeom prst="rect">
            <a:avLst/>
          </a:prstGeom>
        </p:spPr>
      </p:pic>
      <p:pic>
        <p:nvPicPr>
          <p:cNvPr id="10" name="Picture 9">
            <a:extLst>
              <a:ext uri="{FF2B5EF4-FFF2-40B4-BE49-F238E27FC236}">
                <a16:creationId xmlns:a16="http://schemas.microsoft.com/office/drawing/2014/main" id="{5A1E8316-D08B-3140-8CE1-28C0F0C664F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16826" y="1467293"/>
            <a:ext cx="3340967" cy="4728754"/>
          </a:xfrm>
          <a:prstGeom prst="rect">
            <a:avLst/>
          </a:prstGeom>
        </p:spPr>
      </p:pic>
      <p:sp>
        <p:nvSpPr>
          <p:cNvPr id="11" name="TextBox 10">
            <a:extLst>
              <a:ext uri="{FF2B5EF4-FFF2-40B4-BE49-F238E27FC236}">
                <a16:creationId xmlns:a16="http://schemas.microsoft.com/office/drawing/2014/main" id="{7DB4352F-CF52-894B-A5BF-7B0F23A2C1AC}"/>
              </a:ext>
            </a:extLst>
          </p:cNvPr>
          <p:cNvSpPr txBox="1"/>
          <p:nvPr/>
        </p:nvSpPr>
        <p:spPr>
          <a:xfrm>
            <a:off x="4950305" y="5599577"/>
            <a:ext cx="3466522" cy="553998"/>
          </a:xfrm>
          <a:prstGeom prst="rect">
            <a:avLst/>
          </a:prstGeom>
          <a:noFill/>
        </p:spPr>
        <p:txBody>
          <a:bodyPr wrap="square" rtlCol="0">
            <a:spAutoFit/>
          </a:bodyPr>
          <a:lstStyle/>
          <a:p>
            <a:r>
              <a:rPr lang="en-US" sz="1500" b="1" dirty="0">
                <a:latin typeface="Nanum Myeongjo" panose="02020603020101020101" pitchFamily="18" charset="-127"/>
                <a:ea typeface="Nanum Myeongjo" panose="02020603020101020101" pitchFamily="18" charset="-127"/>
              </a:rPr>
              <a:t>All photos found on Twitter (@</a:t>
            </a:r>
            <a:r>
              <a:rPr lang="en-US" sz="1500" b="1" dirty="0" err="1">
                <a:latin typeface="Nanum Myeongjo" panose="02020603020101020101" pitchFamily="18" charset="-127"/>
                <a:ea typeface="Nanum Myeongjo" panose="02020603020101020101" pitchFamily="18" charset="-127"/>
              </a:rPr>
              <a:t>myqueengigiilg</a:t>
            </a:r>
            <a:r>
              <a:rPr lang="en-US" sz="1500" b="1" dirty="0">
                <a:latin typeface="Nanum Myeongjo" panose="02020603020101020101" pitchFamily="18" charset="-127"/>
                <a:ea typeface="Nanum Myeongjo" panose="02020603020101020101" pitchFamily="18" charset="-127"/>
              </a:rPr>
              <a:t>) with no attribution </a:t>
            </a:r>
          </a:p>
        </p:txBody>
      </p:sp>
    </p:spTree>
    <p:extLst>
      <p:ext uri="{BB962C8B-B14F-4D97-AF65-F5344CB8AC3E}">
        <p14:creationId xmlns:p14="http://schemas.microsoft.com/office/powerpoint/2010/main" val="3429663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1655D-D188-8541-AE06-E4D079A53477}"/>
              </a:ext>
            </a:extLst>
          </p:cNvPr>
          <p:cNvPicPr>
            <a:picLocks noChangeAspect="1"/>
          </p:cNvPicPr>
          <p:nvPr/>
        </p:nvPicPr>
        <p:blipFill>
          <a:blip r:embed="rId2"/>
          <a:stretch>
            <a:fillRect/>
          </a:stretch>
        </p:blipFill>
        <p:spPr>
          <a:xfrm>
            <a:off x="3067726" y="0"/>
            <a:ext cx="6056547" cy="6858000"/>
          </a:xfrm>
          <a:prstGeom prst="rect">
            <a:avLst/>
          </a:prstGeom>
        </p:spPr>
      </p:pic>
      <p:sp>
        <p:nvSpPr>
          <p:cNvPr id="2" name="Rounded Rectangle 1">
            <a:extLst>
              <a:ext uri="{FF2B5EF4-FFF2-40B4-BE49-F238E27FC236}">
                <a16:creationId xmlns:a16="http://schemas.microsoft.com/office/drawing/2014/main" id="{EB5CBF76-143D-A940-A9E8-638FDD324A59}"/>
              </a:ext>
            </a:extLst>
          </p:cNvPr>
          <p:cNvSpPr/>
          <p:nvPr/>
        </p:nvSpPr>
        <p:spPr>
          <a:xfrm>
            <a:off x="3159760" y="2885440"/>
            <a:ext cx="1991360" cy="1981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8212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5057450-0EB3-A042-981A-D6A594E5DF94}" vid="{F9C905C9-DBB4-7E48-B530-54958C3180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905</TotalTime>
  <Words>1838</Words>
  <Application>Microsoft Macintosh PowerPoint</Application>
  <PresentationFormat>Widescreen</PresentationFormat>
  <Paragraphs>136</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adobe-garamond-pro</vt:lpstr>
      <vt:lpstr>Arial</vt:lpstr>
      <vt:lpstr>Calibri</vt:lpstr>
      <vt:lpstr>Calibri Light</vt:lpstr>
      <vt:lpstr>Nanum Myeongjo</vt:lpstr>
      <vt:lpstr>Times New Roman</vt:lpstr>
      <vt:lpstr>Office Theme</vt:lpstr>
      <vt:lpstr>Ownership Composite Case Study 237</vt:lpstr>
      <vt:lpstr>1. Suryast</vt:lpstr>
      <vt:lpstr>PowerPoint Presentation</vt:lpstr>
      <vt:lpstr>2. Gigi Hadid  (Kat Geddes)</vt:lpstr>
      <vt:lpstr>Gigi Hadid</vt:lpstr>
      <vt:lpstr>PowerPoint Presentation</vt:lpstr>
      <vt:lpstr>Top Influencers in 2018</vt:lpstr>
      <vt:lpstr>PowerPoint Presentation</vt:lpstr>
      <vt:lpstr>PowerPoint Presentation</vt:lpstr>
      <vt:lpstr>PowerPoint Presentation</vt:lpstr>
      <vt:lpstr>PowerPoint Presentation</vt:lpstr>
      <vt:lpstr>PowerPoint Presentation</vt:lpstr>
      <vt:lpstr>Outcome</vt:lpstr>
      <vt:lpstr>From PetaPixel</vt:lpstr>
      <vt:lpstr>3. Firefighter</vt:lpstr>
      <vt:lpstr>PowerPoint Presentation</vt:lpstr>
      <vt:lpstr>Porter</vt:lpstr>
      <vt:lpstr>PowerPoint Presentation</vt:lpstr>
      <vt:lpstr>Porter photo</vt:lpstr>
      <vt:lpstr>LaRue</vt:lpstr>
      <vt:lpstr>Commercialization</vt:lpstr>
      <vt:lpstr>Porter</vt:lpstr>
      <vt:lpstr>Oklahoma Natural Gas Co. v. LaRue (CA10 1998)</vt:lpstr>
      <vt:lpstr>Oklahoma Natural Gas Co. v. LaRue (CA10 1998)</vt:lpstr>
      <vt:lpstr>4. Daughter in the Rubble  (Zeynep Ülkü Kahveci)</vt:lpstr>
      <vt:lpstr>Earthquake in Turkey </vt:lpstr>
      <vt:lpstr>Aftermath (in Turkey) – as of March 1, 2023</vt:lpstr>
      <vt:lpstr>Press Coverage</vt:lpstr>
      <vt:lpstr>PowerPoint Presentation</vt:lpstr>
      <vt:lpstr>How did Altan take this photo? (AFP’s version)</vt:lpstr>
      <vt:lpstr>How did Altan take this photo? (AFP’s version)</vt:lpstr>
      <vt:lpstr>PowerPoint Presentation</vt:lpstr>
      <vt:lpstr>PowerPoint Presentation</vt:lpstr>
      <vt:lpstr>Copyright Law of Turkey, section 18(2)</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Ownership Composite Case Study 237</dc:title>
  <dc:creator>Terry Fisher</dc:creator>
  <cp:lastModifiedBy>Terry Fisher</cp:lastModifiedBy>
  <cp:revision>9</cp:revision>
  <dcterms:created xsi:type="dcterms:W3CDTF">2024-02-20T00:39:54Z</dcterms:created>
  <dcterms:modified xsi:type="dcterms:W3CDTF">2024-04-16T00:17:27Z</dcterms:modified>
</cp:coreProperties>
</file>