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2" r:id="rId3"/>
    <p:sldId id="356" r:id="rId4"/>
    <p:sldId id="258" r:id="rId5"/>
    <p:sldId id="316" r:id="rId6"/>
    <p:sldId id="315" r:id="rId7"/>
    <p:sldId id="319" r:id="rId8"/>
    <p:sldId id="351" r:id="rId9"/>
    <p:sldId id="294"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3"/>
    <p:restoredTop sz="94615"/>
  </p:normalViewPr>
  <p:slideViewPr>
    <p:cSldViewPr snapToGrid="0" snapToObjects="1" showGuides="1">
      <p:cViewPr varScale="1">
        <p:scale>
          <a:sx n="106" d="100"/>
          <a:sy n="106" d="100"/>
        </p:scale>
        <p:origin x="3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3A6BB-1E34-C743-AAEE-D5E98BBDC132}"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62B16-300A-974F-B03D-703A9E1101B3}" type="slidenum">
              <a:rPr lang="en-US" smtClean="0"/>
              <a:t>‹#›</a:t>
            </a:fld>
            <a:endParaRPr lang="en-US"/>
          </a:p>
        </p:txBody>
      </p:sp>
    </p:spTree>
    <p:extLst>
      <p:ext uri="{BB962C8B-B14F-4D97-AF65-F5344CB8AC3E}">
        <p14:creationId xmlns:p14="http://schemas.microsoft.com/office/powerpoint/2010/main" val="80907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B8D7-419B-50AE-0DA9-D1351DC6A04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CAAD00D-5B3E-9765-5706-E0BDC3726090}"/>
              </a:ext>
            </a:extLst>
          </p:cNvPr>
          <p:cNvSpPr>
            <a:spLocks noGrp="1" noChangeArrowheads="1"/>
          </p:cNvSpPr>
          <p:nvPr>
            <p:ph type="sldNum" sz="quarter" idx="5"/>
          </p:nvPr>
        </p:nvSpPr>
        <p:spPr/>
        <p:txBody>
          <a:bodyPr/>
          <a:lstStyle/>
          <a:p>
            <a:pPr>
              <a:defRPr/>
            </a:pPr>
            <a:fld id="{63875B5F-B227-C242-9509-18102B644597}" type="slidenum">
              <a:rPr lang="en-US"/>
              <a:pPr>
                <a:defRPr/>
              </a:pPr>
              <a:t>6</a:t>
            </a:fld>
            <a:endParaRPr lang="en-US"/>
          </a:p>
        </p:txBody>
      </p:sp>
      <p:sp>
        <p:nvSpPr>
          <p:cNvPr id="11266" name="Rectangle 2">
            <a:extLst>
              <a:ext uri="{FF2B5EF4-FFF2-40B4-BE49-F238E27FC236}">
                <a16:creationId xmlns:a16="http://schemas.microsoft.com/office/drawing/2014/main" id="{C92CAFD3-B409-BDE8-6BBE-A9E4A87FEC4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7" name="Rectangle 3">
            <a:extLst>
              <a:ext uri="{FF2B5EF4-FFF2-40B4-BE49-F238E27FC236}">
                <a16:creationId xmlns:a16="http://schemas.microsoft.com/office/drawing/2014/main" id="{864AE612-CE7A-8F86-4BE1-1BB65FF87C76}"/>
              </a:ext>
            </a:extLst>
          </p:cNvPr>
          <p:cNvSpPr>
            <a:spLocks noGrp="1" noChangeArrowheads="1"/>
          </p:cNvSpPr>
          <p:nvPr>
            <p:ph type="body" idx="1"/>
          </p:nvPr>
        </p:nvSpPr>
        <p:spPr/>
        <p:txBody>
          <a:bodyPr/>
          <a:lstStyle/>
          <a:p>
            <a:pPr eaLnBrk="1" hangingPunct="1">
              <a:defRPr/>
            </a:pPr>
            <a:r>
              <a:rPr lang="en-US"/>
              <a:t>Another way to illustrate a flea flicker is through the play diagrams that American football coaches share with their players: </a:t>
            </a:r>
          </a:p>
          <a:p>
            <a:pPr eaLnBrk="1" hangingPunct="1">
              <a:defRPr/>
            </a:pPr>
            <a:r>
              <a:rPr lang="en-US"/>
              <a:t>Note the numbered steps.</a:t>
            </a:r>
          </a:p>
          <a:p>
            <a:pPr eaLnBrk="1" hangingPunct="1">
              <a:defRPr/>
            </a:pPr>
            <a:r>
              <a:rPr lang="en-US"/>
              <a:t>Now a question for discussion: Could the flea flicker be copyrighted? If so, what is copyrightable?</a:t>
            </a:r>
          </a:p>
          <a:p>
            <a:pPr eaLnBrk="1" hangingPunct="1">
              <a:defRPr/>
            </a:pPr>
            <a:endParaRPr lang="en-US"/>
          </a:p>
          <a:p>
            <a:pPr eaLnBrk="1" hangingPunct="1">
              <a:defRPr/>
            </a:pPr>
            <a:endParaRPr lang="en-US"/>
          </a:p>
        </p:txBody>
      </p:sp>
    </p:spTree>
    <p:extLst>
      <p:ext uri="{BB962C8B-B14F-4D97-AF65-F5344CB8AC3E}">
        <p14:creationId xmlns:p14="http://schemas.microsoft.com/office/powerpoint/2010/main" val="278790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FB5FD6-758D-264E-9066-DA4419509214}" type="datetimeFigureOut">
              <a:rPr lang="en-US" smtClean="0"/>
              <a:t>4/15/24</a:t>
            </a:fld>
            <a:endParaRPr lang="en-US"/>
          </a:p>
        </p:txBody>
      </p:sp>
      <p:sp>
        <p:nvSpPr>
          <p:cNvPr id="5" name="Footer Placeholder 4"/>
          <p:cNvSpPr>
            <a:spLocks noGrp="1"/>
          </p:cNvSpPr>
          <p:nvPr>
            <p:ph type="ftr" sz="quarter" idx="11"/>
          </p:nvPr>
        </p:nvSpPr>
        <p:spPr/>
        <p:txBody>
          <a:bodyPr/>
          <a:lstStyle/>
          <a:p>
            <a:r>
              <a:rPr lang="en-US" dirty="0"/>
              <a:t>This presentation is licensed under the Creative Commons Attribution 4.0 License</a:t>
            </a:r>
          </a:p>
        </p:txBody>
      </p:sp>
      <p:sp>
        <p:nvSpPr>
          <p:cNvPr id="6" name="Slide Number Placeholder 5"/>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43617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B5FD6-758D-264E-9066-DA4419509214}"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208138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B5FD6-758D-264E-9066-DA4419509214}"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14272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B90FD6-AB3A-AA44-B554-A20B2A9038AD}" type="slidenum">
              <a:rPr lang="en-US"/>
              <a:pPr>
                <a:defRPr/>
              </a:pPr>
              <a:t>‹#›</a:t>
            </a:fld>
            <a:endParaRPr lang="en-US"/>
          </a:p>
        </p:txBody>
      </p:sp>
    </p:spTree>
    <p:extLst>
      <p:ext uri="{BB962C8B-B14F-4D97-AF65-F5344CB8AC3E}">
        <p14:creationId xmlns:p14="http://schemas.microsoft.com/office/powerpoint/2010/main" val="253923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B5FD6-758D-264E-9066-DA4419509214}"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57443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FB5FD6-758D-264E-9066-DA4419509214}"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15294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B5FD6-758D-264E-9066-DA4419509214}"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187951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B5FD6-758D-264E-9066-DA4419509214}" type="datetimeFigureOut">
              <a:rPr lang="en-US" smtClean="0"/>
              <a:t>4/15/24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168943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B5FD6-758D-264E-9066-DA4419509214}" type="datetimeFigureOut">
              <a:rPr lang="en-US" smtClean="0"/>
              <a:t>4/15/24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38745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B5FD6-758D-264E-9066-DA4419509214}" type="datetimeFigureOut">
              <a:rPr lang="en-US" smtClean="0"/>
              <a:t>4/15/24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71174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B5FD6-758D-264E-9066-DA4419509214}"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8860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B5FD6-758D-264E-9066-DA4419509214}"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CA6C-B055-9241-BF67-B9676DC3871F}" type="slidenum">
              <a:rPr lang="en-US" smtClean="0"/>
              <a:t>‹#›</a:t>
            </a:fld>
            <a:endParaRPr lang="en-US"/>
          </a:p>
        </p:txBody>
      </p:sp>
    </p:spTree>
    <p:extLst>
      <p:ext uri="{BB962C8B-B14F-4D97-AF65-F5344CB8AC3E}">
        <p14:creationId xmlns:p14="http://schemas.microsoft.com/office/powerpoint/2010/main" val="91319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6313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B5FD6-758D-264E-9066-DA4419509214}" type="datetimeFigureOut">
              <a:rPr lang="en-US" smtClean="0"/>
              <a:t>4/15/24</a:t>
            </a:fld>
            <a:endParaRPr lang="en-US"/>
          </a:p>
        </p:txBody>
      </p:sp>
      <p:sp>
        <p:nvSpPr>
          <p:cNvPr id="5" name="Footer Placeholder 4"/>
          <p:cNvSpPr>
            <a:spLocks noGrp="1"/>
          </p:cNvSpPr>
          <p:nvPr>
            <p:ph type="ftr" sz="quarter" idx="3"/>
          </p:nvPr>
        </p:nvSpPr>
        <p:spPr>
          <a:xfrm>
            <a:off x="2906485" y="6564086"/>
            <a:ext cx="6379029" cy="29391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This presentation is licensed under the Creative Commons Attribution 4.0 License</a:t>
            </a:r>
          </a:p>
        </p:txBody>
      </p:sp>
      <p:sp>
        <p:nvSpPr>
          <p:cNvPr id="6" name="Slide Number Placeholder 5"/>
          <p:cNvSpPr>
            <a:spLocks noGrp="1"/>
          </p:cNvSpPr>
          <p:nvPr>
            <p:ph type="sldNum" sz="quarter" idx="4"/>
          </p:nvPr>
        </p:nvSpPr>
        <p:spPr>
          <a:xfrm>
            <a:off x="10570028" y="6356350"/>
            <a:ext cx="7837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CA6C-B055-9241-BF67-B9676DC3871F}" type="slidenum">
              <a:rPr lang="en-US" smtClean="0"/>
              <a:t>‹#›</a:t>
            </a:fld>
            <a:endParaRPr lang="en-US"/>
          </a:p>
        </p:txBody>
      </p:sp>
      <p:pic>
        <p:nvPicPr>
          <p:cNvPr id="8" name="Picture 7" descr="Venn diagram&#10;&#10;Description automatically generated">
            <a:extLst>
              <a:ext uri="{FF2B5EF4-FFF2-40B4-BE49-F238E27FC236}">
                <a16:creationId xmlns:a16="http://schemas.microsoft.com/office/drawing/2014/main" id="{9A4325EE-7E36-594B-AEEB-FCDB4BF4373A}"/>
              </a:ext>
            </a:extLst>
          </p:cNvPr>
          <p:cNvPicPr>
            <a:picLocks noChangeAspect="1"/>
          </p:cNvPicPr>
          <p:nvPr userDrawn="1"/>
        </p:nvPicPr>
        <p:blipFill>
          <a:blip r:embed="rId14"/>
          <a:stretch>
            <a:fillRect/>
          </a:stretch>
        </p:blipFill>
        <p:spPr>
          <a:xfrm>
            <a:off x="171557" y="126206"/>
            <a:ext cx="407152" cy="477838"/>
          </a:xfrm>
          <a:prstGeom prst="rect">
            <a:avLst/>
          </a:prstGeom>
        </p:spPr>
      </p:pic>
    </p:spTree>
    <p:extLst>
      <p:ext uri="{BB962C8B-B14F-4D97-AF65-F5344CB8AC3E}">
        <p14:creationId xmlns:p14="http://schemas.microsoft.com/office/powerpoint/2010/main" val="129194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s1doSilyQc" TargetMode="External"/><Relationship Id="rId2" Type="http://schemas.openxmlformats.org/officeDocument/2006/relationships/hyperlink" Target="http://www.youtube.com/watch?v=_XLGYxeL1iQ" TargetMode="External"/><Relationship Id="rId1" Type="http://schemas.openxmlformats.org/officeDocument/2006/relationships/slideLayout" Target="../slideLayouts/slideLayout2.xml"/><Relationship Id="rId5" Type="http://schemas.openxmlformats.org/officeDocument/2006/relationships/hyperlink" Target="https://youtu.be/VLcKX1f9tnM" TargetMode="External"/><Relationship Id="rId4" Type="http://schemas.openxmlformats.org/officeDocument/2006/relationships/hyperlink" Target="https://youtu.be/nSZW-gRE0t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40580"/>
          </a:xfrm>
        </p:spPr>
        <p:txBody>
          <a:bodyPr/>
          <a:lstStyle/>
          <a:p>
            <a:r>
              <a:rPr lang="en-US" dirty="0"/>
              <a:t>Choreography</a:t>
            </a:r>
          </a:p>
        </p:txBody>
      </p:sp>
      <p:sp>
        <p:nvSpPr>
          <p:cNvPr id="3" name="Subtitle 2"/>
          <p:cNvSpPr>
            <a:spLocks noGrp="1"/>
          </p:cNvSpPr>
          <p:nvPr>
            <p:ph type="subTitle" idx="1"/>
          </p:nvPr>
        </p:nvSpPr>
        <p:spPr/>
        <p:txBody>
          <a:bodyPr/>
          <a:lstStyle/>
          <a:p>
            <a:r>
              <a:rPr lang="en-US" dirty="0" err="1"/>
              <a:t>CopyrightX</a:t>
            </a:r>
            <a:r>
              <a:rPr lang="en-US" dirty="0"/>
              <a:t> Case Study 234</a:t>
            </a:r>
          </a:p>
          <a:p>
            <a:r>
              <a:rPr lang="en-US" dirty="0"/>
              <a:t>William Fisher</a:t>
            </a:r>
          </a:p>
          <a:p>
            <a:r>
              <a:rPr lang="en-US" dirty="0"/>
              <a:t>February 2020</a:t>
            </a:r>
          </a:p>
        </p:txBody>
      </p:sp>
    </p:spTree>
    <p:extLst>
      <p:ext uri="{BB962C8B-B14F-4D97-AF65-F5344CB8AC3E}">
        <p14:creationId xmlns:p14="http://schemas.microsoft.com/office/powerpoint/2010/main" val="1401453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8943" y="5491"/>
            <a:ext cx="8871857" cy="827184"/>
          </a:xfrm>
        </p:spPr>
        <p:txBody>
          <a:bodyPr>
            <a:normAutofit/>
          </a:bodyPr>
          <a:lstStyle/>
          <a:p>
            <a:r>
              <a:rPr lang="en-US" sz="3200" dirty="0"/>
              <a:t>Copyright Office Compendium 805.5(B)(3)</a:t>
            </a:r>
          </a:p>
        </p:txBody>
      </p:sp>
      <p:sp>
        <p:nvSpPr>
          <p:cNvPr id="5" name="Content Placeholder 4"/>
          <p:cNvSpPr>
            <a:spLocks noGrp="1"/>
          </p:cNvSpPr>
          <p:nvPr>
            <p:ph idx="1"/>
          </p:nvPr>
        </p:nvSpPr>
        <p:spPr>
          <a:xfrm>
            <a:off x="1835178" y="832676"/>
            <a:ext cx="8578413" cy="5786666"/>
          </a:xfrm>
        </p:spPr>
        <p:txBody>
          <a:bodyPr>
            <a:normAutofit/>
          </a:bodyPr>
          <a:lstStyle/>
          <a:p>
            <a:r>
              <a:rPr lang="en-US" dirty="0"/>
              <a:t>Choreography and pantomime are the only types of works comprised exclusively of bodily movements that are eligible for copyright protection under Section 102(a)(4) of the Copyright Act. Because choreography is a subset of dance, a work of authorship cannot be registered as a choreographic work unless it is comprised of dance steps, dance movements, and/or dance patterns.</a:t>
            </a:r>
          </a:p>
        </p:txBody>
      </p:sp>
    </p:spTree>
    <p:extLst>
      <p:ext uri="{BB962C8B-B14F-4D97-AF65-F5344CB8AC3E}">
        <p14:creationId xmlns:p14="http://schemas.microsoft.com/office/powerpoint/2010/main" val="186767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5491"/>
            <a:ext cx="8229600" cy="827184"/>
          </a:xfrm>
        </p:spPr>
        <p:txBody>
          <a:bodyPr>
            <a:normAutofit/>
          </a:bodyPr>
          <a:lstStyle/>
          <a:p>
            <a:r>
              <a:rPr lang="en-US" sz="3200" dirty="0"/>
              <a:t>Copyright Office Compendium 805.5(B)(3)</a:t>
            </a:r>
          </a:p>
        </p:txBody>
      </p:sp>
      <p:sp>
        <p:nvSpPr>
          <p:cNvPr id="5" name="Content Placeholder 4"/>
          <p:cNvSpPr>
            <a:spLocks noGrp="1"/>
          </p:cNvSpPr>
          <p:nvPr>
            <p:ph idx="1"/>
          </p:nvPr>
        </p:nvSpPr>
        <p:spPr>
          <a:xfrm>
            <a:off x="445168" y="838200"/>
            <a:ext cx="11201400" cy="5781142"/>
          </a:xfrm>
        </p:spPr>
        <p:txBody>
          <a:bodyPr>
            <a:normAutofit fontScale="92500"/>
          </a:bodyPr>
          <a:lstStyle/>
          <a:p>
            <a:pPr>
              <a:lnSpc>
                <a:spcPct val="120000"/>
              </a:lnSpc>
            </a:pPr>
            <a:r>
              <a:rPr lang="en-US" sz="2400" dirty="0"/>
              <a:t>“Functional physical movements” and “ordinary motor activities” — in and of themselves — do not represent the type of authorship that Congress intended to protect as choreography. Registration of Claims to Copyright, 77 Fed. Reg. at 37,607. The U.S. Copyright Office cannot register a claim to copyright in functional physical movements that merely implement an idea, procedure, process, system, method of operation, concept, principle, or discovery, regardless of the form in which the movements may be described, explained, or illustrated. 17 U.S.C. § 102(b). A work may be precluded from registration as a functional system or process if the particular movements and the order in which they are performed purportedly improve one’s health or physical or mental condition. See </a:t>
            </a:r>
            <a:r>
              <a:rPr lang="en-US" sz="2400" dirty="0" err="1"/>
              <a:t>Bikram’s</a:t>
            </a:r>
            <a:r>
              <a:rPr lang="en-US" sz="2400" dirty="0"/>
              <a:t> Yoga College of India, L.P. v. </a:t>
            </a:r>
            <a:r>
              <a:rPr lang="en-US" sz="2400" dirty="0" err="1"/>
              <a:t>Evolation</a:t>
            </a:r>
            <a:r>
              <a:rPr lang="en-US" sz="2400" dirty="0"/>
              <a:t> Yoga, LLC, 2012 U.S. Dist. LEXIS 177671, at *9-13 (C.D. Cal. Dec. 14, 2012) (quoting the Office’s policy statement concerning the registration of compilations from Registration of Claims to Copyright, 77 Fed. Reg. at 37,607). Examples of functional physical movements that cannot be registered with the Office include exercise routines, aerobic dances, yoga positions, and the like.</a:t>
            </a:r>
          </a:p>
        </p:txBody>
      </p:sp>
    </p:spTree>
    <p:extLst>
      <p:ext uri="{BB962C8B-B14F-4D97-AF65-F5344CB8AC3E}">
        <p14:creationId xmlns:p14="http://schemas.microsoft.com/office/powerpoint/2010/main" val="31934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rot="2564819">
            <a:off x="4257675" y="3681413"/>
            <a:ext cx="4419600" cy="990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1" name="Oval 3"/>
          <p:cNvSpPr>
            <a:spLocks noChangeArrowheads="1"/>
          </p:cNvSpPr>
          <p:nvPr/>
        </p:nvSpPr>
        <p:spPr bwMode="auto">
          <a:xfrm>
            <a:off x="4800600" y="2209800"/>
            <a:ext cx="5715000" cy="12192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2" name="Oval 4"/>
          <p:cNvSpPr>
            <a:spLocks noChangeArrowheads="1"/>
          </p:cNvSpPr>
          <p:nvPr/>
        </p:nvSpPr>
        <p:spPr bwMode="auto">
          <a:xfrm rot="-3360059">
            <a:off x="983457" y="3866357"/>
            <a:ext cx="4967287" cy="990600"/>
          </a:xfrm>
          <a:prstGeom prst="ellipse">
            <a:avLst/>
          </a:prstGeom>
          <a:solidFill>
            <a:srgbClr val="3366FF"/>
          </a:solidFill>
          <a:ln w="6350" cmpd="sng">
            <a:solidFill>
              <a:schemeClr val="tx1"/>
            </a:solidFill>
            <a:round/>
            <a:headEnd/>
            <a:tailEnd/>
          </a:ln>
        </p:spPr>
        <p:txBody>
          <a:bodyPr wrap="none" anchor="ctr"/>
          <a:lstStyle/>
          <a:p>
            <a:endParaRPr lang="en-US"/>
          </a:p>
        </p:txBody>
      </p:sp>
      <p:sp>
        <p:nvSpPr>
          <p:cNvPr id="43013" name="Oval 5"/>
          <p:cNvSpPr>
            <a:spLocks noChangeArrowheads="1"/>
          </p:cNvSpPr>
          <p:nvPr/>
        </p:nvSpPr>
        <p:spPr bwMode="auto">
          <a:xfrm rot="985142">
            <a:off x="1704975" y="1376363"/>
            <a:ext cx="4389438"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4" name="Oval 6"/>
          <p:cNvSpPr>
            <a:spLocks noChangeArrowheads="1"/>
          </p:cNvSpPr>
          <p:nvPr/>
        </p:nvSpPr>
        <p:spPr bwMode="auto">
          <a:xfrm rot="2225411">
            <a:off x="4298950" y="3417889"/>
            <a:ext cx="6826250" cy="1271587"/>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5" name="Oval 7"/>
          <p:cNvSpPr>
            <a:spLocks noChangeArrowheads="1"/>
          </p:cNvSpPr>
          <p:nvPr/>
        </p:nvSpPr>
        <p:spPr bwMode="auto">
          <a:xfrm rot="3502983">
            <a:off x="3600450" y="3986213"/>
            <a:ext cx="4914900"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6" name="Oval 8"/>
          <p:cNvSpPr>
            <a:spLocks noChangeArrowheads="1"/>
          </p:cNvSpPr>
          <p:nvPr/>
        </p:nvSpPr>
        <p:spPr bwMode="auto">
          <a:xfrm rot="6109289">
            <a:off x="2781300" y="4229100"/>
            <a:ext cx="3200400"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17" name="Text Box 9"/>
          <p:cNvSpPr txBox="1">
            <a:spLocks noChangeArrowheads="1"/>
          </p:cNvSpPr>
          <p:nvPr/>
        </p:nvSpPr>
        <p:spPr bwMode="auto">
          <a:xfrm rot="-4518160">
            <a:off x="3575050" y="5187950"/>
            <a:ext cx="1231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Lectures</a:t>
            </a:r>
          </a:p>
        </p:txBody>
      </p:sp>
      <p:sp>
        <p:nvSpPr>
          <p:cNvPr id="43018" name="Text Box 10"/>
          <p:cNvSpPr txBox="1">
            <a:spLocks noChangeArrowheads="1"/>
          </p:cNvSpPr>
          <p:nvPr/>
        </p:nvSpPr>
        <p:spPr bwMode="auto">
          <a:xfrm rot="3240322">
            <a:off x="5657057" y="5087144"/>
            <a:ext cx="1701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Characters</a:t>
            </a:r>
          </a:p>
        </p:txBody>
      </p:sp>
      <p:sp>
        <p:nvSpPr>
          <p:cNvPr id="43019" name="Text Box 11"/>
          <p:cNvSpPr txBox="1">
            <a:spLocks noChangeArrowheads="1"/>
          </p:cNvSpPr>
          <p:nvPr/>
        </p:nvSpPr>
        <p:spPr bwMode="auto">
          <a:xfrm rot="2592003">
            <a:off x="6705601" y="4800601"/>
            <a:ext cx="1450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Architecture</a:t>
            </a:r>
          </a:p>
        </p:txBody>
      </p:sp>
      <p:sp>
        <p:nvSpPr>
          <p:cNvPr id="43020" name="Text Box 12"/>
          <p:cNvSpPr txBox="1">
            <a:spLocks noChangeArrowheads="1"/>
          </p:cNvSpPr>
          <p:nvPr/>
        </p:nvSpPr>
        <p:spPr bwMode="auto">
          <a:xfrm rot="2289967">
            <a:off x="7696201" y="4572001"/>
            <a:ext cx="22256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Useful objects</a:t>
            </a:r>
          </a:p>
        </p:txBody>
      </p:sp>
      <p:sp>
        <p:nvSpPr>
          <p:cNvPr id="43021" name="Text Box 13"/>
          <p:cNvSpPr txBox="1">
            <a:spLocks noChangeArrowheads="1"/>
          </p:cNvSpPr>
          <p:nvPr/>
        </p:nvSpPr>
        <p:spPr bwMode="auto">
          <a:xfrm>
            <a:off x="7772400" y="2514601"/>
            <a:ext cx="14684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Software</a:t>
            </a:r>
          </a:p>
        </p:txBody>
      </p:sp>
      <p:sp>
        <p:nvSpPr>
          <p:cNvPr id="43022" name="Text Box 14"/>
          <p:cNvSpPr txBox="1">
            <a:spLocks noChangeArrowheads="1"/>
          </p:cNvSpPr>
          <p:nvPr/>
        </p:nvSpPr>
        <p:spPr bwMode="auto">
          <a:xfrm rot="-3438382">
            <a:off x="1703388" y="5307013"/>
            <a:ext cx="1927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Choreography</a:t>
            </a:r>
          </a:p>
        </p:txBody>
      </p:sp>
      <p:sp>
        <p:nvSpPr>
          <p:cNvPr id="43023" name="Text Box 15"/>
          <p:cNvSpPr txBox="1">
            <a:spLocks noChangeArrowheads="1"/>
          </p:cNvSpPr>
          <p:nvPr/>
        </p:nvSpPr>
        <p:spPr bwMode="auto">
          <a:xfrm>
            <a:off x="2057400" y="1219201"/>
            <a:ext cx="14830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Sound </a:t>
            </a:r>
          </a:p>
          <a:p>
            <a:r>
              <a:rPr lang="en-US"/>
              <a:t>recordings</a:t>
            </a:r>
          </a:p>
        </p:txBody>
      </p:sp>
      <p:sp>
        <p:nvSpPr>
          <p:cNvPr id="43024" name="Oval 16"/>
          <p:cNvSpPr>
            <a:spLocks noChangeArrowheads="1"/>
          </p:cNvSpPr>
          <p:nvPr/>
        </p:nvSpPr>
        <p:spPr bwMode="auto">
          <a:xfrm>
            <a:off x="1828800" y="2438400"/>
            <a:ext cx="4389438"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25" name="Text Box 17"/>
          <p:cNvSpPr txBox="1">
            <a:spLocks noChangeArrowheads="1"/>
          </p:cNvSpPr>
          <p:nvPr/>
        </p:nvSpPr>
        <p:spPr bwMode="auto">
          <a:xfrm>
            <a:off x="1981201" y="2819401"/>
            <a:ext cx="12493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Movies</a:t>
            </a:r>
          </a:p>
        </p:txBody>
      </p:sp>
      <p:sp>
        <p:nvSpPr>
          <p:cNvPr id="43026" name="Oval 18"/>
          <p:cNvSpPr>
            <a:spLocks noChangeArrowheads="1"/>
          </p:cNvSpPr>
          <p:nvPr/>
        </p:nvSpPr>
        <p:spPr bwMode="auto">
          <a:xfrm rot="5400000">
            <a:off x="3436938" y="4183063"/>
            <a:ext cx="32607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27" name="Text Box 19"/>
          <p:cNvSpPr txBox="1">
            <a:spLocks noChangeArrowheads="1"/>
          </p:cNvSpPr>
          <p:nvPr/>
        </p:nvSpPr>
        <p:spPr bwMode="auto">
          <a:xfrm>
            <a:off x="4724400" y="5105401"/>
            <a:ext cx="7572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Ads</a:t>
            </a:r>
          </a:p>
        </p:txBody>
      </p:sp>
      <p:sp>
        <p:nvSpPr>
          <p:cNvPr id="43028" name="Oval 20"/>
          <p:cNvSpPr>
            <a:spLocks noChangeArrowheads="1"/>
          </p:cNvSpPr>
          <p:nvPr/>
        </p:nvSpPr>
        <p:spPr bwMode="auto">
          <a:xfrm rot="1861494">
            <a:off x="5375276" y="2601913"/>
            <a:ext cx="2225675" cy="16002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29" name="Text Box 21"/>
          <p:cNvSpPr txBox="1">
            <a:spLocks noChangeArrowheads="1"/>
          </p:cNvSpPr>
          <p:nvPr/>
        </p:nvSpPr>
        <p:spPr bwMode="auto">
          <a:xfrm rot="-2911681">
            <a:off x="6106319" y="3418682"/>
            <a:ext cx="1350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Sculpture</a:t>
            </a:r>
          </a:p>
        </p:txBody>
      </p:sp>
      <p:sp>
        <p:nvSpPr>
          <p:cNvPr id="43030" name="Oval 22"/>
          <p:cNvSpPr>
            <a:spLocks noChangeArrowheads="1"/>
          </p:cNvSpPr>
          <p:nvPr/>
        </p:nvSpPr>
        <p:spPr bwMode="auto">
          <a:xfrm rot="7194760">
            <a:off x="4960938" y="1379538"/>
            <a:ext cx="2955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1" name="Text Box 23"/>
          <p:cNvSpPr txBox="1">
            <a:spLocks noChangeArrowheads="1"/>
          </p:cNvSpPr>
          <p:nvPr/>
        </p:nvSpPr>
        <p:spPr bwMode="auto">
          <a:xfrm rot="-3550340">
            <a:off x="6046788" y="1116013"/>
            <a:ext cx="1317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Paintings</a:t>
            </a:r>
          </a:p>
        </p:txBody>
      </p:sp>
      <p:sp>
        <p:nvSpPr>
          <p:cNvPr id="43032" name="Oval 24"/>
          <p:cNvSpPr>
            <a:spLocks noChangeArrowheads="1"/>
          </p:cNvSpPr>
          <p:nvPr/>
        </p:nvSpPr>
        <p:spPr bwMode="auto">
          <a:xfrm rot="6224611">
            <a:off x="4389438" y="1325563"/>
            <a:ext cx="2574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3" name="Text Box 25"/>
          <p:cNvSpPr txBox="1">
            <a:spLocks noChangeArrowheads="1"/>
          </p:cNvSpPr>
          <p:nvPr/>
        </p:nvSpPr>
        <p:spPr bwMode="auto">
          <a:xfrm rot="-4660027">
            <a:off x="5283994" y="888207"/>
            <a:ext cx="1014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Photos</a:t>
            </a:r>
          </a:p>
        </p:txBody>
      </p:sp>
      <p:sp>
        <p:nvSpPr>
          <p:cNvPr id="43034" name="Oval 26"/>
          <p:cNvSpPr>
            <a:spLocks noChangeArrowheads="1"/>
          </p:cNvSpPr>
          <p:nvPr/>
        </p:nvSpPr>
        <p:spPr bwMode="auto">
          <a:xfrm rot="8493628">
            <a:off x="2833689" y="2922588"/>
            <a:ext cx="2574925" cy="1757362"/>
          </a:xfrm>
          <a:prstGeom prst="ellipse">
            <a:avLst/>
          </a:prstGeom>
          <a:solidFill>
            <a:srgbClr val="66FF33"/>
          </a:solidFill>
          <a:ln w="12700">
            <a:solidFill>
              <a:schemeClr val="tx1"/>
            </a:solidFill>
            <a:round/>
            <a:headEnd/>
            <a:tailEnd/>
          </a:ln>
        </p:spPr>
        <p:txBody>
          <a:bodyPr rot="10800000" wrap="none" anchor="ctr"/>
          <a:lstStyle/>
          <a:p>
            <a:pPr algn="ctr"/>
            <a:endParaRPr lang="en-US"/>
          </a:p>
        </p:txBody>
      </p:sp>
      <p:sp>
        <p:nvSpPr>
          <p:cNvPr id="43035" name="Text Box 27"/>
          <p:cNvSpPr txBox="1">
            <a:spLocks noChangeArrowheads="1"/>
          </p:cNvSpPr>
          <p:nvPr/>
        </p:nvSpPr>
        <p:spPr bwMode="auto">
          <a:xfrm>
            <a:off x="3048000" y="3913189"/>
            <a:ext cx="13276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Dramatic</a:t>
            </a:r>
          </a:p>
          <a:p>
            <a:r>
              <a:rPr lang="en-US"/>
              <a:t>  works</a:t>
            </a:r>
          </a:p>
        </p:txBody>
      </p:sp>
      <p:sp>
        <p:nvSpPr>
          <p:cNvPr id="43036" name="Oval 28"/>
          <p:cNvSpPr>
            <a:spLocks noChangeArrowheads="1"/>
          </p:cNvSpPr>
          <p:nvPr/>
        </p:nvSpPr>
        <p:spPr bwMode="auto">
          <a:xfrm rot="3338137">
            <a:off x="2525713" y="1382713"/>
            <a:ext cx="4089400"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37" name="Text Box 29"/>
          <p:cNvSpPr txBox="1">
            <a:spLocks noChangeArrowheads="1"/>
          </p:cNvSpPr>
          <p:nvPr/>
        </p:nvSpPr>
        <p:spPr bwMode="auto">
          <a:xfrm>
            <a:off x="3429001" y="762001"/>
            <a:ext cx="10715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Music</a:t>
            </a:r>
          </a:p>
        </p:txBody>
      </p:sp>
      <p:sp>
        <p:nvSpPr>
          <p:cNvPr id="43038" name="Oval 30"/>
          <p:cNvSpPr>
            <a:spLocks noChangeArrowheads="1"/>
          </p:cNvSpPr>
          <p:nvPr/>
        </p:nvSpPr>
        <p:spPr bwMode="auto">
          <a:xfrm rot="5806803">
            <a:off x="3459163" y="1439863"/>
            <a:ext cx="2955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9" name="Text Box 31"/>
          <p:cNvSpPr txBox="1">
            <a:spLocks noChangeArrowheads="1"/>
          </p:cNvSpPr>
          <p:nvPr/>
        </p:nvSpPr>
        <p:spPr bwMode="auto">
          <a:xfrm rot="-4763084">
            <a:off x="4505325" y="828675"/>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Prints</a:t>
            </a:r>
          </a:p>
        </p:txBody>
      </p:sp>
      <p:sp>
        <p:nvSpPr>
          <p:cNvPr id="43040" name="Oval 32"/>
          <p:cNvSpPr>
            <a:spLocks noChangeArrowheads="1"/>
          </p:cNvSpPr>
          <p:nvPr/>
        </p:nvSpPr>
        <p:spPr bwMode="auto">
          <a:xfrm>
            <a:off x="3200400" y="1600200"/>
            <a:ext cx="3581400" cy="2438400"/>
          </a:xfrm>
          <a:prstGeom prst="ellipse">
            <a:avLst/>
          </a:prstGeom>
          <a:solidFill>
            <a:srgbClr val="66FF33"/>
          </a:solidFill>
          <a:ln w="12700">
            <a:solidFill>
              <a:schemeClr val="tx1"/>
            </a:solidFill>
            <a:round/>
            <a:headEnd/>
            <a:tailEnd/>
          </a:ln>
        </p:spPr>
        <p:txBody>
          <a:bodyPr wrap="none" anchor="ctr"/>
          <a:lstStyle/>
          <a:p>
            <a:pPr algn="ctr"/>
            <a:r>
              <a:rPr lang="en-US" sz="2800"/>
              <a:t>Books, maps, charts</a:t>
            </a:r>
          </a:p>
        </p:txBody>
      </p:sp>
      <p:sp>
        <p:nvSpPr>
          <p:cNvPr id="2" name="TextBox 1"/>
          <p:cNvSpPr txBox="1"/>
          <p:nvPr/>
        </p:nvSpPr>
        <p:spPr>
          <a:xfrm>
            <a:off x="7848600" y="228601"/>
            <a:ext cx="1846018" cy="646331"/>
          </a:xfrm>
          <a:prstGeom prst="rect">
            <a:avLst/>
          </a:prstGeom>
          <a:noFill/>
        </p:spPr>
        <p:txBody>
          <a:bodyPr wrap="none" rtlCol="0">
            <a:spAutoFit/>
          </a:bodyPr>
          <a:lstStyle/>
          <a:p>
            <a:r>
              <a:rPr lang="en-US" dirty="0"/>
              <a:t>The Growth of US</a:t>
            </a:r>
          </a:p>
          <a:p>
            <a:r>
              <a:rPr lang="en-US" dirty="0"/>
              <a:t>Copyright Law</a:t>
            </a:r>
          </a:p>
        </p:txBody>
      </p:sp>
    </p:spTree>
    <p:extLst>
      <p:ext uri="{BB962C8B-B14F-4D97-AF65-F5344CB8AC3E}">
        <p14:creationId xmlns:p14="http://schemas.microsoft.com/office/powerpoint/2010/main" val="64420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1A9A-743D-11A1-54CD-54539BFED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76D5B-6EF7-083E-F093-D60C2B0463CC}"/>
              </a:ext>
            </a:extLst>
          </p:cNvPr>
          <p:cNvSpPr>
            <a:spLocks noGrp="1"/>
          </p:cNvSpPr>
          <p:nvPr>
            <p:ph type="title"/>
          </p:nvPr>
        </p:nvSpPr>
        <p:spPr>
          <a:xfrm>
            <a:off x="838200" y="365126"/>
            <a:ext cx="10515600" cy="753812"/>
          </a:xfrm>
        </p:spPr>
        <p:txBody>
          <a:bodyPr>
            <a:normAutofit/>
          </a:bodyPr>
          <a:lstStyle/>
          <a:p>
            <a:pPr algn="ctr"/>
            <a:r>
              <a:rPr lang="en-US" sz="3600" dirty="0"/>
              <a:t>Choreography problems</a:t>
            </a:r>
          </a:p>
        </p:txBody>
      </p:sp>
      <p:graphicFrame>
        <p:nvGraphicFramePr>
          <p:cNvPr id="4" name="Content Placeholder 3">
            <a:extLst>
              <a:ext uri="{FF2B5EF4-FFF2-40B4-BE49-F238E27FC236}">
                <a16:creationId xmlns:a16="http://schemas.microsoft.com/office/drawing/2014/main" id="{891A44BA-52B8-0253-E6F4-793038456D1F}"/>
              </a:ext>
            </a:extLst>
          </p:cNvPr>
          <p:cNvGraphicFramePr>
            <a:graphicFrameLocks noGrp="1"/>
          </p:cNvGraphicFramePr>
          <p:nvPr>
            <p:ph idx="1"/>
          </p:nvPr>
        </p:nvGraphicFramePr>
        <p:xfrm>
          <a:off x="553453" y="1215189"/>
          <a:ext cx="11129208" cy="5310738"/>
        </p:xfrm>
        <a:graphic>
          <a:graphicData uri="http://schemas.openxmlformats.org/drawingml/2006/table">
            <a:tbl>
              <a:tblPr firstRow="1" bandRow="1">
                <a:tableStyleId>{5C22544A-7EE6-4342-B048-85BDC9FD1C3A}</a:tableStyleId>
              </a:tblPr>
              <a:tblGrid>
                <a:gridCol w="1854868">
                  <a:extLst>
                    <a:ext uri="{9D8B030D-6E8A-4147-A177-3AD203B41FA5}">
                      <a16:colId xmlns:a16="http://schemas.microsoft.com/office/drawing/2014/main" val="3607829251"/>
                    </a:ext>
                  </a:extLst>
                </a:gridCol>
                <a:gridCol w="1854868">
                  <a:extLst>
                    <a:ext uri="{9D8B030D-6E8A-4147-A177-3AD203B41FA5}">
                      <a16:colId xmlns:a16="http://schemas.microsoft.com/office/drawing/2014/main" val="3265703254"/>
                    </a:ext>
                  </a:extLst>
                </a:gridCol>
                <a:gridCol w="1854868">
                  <a:extLst>
                    <a:ext uri="{9D8B030D-6E8A-4147-A177-3AD203B41FA5}">
                      <a16:colId xmlns:a16="http://schemas.microsoft.com/office/drawing/2014/main" val="2897773110"/>
                    </a:ext>
                  </a:extLst>
                </a:gridCol>
                <a:gridCol w="1854868">
                  <a:extLst>
                    <a:ext uri="{9D8B030D-6E8A-4147-A177-3AD203B41FA5}">
                      <a16:colId xmlns:a16="http://schemas.microsoft.com/office/drawing/2014/main" val="3047641940"/>
                    </a:ext>
                  </a:extLst>
                </a:gridCol>
                <a:gridCol w="1854868">
                  <a:extLst>
                    <a:ext uri="{9D8B030D-6E8A-4147-A177-3AD203B41FA5}">
                      <a16:colId xmlns:a16="http://schemas.microsoft.com/office/drawing/2014/main" val="1554608916"/>
                    </a:ext>
                  </a:extLst>
                </a:gridCol>
                <a:gridCol w="1854868">
                  <a:extLst>
                    <a:ext uri="{9D8B030D-6E8A-4147-A177-3AD203B41FA5}">
                      <a16:colId xmlns:a16="http://schemas.microsoft.com/office/drawing/2014/main" val="3156809133"/>
                    </a:ext>
                  </a:extLst>
                </a:gridCol>
              </a:tblGrid>
              <a:tr h="1278511">
                <a:tc>
                  <a:txBody>
                    <a:bodyPr/>
                    <a:lstStyle/>
                    <a:p>
                      <a:endParaRPr lang="en-US" sz="2400" dirty="0"/>
                    </a:p>
                  </a:txBody>
                  <a:tcPr/>
                </a:tc>
                <a:tc>
                  <a:txBody>
                    <a:bodyPr/>
                    <a:lstStyle/>
                    <a:p>
                      <a:r>
                        <a:rPr lang="en-US" sz="2400" dirty="0"/>
                        <a:t>Subject Matter coverage?</a:t>
                      </a:r>
                    </a:p>
                  </a:txBody>
                  <a:tcPr/>
                </a:tc>
                <a:tc>
                  <a:txBody>
                    <a:bodyPr/>
                    <a:lstStyle/>
                    <a:p>
                      <a:r>
                        <a:rPr lang="en-US" sz="2400" dirty="0"/>
                        <a:t>Originality?</a:t>
                      </a:r>
                    </a:p>
                  </a:txBody>
                  <a:tcPr/>
                </a:tc>
                <a:tc>
                  <a:txBody>
                    <a:bodyPr/>
                    <a:lstStyle/>
                    <a:p>
                      <a:r>
                        <a:rPr lang="en-US" sz="2400" dirty="0"/>
                        <a:t>Expression?</a:t>
                      </a:r>
                    </a:p>
                  </a:txBody>
                  <a:tcPr/>
                </a:tc>
                <a:tc>
                  <a:txBody>
                    <a:bodyPr/>
                    <a:lstStyle/>
                    <a:p>
                      <a:r>
                        <a:rPr lang="en-US" sz="2400" dirty="0"/>
                        <a:t>Copying?</a:t>
                      </a:r>
                    </a:p>
                  </a:txBody>
                  <a:tcPr/>
                </a:tc>
                <a:tc>
                  <a:txBody>
                    <a:bodyPr/>
                    <a:lstStyle/>
                    <a:p>
                      <a:r>
                        <a:rPr lang="en-US" sz="2400" dirty="0"/>
                        <a:t>Substantial similarity?</a:t>
                      </a:r>
                    </a:p>
                  </a:txBody>
                  <a:tcPr/>
                </a:tc>
                <a:extLst>
                  <a:ext uri="{0D108BD9-81ED-4DB2-BD59-A6C34878D82A}">
                    <a16:rowId xmlns:a16="http://schemas.microsoft.com/office/drawing/2014/main" val="2346388906"/>
                  </a:ext>
                </a:extLst>
              </a:tr>
              <a:tr h="885123">
                <a:tc>
                  <a:txBody>
                    <a:bodyPr/>
                    <a:lstStyle/>
                    <a:p>
                      <a:r>
                        <a:rPr lang="en-US" sz="2400" dirty="0"/>
                        <a:t>Les Twins</a:t>
                      </a:r>
                    </a:p>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4273576046"/>
                  </a:ext>
                </a:extLst>
              </a:tr>
              <a:tr h="885123">
                <a:tc>
                  <a:txBody>
                    <a:bodyPr/>
                    <a:lstStyle/>
                    <a:p>
                      <a:r>
                        <a:rPr lang="en-US" sz="2400" dirty="0" err="1"/>
                        <a:t>Fleaflicker</a:t>
                      </a:r>
                      <a:endParaRPr lang="en-US" sz="2400" dirty="0"/>
                    </a:p>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3782813788"/>
                  </a:ext>
                </a:extLst>
              </a:tr>
              <a:tr h="885123">
                <a:tc>
                  <a:txBody>
                    <a:bodyPr/>
                    <a:lstStyle/>
                    <a:p>
                      <a:r>
                        <a:rPr lang="en-US" sz="2400" dirty="0"/>
                        <a:t>Bikram Yoga</a:t>
                      </a:r>
                    </a:p>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778052562"/>
                  </a:ext>
                </a:extLst>
              </a:tr>
              <a:tr h="885123">
                <a:tc>
                  <a:txBody>
                    <a:bodyPr/>
                    <a:lstStyle/>
                    <a:p>
                      <a:r>
                        <a:rPr lang="en-US" sz="2400" dirty="0"/>
                        <a:t>Route du Rhum</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534785262"/>
                  </a:ext>
                </a:extLst>
              </a:tr>
              <a:tr h="491735">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910042495"/>
                  </a:ext>
                </a:extLst>
              </a:tr>
            </a:tbl>
          </a:graphicData>
        </a:graphic>
      </p:graphicFrame>
      <p:sp>
        <p:nvSpPr>
          <p:cNvPr id="5" name="Rectangle 4">
            <a:extLst>
              <a:ext uri="{FF2B5EF4-FFF2-40B4-BE49-F238E27FC236}">
                <a16:creationId xmlns:a16="http://schemas.microsoft.com/office/drawing/2014/main" id="{84BDB757-C9FD-3D58-35BB-21DDBD56B1FB}"/>
              </a:ext>
            </a:extLst>
          </p:cNvPr>
          <p:cNvSpPr/>
          <p:nvPr/>
        </p:nvSpPr>
        <p:spPr>
          <a:xfrm>
            <a:off x="360947" y="5161546"/>
            <a:ext cx="11502190" cy="154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0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 Twins</a:t>
            </a:r>
          </a:p>
        </p:txBody>
      </p:sp>
      <p:sp>
        <p:nvSpPr>
          <p:cNvPr id="6" name="Content Placeholder 5"/>
          <p:cNvSpPr>
            <a:spLocks noGrp="1"/>
          </p:cNvSpPr>
          <p:nvPr>
            <p:ph idx="1"/>
          </p:nvPr>
        </p:nvSpPr>
        <p:spPr/>
        <p:txBody>
          <a:bodyPr/>
          <a:lstStyle/>
          <a:p>
            <a:r>
              <a:rPr lang="en-US" dirty="0"/>
              <a:t>World of Dance:  </a:t>
            </a:r>
            <a:r>
              <a:rPr lang="en-US" u="sng" dirty="0">
                <a:hlinkClick r:id="rId2"/>
              </a:rPr>
              <a:t>http://www.youtube.com/watch?v=</a:t>
            </a:r>
            <a:r>
              <a:rPr lang="en-US" dirty="0">
                <a:hlinkClick r:id="rId2"/>
              </a:rPr>
              <a:t>_XLGYxeL1iQ </a:t>
            </a:r>
            <a:endParaRPr lang="en-US" dirty="0"/>
          </a:p>
          <a:p>
            <a:r>
              <a:rPr lang="en-US" dirty="0"/>
              <a:t>Comparison:  </a:t>
            </a:r>
            <a:r>
              <a:rPr lang="en-US" dirty="0">
                <a:hlinkClick r:id="rId3"/>
              </a:rPr>
              <a:t>http://www.youtube.com/watch?v=3s1doSilyQc</a:t>
            </a:r>
            <a:endParaRPr lang="en-US" dirty="0"/>
          </a:p>
          <a:p>
            <a:r>
              <a:rPr lang="en-US" dirty="0"/>
              <a:t>Tokyo Hip Hop:  </a:t>
            </a:r>
            <a:r>
              <a:rPr lang="en-US" dirty="0">
                <a:hlinkClick r:id="rId4"/>
              </a:rPr>
              <a:t>https://youtu.be/nSZW-gRE0tw</a:t>
            </a:r>
            <a:endParaRPr lang="en-US" dirty="0"/>
          </a:p>
          <a:p>
            <a:r>
              <a:rPr lang="en-US" dirty="0"/>
              <a:t>Street Battle:  </a:t>
            </a:r>
            <a:r>
              <a:rPr lang="en-US" dirty="0">
                <a:hlinkClick r:id="rId5"/>
              </a:rPr>
              <a:t>https://youtu.be/VLcKX1f9tnM</a:t>
            </a:r>
            <a:endParaRPr lang="en-US" dirty="0"/>
          </a:p>
          <a:p>
            <a:endParaRPr lang="en-US" dirty="0"/>
          </a:p>
          <a:p>
            <a:endParaRPr lang="en-US" dirty="0"/>
          </a:p>
        </p:txBody>
      </p:sp>
    </p:spTree>
    <p:extLst>
      <p:ext uri="{BB962C8B-B14F-4D97-AF65-F5344CB8AC3E}">
        <p14:creationId xmlns:p14="http://schemas.microsoft.com/office/powerpoint/2010/main" val="164961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4A2AC-830B-C12D-BD7C-9FBE1321C0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378074-DCA6-07F7-A01A-EEC665A20210}"/>
              </a:ext>
            </a:extLst>
          </p:cNvPr>
          <p:cNvSpPr>
            <a:spLocks noGrp="1"/>
          </p:cNvSpPr>
          <p:nvPr>
            <p:ph type="title"/>
          </p:nvPr>
        </p:nvSpPr>
        <p:spPr>
          <a:xfrm>
            <a:off x="2057400" y="76200"/>
            <a:ext cx="8153400" cy="838200"/>
          </a:xfrm>
        </p:spPr>
        <p:txBody>
          <a:bodyPr>
            <a:normAutofit/>
          </a:bodyPr>
          <a:lstStyle/>
          <a:p>
            <a:pPr eaLnBrk="1" hangingPunct="1">
              <a:defRPr/>
            </a:pPr>
            <a:r>
              <a:rPr lang="en-US" sz="3600" dirty="0"/>
              <a:t>Examples of Dance Notation</a:t>
            </a:r>
          </a:p>
        </p:txBody>
      </p:sp>
      <p:pic>
        <p:nvPicPr>
          <p:cNvPr id="8194" name="Picture 4">
            <a:extLst>
              <a:ext uri="{FF2B5EF4-FFF2-40B4-BE49-F238E27FC236}">
                <a16:creationId xmlns:a16="http://schemas.microsoft.com/office/drawing/2014/main" id="{20BC1210-3664-A1B7-394E-98D173180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804863"/>
            <a:ext cx="429577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Box 5">
            <a:extLst>
              <a:ext uri="{FF2B5EF4-FFF2-40B4-BE49-F238E27FC236}">
                <a16:creationId xmlns:a16="http://schemas.microsoft.com/office/drawing/2014/main" id="{3B8EB430-2C4F-CD11-1AE3-1E64EA639A47}"/>
              </a:ext>
            </a:extLst>
          </p:cNvPr>
          <p:cNvSpPr txBox="1">
            <a:spLocks noChangeArrowheads="1"/>
          </p:cNvSpPr>
          <p:nvPr/>
        </p:nvSpPr>
        <p:spPr bwMode="auto">
          <a:xfrm rot="-5400000">
            <a:off x="-2105817" y="3275012"/>
            <a:ext cx="63992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Source:  http://</a:t>
            </a:r>
            <a:r>
              <a:rPr lang="en-US" sz="1400" dirty="0" err="1"/>
              <a:t>chrisbrady.itgo.com</a:t>
            </a:r>
            <a:r>
              <a:rPr lang="en-US" sz="1400" dirty="0"/>
              <a:t>/dance/</a:t>
            </a:r>
            <a:r>
              <a:rPr lang="en-US" sz="1400" dirty="0" err="1"/>
              <a:t>stepdance</a:t>
            </a:r>
            <a:r>
              <a:rPr lang="en-US" sz="1400" dirty="0"/>
              <a:t>/</a:t>
            </a:r>
            <a:r>
              <a:rPr lang="en-US" sz="1400" dirty="0" err="1"/>
              <a:t>hornpipe_conference.htm</a:t>
            </a:r>
            <a:endParaRPr lang="en-US" sz="1400" dirty="0"/>
          </a:p>
        </p:txBody>
      </p:sp>
    </p:spTree>
    <p:extLst>
      <p:ext uri="{BB962C8B-B14F-4D97-AF65-F5344CB8AC3E}">
        <p14:creationId xmlns:p14="http://schemas.microsoft.com/office/powerpoint/2010/main" val="19953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64D2B-3314-D0BA-E83D-C45A2B280B24}"/>
            </a:ext>
          </a:extLst>
        </p:cNvPr>
        <p:cNvGrpSpPr/>
        <p:nvPr/>
      </p:nvGrpSpPr>
      <p:grpSpPr>
        <a:xfrm>
          <a:off x="0" y="0"/>
          <a:ext cx="0" cy="0"/>
          <a:chOff x="0" y="0"/>
          <a:chExt cx="0" cy="0"/>
        </a:xfrm>
      </p:grpSpPr>
      <p:pic>
        <p:nvPicPr>
          <p:cNvPr id="10245" name="Picture 5" descr="FleaFlicker">
            <a:extLst>
              <a:ext uri="{FF2B5EF4-FFF2-40B4-BE49-F238E27FC236}">
                <a16:creationId xmlns:a16="http://schemas.microsoft.com/office/drawing/2014/main" id="{F1893268-441D-48B9-D373-2A965FA503B5}"/>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81276" y="533401"/>
            <a:ext cx="7172325" cy="55038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0246" name="Text Box 6">
            <a:extLst>
              <a:ext uri="{FF2B5EF4-FFF2-40B4-BE49-F238E27FC236}">
                <a16:creationId xmlns:a16="http://schemas.microsoft.com/office/drawing/2014/main" id="{390EFEA0-DD6A-A5EE-2BC6-F4A32B4D0617}"/>
              </a:ext>
            </a:extLst>
          </p:cNvPr>
          <p:cNvSpPr txBox="1">
            <a:spLocks noChangeArrowheads="1"/>
          </p:cNvSpPr>
          <p:nvPr/>
        </p:nvSpPr>
        <p:spPr bwMode="auto">
          <a:xfrm>
            <a:off x="2971801" y="6324601"/>
            <a:ext cx="5959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000" dirty="0">
                <a:cs typeface="Arial" charset="0"/>
              </a:rPr>
              <a:t>By </a:t>
            </a:r>
            <a:r>
              <a:rPr lang="en-US" sz="1000" dirty="0" err="1">
                <a:cs typeface="Arial" charset="0"/>
              </a:rPr>
              <a:t>Jeffness</a:t>
            </a:r>
            <a:r>
              <a:rPr lang="en-US" sz="1000" dirty="0">
                <a:cs typeface="Arial" charset="0"/>
              </a:rPr>
              <a:t> at </a:t>
            </a:r>
            <a:r>
              <a:rPr lang="en-US" sz="1000" dirty="0" err="1">
                <a:cs typeface="Arial" charset="0"/>
              </a:rPr>
              <a:t>en.wikipedia</a:t>
            </a:r>
            <a:r>
              <a:rPr lang="en-US" sz="1000" dirty="0">
                <a:cs typeface="Arial" charset="0"/>
              </a:rPr>
              <a:t> [CC-BY-SA-2.5 (http://</a:t>
            </a:r>
            <a:r>
              <a:rPr lang="en-US" sz="1000" dirty="0" err="1">
                <a:cs typeface="Arial" charset="0"/>
              </a:rPr>
              <a:t>creativecommons.org</a:t>
            </a:r>
            <a:r>
              <a:rPr lang="en-US" sz="1000" dirty="0">
                <a:cs typeface="Arial" charset="0"/>
              </a:rPr>
              <a:t>/licenses/by-</a:t>
            </a:r>
            <a:r>
              <a:rPr lang="en-US" sz="1000" dirty="0" err="1">
                <a:cs typeface="Arial" charset="0"/>
              </a:rPr>
              <a:t>sa</a:t>
            </a:r>
            <a:r>
              <a:rPr lang="en-US" sz="1000" dirty="0">
                <a:cs typeface="Arial" charset="0"/>
              </a:rPr>
              <a:t>/2.5)], from Wikimedia Commons. http://</a:t>
            </a:r>
            <a:r>
              <a:rPr lang="en-US" sz="1000" dirty="0" err="1">
                <a:cs typeface="Arial" charset="0"/>
              </a:rPr>
              <a:t>commons.wikimedia.org</a:t>
            </a:r>
            <a:r>
              <a:rPr lang="en-US" sz="1000" dirty="0">
                <a:cs typeface="Arial" charset="0"/>
              </a:rPr>
              <a:t>/wiki/</a:t>
            </a:r>
            <a:r>
              <a:rPr lang="en-US" sz="1000" dirty="0" err="1">
                <a:cs typeface="Arial" charset="0"/>
              </a:rPr>
              <a:t>File:FleaFlicker.png</a:t>
            </a:r>
            <a:endParaRPr lang="en-US" sz="1000" dirty="0">
              <a:cs typeface="Arial" charset="0"/>
            </a:endParaRPr>
          </a:p>
        </p:txBody>
      </p:sp>
    </p:spTree>
    <p:extLst>
      <p:ext uri="{BB962C8B-B14F-4D97-AF65-F5344CB8AC3E}">
        <p14:creationId xmlns:p14="http://schemas.microsoft.com/office/powerpoint/2010/main" val="8284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001B-11F7-5BB4-19D3-776C8A9AC1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8E22F9-C7BE-7BD1-3913-38FB07ACEEAB}"/>
              </a:ext>
            </a:extLst>
          </p:cNvPr>
          <p:cNvSpPr>
            <a:spLocks noGrp="1"/>
          </p:cNvSpPr>
          <p:nvPr>
            <p:ph type="title"/>
          </p:nvPr>
        </p:nvSpPr>
        <p:spPr>
          <a:xfrm>
            <a:off x="1981200" y="5491"/>
            <a:ext cx="8229600" cy="827184"/>
          </a:xfrm>
        </p:spPr>
        <p:txBody>
          <a:bodyPr>
            <a:normAutofit/>
          </a:bodyPr>
          <a:lstStyle/>
          <a:p>
            <a:r>
              <a:rPr lang="en-US" sz="3200" dirty="0"/>
              <a:t>Copyright Office Compendium 805.5(B)(3)</a:t>
            </a:r>
          </a:p>
        </p:txBody>
      </p:sp>
      <p:sp>
        <p:nvSpPr>
          <p:cNvPr id="5" name="Content Placeholder 4">
            <a:extLst>
              <a:ext uri="{FF2B5EF4-FFF2-40B4-BE49-F238E27FC236}">
                <a16:creationId xmlns:a16="http://schemas.microsoft.com/office/drawing/2014/main" id="{D959FF8B-9E6B-27DE-43A7-8F7AFFF99B41}"/>
              </a:ext>
            </a:extLst>
          </p:cNvPr>
          <p:cNvSpPr>
            <a:spLocks noGrp="1"/>
          </p:cNvSpPr>
          <p:nvPr>
            <p:ph idx="1"/>
          </p:nvPr>
        </p:nvSpPr>
        <p:spPr>
          <a:xfrm>
            <a:off x="745958" y="832676"/>
            <a:ext cx="10647947" cy="5786666"/>
          </a:xfrm>
        </p:spPr>
        <p:txBody>
          <a:bodyPr>
            <a:normAutofit/>
          </a:bodyPr>
          <a:lstStyle/>
          <a:p>
            <a:r>
              <a:rPr lang="en-US" sz="2400" dirty="0"/>
              <a:t>The Office cannot register claims to copyright in athletic activities or competitive events, because they do not constitute copyrightable subject matter under Section 102(a)(4) of the Copyright Act. See Registration of Claims to Copyright, 77 Fed. Reg. at 37,607.</a:t>
            </a:r>
          </a:p>
          <a:p>
            <a:r>
              <a:rPr lang="en-US" sz="2400" dirty="0"/>
              <a:t>Examples:</a:t>
            </a:r>
          </a:p>
          <a:p>
            <a:pPr marL="457200" indent="0">
              <a:buNone/>
            </a:pPr>
            <a:r>
              <a:rPr lang="en-US" sz="2400" dirty="0"/>
              <a:t>• Football plays.</a:t>
            </a:r>
          </a:p>
          <a:p>
            <a:pPr marL="457200" indent="0">
              <a:buNone/>
            </a:pPr>
            <a:r>
              <a:rPr lang="en-US" sz="2400" dirty="0"/>
              <a:t>• Slam dunking maneuvers.</a:t>
            </a:r>
          </a:p>
          <a:p>
            <a:pPr marL="457200" indent="0">
              <a:buNone/>
            </a:pPr>
            <a:r>
              <a:rPr lang="en-US" sz="2400" dirty="0"/>
              <a:t>• Gymnastic programs.</a:t>
            </a:r>
          </a:p>
          <a:p>
            <a:pPr marL="457200" indent="0">
              <a:buNone/>
            </a:pPr>
            <a:r>
              <a:rPr lang="en-US" sz="2400" dirty="0"/>
              <a:t>• Ice skating or ice dancing routines.</a:t>
            </a:r>
          </a:p>
          <a:p>
            <a:pPr marL="457200" indent="0">
              <a:buNone/>
            </a:pPr>
            <a:r>
              <a:rPr lang="en-US" sz="2400" dirty="0"/>
              <a:t>• Skateboarding or snowboarding.</a:t>
            </a:r>
          </a:p>
          <a:p>
            <a:pPr marL="457200" indent="0">
              <a:buNone/>
            </a:pPr>
            <a:r>
              <a:rPr lang="en-US" sz="2400" dirty="0"/>
              <a:t>• Synchronized swimming.</a:t>
            </a:r>
          </a:p>
          <a:p>
            <a:pPr marL="457200" indent="0">
              <a:buNone/>
            </a:pPr>
            <a:r>
              <a:rPr lang="en-US" sz="2400" dirty="0"/>
              <a:t>• Cheerleading routines.</a:t>
            </a:r>
          </a:p>
          <a:p>
            <a:pPr marL="457200" indent="0">
              <a:buNone/>
            </a:pPr>
            <a:r>
              <a:rPr lang="en-US" sz="2400" dirty="0"/>
              <a:t>• Marching band routines.</a:t>
            </a:r>
          </a:p>
        </p:txBody>
      </p:sp>
    </p:spTree>
    <p:extLst>
      <p:ext uri="{BB962C8B-B14F-4D97-AF65-F5344CB8AC3E}">
        <p14:creationId xmlns:p14="http://schemas.microsoft.com/office/powerpoint/2010/main" val="302315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2175-CF51-4A5F-7010-3B828FB784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90C25B0-A205-E44E-B3B2-BEA6FAE53491}"/>
              </a:ext>
            </a:extLst>
          </p:cNvPr>
          <p:cNvSpPr>
            <a:spLocks noGrp="1"/>
          </p:cNvSpPr>
          <p:nvPr>
            <p:ph type="title"/>
          </p:nvPr>
        </p:nvSpPr>
        <p:spPr>
          <a:xfrm>
            <a:off x="914400" y="217714"/>
            <a:ext cx="9241971" cy="762000"/>
          </a:xfrm>
        </p:spPr>
        <p:txBody>
          <a:bodyPr/>
          <a:lstStyle/>
          <a:p>
            <a:r>
              <a:rPr lang="en-US" sz="3600" dirty="0"/>
              <a:t>Litigation</a:t>
            </a:r>
          </a:p>
        </p:txBody>
      </p:sp>
      <p:sp>
        <p:nvSpPr>
          <p:cNvPr id="8" name="Content Placeholder 7">
            <a:extLst>
              <a:ext uri="{FF2B5EF4-FFF2-40B4-BE49-F238E27FC236}">
                <a16:creationId xmlns:a16="http://schemas.microsoft.com/office/drawing/2014/main" id="{F233D9BD-7894-602C-2D76-6FC60C8FAB52}"/>
              </a:ext>
            </a:extLst>
          </p:cNvPr>
          <p:cNvSpPr>
            <a:spLocks noGrp="1"/>
          </p:cNvSpPr>
          <p:nvPr>
            <p:ph idx="1"/>
          </p:nvPr>
        </p:nvSpPr>
        <p:spPr>
          <a:xfrm>
            <a:off x="1611086" y="979714"/>
            <a:ext cx="8866414" cy="5878286"/>
          </a:xfrm>
        </p:spPr>
        <p:txBody>
          <a:bodyPr/>
          <a:lstStyle/>
          <a:p>
            <a:r>
              <a:rPr lang="en-US" sz="2400" dirty="0"/>
              <a:t>Copyright Registrations</a:t>
            </a:r>
          </a:p>
          <a:p>
            <a:pPr lvl="1"/>
            <a:r>
              <a:rPr lang="en-US" sz="2000" dirty="0"/>
              <a:t>1979:  Registration granted for “</a:t>
            </a:r>
            <a:r>
              <a:rPr lang="en-US" sz="2000" dirty="0" err="1"/>
              <a:t>Bikram’s</a:t>
            </a:r>
            <a:r>
              <a:rPr lang="en-US" sz="2000" dirty="0"/>
              <a:t> Beginning Yoga Class” (book containing the 26 </a:t>
            </a:r>
            <a:r>
              <a:rPr lang="en-US" sz="2000" dirty="0" err="1"/>
              <a:t>asanas</a:t>
            </a:r>
            <a:r>
              <a:rPr lang="en-US" sz="2000" dirty="0"/>
              <a:t>)</a:t>
            </a:r>
          </a:p>
          <a:p>
            <a:pPr lvl="1"/>
            <a:r>
              <a:rPr lang="en-US" sz="2000" dirty="0"/>
              <a:t>2002:  Copyright Office clarifies registration; can be construed to recognize protection for a “compilation of floor exercises”</a:t>
            </a:r>
          </a:p>
          <a:p>
            <a:r>
              <a:rPr lang="en-US" sz="2400" dirty="0"/>
              <a:t>2003-2005:  First wave of suits against unlicensed studios</a:t>
            </a:r>
          </a:p>
          <a:p>
            <a:pPr lvl="1"/>
            <a:r>
              <a:rPr lang="en-US" sz="2000" i="1" dirty="0"/>
              <a:t>Open Source Yoga Unity </a:t>
            </a:r>
            <a:r>
              <a:rPr lang="en-US" sz="2000" dirty="0"/>
              <a:t>(</a:t>
            </a:r>
            <a:r>
              <a:rPr lang="en-US" sz="2000" dirty="0" err="1"/>
              <a:t>NDCal</a:t>
            </a:r>
            <a:r>
              <a:rPr lang="en-US" sz="2000" dirty="0"/>
              <a:t>. 2005):  </a:t>
            </a:r>
            <a:r>
              <a:rPr lang="en-US" sz="2000" dirty="0" err="1"/>
              <a:t>copyrightability</a:t>
            </a:r>
            <a:r>
              <a:rPr lang="en-US" sz="2000" dirty="0"/>
              <a:t> is a question of fact; deny summary judgment – followed by settlement</a:t>
            </a:r>
          </a:p>
          <a:p>
            <a:pPr lvl="1"/>
            <a:r>
              <a:rPr lang="en-US" sz="2000" dirty="0"/>
              <a:t>Many unlicensed studios retreat</a:t>
            </a:r>
          </a:p>
          <a:p>
            <a:r>
              <a:rPr lang="en-US" sz="2400" dirty="0"/>
              <a:t>2011-2015: Second wave of suits</a:t>
            </a:r>
          </a:p>
          <a:p>
            <a:pPr lvl="1"/>
            <a:r>
              <a:rPr lang="en-US" sz="2000" dirty="0"/>
              <a:t>2012:  Copyright Office repudiates </a:t>
            </a:r>
            <a:r>
              <a:rPr lang="en-US" sz="2000" dirty="0" err="1"/>
              <a:t>registrability</a:t>
            </a:r>
            <a:r>
              <a:rPr lang="en-US" sz="2000" dirty="0"/>
              <a:t> of yoga sequences</a:t>
            </a:r>
          </a:p>
          <a:p>
            <a:pPr lvl="1"/>
            <a:r>
              <a:rPr lang="en-US" sz="2000" dirty="0"/>
              <a:t>2012:  </a:t>
            </a:r>
            <a:r>
              <a:rPr lang="en-US" sz="2000" i="1" dirty="0" err="1"/>
              <a:t>Evolation</a:t>
            </a:r>
            <a:r>
              <a:rPr lang="en-US" sz="2000" i="1" dirty="0"/>
              <a:t> Yoga </a:t>
            </a:r>
            <a:r>
              <a:rPr lang="en-US" sz="2000" dirty="0"/>
              <a:t>(</a:t>
            </a:r>
            <a:r>
              <a:rPr lang="en-US" sz="2000" dirty="0" err="1"/>
              <a:t>CDCal</a:t>
            </a:r>
            <a:r>
              <a:rPr lang="en-US" sz="2000" dirty="0"/>
              <a:t>.):  grant D’s motion for summary judgment</a:t>
            </a:r>
          </a:p>
          <a:p>
            <a:pPr lvl="1"/>
            <a:r>
              <a:rPr lang="en-US" sz="2000" dirty="0"/>
              <a:t>New version of Copyright Office Compendium</a:t>
            </a:r>
          </a:p>
          <a:p>
            <a:pPr lvl="1"/>
            <a:r>
              <a:rPr lang="en-US" sz="2000" dirty="0"/>
              <a:t>2015:  </a:t>
            </a:r>
            <a:r>
              <a:rPr lang="en-US" sz="2000" i="1" dirty="0" err="1"/>
              <a:t>Evolation</a:t>
            </a:r>
            <a:r>
              <a:rPr lang="en-US" sz="2000" i="1" dirty="0"/>
              <a:t> Yoga </a:t>
            </a:r>
            <a:r>
              <a:rPr lang="en-US" sz="2000" dirty="0"/>
              <a:t>(CA9) affirms grant of summary judgment</a:t>
            </a:r>
          </a:p>
        </p:txBody>
      </p:sp>
    </p:spTree>
    <p:extLst>
      <p:ext uri="{BB962C8B-B14F-4D97-AF65-F5344CB8AC3E}">
        <p14:creationId xmlns:p14="http://schemas.microsoft.com/office/powerpoint/2010/main" val="136047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sz="3600" dirty="0"/>
              <a:t>Copyright Office Ruling</a:t>
            </a:r>
            <a:br>
              <a:rPr lang="en-US" sz="3600" dirty="0"/>
            </a:br>
            <a:r>
              <a:rPr lang="en-US" sz="3200" dirty="0"/>
              <a:t>77 C.F.R. 37607 (2012) </a:t>
            </a:r>
          </a:p>
        </p:txBody>
      </p:sp>
      <p:sp>
        <p:nvSpPr>
          <p:cNvPr id="7" name="Content Placeholder 6"/>
          <p:cNvSpPr>
            <a:spLocks noGrp="1"/>
          </p:cNvSpPr>
          <p:nvPr>
            <p:ph idx="1"/>
          </p:nvPr>
        </p:nvSpPr>
        <p:spPr/>
        <p:txBody>
          <a:bodyPr/>
          <a:lstStyle/>
          <a:p>
            <a:r>
              <a:rPr lang="en-US" dirty="0"/>
              <a:t>A sequence of yoga poses cannot be copyrighted</a:t>
            </a:r>
          </a:p>
          <a:p>
            <a:r>
              <a:rPr lang="en-US" dirty="0" err="1"/>
              <a:t>Bikram</a:t>
            </a:r>
            <a:r>
              <a:rPr lang="en-US" dirty="0"/>
              <a:t> yoga in particular does not enjoy copyright protection</a:t>
            </a:r>
          </a:p>
          <a:p>
            <a:r>
              <a:rPr lang="en-US" dirty="0"/>
              <a:t>Any prior registrations of copyrights in yoga “were issued in error”</a:t>
            </a:r>
          </a:p>
        </p:txBody>
      </p:sp>
    </p:spTree>
    <p:extLst>
      <p:ext uri="{BB962C8B-B14F-4D97-AF65-F5344CB8AC3E}">
        <p14:creationId xmlns:p14="http://schemas.microsoft.com/office/powerpoint/2010/main" val="1895370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0501E3-F07B-634E-9175-2B82E1BB4041}" vid="{C5816199-F0E8-3344-BA7B-224CC79A8F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HLS</Template>
  <TotalTime>1428</TotalTime>
  <Words>829</Words>
  <Application>Microsoft Macintosh PowerPoint</Application>
  <PresentationFormat>Widescreen</PresentationFormat>
  <Paragraphs>77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Choreography</vt:lpstr>
      <vt:lpstr>PowerPoint Presentation</vt:lpstr>
      <vt:lpstr>Choreography problems</vt:lpstr>
      <vt:lpstr>Les Twins</vt:lpstr>
      <vt:lpstr>Examples of Dance Notation</vt:lpstr>
      <vt:lpstr>PowerPoint Presentation</vt:lpstr>
      <vt:lpstr>Copyright Office Compendium 805.5(B)(3)</vt:lpstr>
      <vt:lpstr>Litigation</vt:lpstr>
      <vt:lpstr>Copyright Office Ruling 77 C.F.R. 37607 (2012) </vt:lpstr>
      <vt:lpstr>Copyright Office Compendium 805.5(B)(3)</vt:lpstr>
      <vt:lpstr>Copyright Office Compendium 805.5(B)(3)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Choreography</dc:title>
  <dc:creator>Microsoft Office User</dc:creator>
  <cp:lastModifiedBy>Terry Fisher</cp:lastModifiedBy>
  <cp:revision>25</cp:revision>
  <dcterms:created xsi:type="dcterms:W3CDTF">2018-02-02T12:45:49Z</dcterms:created>
  <dcterms:modified xsi:type="dcterms:W3CDTF">2024-04-15T23:37:51Z</dcterms:modified>
</cp:coreProperties>
</file>