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6" r:id="rId3"/>
    <p:sldId id="26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79"/>
    <p:restoredTop sz="95846"/>
  </p:normalViewPr>
  <p:slideViewPr>
    <p:cSldViewPr snapToGrid="0" showGuides="1">
      <p:cViewPr varScale="1">
        <p:scale>
          <a:sx n="110" d="100"/>
          <a:sy n="110" d="100"/>
        </p:scale>
        <p:origin x="200" y="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E2ACF-78A3-B5CC-B0BE-B70E711B5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7C2509-696E-66C3-B49E-9B0BC4A2C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6232F-A4AA-5D40-3D57-D07CD19B3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701C4-A14A-1E45-1AED-63E1CC63C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FB22F-7077-5980-D699-C7413D1F3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09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DBBC2-CE85-94F6-6D74-CDC1FA34F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42B835-2ACD-84A2-E1AA-6DECF874C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8711D-1D41-E71D-4DF6-6C4C5F234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91710-6818-EA69-A2A7-2CAD89BF5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A545A-9B55-5225-E7DB-17F1732C5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7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E6D23C-359E-DC53-9FEE-710ADEB4B5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D82EFA-BF1A-B2F3-7C51-55A0AC335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E475B-D043-E5D2-C9BE-419E8B4B7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7C39C-F75A-A537-714A-05E97D0F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29AB0-B16E-1874-F888-ABF7B4ED5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07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B76D3-835C-FD1B-C3F4-6E00F6F01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3746B-1703-0B85-BC5F-5E2B8CEF2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CE6EA-6D56-B942-1048-58A9B78A0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9CE4A-99E8-801D-CD49-9BADA7EF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7067C-A040-A13A-D7E7-BD543B732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18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99454-C970-EDA4-DF55-C96AFAE7F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16C61-B3FD-7FE9-E535-364631709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F6427-6D86-8D41-25F2-EB8DA7D0B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56C9A-8CFE-4D58-AB98-AF828281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58776-83C7-3ED8-2BC0-EAF7BD9B5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00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5D2D3-D5CF-222E-91CF-14961ABE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E9708-2645-D5EE-414E-48465A2840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5899AE-1CDC-8432-8776-4206E84C0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E0221-987A-B280-AC9B-E21FF4C94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F8194-2B9B-9233-690B-5E9DC41C9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B11D76-C465-EE8F-CFF2-BBE3DA979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0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902FC-6F84-4F1D-13E2-46F6F42FB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49E9C-49F1-33F0-7F89-FC2C648DA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568E8-9B6C-540D-5DA1-BEC1BE0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6FB6A9-5713-E959-6315-A1B719AC3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BC0A3C-AC99-761C-76DF-14CCBF321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9418E4-0418-1CCB-A0B5-B00585F61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6749DF-966B-0651-3DBF-A1EA96F67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1173AC-940C-02CB-2BDB-ECAC0C55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82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3C66-27F5-FDB4-C4C1-40441D8E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2BB314-4CDE-D4F4-B99C-744DEC54E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B8787C-87D6-8AA8-13B3-D0FBF0C5E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7BD46A-229E-EABA-B811-E4E8544B1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2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75940B-293E-85E0-15DF-C8646AE55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BD7BB8-228F-712A-1AF3-7E2B9724D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DDFE4-11FE-DDF7-5E62-1E739B708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1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E77F6-BA7F-CDDE-7097-953D0E7F0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32FEC-EF8F-199A-7A39-5129B9911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5C3F52-24AD-B596-5186-3209671D6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1E7015-F0C5-36E6-7544-90BD52BDF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FEDDD-F18E-BEB2-9EFC-8C8B72759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D38D8-BEAF-B6F8-C2FA-6F26D19F7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4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E4625-C5A1-901E-946F-1B7BF3244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889A8E-FED0-37B3-76DD-A0CAEA4F25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CCEF79-7589-419E-54B0-8C76EE07F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289C5-926B-F8E4-CE53-E2E9C5C7F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F062-EB77-1340-ADA8-3D7CD0208A2D}" type="datetimeFigureOut">
              <a:rPr lang="en-US" smtClean="0"/>
              <a:t>4/16/24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41AA7-10C8-8E88-C374-14C63CE1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F56694-6632-D429-048C-BC21C7D7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4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6C9D63-99E2-DB96-4792-6B5388E18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792B4-6877-FF3D-A483-497D30E19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0AD72-A66F-4A62-8AF2-D7A0656D2D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2F062-EB77-1340-ADA8-3D7CD0208A2D}" type="datetimeFigureOut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7E3FA-38A6-9F3E-E1D8-AB91D2769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9F4BA-EFD3-EB38-9EE6-3E280D84D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458BF-F45D-6749-BF5F-DC840966D50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nn diagram&#10;&#10;Description automatically generated">
            <a:extLst>
              <a:ext uri="{FF2B5EF4-FFF2-40B4-BE49-F238E27FC236}">
                <a16:creationId xmlns:a16="http://schemas.microsoft.com/office/drawing/2014/main" id="{F64FAADE-B7B7-7291-7EA7-06E9E8FD987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71557" y="126206"/>
            <a:ext cx="407152" cy="4778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860887-B833-6261-0522-80E6C72602C6}"/>
              </a:ext>
            </a:extLst>
          </p:cNvPr>
          <p:cNvSpPr txBox="1"/>
          <p:nvPr userDrawn="1"/>
        </p:nvSpPr>
        <p:spPr>
          <a:xfrm>
            <a:off x="10412730" y="178981"/>
            <a:ext cx="1360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Copyright</a:t>
            </a:r>
            <a:r>
              <a:rPr lang="en-US" sz="2800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70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gqa-b3ass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7FB3D-912B-BF4C-B5AF-BD003D62D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4032"/>
            <a:ext cx="9144000" cy="2387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MGM v. Honda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 193A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10E927-6CDF-EE40-A58F-3FA4914FD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7012"/>
            <a:ext cx="9144000" cy="165576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Stefan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Lehnardt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William Fisher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March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BE56F4-43D2-2E08-3D01-E1A3E0F3B4C6}"/>
              </a:ext>
            </a:extLst>
          </p:cNvPr>
          <p:cNvSpPr txBox="1"/>
          <p:nvPr/>
        </p:nvSpPr>
        <p:spPr>
          <a:xfrm>
            <a:off x="10412730" y="178981"/>
            <a:ext cx="1360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Copyright</a:t>
            </a:r>
            <a:r>
              <a:rPr lang="en-US" sz="2800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800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3E37CC-8416-A14F-CD17-B849A32E8358}"/>
              </a:ext>
            </a:extLst>
          </p:cNvPr>
          <p:cNvSpPr txBox="1"/>
          <p:nvPr/>
        </p:nvSpPr>
        <p:spPr>
          <a:xfrm>
            <a:off x="3958267" y="6538595"/>
            <a:ext cx="4275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Licensed under terms available at https://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ipxcourses.org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535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DA7694-ED37-47A5-B77E-6A53D6547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>
                <a:ea typeface="+mj-lt"/>
                <a:cs typeface="+mj-lt"/>
              </a:rPr>
              <a:t>METRO-GOLDWYN-MAYER, INC. V. AMERICAN HONDA MOTOR</a:t>
            </a:r>
          </a:p>
        </p:txBody>
      </p:sp>
      <p:pic>
        <p:nvPicPr>
          <p:cNvPr id="4" name="Рисунок 4" descr="Изображение выглядит как текст, пристально смотрит&#10;&#10;Автоматически созданное описание">
            <a:extLst>
              <a:ext uri="{FF2B5EF4-FFF2-40B4-BE49-F238E27FC236}">
                <a16:creationId xmlns:a16="http://schemas.microsoft.com/office/drawing/2014/main" id="{44B33767-511C-40FE-97D2-6B1E667933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0111" y="1600201"/>
            <a:ext cx="4290848" cy="2654123"/>
          </a:xfrm>
        </p:spPr>
      </p:pic>
      <p:pic>
        <p:nvPicPr>
          <p:cNvPr id="5" name="Рисунок 5" descr="Изображение выглядит как внутренний, человек, автомобильное зеркало, сиденье&#10;&#10;Автоматически созданное описание">
            <a:extLst>
              <a:ext uri="{FF2B5EF4-FFF2-40B4-BE49-F238E27FC236}">
                <a16:creationId xmlns:a16="http://schemas.microsoft.com/office/drawing/2014/main" id="{4356BDC9-7F33-4D9E-9272-6E96FDDB0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869" y="3543613"/>
            <a:ext cx="4594737" cy="19552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C61838-F2C9-4B7A-8CFF-D068343B9028}"/>
              </a:ext>
            </a:extLst>
          </p:cNvPr>
          <p:cNvSpPr txBox="1"/>
          <p:nvPr/>
        </p:nvSpPr>
        <p:spPr>
          <a:xfrm>
            <a:off x="6970558" y="1637911"/>
            <a:ext cx="191488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dirty="0">
                <a:ea typeface="+mn-lt"/>
                <a:cs typeface="+mn-lt"/>
                <a:hlinkClick r:id="rId4"/>
              </a:rPr>
              <a:t>https://www.youtube.com/watch?v=gqa-b3assCA</a:t>
            </a:r>
            <a:endParaRPr lang="ru-RU" dirty="0"/>
          </a:p>
        </p:txBody>
      </p:sp>
      <p:pic>
        <p:nvPicPr>
          <p:cNvPr id="3" name="Рисунок 4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9A902E1E-148E-400E-B1E9-B37BFF6357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1654" y="203204"/>
            <a:ext cx="1564621" cy="45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05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5758AA-CC33-4CC3-B5DE-782217E9D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>
                <a:cs typeface="Calibri"/>
              </a:rPr>
              <a:t>Fair Use Factors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2A4E6CF3-4F0F-4AC7-9BCD-33226A05E23F}"/>
              </a:ext>
            </a:extLst>
          </p:cNvPr>
          <p:cNvGraphicFramePr>
            <a:graphicFrameLocks noGrp="1"/>
          </p:cNvGraphicFramePr>
          <p:nvPr/>
        </p:nvGraphicFramePr>
        <p:xfrm>
          <a:off x="2214267" y="2391570"/>
          <a:ext cx="7589517" cy="3977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9839">
                  <a:extLst>
                    <a:ext uri="{9D8B030D-6E8A-4147-A177-3AD203B41FA5}">
                      <a16:colId xmlns:a16="http://schemas.microsoft.com/office/drawing/2014/main" val="3044842587"/>
                    </a:ext>
                  </a:extLst>
                </a:gridCol>
                <a:gridCol w="2529839">
                  <a:extLst>
                    <a:ext uri="{9D8B030D-6E8A-4147-A177-3AD203B41FA5}">
                      <a16:colId xmlns:a16="http://schemas.microsoft.com/office/drawing/2014/main" val="2588677750"/>
                    </a:ext>
                  </a:extLst>
                </a:gridCol>
                <a:gridCol w="2529839">
                  <a:extLst>
                    <a:ext uri="{9D8B030D-6E8A-4147-A177-3AD203B41FA5}">
                      <a16:colId xmlns:a16="http://schemas.microsoft.com/office/drawing/2014/main" val="4059569569"/>
                    </a:ext>
                  </a:extLst>
                </a:gridCol>
              </a:tblGrid>
              <a:tr h="77715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u="sng" dirty="0" err="1">
                          <a:solidFill>
                            <a:schemeClr val="tx1"/>
                          </a:solidFill>
                        </a:rPr>
                        <a:t>Factor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u="sng" dirty="0" err="1">
                          <a:solidFill>
                            <a:schemeClr val="tx1"/>
                          </a:solidFill>
                        </a:rPr>
                        <a:t>Who</a:t>
                      </a:r>
                      <a:r>
                        <a:rPr lang="ru-RU" u="sng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u="sng" dirty="0" err="1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ru-RU" u="sng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u="sng" dirty="0" err="1">
                          <a:solidFill>
                            <a:schemeClr val="tx1"/>
                          </a:solidFill>
                        </a:rPr>
                        <a:t>favors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u="sng" dirty="0" err="1">
                          <a:solidFill>
                            <a:schemeClr val="tx1"/>
                          </a:solidFill>
                        </a:rPr>
                        <a:t>Court's</a:t>
                      </a:r>
                      <a:r>
                        <a:rPr lang="ru-RU" u="sng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u="sng" dirty="0" err="1">
                          <a:solidFill>
                            <a:schemeClr val="tx1"/>
                          </a:solidFill>
                        </a:rPr>
                        <a:t>Reasoning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405013"/>
                  </a:ext>
                </a:extLst>
              </a:tr>
              <a:tr h="777158">
                <a:tc>
                  <a:txBody>
                    <a:bodyPr/>
                    <a:lstStyle/>
                    <a:p>
                      <a:r>
                        <a:rPr lang="ru-RU" b="1" dirty="0" err="1">
                          <a:solidFill>
                            <a:schemeClr val="tx1"/>
                          </a:solidFill>
                        </a:rPr>
                        <a:t>Purpose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dirty="0" err="1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dirty="0" err="1">
                          <a:solidFill>
                            <a:schemeClr val="tx1"/>
                          </a:solidFill>
                        </a:rPr>
                        <a:t>Character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dirty="0" err="1">
                          <a:solidFill>
                            <a:schemeClr val="tx1"/>
                          </a:solidFill>
                        </a:rPr>
                        <a:t>new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dirty="0" err="1">
                          <a:solidFill>
                            <a:schemeClr val="tx1"/>
                          </a:solidFill>
                        </a:rPr>
                        <a:t>work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buNone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π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Parody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in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advertising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given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less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indulgence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than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parody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for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its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own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</a:rPr>
                        <a:t>sake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2928564"/>
                  </a:ext>
                </a:extLst>
              </a:tr>
              <a:tr h="777158">
                <a:tc>
                  <a:txBody>
                    <a:bodyPr/>
                    <a:lstStyle/>
                    <a:p>
                      <a:r>
                        <a:rPr lang="ru-RU" b="1" dirty="0" err="1"/>
                        <a:t>Nature</a:t>
                      </a:r>
                      <a:r>
                        <a:rPr lang="ru-RU" b="1" dirty="0"/>
                        <a:t> </a:t>
                      </a:r>
                      <a:r>
                        <a:rPr lang="ru-RU" b="1" dirty="0" err="1"/>
                        <a:t>of</a:t>
                      </a:r>
                      <a:r>
                        <a:rPr lang="ru-RU" b="1" dirty="0"/>
                        <a:t> </a:t>
                      </a:r>
                      <a:r>
                        <a:rPr lang="ru-RU" b="1" dirty="0" err="1"/>
                        <a:t>copyrighted</a:t>
                      </a:r>
                      <a:r>
                        <a:rPr lang="ru-RU" b="1" dirty="0"/>
                        <a:t> </a:t>
                      </a:r>
                      <a:r>
                        <a:rPr lang="ru-RU" b="1" dirty="0" err="1"/>
                        <a:t>work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ru-RU" sz="1800" b="1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ru-RU" sz="18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π</a:t>
                      </a:r>
                      <a:endParaRPr lang="ru-RU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err="1"/>
                        <a:t>Unique</a:t>
                      </a:r>
                      <a:r>
                        <a:rPr lang="ru-RU" sz="1600" b="1" dirty="0"/>
                        <a:t> </a:t>
                      </a:r>
                      <a:r>
                        <a:rPr lang="ru-RU" sz="1600" b="1" dirty="0" err="1"/>
                        <a:t>niche</a:t>
                      </a:r>
                      <a:r>
                        <a:rPr lang="ru-RU" sz="1600" b="1" dirty="0"/>
                        <a:t> </a:t>
                      </a:r>
                      <a:r>
                        <a:rPr lang="ru-RU" sz="1600" b="1" dirty="0" err="1"/>
                        <a:t>in</a:t>
                      </a:r>
                      <a:r>
                        <a:rPr lang="ru-RU" sz="1600" b="1" dirty="0"/>
                        <a:t> </a:t>
                      </a:r>
                      <a:r>
                        <a:rPr lang="ru-RU" sz="1600" b="1" dirty="0" err="1"/>
                        <a:t>action</a:t>
                      </a:r>
                      <a:r>
                        <a:rPr lang="ru-RU" sz="1600" b="1" dirty="0"/>
                        <a:t> </a:t>
                      </a:r>
                      <a:r>
                        <a:rPr lang="ru-RU" sz="1600" b="1" dirty="0" err="1"/>
                        <a:t>film</a:t>
                      </a:r>
                      <a:r>
                        <a:rPr lang="ru-RU" sz="1600" b="1" dirty="0"/>
                        <a:t> </a:t>
                      </a:r>
                      <a:r>
                        <a:rPr lang="ru-RU" sz="1600" b="1" dirty="0" err="1"/>
                        <a:t>genre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501131"/>
                  </a:ext>
                </a:extLst>
              </a:tr>
              <a:tr h="777158">
                <a:tc>
                  <a:txBody>
                    <a:bodyPr/>
                    <a:lstStyle/>
                    <a:p>
                      <a:r>
                        <a:rPr lang="ru-RU" b="1" dirty="0" err="1"/>
                        <a:t>Amount</a:t>
                      </a:r>
                      <a:r>
                        <a:rPr lang="ru-RU" b="1" dirty="0"/>
                        <a:t> </a:t>
                      </a:r>
                      <a:r>
                        <a:rPr lang="ru-RU" b="1" dirty="0" err="1"/>
                        <a:t>used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sz="1800" b="1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ru-RU" sz="18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π</a:t>
                      </a:r>
                      <a:endParaRPr lang="ru-RU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600" b="1" i="0" u="none" strike="noStrike" noProof="0" dirty="0" err="1"/>
                        <a:t>Brevity</a:t>
                      </a:r>
                      <a:r>
                        <a:rPr lang="ru-RU" sz="1600" b="1" i="0" u="none" strike="noStrike" noProof="0" dirty="0"/>
                        <a:t> </a:t>
                      </a:r>
                      <a:r>
                        <a:rPr lang="ru-RU" sz="1600" b="1" i="0" u="none" strike="noStrike" noProof="0" dirty="0" err="1"/>
                        <a:t>does</a:t>
                      </a:r>
                      <a:r>
                        <a:rPr lang="ru-RU" sz="1600" b="1" i="0" u="none" strike="noStrike" noProof="0" dirty="0"/>
                        <a:t> </a:t>
                      </a:r>
                      <a:r>
                        <a:rPr lang="ru-RU" sz="1600" b="1" i="0" u="none" strike="noStrike" noProof="0" dirty="0" err="1"/>
                        <a:t>not</a:t>
                      </a:r>
                      <a:r>
                        <a:rPr lang="ru-RU" sz="1600" b="1" i="0" u="none" strike="noStrike" noProof="0" dirty="0"/>
                        <a:t> </a:t>
                      </a:r>
                      <a:r>
                        <a:rPr lang="ru-RU" sz="1600" b="1" i="0" u="none" strike="noStrike" noProof="0" dirty="0" err="1"/>
                        <a:t>excuse</a:t>
                      </a:r>
                      <a:r>
                        <a:rPr lang="ru-RU" sz="1600" b="1" i="0" u="none" strike="noStrike" noProof="0" dirty="0"/>
                        <a:t> </a:t>
                      </a:r>
                      <a:r>
                        <a:rPr lang="ru-RU" sz="1600" b="1" i="0" u="none" strike="noStrike" noProof="0" dirty="0" err="1"/>
                        <a:t>copying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253436"/>
                  </a:ext>
                </a:extLst>
              </a:tr>
              <a:tr h="777158">
                <a:tc>
                  <a:txBody>
                    <a:bodyPr/>
                    <a:lstStyle/>
                    <a:p>
                      <a:r>
                        <a:rPr lang="ru-RU" b="1" dirty="0" err="1"/>
                        <a:t>Effect</a:t>
                      </a:r>
                      <a:r>
                        <a:rPr lang="ru-RU" b="1" dirty="0"/>
                        <a:t> </a:t>
                      </a:r>
                      <a:r>
                        <a:rPr lang="ru-RU" b="1" dirty="0" err="1"/>
                        <a:t>upon</a:t>
                      </a:r>
                      <a:r>
                        <a:rPr lang="ru-RU" b="1" dirty="0"/>
                        <a:t> </a:t>
                      </a:r>
                      <a:r>
                        <a:rPr lang="ru-RU" b="1" dirty="0" err="1"/>
                        <a:t>market</a:t>
                      </a:r>
                      <a:r>
                        <a:rPr lang="ru-RU" b="1" dirty="0"/>
                        <a:t> </a:t>
                      </a:r>
                      <a:r>
                        <a:rPr lang="ru-RU" b="1" dirty="0" err="1"/>
                        <a:t>for</a:t>
                      </a:r>
                      <a:r>
                        <a:rPr lang="ru-RU" b="1" dirty="0"/>
                        <a:t> </a:t>
                      </a:r>
                      <a:r>
                        <a:rPr lang="ru-RU" b="1" dirty="0" err="1"/>
                        <a:t>copyrighted</a:t>
                      </a:r>
                      <a:r>
                        <a:rPr lang="ru-RU" b="1" dirty="0"/>
                        <a:t> </a:t>
                      </a:r>
                      <a:r>
                        <a:rPr lang="ru-RU" b="1" dirty="0" err="1"/>
                        <a:t>work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ru-RU" sz="1800" b="1" i="0" u="none" strike="noStrike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ru-RU" sz="18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π</a:t>
                      </a:r>
                      <a:endParaRPr lang="ru-RU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err="1"/>
                        <a:t>James</a:t>
                      </a:r>
                      <a:r>
                        <a:rPr lang="ru-RU" sz="1600" b="1" dirty="0"/>
                        <a:t> </a:t>
                      </a:r>
                      <a:r>
                        <a:rPr lang="ru-RU" sz="1600" b="1" dirty="0" err="1"/>
                        <a:t>Bond</a:t>
                      </a:r>
                      <a:r>
                        <a:rPr lang="ru-RU" sz="1600" b="1" dirty="0"/>
                        <a:t> </a:t>
                      </a:r>
                      <a:r>
                        <a:rPr lang="ru-RU" sz="1600" b="1" dirty="0" err="1"/>
                        <a:t>makes</a:t>
                      </a:r>
                      <a:r>
                        <a:rPr lang="ru-RU" sz="1600" b="1" dirty="0"/>
                        <a:t> </a:t>
                      </a:r>
                      <a:r>
                        <a:rPr lang="ru-RU" sz="1600" b="1" dirty="0" err="1"/>
                        <a:t>lots</a:t>
                      </a:r>
                      <a:r>
                        <a:rPr lang="ru-RU" sz="1600" b="1" dirty="0"/>
                        <a:t> </a:t>
                      </a:r>
                      <a:r>
                        <a:rPr lang="ru-RU" sz="1600" b="1" dirty="0" err="1"/>
                        <a:t>of</a:t>
                      </a:r>
                      <a:r>
                        <a:rPr lang="ru-RU" sz="1600" b="1" dirty="0"/>
                        <a:t> </a:t>
                      </a:r>
                      <a:r>
                        <a:rPr lang="ru-RU" sz="1600" b="1" dirty="0" err="1"/>
                        <a:t>money</a:t>
                      </a:r>
                      <a:r>
                        <a:rPr lang="ru-RU" sz="1600" b="1" dirty="0"/>
                        <a:t> </a:t>
                      </a:r>
                      <a:r>
                        <a:rPr lang="ru-RU" sz="1600" b="1" dirty="0" err="1"/>
                        <a:t>lending</a:t>
                      </a:r>
                      <a:r>
                        <a:rPr lang="ru-RU" sz="1600" b="1" dirty="0"/>
                        <a:t> </a:t>
                      </a:r>
                      <a:r>
                        <a:rPr lang="ru-RU" sz="1600" b="1" dirty="0" err="1"/>
                        <a:t>upscale</a:t>
                      </a:r>
                      <a:r>
                        <a:rPr lang="ru-RU" sz="1600" b="1" dirty="0"/>
                        <a:t> </a:t>
                      </a:r>
                      <a:r>
                        <a:rPr lang="ru-RU" sz="1600" b="1" dirty="0" err="1"/>
                        <a:t>cachet</a:t>
                      </a:r>
                      <a:r>
                        <a:rPr lang="ru-RU" sz="1600" b="1" dirty="0"/>
                        <a:t> </a:t>
                      </a:r>
                      <a:r>
                        <a:rPr lang="ru-RU" sz="1600" b="1" dirty="0" err="1"/>
                        <a:t>to</a:t>
                      </a:r>
                      <a:r>
                        <a:rPr lang="ru-RU" sz="1600" b="1" dirty="0"/>
                        <a:t> </a:t>
                      </a:r>
                      <a:r>
                        <a:rPr lang="ru-RU" sz="1600" b="1" dirty="0" err="1"/>
                        <a:t>cars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071229"/>
                  </a:ext>
                </a:extLst>
              </a:tr>
            </a:tbl>
          </a:graphicData>
        </a:graphic>
      </p:graphicFrame>
      <p:pic>
        <p:nvPicPr>
          <p:cNvPr id="4" name="Рисунок 4" descr="Изображение выглядит как текст, пристально смотрит&#10;&#10;Автоматически созданное описание">
            <a:extLst>
              <a:ext uri="{FF2B5EF4-FFF2-40B4-BE49-F238E27FC236}">
                <a16:creationId xmlns:a16="http://schemas.microsoft.com/office/drawing/2014/main" id="{E926EFDD-FE72-43B3-BF20-B3F61186FA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57" r="95" b="20674"/>
          <a:stretch/>
        </p:blipFill>
        <p:spPr>
          <a:xfrm>
            <a:off x="4921010" y="1283488"/>
            <a:ext cx="2345923" cy="1037330"/>
          </a:xfrm>
          <a:prstGeom prst="rect">
            <a:avLst/>
          </a:prstGeom>
        </p:spPr>
      </p:pic>
      <p:pic>
        <p:nvPicPr>
          <p:cNvPr id="3" name="Рисунок 4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5CF6124-C2C0-467B-8BE6-3B86FB23F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1654" y="203204"/>
            <a:ext cx="1564621" cy="45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33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A5057450-0EB3-A042-981A-D6A594E5DF94}" vid="{F9C905C9-DBB4-7E48-B530-54958C3180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113</Words>
  <Application>Microsoft Macintosh PowerPoint</Application>
  <PresentationFormat>Widescreen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MGM v. Honda Case Study 193A</vt:lpstr>
      <vt:lpstr>METRO-GOLDWYN-MAYER, INC. V. AMERICAN HONDA MOTOR</vt:lpstr>
      <vt:lpstr>Fair Use Factors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MGM v. Honda Case Study 193A</dc:title>
  <dc:creator>Terry Fisher</dc:creator>
  <cp:lastModifiedBy>Terry Fisher</cp:lastModifiedBy>
  <cp:revision>2</cp:revision>
  <dcterms:created xsi:type="dcterms:W3CDTF">2024-03-24T21:24:44Z</dcterms:created>
  <dcterms:modified xsi:type="dcterms:W3CDTF">2024-04-16T12:06:28Z</dcterms:modified>
</cp:coreProperties>
</file>