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31" r:id="rId3"/>
    <p:sldId id="535" r:id="rId4"/>
    <p:sldId id="537" r:id="rId5"/>
    <p:sldId id="539" r:id="rId6"/>
    <p:sldId id="457" r:id="rId7"/>
    <p:sldId id="458" r:id="rId8"/>
    <p:sldId id="546" r:id="rId9"/>
    <p:sldId id="440" r:id="rId10"/>
    <p:sldId id="359" r:id="rId11"/>
    <p:sldId id="360" r:id="rId12"/>
    <p:sldId id="362" r:id="rId13"/>
    <p:sldId id="363" r:id="rId14"/>
    <p:sldId id="441" r:id="rId15"/>
    <p:sldId id="442" r:id="rId16"/>
    <p:sldId id="447" r:id="rId17"/>
    <p:sldId id="448" r:id="rId18"/>
    <p:sldId id="307" r:id="rId19"/>
    <p:sldId id="394" r:id="rId20"/>
    <p:sldId id="395" r:id="rId21"/>
    <p:sldId id="396" r:id="rId22"/>
    <p:sldId id="548" r:id="rId23"/>
    <p:sldId id="449" r:id="rId24"/>
    <p:sldId id="450" r:id="rId25"/>
    <p:sldId id="487" r:id="rId26"/>
    <p:sldId id="5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42"/>
    <p:restoredTop sz="96327"/>
  </p:normalViewPr>
  <p:slideViewPr>
    <p:cSldViewPr snapToGrid="0" snapToObjects="1" showGuides="1">
      <p:cViewPr varScale="1">
        <p:scale>
          <a:sx n="112" d="100"/>
          <a:sy n="112" d="100"/>
        </p:scale>
        <p:origin x="61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BB2A4-B624-A340-9BA3-3843BAFA5D73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B2DBE-0183-E44B-BF18-9A0B2B8C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49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85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5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2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18283-4FAD-AAF9-4A8D-AD5AB73F5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6BCC4C6-83E5-3B1D-F91B-A843689C1C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E724D68-AAF6-8EB1-3A3C-6D9D71715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63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1AD9-7B5A-7F42-9493-E44EE43F0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714BC-B8E2-E543-A7F6-4BB75714E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DD3BD-9778-324F-9CD4-34551EB1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C17C9-59BB-CD47-B0E8-09914EB8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D862C-26FB-B946-8C68-B9DD1F31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5C07-E934-9F4B-96B0-AB9B4598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60903-B776-B24E-9066-BD2B9664D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693FF-7592-B843-9AB4-846CD2CE9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2214D-36AB-2045-B873-1449A47ED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DA5DE-BE37-7447-ABF1-9C8E34CB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EDF86-5BB3-464B-8C6A-89C68FEC8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08C93-6BDC-1846-A5A8-708B39A43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2699D-0A8C-8A4A-8C3A-0A0E1404D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F299-53D3-7E4E-A49C-640B7447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0EB71-8B52-554D-80F9-88DD5BF5C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4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BB46-168C-1248-BBD3-5F80381AC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D2DC-E70F-CE46-BCB2-F17BDB71D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395B9-4752-2B4D-B4A2-415E5B48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9B6AD-9D8A-6F47-B4ED-5C8E55B7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F0877-4B23-C842-B98C-1A1E00A8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8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1FA9-4C40-C14E-A876-8BDF994A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108EA-45A2-9044-B13B-8A3FF9643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414D-30D0-AD48-9A7D-E9CF197D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33800-5D47-484E-BC88-B90B7456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1F653-5173-D24B-B17C-C0631970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13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48B1-66E0-9C49-B9FE-569E9D6C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A8E95-18E3-E746-9BC7-86892A901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1012C-A4DC-F24D-88BE-D48E01527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290C6-FFBD-1B43-BD50-DB39120D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05371-04E8-3848-9495-D427CE41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1A1EF-37A8-F246-90F5-3ACC63C9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060B-4FE3-C944-96ED-7473F928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D211F-C7CF-0344-8FB8-ECB45C0C0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85D1E-E95F-314B-BD1C-CBB7E7F46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0C63F-2E83-534B-8094-98AD35D6E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D4E8F-C3BD-F844-8903-BC7F66F96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C1E4C4-E6C8-1845-89C9-6001A7F8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7BB842-23A9-C445-8899-C8DF468A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2AB77B-A0C7-BD4E-8C84-1FF8DC0B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04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5C15-6E8E-1843-9026-8822AECE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1C88D-0039-EA46-ACDE-3E3A7C33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A6A55-1820-4044-90BF-56DF20573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792E2-64AE-304A-8303-5E4F0A08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5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0C0F9B-696F-EE49-9EAE-F1AB9FB1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8CF19-B21F-0248-9258-DACCC48A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F8CF9-3EC8-1F4C-8ADE-FBB09647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3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65C9-A249-7A4C-B5A4-E9531471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3F29-5B71-064D-9BD9-0B69C4C2C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2194A-AA13-704D-A541-BD12432BC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B47D1-D2CB-064B-94A4-057C7CF8D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093AA-4DCD-0F44-ADB5-AAF33517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89F3A-6C78-7B4A-A3CA-DF69F258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1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E0463-BB13-2847-987B-6AE6193B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0D94EC-9E0C-D340-A3CC-014B59AB8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AFD71-E295-7E4B-8D72-12164A6D0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15F9A-8BBD-124A-A8A9-F0E93076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18CD7-FB5D-EF47-B8EF-02417938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D5F28-0348-B84C-9894-1B496318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469DF5-A3E3-C040-8322-B58D9246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89B51-9ABD-3942-9E9D-DBE7938F5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22FF2-F1EA-104A-A24E-965031B61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1B9B7-8D68-2849-9407-124980CABF7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A7716-F34D-3945-9EF5-4585D9EE3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A44E7-4829-F74B-A376-2E5C1077B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Venn diagram&#10;&#10;Description automatically generated">
            <a:extLst>
              <a:ext uri="{FF2B5EF4-FFF2-40B4-BE49-F238E27FC236}">
                <a16:creationId xmlns:a16="http://schemas.microsoft.com/office/drawing/2014/main" id="{0068E1D7-B931-6F49-8113-97B1AA0FD0A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1557" y="126206"/>
            <a:ext cx="407152" cy="4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tiff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5" Type="http://schemas.openxmlformats.org/officeDocument/2006/relationships/image" Target="../media/image25.tiff"/><Relationship Id="rId10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0.png"/><Relationship Id="rId14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FB3D-912B-BF4C-B5AF-BD003D62DE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Star Athletica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0E927-6CDF-EE40-A58F-3FA4914FD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CX 167</a:t>
            </a:r>
          </a:p>
          <a:p>
            <a:r>
              <a:rPr lang="en-US" dirty="0"/>
              <a:t>William Fisher</a:t>
            </a:r>
          </a:p>
          <a:p>
            <a:r>
              <a:rPr lang="en-US" dirty="0"/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426453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Bar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5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304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ar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0"/>
            <a:ext cx="9144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20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305F-7B25-FA4E-8F25-1DCD1FAA8AAC}" type="datetime4">
              <a:rPr lang="en-US" smtClean="0"/>
              <a:pPr/>
              <a:t>April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2012, William Fisher.  This work is licensed under the Creative Commons Attribution-NonCommercial-ShareAlike 2.5 License.</a:t>
            </a:r>
            <a:endParaRPr lang="en-US" dirty="0"/>
          </a:p>
        </p:txBody>
      </p:sp>
      <p:pic>
        <p:nvPicPr>
          <p:cNvPr id="4" name="Picture 3" descr="Screen Shot 2014-02-10 at 1.3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0"/>
            <a:ext cx="54078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1" y="990601"/>
            <a:ext cx="2027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Galiano</a:t>
            </a:r>
            <a:endParaRPr lang="en-US" dirty="0"/>
          </a:p>
          <a:p>
            <a:r>
              <a:rPr lang="en-US" sz="1400" dirty="0"/>
              <a:t>Source:  Plaintiffs’ Exhibit</a:t>
            </a:r>
          </a:p>
        </p:txBody>
      </p:sp>
    </p:spTree>
    <p:extLst>
      <p:ext uri="{BB962C8B-B14F-4D97-AF65-F5344CB8AC3E}">
        <p14:creationId xmlns:p14="http://schemas.microsoft.com/office/powerpoint/2010/main" val="27818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305F-7B25-FA4E-8F25-1DCD1FAA8AAC}" type="datetime4">
              <a:rPr lang="en-US" smtClean="0"/>
              <a:pPr/>
              <a:t>April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2012, William Fisher.  This work is licensed under the Creative Commons Attribution-NonCommercial-ShareAlike 2.5 License.</a:t>
            </a:r>
            <a:endParaRPr lang="en-US" dirty="0"/>
          </a:p>
        </p:txBody>
      </p:sp>
      <p:pic>
        <p:nvPicPr>
          <p:cNvPr id="4" name="Picture 3" descr="Screen Shot 2014-02-10 at 1.35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1" y="0"/>
            <a:ext cx="64107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1" y="990601"/>
            <a:ext cx="2027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Galiano</a:t>
            </a:r>
            <a:endParaRPr lang="en-US" dirty="0"/>
          </a:p>
          <a:p>
            <a:r>
              <a:rPr lang="en-US" sz="1400" dirty="0"/>
              <a:t>Source:  Plaintiffs’ Exhibit</a:t>
            </a:r>
          </a:p>
        </p:txBody>
      </p:sp>
    </p:spTree>
    <p:extLst>
      <p:ext uri="{BB962C8B-B14F-4D97-AF65-F5344CB8AC3E}">
        <p14:creationId xmlns:p14="http://schemas.microsoft.com/office/powerpoint/2010/main" val="18131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305F-7B25-FA4E-8F25-1DCD1FAA8AAC}" type="datetime4">
              <a:rPr lang="en-US" smtClean="0"/>
              <a:pPr/>
              <a:t>April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2012, William Fisher.  This work is licensed under the Creative Commons Attribution-NonCommercial-ShareAlike 2.5 License.</a:t>
            </a:r>
            <a:endParaRPr lang="en-US" dirty="0"/>
          </a:p>
        </p:txBody>
      </p:sp>
      <p:pic>
        <p:nvPicPr>
          <p:cNvPr id="4" name="Picture 3" descr="Screen Shot 2014-02-09 at 5.55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87" y="0"/>
            <a:ext cx="86880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879801" y="3259723"/>
            <a:ext cx="5237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 http://</a:t>
            </a:r>
            <a:r>
              <a:rPr lang="en-US" sz="1600" dirty="0" err="1"/>
              <a:t>www.newyorkdress.com</a:t>
            </a:r>
            <a:r>
              <a:rPr lang="en-US" sz="1600" dirty="0"/>
              <a:t>/</a:t>
            </a:r>
            <a:r>
              <a:rPr lang="en-US" sz="1600" dirty="0" err="1"/>
              <a:t>Jovani</a:t>
            </a:r>
            <a:r>
              <a:rPr lang="en-US" sz="1600" dirty="0"/>
              <a:t>/154416.html</a:t>
            </a:r>
          </a:p>
        </p:txBody>
      </p:sp>
    </p:spTree>
    <p:extLst>
      <p:ext uri="{BB962C8B-B14F-4D97-AF65-F5344CB8AC3E}">
        <p14:creationId xmlns:p14="http://schemas.microsoft.com/office/powerpoint/2010/main" val="1930271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305F-7B25-FA4E-8F25-1DCD1FAA8AAC}" type="datetime4">
              <a:rPr lang="en-US" smtClean="0"/>
              <a:pPr/>
              <a:t>April 15, 2024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723900"/>
            <a:ext cx="7848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kieselstein vacquero and winch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228600"/>
            <a:ext cx="4089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 rot="-5400000">
            <a:off x="1962150" y="3695700"/>
            <a:ext cx="2597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err="1"/>
              <a:t>Kieselstein</a:t>
            </a:r>
            <a:r>
              <a:rPr lang="en-US" dirty="0"/>
              <a:t> Buckles</a:t>
            </a:r>
          </a:p>
        </p:txBody>
      </p:sp>
    </p:spTree>
    <p:extLst>
      <p:ext uri="{BB962C8B-B14F-4D97-AF65-F5344CB8AC3E}">
        <p14:creationId xmlns:p14="http://schemas.microsoft.com/office/powerpoint/2010/main" val="1048544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200910_11b_beehive_sp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09600"/>
            <a:ext cx="5562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176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305F-7B25-FA4E-8F25-1DCD1FAA8AAC}" type="datetime4">
              <a:rPr lang="en-US" smtClean="0"/>
              <a:pPr/>
              <a:t>April 15, 2024</a:t>
            </a:fld>
            <a:endParaRPr lang="en-US"/>
          </a:p>
        </p:txBody>
      </p:sp>
      <p:pic>
        <p:nvPicPr>
          <p:cNvPr id="3" name="Picture 2" descr="Screen Shot 2013-01-16 at 7.48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1"/>
            <a:ext cx="9144000" cy="445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0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EnglishManorHO_01_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4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26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val 2"/>
          <p:cNvSpPr>
            <a:spLocks noChangeArrowheads="1"/>
          </p:cNvSpPr>
          <p:nvPr/>
        </p:nvSpPr>
        <p:spPr bwMode="auto">
          <a:xfrm rot="2564819">
            <a:off x="4257675" y="3681413"/>
            <a:ext cx="4419600" cy="990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Oval 3"/>
          <p:cNvSpPr>
            <a:spLocks noChangeArrowheads="1"/>
          </p:cNvSpPr>
          <p:nvPr/>
        </p:nvSpPr>
        <p:spPr bwMode="auto">
          <a:xfrm>
            <a:off x="4800600" y="2209800"/>
            <a:ext cx="5715000" cy="1219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Oval 4"/>
          <p:cNvSpPr>
            <a:spLocks noChangeArrowheads="1"/>
          </p:cNvSpPr>
          <p:nvPr/>
        </p:nvSpPr>
        <p:spPr bwMode="auto">
          <a:xfrm rot="-3360059">
            <a:off x="983457" y="3866357"/>
            <a:ext cx="4967287" cy="990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Oval 5"/>
          <p:cNvSpPr>
            <a:spLocks noChangeArrowheads="1"/>
          </p:cNvSpPr>
          <p:nvPr/>
        </p:nvSpPr>
        <p:spPr bwMode="auto">
          <a:xfrm rot="985142">
            <a:off x="1704975" y="1376363"/>
            <a:ext cx="4389438" cy="1371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 rot="2225411">
            <a:off x="4298950" y="3417889"/>
            <a:ext cx="6826250" cy="1271587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 rot="3502983">
            <a:off x="3600450" y="3986213"/>
            <a:ext cx="4914900" cy="1371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 rot="6109289">
            <a:off x="2781300" y="4229100"/>
            <a:ext cx="3200400" cy="838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 rot="-4518160">
            <a:off x="3575050" y="5187950"/>
            <a:ext cx="1231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Lectures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 rot="3240322">
            <a:off x="5657057" y="5087144"/>
            <a:ext cx="170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Characters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2592003">
            <a:off x="6705601" y="4800601"/>
            <a:ext cx="1450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Architecture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 rot="2289967">
            <a:off x="7696201" y="4572001"/>
            <a:ext cx="222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Useful objects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7772400" y="2514601"/>
            <a:ext cx="14684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Software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 rot="-3438382">
            <a:off x="1703388" y="5307013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Choreography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2057400" y="1219201"/>
            <a:ext cx="1483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Sound </a:t>
            </a:r>
          </a:p>
          <a:p>
            <a:r>
              <a:rPr lang="en-US"/>
              <a:t>recordings</a:t>
            </a:r>
          </a:p>
        </p:txBody>
      </p:sp>
      <p:sp>
        <p:nvSpPr>
          <p:cNvPr id="43024" name="Oval 16"/>
          <p:cNvSpPr>
            <a:spLocks noChangeArrowheads="1"/>
          </p:cNvSpPr>
          <p:nvPr/>
        </p:nvSpPr>
        <p:spPr bwMode="auto">
          <a:xfrm>
            <a:off x="1828800" y="2438400"/>
            <a:ext cx="4389438" cy="1371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1981201" y="2819401"/>
            <a:ext cx="12493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Movies</a:t>
            </a:r>
          </a:p>
        </p:txBody>
      </p:sp>
      <p:sp>
        <p:nvSpPr>
          <p:cNvPr id="43026" name="Oval 18"/>
          <p:cNvSpPr>
            <a:spLocks noChangeArrowheads="1"/>
          </p:cNvSpPr>
          <p:nvPr/>
        </p:nvSpPr>
        <p:spPr bwMode="auto">
          <a:xfrm rot="5400000">
            <a:off x="3436938" y="4183063"/>
            <a:ext cx="3260725" cy="838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4724400" y="5105401"/>
            <a:ext cx="7572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Ads</a:t>
            </a:r>
          </a:p>
        </p:txBody>
      </p:sp>
      <p:sp>
        <p:nvSpPr>
          <p:cNvPr id="43028" name="Oval 20"/>
          <p:cNvSpPr>
            <a:spLocks noChangeArrowheads="1"/>
          </p:cNvSpPr>
          <p:nvPr/>
        </p:nvSpPr>
        <p:spPr bwMode="auto">
          <a:xfrm rot="1861494">
            <a:off x="5375276" y="2601913"/>
            <a:ext cx="2225675" cy="1600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 rot="-2911681">
            <a:off x="6106319" y="3418682"/>
            <a:ext cx="1350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Sculpture</a:t>
            </a:r>
          </a:p>
        </p:txBody>
      </p:sp>
      <p:sp>
        <p:nvSpPr>
          <p:cNvPr id="43030" name="Oval 22"/>
          <p:cNvSpPr>
            <a:spLocks noChangeArrowheads="1"/>
          </p:cNvSpPr>
          <p:nvPr/>
        </p:nvSpPr>
        <p:spPr bwMode="auto">
          <a:xfrm rot="7194760">
            <a:off x="4960938" y="1379538"/>
            <a:ext cx="2955925" cy="838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 rot="-3550340">
            <a:off x="6046788" y="1116013"/>
            <a:ext cx="1317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Paintings</a:t>
            </a:r>
          </a:p>
        </p:txBody>
      </p:sp>
      <p:sp>
        <p:nvSpPr>
          <p:cNvPr id="43032" name="Oval 24"/>
          <p:cNvSpPr>
            <a:spLocks noChangeArrowheads="1"/>
          </p:cNvSpPr>
          <p:nvPr/>
        </p:nvSpPr>
        <p:spPr bwMode="auto">
          <a:xfrm rot="6224611">
            <a:off x="4389438" y="1325563"/>
            <a:ext cx="2574925" cy="838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43033" name="Text Box 25"/>
          <p:cNvSpPr txBox="1">
            <a:spLocks noChangeArrowheads="1"/>
          </p:cNvSpPr>
          <p:nvPr/>
        </p:nvSpPr>
        <p:spPr bwMode="auto">
          <a:xfrm rot="-4660027">
            <a:off x="5283994" y="888207"/>
            <a:ext cx="101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Photos</a:t>
            </a:r>
          </a:p>
        </p:txBody>
      </p:sp>
      <p:sp>
        <p:nvSpPr>
          <p:cNvPr id="43034" name="Oval 26"/>
          <p:cNvSpPr>
            <a:spLocks noChangeArrowheads="1"/>
          </p:cNvSpPr>
          <p:nvPr/>
        </p:nvSpPr>
        <p:spPr bwMode="auto">
          <a:xfrm rot="8493628">
            <a:off x="2833689" y="2922588"/>
            <a:ext cx="2574925" cy="1757362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43035" name="Text Box 27"/>
          <p:cNvSpPr txBox="1">
            <a:spLocks noChangeArrowheads="1"/>
          </p:cNvSpPr>
          <p:nvPr/>
        </p:nvSpPr>
        <p:spPr bwMode="auto">
          <a:xfrm>
            <a:off x="3048000" y="3913189"/>
            <a:ext cx="13276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Dramatic</a:t>
            </a:r>
          </a:p>
          <a:p>
            <a:r>
              <a:rPr lang="en-US"/>
              <a:t>  works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 rot="3338137">
            <a:off x="2525713" y="1382713"/>
            <a:ext cx="4089400" cy="1371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Text Box 29"/>
          <p:cNvSpPr txBox="1">
            <a:spLocks noChangeArrowheads="1"/>
          </p:cNvSpPr>
          <p:nvPr/>
        </p:nvSpPr>
        <p:spPr bwMode="auto">
          <a:xfrm>
            <a:off x="3429001" y="762001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Music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 rot="5806803">
            <a:off x="3459163" y="1439863"/>
            <a:ext cx="2955925" cy="838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43039" name="Text Box 31"/>
          <p:cNvSpPr txBox="1">
            <a:spLocks noChangeArrowheads="1"/>
          </p:cNvSpPr>
          <p:nvPr/>
        </p:nvSpPr>
        <p:spPr bwMode="auto">
          <a:xfrm rot="-4763084">
            <a:off x="4505325" y="828675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Prints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3200400" y="1600200"/>
            <a:ext cx="3581400" cy="2438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Books, maps, charts</a:t>
            </a:r>
          </a:p>
        </p:txBody>
      </p:sp>
    </p:spTree>
    <p:extLst>
      <p:ext uri="{BB962C8B-B14F-4D97-AF65-F5344CB8AC3E}">
        <p14:creationId xmlns:p14="http://schemas.microsoft.com/office/powerpoint/2010/main" val="34220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EM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558800"/>
            <a:ext cx="8890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896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EMC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0"/>
            <a:ext cx="4413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905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9C438-B01F-C4EC-8378-734C6F5AC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Barn1">
            <a:extLst>
              <a:ext uri="{FF2B5EF4-FFF2-40B4-BE49-F238E27FC236}">
                <a16:creationId xmlns:a16="http://schemas.microsoft.com/office/drawing/2014/main" id="{923236A9-297D-9107-D609-3E9B33F8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1219200" cy="91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ieselstein vacquero and winchester">
            <a:extLst>
              <a:ext uri="{FF2B5EF4-FFF2-40B4-BE49-F238E27FC236}">
                <a16:creationId xmlns:a16="http://schemas.microsoft.com/office/drawing/2014/main" id="{5910E2F0-17BF-7ED2-77E9-D284E1CF3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1800"/>
            <a:ext cx="920750" cy="144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7FEF4-35D2-ACA6-A8A8-33AC35048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573" y="3886200"/>
            <a:ext cx="1094013" cy="835428"/>
          </a:xfrm>
          <a:prstGeom prst="rect">
            <a:avLst/>
          </a:prstGeom>
        </p:spPr>
      </p:pic>
      <p:pic>
        <p:nvPicPr>
          <p:cNvPr id="2" name="Picture 1" descr="Screen Shot 2015-02-08 at 8.28.38 AM.png">
            <a:extLst>
              <a:ext uri="{FF2B5EF4-FFF2-40B4-BE49-F238E27FC236}">
                <a16:creationId xmlns:a16="http://schemas.microsoft.com/office/drawing/2014/main" id="{B847BB57-22C3-9A6B-9DB0-5C3BE9EB1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105401"/>
            <a:ext cx="762000" cy="1315995"/>
          </a:xfrm>
          <a:prstGeom prst="rect">
            <a:avLst/>
          </a:prstGeom>
        </p:spPr>
      </p:pic>
      <p:pic>
        <p:nvPicPr>
          <p:cNvPr id="9" name="Picture 1" descr="Picture 28.png">
            <a:extLst>
              <a:ext uri="{FF2B5EF4-FFF2-40B4-BE49-F238E27FC236}">
                <a16:creationId xmlns:a16="http://schemas.microsoft.com/office/drawing/2014/main" id="{D7B485B5-9E4A-6334-46F0-A6859321F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85800"/>
            <a:ext cx="994304" cy="134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EMC.jpg">
            <a:extLst>
              <a:ext uri="{FF2B5EF4-FFF2-40B4-BE49-F238E27FC236}">
                <a16:creationId xmlns:a16="http://schemas.microsoft.com/office/drawing/2014/main" id="{52086FBC-5BBA-DEAA-7F18-737012E69A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1524000" cy="98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creen Shot 2014-02-10 at 1.34.48 PM.png">
            <a:extLst>
              <a:ext uri="{FF2B5EF4-FFF2-40B4-BE49-F238E27FC236}">
                <a16:creationId xmlns:a16="http://schemas.microsoft.com/office/drawing/2014/main" id="{B8A92F3E-8640-D510-FD0E-1BC452ED77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76601"/>
            <a:ext cx="1066800" cy="1352869"/>
          </a:xfrm>
          <a:prstGeom prst="rect">
            <a:avLst/>
          </a:prstGeom>
        </p:spPr>
      </p:pic>
      <p:pic>
        <p:nvPicPr>
          <p:cNvPr id="14" name="Picture 1" descr="200910_11b_beehive_spoon.jpg">
            <a:extLst>
              <a:ext uri="{FF2B5EF4-FFF2-40B4-BE49-F238E27FC236}">
                <a16:creationId xmlns:a16="http://schemas.microsoft.com/office/drawing/2014/main" id="{E2A60809-D2E0-7952-A428-27A8999F88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02" y="46863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623AC-BF33-352E-3442-A559534D74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3600" y="4953000"/>
            <a:ext cx="990600" cy="990600"/>
          </a:xfrm>
          <a:prstGeom prst="rect">
            <a:avLst/>
          </a:prstGeom>
        </p:spPr>
      </p:pic>
      <p:pic>
        <p:nvPicPr>
          <p:cNvPr id="30" name="Picture 4" descr="Mara2">
            <a:extLst>
              <a:ext uri="{FF2B5EF4-FFF2-40B4-BE49-F238E27FC236}">
                <a16:creationId xmlns:a16="http://schemas.microsoft.com/office/drawing/2014/main" id="{B8530B99-B81D-18AA-7EAD-9ECDB6F4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990600"/>
            <a:ext cx="62698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24A83A-858F-0BB9-2AAE-7EA96EAFCC2D}"/>
              </a:ext>
            </a:extLst>
          </p:cNvPr>
          <p:cNvSpPr txBox="1"/>
          <p:nvPr/>
        </p:nvSpPr>
        <p:spPr>
          <a:xfrm>
            <a:off x="4108776" y="44129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Kieselstein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57053-82C9-55F1-B9D6-0E09DF2FCFE9}"/>
              </a:ext>
            </a:extLst>
          </p:cNvPr>
          <p:cNvSpPr txBox="1"/>
          <p:nvPr/>
        </p:nvSpPr>
        <p:spPr>
          <a:xfrm>
            <a:off x="6628165" y="295535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Galiano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18155-9A9D-067F-787F-E87DB68C15BD}"/>
              </a:ext>
            </a:extLst>
          </p:cNvPr>
          <p:cNvSpPr txBox="1"/>
          <p:nvPr/>
        </p:nvSpPr>
        <p:spPr>
          <a:xfrm>
            <a:off x="6002536" y="5775736"/>
            <a:ext cx="522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9CA61A-5FD2-A6CF-DB78-5718FE74A811}"/>
              </a:ext>
            </a:extLst>
          </p:cNvPr>
          <p:cNvSpPr txBox="1"/>
          <p:nvPr/>
        </p:nvSpPr>
        <p:spPr>
          <a:xfrm>
            <a:off x="1638585" y="472162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Brandir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5E343-F8CC-7C40-A633-6321315C5BD5}"/>
              </a:ext>
            </a:extLst>
          </p:cNvPr>
          <p:cNvSpPr txBox="1"/>
          <p:nvPr/>
        </p:nvSpPr>
        <p:spPr>
          <a:xfrm>
            <a:off x="5016628" y="6096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Pivot 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0A742E-1B99-5A57-34B6-CBE498E8F6AE}"/>
              </a:ext>
            </a:extLst>
          </p:cNvPr>
          <p:cNvSpPr txBox="1"/>
          <p:nvPr/>
        </p:nvSpPr>
        <p:spPr>
          <a:xfrm>
            <a:off x="7823206" y="480060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Jovani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A6564-2C6B-B4D3-7F64-9B89900E501C}"/>
              </a:ext>
            </a:extLst>
          </p:cNvPr>
          <p:cNvSpPr txBox="1"/>
          <p:nvPr/>
        </p:nvSpPr>
        <p:spPr>
          <a:xfrm>
            <a:off x="2996388" y="5524500"/>
            <a:ext cx="97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Bonazoli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8325C3-65A7-3A09-DF58-A5DCF6180B3E}"/>
              </a:ext>
            </a:extLst>
          </p:cNvPr>
          <p:cNvSpPr txBox="1"/>
          <p:nvPr/>
        </p:nvSpPr>
        <p:spPr>
          <a:xfrm>
            <a:off x="2289704" y="685801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Progressive</a:t>
            </a:r>
          </a:p>
          <a:p>
            <a:r>
              <a:rPr lang="en-US" dirty="0"/>
              <a:t>Lighting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039506-1D1C-466F-7F32-8CE3AC44C54D}"/>
              </a:ext>
            </a:extLst>
          </p:cNvPr>
          <p:cNvSpPr txBox="1"/>
          <p:nvPr/>
        </p:nvSpPr>
        <p:spPr>
          <a:xfrm>
            <a:off x="1936519" y="313519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5A618E-94DD-974F-5165-4039E0EEC9BA}"/>
              </a:ext>
            </a:extLst>
          </p:cNvPr>
          <p:cNvSpPr txBox="1"/>
          <p:nvPr/>
        </p:nvSpPr>
        <p:spPr>
          <a:xfrm>
            <a:off x="7047511" y="1304317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Barnhart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F501858E-55CB-F2D9-FF91-4A5405B9425C}"/>
              </a:ext>
            </a:extLst>
          </p:cNvPr>
          <p:cNvSpPr/>
          <p:nvPr/>
        </p:nvSpPr>
        <p:spPr>
          <a:xfrm>
            <a:off x="1571545" y="281812"/>
            <a:ext cx="5787958" cy="6235430"/>
          </a:xfrm>
          <a:custGeom>
            <a:avLst/>
            <a:gdLst>
              <a:gd name="connsiteX0" fmla="*/ 9728 w 5787958"/>
              <a:gd name="connsiteY0" fmla="*/ 1517515 h 6235430"/>
              <a:gd name="connsiteX1" fmla="*/ 3064213 w 5787958"/>
              <a:gd name="connsiteY1" fmla="*/ 1566153 h 6235430"/>
              <a:gd name="connsiteX2" fmla="*/ 3657600 w 5787958"/>
              <a:gd name="connsiteY2" fmla="*/ 0 h 6235430"/>
              <a:gd name="connsiteX3" fmla="*/ 4844375 w 5787958"/>
              <a:gd name="connsiteY3" fmla="*/ 19455 h 6235430"/>
              <a:gd name="connsiteX4" fmla="*/ 4961107 w 5787958"/>
              <a:gd name="connsiteY4" fmla="*/ 4309353 h 6235430"/>
              <a:gd name="connsiteX5" fmla="*/ 5768502 w 5787958"/>
              <a:gd name="connsiteY5" fmla="*/ 4708187 h 6235430"/>
              <a:gd name="connsiteX6" fmla="*/ 5787958 w 5787958"/>
              <a:gd name="connsiteY6" fmla="*/ 6235430 h 6235430"/>
              <a:gd name="connsiteX7" fmla="*/ 4250988 w 5787958"/>
              <a:gd name="connsiteY7" fmla="*/ 6167336 h 6235430"/>
              <a:gd name="connsiteX8" fmla="*/ 1527243 w 5787958"/>
              <a:gd name="connsiteY8" fmla="*/ 3161489 h 6235430"/>
              <a:gd name="connsiteX9" fmla="*/ 0 w 5787958"/>
              <a:gd name="connsiteY9" fmla="*/ 2898842 h 6235430"/>
              <a:gd name="connsiteX10" fmla="*/ 9728 w 5787958"/>
              <a:gd name="connsiteY10" fmla="*/ 1517515 h 623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87958" h="6235430">
                <a:moveTo>
                  <a:pt x="9728" y="1517515"/>
                </a:moveTo>
                <a:lnTo>
                  <a:pt x="3064213" y="1566153"/>
                </a:lnTo>
                <a:lnTo>
                  <a:pt x="3657600" y="0"/>
                </a:lnTo>
                <a:lnTo>
                  <a:pt x="4844375" y="19455"/>
                </a:lnTo>
                <a:lnTo>
                  <a:pt x="4961107" y="4309353"/>
                </a:lnTo>
                <a:lnTo>
                  <a:pt x="5768502" y="4708187"/>
                </a:lnTo>
                <a:lnTo>
                  <a:pt x="5787958" y="6235430"/>
                </a:lnTo>
                <a:lnTo>
                  <a:pt x="4250988" y="6167336"/>
                </a:lnTo>
                <a:lnTo>
                  <a:pt x="1527243" y="3161489"/>
                </a:lnTo>
                <a:lnTo>
                  <a:pt x="0" y="2898842"/>
                </a:lnTo>
                <a:cubicBezTo>
                  <a:pt x="3243" y="2438400"/>
                  <a:pt x="6485" y="1977957"/>
                  <a:pt x="9728" y="1517515"/>
                </a:cubicBezTo>
                <a:close/>
              </a:path>
            </a:pathLst>
          </a:custGeom>
          <a:ln w="50800">
            <a:solidFill>
              <a:schemeClr val="accent2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985B28-E01C-2A47-7705-322014DEEE19}"/>
              </a:ext>
            </a:extLst>
          </p:cNvPr>
          <p:cNvSpPr txBox="1"/>
          <p:nvPr/>
        </p:nvSpPr>
        <p:spPr>
          <a:xfrm>
            <a:off x="80360" y="6140913"/>
            <a:ext cx="766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Group: ________________</a:t>
            </a:r>
          </a:p>
          <a:p>
            <a:r>
              <a:rPr lang="en-US" sz="1200" dirty="0"/>
              <a:t>Indicate in each left box whether you think this object </a:t>
            </a:r>
            <a:r>
              <a:rPr lang="en-US" sz="1200" u="sng" dirty="0"/>
              <a:t>would</a:t>
            </a:r>
            <a:r>
              <a:rPr lang="en-US" sz="1200" dirty="0"/>
              <a:t> be deemed conceptually separable by a court today.</a:t>
            </a:r>
          </a:p>
          <a:p>
            <a:r>
              <a:rPr lang="en-US" sz="1200" dirty="0"/>
              <a:t>Indicate in each right box whether, in your opinion, it </a:t>
            </a:r>
            <a:r>
              <a:rPr lang="en-US" sz="1200" u="sng" dirty="0"/>
              <a:t>should</a:t>
            </a:r>
            <a:r>
              <a:rPr lang="en-US" sz="1200" dirty="0"/>
              <a:t> enjoy copyright protection.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1D77B4-E2DD-B863-548A-56A4354705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6958" y="1511721"/>
            <a:ext cx="1264526" cy="12645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5DF127-7E1F-588C-FADB-B73D687588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52782" y="5448301"/>
            <a:ext cx="1598447" cy="12419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4ABDE9-9EC7-3C64-CB2D-DDFC9924F2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44348" y="171450"/>
            <a:ext cx="1543050" cy="102870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77FFD7D-CA7B-2AE6-8C9C-9329FDFF3898}"/>
              </a:ext>
            </a:extLst>
          </p:cNvPr>
          <p:cNvSpPr/>
          <p:nvPr/>
        </p:nvSpPr>
        <p:spPr bwMode="auto">
          <a:xfrm>
            <a:off x="2404602" y="247192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D87442A-8B1E-18C9-36C6-223C9C9BFF63}"/>
              </a:ext>
            </a:extLst>
          </p:cNvPr>
          <p:cNvSpPr/>
          <p:nvPr/>
        </p:nvSpPr>
        <p:spPr bwMode="auto">
          <a:xfrm>
            <a:off x="2969816" y="245181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A7144F7-FF38-AD5C-FD72-C28274918B90}"/>
              </a:ext>
            </a:extLst>
          </p:cNvPr>
          <p:cNvSpPr/>
          <p:nvPr/>
        </p:nvSpPr>
        <p:spPr bwMode="auto">
          <a:xfrm>
            <a:off x="2048614" y="1897847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39DDBD4-C9DF-2DDE-88A9-67E4F3902C56}"/>
              </a:ext>
            </a:extLst>
          </p:cNvPr>
          <p:cNvSpPr/>
          <p:nvPr/>
        </p:nvSpPr>
        <p:spPr bwMode="auto">
          <a:xfrm>
            <a:off x="2613828" y="1895836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D1C793E-1B70-0289-6377-395F81B38537}"/>
              </a:ext>
            </a:extLst>
          </p:cNvPr>
          <p:cNvSpPr/>
          <p:nvPr/>
        </p:nvSpPr>
        <p:spPr bwMode="auto">
          <a:xfrm>
            <a:off x="1600200" y="3582440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6945186-1CA2-169C-DB0C-1B678F958742}"/>
              </a:ext>
            </a:extLst>
          </p:cNvPr>
          <p:cNvSpPr/>
          <p:nvPr/>
        </p:nvSpPr>
        <p:spPr bwMode="auto">
          <a:xfrm>
            <a:off x="2165414" y="3580429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7451D04-6633-A88D-285F-E57C00917B79}"/>
              </a:ext>
            </a:extLst>
          </p:cNvPr>
          <p:cNvSpPr/>
          <p:nvPr/>
        </p:nvSpPr>
        <p:spPr bwMode="auto">
          <a:xfrm>
            <a:off x="3048129" y="4375114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6B77BE3-0454-7458-3C23-8467336B782E}"/>
              </a:ext>
            </a:extLst>
          </p:cNvPr>
          <p:cNvSpPr/>
          <p:nvPr/>
        </p:nvSpPr>
        <p:spPr bwMode="auto">
          <a:xfrm>
            <a:off x="3613343" y="4373103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942B1C7-5B01-FF15-B489-FC818221F243}"/>
              </a:ext>
            </a:extLst>
          </p:cNvPr>
          <p:cNvSpPr/>
          <p:nvPr/>
        </p:nvSpPr>
        <p:spPr bwMode="auto">
          <a:xfrm>
            <a:off x="5166964" y="341609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9875292-29B5-0A4A-C7DF-CFA2DF45887F}"/>
              </a:ext>
            </a:extLst>
          </p:cNvPr>
          <p:cNvSpPr/>
          <p:nvPr/>
        </p:nvSpPr>
        <p:spPr bwMode="auto">
          <a:xfrm>
            <a:off x="5732178" y="339598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A926AC9-EAAF-86A5-BD9F-6E39DCEF5F7D}"/>
              </a:ext>
            </a:extLst>
          </p:cNvPr>
          <p:cNvSpPr/>
          <p:nvPr/>
        </p:nvSpPr>
        <p:spPr bwMode="auto">
          <a:xfrm>
            <a:off x="4280108" y="2660709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F0CF9D7-683F-58CE-05B4-9028C568D172}"/>
              </a:ext>
            </a:extLst>
          </p:cNvPr>
          <p:cNvSpPr/>
          <p:nvPr/>
        </p:nvSpPr>
        <p:spPr bwMode="auto">
          <a:xfrm>
            <a:off x="4845322" y="2658698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A7E3BF6-008C-54BF-0D06-AF2ED7358768}"/>
              </a:ext>
            </a:extLst>
          </p:cNvPr>
          <p:cNvSpPr/>
          <p:nvPr/>
        </p:nvSpPr>
        <p:spPr bwMode="auto">
          <a:xfrm>
            <a:off x="7036470" y="1041683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B56DDF-444E-9818-9BC2-651F04B760BE}"/>
              </a:ext>
            </a:extLst>
          </p:cNvPr>
          <p:cNvSpPr/>
          <p:nvPr/>
        </p:nvSpPr>
        <p:spPr bwMode="auto">
          <a:xfrm>
            <a:off x="7601684" y="1039672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D9656EC-42EB-28C2-AD38-4A61641BF44C}"/>
              </a:ext>
            </a:extLst>
          </p:cNvPr>
          <p:cNvSpPr/>
          <p:nvPr/>
        </p:nvSpPr>
        <p:spPr bwMode="auto">
          <a:xfrm>
            <a:off x="8595344" y="1223026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DDA4A1A-FC48-EE66-2DDB-2E79A4DC08F7}"/>
              </a:ext>
            </a:extLst>
          </p:cNvPr>
          <p:cNvSpPr/>
          <p:nvPr/>
        </p:nvSpPr>
        <p:spPr bwMode="auto">
          <a:xfrm>
            <a:off x="9160558" y="1221015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475FA20-FEB5-86B9-07FA-FDFDF9216617}"/>
              </a:ext>
            </a:extLst>
          </p:cNvPr>
          <p:cNvSpPr/>
          <p:nvPr/>
        </p:nvSpPr>
        <p:spPr bwMode="auto">
          <a:xfrm>
            <a:off x="9647909" y="2755767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35C1E75-7CC4-6F1E-55B6-8E220F6AC119}"/>
              </a:ext>
            </a:extLst>
          </p:cNvPr>
          <p:cNvSpPr/>
          <p:nvPr/>
        </p:nvSpPr>
        <p:spPr bwMode="auto">
          <a:xfrm>
            <a:off x="10213123" y="2753756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1C2C027-6695-1560-023D-714598DC7C88}"/>
              </a:ext>
            </a:extLst>
          </p:cNvPr>
          <p:cNvSpPr/>
          <p:nvPr/>
        </p:nvSpPr>
        <p:spPr bwMode="auto">
          <a:xfrm>
            <a:off x="5704372" y="4635642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Y</a:t>
            </a:r>
            <a:endParaRPr lang="en-US" sz="1600" dirty="0">
              <a:latin typeface="Times New Roman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7463EBF-23CA-918F-3928-6C641EF01101}"/>
              </a:ext>
            </a:extLst>
          </p:cNvPr>
          <p:cNvSpPr/>
          <p:nvPr/>
        </p:nvSpPr>
        <p:spPr bwMode="auto">
          <a:xfrm>
            <a:off x="6128303" y="4634306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46B107C2-AFD7-8ECF-955D-E1FAAE0627EF}"/>
              </a:ext>
            </a:extLst>
          </p:cNvPr>
          <p:cNvSpPr/>
          <p:nvPr/>
        </p:nvSpPr>
        <p:spPr bwMode="auto">
          <a:xfrm>
            <a:off x="6697020" y="2720361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573C7A53-2BED-A2A7-BADD-88965A04ECC2}"/>
              </a:ext>
            </a:extLst>
          </p:cNvPr>
          <p:cNvSpPr/>
          <p:nvPr/>
        </p:nvSpPr>
        <p:spPr bwMode="auto">
          <a:xfrm>
            <a:off x="7262234" y="2718350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59F58491-A410-E609-F3AE-4BB6A21D3BA3}"/>
              </a:ext>
            </a:extLst>
          </p:cNvPr>
          <p:cNvSpPr/>
          <p:nvPr/>
        </p:nvSpPr>
        <p:spPr bwMode="auto">
          <a:xfrm>
            <a:off x="7905673" y="6445686"/>
            <a:ext cx="369599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Times New Roman" charset="0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FCF69314-E26B-F22C-5C06-6EA1EF0C8756}"/>
              </a:ext>
            </a:extLst>
          </p:cNvPr>
          <p:cNvSpPr/>
          <p:nvPr/>
        </p:nvSpPr>
        <p:spPr bwMode="auto">
          <a:xfrm>
            <a:off x="8388419" y="6445686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AA16DE92-DD44-1EFD-D14D-3212F11A76EF}"/>
              </a:ext>
            </a:extLst>
          </p:cNvPr>
          <p:cNvSpPr/>
          <p:nvPr/>
        </p:nvSpPr>
        <p:spPr bwMode="auto">
          <a:xfrm>
            <a:off x="10392296" y="6381119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A4E39B7E-82F7-4AC3-2C23-7320A21D65AD}"/>
              </a:ext>
            </a:extLst>
          </p:cNvPr>
          <p:cNvSpPr/>
          <p:nvPr/>
        </p:nvSpPr>
        <p:spPr bwMode="auto">
          <a:xfrm>
            <a:off x="10957510" y="6379108"/>
            <a:ext cx="304800" cy="31118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AFDCD8-9AD8-C3FA-7A37-2C4604525C8D}"/>
              </a:ext>
            </a:extLst>
          </p:cNvPr>
          <p:cNvSpPr txBox="1"/>
          <p:nvPr/>
        </p:nvSpPr>
        <p:spPr>
          <a:xfrm>
            <a:off x="3337519" y="1976343"/>
            <a:ext cx="2967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Cases in which the article was deemed conceptually separable before 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Star Athletica</a:t>
            </a:r>
          </a:p>
        </p:txBody>
      </p:sp>
    </p:spTree>
    <p:extLst>
      <p:ext uri="{BB962C8B-B14F-4D97-AF65-F5344CB8AC3E}">
        <p14:creationId xmlns:p14="http://schemas.microsoft.com/office/powerpoint/2010/main" val="1203370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305F-7B25-FA4E-8F25-1DCD1FAA8AAC}" type="datetime4">
              <a:rPr lang="en-US" smtClean="0"/>
              <a:pPr/>
              <a:t>April 15, 2024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99390"/>
            <a:ext cx="6103580" cy="6259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1" y="1219200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Fleur de </a:t>
            </a:r>
            <a:r>
              <a:rPr lang="en-US" dirty="0" err="1"/>
              <a:t>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91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Picture 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4" y="0"/>
            <a:ext cx="5248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33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305F-7B25-FA4E-8F25-1DCD1FAA8AAC}" type="datetime4">
              <a:rPr lang="en-US" smtClean="0"/>
              <a:pPr/>
              <a:t>April 15, 2024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0"/>
            <a:ext cx="64485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8457" y="990601"/>
            <a:ext cx="1676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DesignisThis</a:t>
            </a:r>
            <a:r>
              <a:rPr lang="en-US" dirty="0"/>
              <a:t> Blog, https://</a:t>
            </a:r>
            <a:r>
              <a:rPr lang="en-US" dirty="0" err="1"/>
              <a:t>www.designisthis.com</a:t>
            </a:r>
            <a:r>
              <a:rPr lang="en-US" dirty="0"/>
              <a:t>/blog/en/post/sparrow-clips-designer-clothes-pins</a:t>
            </a:r>
          </a:p>
        </p:txBody>
      </p:sp>
    </p:spTree>
    <p:extLst>
      <p:ext uri="{BB962C8B-B14F-4D97-AF65-F5344CB8AC3E}">
        <p14:creationId xmlns:p14="http://schemas.microsoft.com/office/powerpoint/2010/main" val="213596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684C36-678A-9F47-B431-818E8F1F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305F-7B25-FA4E-8F25-1DCD1FAA8AAC}" type="datetime4">
              <a:rPr lang="en-US" smtClean="0"/>
              <a:pPr/>
              <a:t>April 15, 2024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96E33-895A-FC40-AE4B-7F43124E0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419100"/>
            <a:ext cx="78486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6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28CD09-A97D-3E45-AD2F-AFC2B0B0F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3" y="89664"/>
            <a:ext cx="3469497" cy="4625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3FB11E-A251-3E4C-9070-FA1472330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089" y="2568557"/>
            <a:ext cx="3578506" cy="4294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1393C7-0187-6447-8751-D635E0822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533" y="234244"/>
            <a:ext cx="4080934" cy="3060701"/>
          </a:xfrm>
          <a:prstGeom prst="rect">
            <a:avLst/>
          </a:prstGeom>
        </p:spPr>
      </p:pic>
      <p:pic>
        <p:nvPicPr>
          <p:cNvPr id="5" name="Picture 4" descr="form1">
            <a:extLst>
              <a:ext uri="{FF2B5EF4-FFF2-40B4-BE49-F238E27FC236}">
                <a16:creationId xmlns:a16="http://schemas.microsoft.com/office/drawing/2014/main" id="{58E17258-9524-BA4C-9468-80AE1648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33" y="3659010"/>
            <a:ext cx="4080934" cy="306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FF9AF-7D90-6047-A33E-E52C1BB84874}"/>
              </a:ext>
            </a:extLst>
          </p:cNvPr>
          <p:cNvSpPr txBox="1"/>
          <p:nvPr/>
        </p:nvSpPr>
        <p:spPr>
          <a:xfrm>
            <a:off x="169405" y="4876799"/>
            <a:ext cx="2190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 “useful article”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0692B-CDC3-264E-95DE-611D8AA8C4AB}"/>
              </a:ext>
            </a:extLst>
          </p:cNvPr>
          <p:cNvSpPr txBox="1"/>
          <p:nvPr/>
        </p:nvSpPr>
        <p:spPr>
          <a:xfrm>
            <a:off x="9962517" y="2202607"/>
            <a:ext cx="1777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“Useful article”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E1CCC02-281A-1740-8298-8F7F8D0A7218}"/>
              </a:ext>
            </a:extLst>
          </p:cNvPr>
          <p:cNvSpPr/>
          <p:nvPr/>
        </p:nvSpPr>
        <p:spPr>
          <a:xfrm>
            <a:off x="7793567" y="2108217"/>
            <a:ext cx="993422" cy="60769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32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28CD09-A97D-3E45-AD2F-AFC2B0B0F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3" y="89664"/>
            <a:ext cx="3469497" cy="4625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3FB11E-A251-3E4C-9070-FA1472330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089" y="2568557"/>
            <a:ext cx="3578506" cy="4294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1393C7-0187-6447-8751-D635E0822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533" y="234244"/>
            <a:ext cx="4080934" cy="3060701"/>
          </a:xfrm>
          <a:prstGeom prst="rect">
            <a:avLst/>
          </a:prstGeom>
        </p:spPr>
      </p:pic>
      <p:pic>
        <p:nvPicPr>
          <p:cNvPr id="5" name="Picture 4" descr="form1">
            <a:extLst>
              <a:ext uri="{FF2B5EF4-FFF2-40B4-BE49-F238E27FC236}">
                <a16:creationId xmlns:a16="http://schemas.microsoft.com/office/drawing/2014/main" id="{58E17258-9524-BA4C-9468-80AE1648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33" y="3659010"/>
            <a:ext cx="4080934" cy="306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16E93-7DBC-0E4D-98F7-C3E3FBBCCB8C}"/>
              </a:ext>
            </a:extLst>
          </p:cNvPr>
          <p:cNvSpPr txBox="1"/>
          <p:nvPr/>
        </p:nvSpPr>
        <p:spPr>
          <a:xfrm>
            <a:off x="169405" y="4876799"/>
            <a:ext cx="2190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 “useful article”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F8816-55C5-154D-95FE-7A4519C02346}"/>
              </a:ext>
            </a:extLst>
          </p:cNvPr>
          <p:cNvSpPr txBox="1"/>
          <p:nvPr/>
        </p:nvSpPr>
        <p:spPr>
          <a:xfrm>
            <a:off x="9962517" y="2202607"/>
            <a:ext cx="1777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“Useful article”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FE7E283-88CC-FE40-8C60-7B00DAC84104}"/>
              </a:ext>
            </a:extLst>
          </p:cNvPr>
          <p:cNvSpPr/>
          <p:nvPr/>
        </p:nvSpPr>
        <p:spPr>
          <a:xfrm flipH="1">
            <a:off x="3309056" y="5276908"/>
            <a:ext cx="993422" cy="60769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4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28CD09-A97D-3E45-AD2F-AFC2B0B0F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3" y="89664"/>
            <a:ext cx="3469497" cy="4625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3FB11E-A251-3E4C-9070-FA1472330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089" y="2568557"/>
            <a:ext cx="3578506" cy="4294207"/>
          </a:xfrm>
          <a:prstGeom prst="rect">
            <a:avLst/>
          </a:prstGeom>
        </p:spPr>
      </p:pic>
      <p:pic>
        <p:nvPicPr>
          <p:cNvPr id="6" name="Picture 4" descr="Mara2">
            <a:extLst>
              <a:ext uri="{FF2B5EF4-FFF2-40B4-BE49-F238E27FC236}">
                <a16:creationId xmlns:a16="http://schemas.microsoft.com/office/drawing/2014/main" id="{CDF08E02-347A-AF47-AA9F-A28F9974A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11" y="244043"/>
            <a:ext cx="3104445" cy="64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466BEA-0D47-E240-ACBC-E8D255575BB7}"/>
              </a:ext>
            </a:extLst>
          </p:cNvPr>
          <p:cNvSpPr txBox="1"/>
          <p:nvPr/>
        </p:nvSpPr>
        <p:spPr>
          <a:xfrm>
            <a:off x="169405" y="4876799"/>
            <a:ext cx="2190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 “useful article”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BED96-2463-3D4D-A366-2D1AC1E7BE2F}"/>
              </a:ext>
            </a:extLst>
          </p:cNvPr>
          <p:cNvSpPr txBox="1"/>
          <p:nvPr/>
        </p:nvSpPr>
        <p:spPr>
          <a:xfrm>
            <a:off x="9962517" y="2202607"/>
            <a:ext cx="1777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“Useful article”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55A51-69A7-A14E-8050-830E781FA287}"/>
              </a:ext>
            </a:extLst>
          </p:cNvPr>
          <p:cNvSpPr txBox="1"/>
          <p:nvPr/>
        </p:nvSpPr>
        <p:spPr>
          <a:xfrm>
            <a:off x="7519639" y="1279277"/>
            <a:ext cx="2713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CA7 assumes for the sake of argument that it’s a useful article</a:t>
            </a:r>
          </a:p>
        </p:txBody>
      </p:sp>
    </p:spTree>
    <p:extLst>
      <p:ext uri="{BB962C8B-B14F-4D97-AF65-F5344CB8AC3E}">
        <p14:creationId xmlns:p14="http://schemas.microsoft.com/office/powerpoint/2010/main" val="2072761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val 2"/>
          <p:cNvSpPr>
            <a:spLocks noChangeArrowheads="1"/>
          </p:cNvSpPr>
          <p:nvPr/>
        </p:nvSpPr>
        <p:spPr bwMode="auto">
          <a:xfrm rot="2564819">
            <a:off x="4257675" y="3681413"/>
            <a:ext cx="4419600" cy="990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Oval 3"/>
          <p:cNvSpPr>
            <a:spLocks noChangeArrowheads="1"/>
          </p:cNvSpPr>
          <p:nvPr/>
        </p:nvSpPr>
        <p:spPr bwMode="auto">
          <a:xfrm>
            <a:off x="4800600" y="2209800"/>
            <a:ext cx="5715000" cy="1219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Oval 4"/>
          <p:cNvSpPr>
            <a:spLocks noChangeArrowheads="1"/>
          </p:cNvSpPr>
          <p:nvPr/>
        </p:nvSpPr>
        <p:spPr bwMode="auto">
          <a:xfrm rot="-3360059">
            <a:off x="983457" y="3866357"/>
            <a:ext cx="4967287" cy="990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Oval 5"/>
          <p:cNvSpPr>
            <a:spLocks noChangeArrowheads="1"/>
          </p:cNvSpPr>
          <p:nvPr/>
        </p:nvSpPr>
        <p:spPr bwMode="auto">
          <a:xfrm rot="985142">
            <a:off x="1704975" y="1376363"/>
            <a:ext cx="4389438" cy="1371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 rot="2225411">
            <a:off x="4298950" y="3417889"/>
            <a:ext cx="6826250" cy="1271587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 rot="3502983">
            <a:off x="3600450" y="3986213"/>
            <a:ext cx="4914900" cy="1371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 rot="6109289">
            <a:off x="2781300" y="4229100"/>
            <a:ext cx="3200400" cy="838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 rot="-4518160">
            <a:off x="3575050" y="5187950"/>
            <a:ext cx="1231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Lectures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 rot="3240322">
            <a:off x="5657057" y="5087144"/>
            <a:ext cx="170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Characters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2592003">
            <a:off x="6705601" y="4800601"/>
            <a:ext cx="1450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Architecture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 rot="2289967">
            <a:off x="7696201" y="4572001"/>
            <a:ext cx="222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Useful objects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7772400" y="2514601"/>
            <a:ext cx="14684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Software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 rot="-3438382">
            <a:off x="1703388" y="5307013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Choreography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2057400" y="1219201"/>
            <a:ext cx="1483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Sound </a:t>
            </a:r>
          </a:p>
          <a:p>
            <a:r>
              <a:rPr lang="en-US"/>
              <a:t>recordings</a:t>
            </a:r>
          </a:p>
        </p:txBody>
      </p:sp>
      <p:sp>
        <p:nvSpPr>
          <p:cNvPr id="43024" name="Oval 16"/>
          <p:cNvSpPr>
            <a:spLocks noChangeArrowheads="1"/>
          </p:cNvSpPr>
          <p:nvPr/>
        </p:nvSpPr>
        <p:spPr bwMode="auto">
          <a:xfrm>
            <a:off x="1828800" y="2438400"/>
            <a:ext cx="4389438" cy="1371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1981201" y="2819401"/>
            <a:ext cx="12493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Movies</a:t>
            </a:r>
          </a:p>
        </p:txBody>
      </p:sp>
      <p:sp>
        <p:nvSpPr>
          <p:cNvPr id="43026" name="Oval 18"/>
          <p:cNvSpPr>
            <a:spLocks noChangeArrowheads="1"/>
          </p:cNvSpPr>
          <p:nvPr/>
        </p:nvSpPr>
        <p:spPr bwMode="auto">
          <a:xfrm rot="5400000">
            <a:off x="3436938" y="4183063"/>
            <a:ext cx="3260725" cy="838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4724400" y="5105401"/>
            <a:ext cx="7572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Ads</a:t>
            </a:r>
          </a:p>
        </p:txBody>
      </p:sp>
      <p:sp>
        <p:nvSpPr>
          <p:cNvPr id="43028" name="Oval 20"/>
          <p:cNvSpPr>
            <a:spLocks noChangeArrowheads="1"/>
          </p:cNvSpPr>
          <p:nvPr/>
        </p:nvSpPr>
        <p:spPr bwMode="auto">
          <a:xfrm rot="1861494">
            <a:off x="5375276" y="2601913"/>
            <a:ext cx="2225675" cy="1600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 rot="-2911681">
            <a:off x="6106319" y="3418682"/>
            <a:ext cx="1350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Sculpture</a:t>
            </a:r>
          </a:p>
        </p:txBody>
      </p:sp>
      <p:sp>
        <p:nvSpPr>
          <p:cNvPr id="43030" name="Oval 22"/>
          <p:cNvSpPr>
            <a:spLocks noChangeArrowheads="1"/>
          </p:cNvSpPr>
          <p:nvPr/>
        </p:nvSpPr>
        <p:spPr bwMode="auto">
          <a:xfrm rot="7194760">
            <a:off x="4960938" y="1379538"/>
            <a:ext cx="2955925" cy="838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 rot="-3550340">
            <a:off x="6046788" y="1116013"/>
            <a:ext cx="1317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Paintings</a:t>
            </a:r>
          </a:p>
        </p:txBody>
      </p:sp>
      <p:sp>
        <p:nvSpPr>
          <p:cNvPr id="43032" name="Oval 24"/>
          <p:cNvSpPr>
            <a:spLocks noChangeArrowheads="1"/>
          </p:cNvSpPr>
          <p:nvPr/>
        </p:nvSpPr>
        <p:spPr bwMode="auto">
          <a:xfrm rot="6224611">
            <a:off x="4389438" y="1325563"/>
            <a:ext cx="2574925" cy="838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43033" name="Text Box 25"/>
          <p:cNvSpPr txBox="1">
            <a:spLocks noChangeArrowheads="1"/>
          </p:cNvSpPr>
          <p:nvPr/>
        </p:nvSpPr>
        <p:spPr bwMode="auto">
          <a:xfrm rot="-4660027">
            <a:off x="5283994" y="888207"/>
            <a:ext cx="101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Photos</a:t>
            </a:r>
          </a:p>
        </p:txBody>
      </p:sp>
      <p:sp>
        <p:nvSpPr>
          <p:cNvPr id="43034" name="Oval 26"/>
          <p:cNvSpPr>
            <a:spLocks noChangeArrowheads="1"/>
          </p:cNvSpPr>
          <p:nvPr/>
        </p:nvSpPr>
        <p:spPr bwMode="auto">
          <a:xfrm rot="8493628">
            <a:off x="2833689" y="2922588"/>
            <a:ext cx="2574925" cy="1757362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43035" name="Text Box 27"/>
          <p:cNvSpPr txBox="1">
            <a:spLocks noChangeArrowheads="1"/>
          </p:cNvSpPr>
          <p:nvPr/>
        </p:nvSpPr>
        <p:spPr bwMode="auto">
          <a:xfrm>
            <a:off x="3048000" y="3913189"/>
            <a:ext cx="13276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Dramatic</a:t>
            </a:r>
          </a:p>
          <a:p>
            <a:r>
              <a:rPr lang="en-US"/>
              <a:t>  works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 rot="3338137">
            <a:off x="2525713" y="1382713"/>
            <a:ext cx="4089400" cy="13716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Text Box 29"/>
          <p:cNvSpPr txBox="1">
            <a:spLocks noChangeArrowheads="1"/>
          </p:cNvSpPr>
          <p:nvPr/>
        </p:nvSpPr>
        <p:spPr bwMode="auto">
          <a:xfrm>
            <a:off x="3429001" y="762001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/>
              <a:t>Music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 rot="5806803">
            <a:off x="3459163" y="1439863"/>
            <a:ext cx="2955925" cy="8382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43039" name="Text Box 31"/>
          <p:cNvSpPr txBox="1">
            <a:spLocks noChangeArrowheads="1"/>
          </p:cNvSpPr>
          <p:nvPr/>
        </p:nvSpPr>
        <p:spPr bwMode="auto">
          <a:xfrm rot="-4763084">
            <a:off x="4505325" y="828675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Prints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3200400" y="1600200"/>
            <a:ext cx="3581400" cy="2438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Books, maps, charts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609" y="4630710"/>
            <a:ext cx="1225320" cy="14703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224" y="2191765"/>
            <a:ext cx="1258127" cy="16775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76200"/>
            <a:ext cx="1422400" cy="1066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7543800" y="3886200"/>
            <a:ext cx="152400" cy="1524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charset="0"/>
            </a:endParaRPr>
          </a:p>
        </p:txBody>
      </p:sp>
      <p:cxnSp>
        <p:nvCxnSpPr>
          <p:cNvPr id="6" name="Straight Arrow Connector 5"/>
          <p:cNvCxnSpPr>
            <a:endCxn id="4" idx="0"/>
          </p:cNvCxnSpPr>
          <p:nvPr/>
        </p:nvCxnSpPr>
        <p:spPr bwMode="auto">
          <a:xfrm flipH="1">
            <a:off x="7620000" y="1143000"/>
            <a:ext cx="1524000" cy="2743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8" name="Picture 4" descr="form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76200"/>
            <a:ext cx="142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/>
          <p:cNvSpPr/>
          <p:nvPr/>
        </p:nvSpPr>
        <p:spPr bwMode="auto">
          <a:xfrm>
            <a:off x="7239000" y="3810000"/>
            <a:ext cx="152400" cy="1524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charset="0"/>
            </a:endParaRPr>
          </a:p>
        </p:txBody>
      </p:sp>
      <p:cxnSp>
        <p:nvCxnSpPr>
          <p:cNvPr id="40" name="Straight Arrow Connector 39"/>
          <p:cNvCxnSpPr>
            <a:endCxn id="39" idx="7"/>
          </p:cNvCxnSpPr>
          <p:nvPr/>
        </p:nvCxnSpPr>
        <p:spPr bwMode="auto">
          <a:xfrm flipH="1">
            <a:off x="7369082" y="1143000"/>
            <a:ext cx="784318" cy="26893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1" name="Picture 4" descr="Mar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62600"/>
            <a:ext cx="59010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41"/>
          <p:cNvSpPr/>
          <p:nvPr/>
        </p:nvSpPr>
        <p:spPr bwMode="auto">
          <a:xfrm>
            <a:off x="7276286" y="4029510"/>
            <a:ext cx="152400" cy="1524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charset="0"/>
            </a:endParaRPr>
          </a:p>
        </p:txBody>
      </p:sp>
      <p:cxnSp>
        <p:nvCxnSpPr>
          <p:cNvPr id="43" name="Straight Arrow Connector 42"/>
          <p:cNvCxnSpPr>
            <a:endCxn id="42" idx="5"/>
          </p:cNvCxnSpPr>
          <p:nvPr/>
        </p:nvCxnSpPr>
        <p:spPr bwMode="auto">
          <a:xfrm flipH="1" flipV="1">
            <a:off x="7406368" y="4159592"/>
            <a:ext cx="784318" cy="14701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51871635"/>
      </p:ext>
    </p:extLst>
  </p:cSld>
  <p:clrMapOvr>
    <a:masterClrMapping/>
  </p:clrMapOvr>
  <p:transition spd="slow">
    <p:strip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80372-3D8B-3C42-A79A-9F9F94CE5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57124"/>
            <a:ext cx="8229600" cy="1143000"/>
          </a:xfrm>
        </p:spPr>
        <p:txBody>
          <a:bodyPr/>
          <a:lstStyle/>
          <a:p>
            <a:r>
              <a:rPr lang="en-US" sz="3200" dirty="0"/>
              <a:t>Interpretations of Conceptual Separability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305F-7B25-FA4E-8F25-1DCD1FAA8AAC}" type="datetime4">
              <a:rPr lang="en-US" smtClean="0"/>
              <a:pPr/>
              <a:t>April 15,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7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695E8-B5C0-5BC3-21F1-D767036D9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8178F0-F054-DD28-F1CE-974031CD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6848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Star Athletica (March 2017)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3F7B4D-B22A-2869-8FB8-6DD70399E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0792" y="905004"/>
            <a:ext cx="3533383" cy="5508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“We hold that an artistic feature of the design of a useful article is eligible for copyright protection if the feature </a:t>
            </a:r>
          </a:p>
          <a:p>
            <a:pPr marL="514350" indent="-514350">
              <a:buAutoNum type="arabicParenBoth"/>
            </a:pPr>
            <a:r>
              <a:rPr lang="en-US" sz="2000" dirty="0">
                <a:solidFill>
                  <a:srgbClr val="C00000"/>
                </a:solidFill>
              </a:rPr>
              <a:t>can be perceived as a two- or three-dimensional work of art separate from the useful article and </a:t>
            </a:r>
          </a:p>
          <a:p>
            <a:pPr marL="514350" indent="-514350">
              <a:buAutoNum type="arabicParenBoth"/>
            </a:pPr>
            <a:r>
              <a:rPr lang="en-US" sz="2000" dirty="0">
                <a:solidFill>
                  <a:srgbClr val="C00000"/>
                </a:solidFill>
              </a:rPr>
              <a:t>would qualify as a protectable pictorial, graphic, or sculptural work either on its own or in some other medium if imagined separately from the useful article.”</a:t>
            </a: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2462-3204-20F0-7B78-4A60E1A16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1386" y="905004"/>
            <a:ext cx="4947780" cy="576510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“Applying this test to the surface decorations on the cheerleading uniforms is straightforward.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First, one can identify the decorations as features having pictorial, graphic, or sculptural qualities. 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Second, if the arrangement of colors, shapes, stripes, and chevrons on the surface of the cheerleading uniforms were separated from the uniform and applied in another medium—for example, on a painter’s canvas—they would qualify as ‘two-dimensional . . . works of . . . art,’ §101.  And imaginatively removing the surface decorations from the uniforms and applying them in another medium would not replicate the uniform itself.” 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F4DA73-6036-9C8B-2BFB-EBA09A3A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305F-7B25-FA4E-8F25-1DCD1FAA8AAC}" type="datetime4">
              <a:rPr lang="en-US" smtClean="0"/>
              <a:pPr/>
              <a:t>April 15, 2024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1454D-DFBF-9286-A5B6-4A779D261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954" y="1515207"/>
            <a:ext cx="3150577" cy="315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32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6705601" y="1524000"/>
            <a:ext cx="34692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/>
              <a:t>“</a:t>
            </a:r>
            <a:r>
              <a:rPr lang="en-US"/>
              <a:t>Marita</a:t>
            </a:r>
            <a:r>
              <a:rPr lang="ja-JP" altLang="en-US"/>
              <a:t>”</a:t>
            </a:r>
            <a:r>
              <a:rPr lang="en-US"/>
              <a:t> (Mara Series) </a:t>
            </a:r>
          </a:p>
          <a:p>
            <a:r>
              <a:rPr lang="en-US"/>
              <a:t>– Pivot Point</a:t>
            </a:r>
          </a:p>
          <a:p>
            <a:r>
              <a:rPr lang="en-US"/>
              <a:t>http://pivotpointstore.com/</a:t>
            </a:r>
          </a:p>
          <a:p>
            <a:r>
              <a:rPr lang="en-US"/>
              <a:t>marita_20.html</a:t>
            </a:r>
          </a:p>
        </p:txBody>
      </p:sp>
      <p:pic>
        <p:nvPicPr>
          <p:cNvPr id="47107" name="Picture 4" descr="Mar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228600"/>
            <a:ext cx="31718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37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ield" id="{EAAFB829-7FDA-E14A-91FE-8DF1122D26FD}" vid="{AAF369E0-D4B1-C14F-9831-127C2E3C35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13242</TotalTime>
  <Words>489</Words>
  <Application>Microsoft Macintosh PowerPoint</Application>
  <PresentationFormat>Widescreen</PresentationFormat>
  <Paragraphs>97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Star Athletica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Interpretations of Conceptual Separability</vt:lpstr>
      <vt:lpstr>Star Athletica (March 2017)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Separability</dc:title>
  <dc:creator>Terry Fisher</dc:creator>
  <cp:lastModifiedBy>Terry Fisher</cp:lastModifiedBy>
  <cp:revision>26</cp:revision>
  <dcterms:created xsi:type="dcterms:W3CDTF">2022-02-06T18:11:35Z</dcterms:created>
  <dcterms:modified xsi:type="dcterms:W3CDTF">2024-04-16T00:09:21Z</dcterms:modified>
</cp:coreProperties>
</file>