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0"/>
  </p:notesMasterIdLst>
  <p:handoutMasterIdLst>
    <p:handoutMasterId r:id="rId11"/>
  </p:handoutMasterIdLst>
  <p:sldIdLst>
    <p:sldId id="560" r:id="rId2"/>
    <p:sldId id="618" r:id="rId3"/>
    <p:sldId id="617" r:id="rId4"/>
    <p:sldId id="598" r:id="rId5"/>
    <p:sldId id="611" r:id="rId6"/>
    <p:sldId id="613" r:id="rId7"/>
    <p:sldId id="612" r:id="rId8"/>
    <p:sldId id="627" r:id="rId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1920">
          <p15:clr>
            <a:srgbClr val="A4A3A4"/>
          </p15:clr>
        </p15:guide>
        <p15:guide id="2" pos="1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72D"/>
    <a:srgbClr val="FFFF00"/>
    <a:srgbClr val="CC99FF"/>
    <a:srgbClr val="FF99FF"/>
    <a:srgbClr val="FFFFFF"/>
    <a:srgbClr val="6600FF"/>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47"/>
    <p:restoredTop sz="97059" autoAdjust="0"/>
  </p:normalViewPr>
  <p:slideViewPr>
    <p:cSldViewPr showGuides="1">
      <p:cViewPr varScale="1">
        <p:scale>
          <a:sx n="112" d="100"/>
          <a:sy n="112" d="100"/>
        </p:scale>
        <p:origin x="1672" y="200"/>
      </p:cViewPr>
      <p:guideLst>
        <p:guide orient="horz" pos="1920"/>
        <p:guide pos="1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205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notes styles</a:t>
            </a:r>
          </a:p>
          <a:p>
            <a:pPr lvl="1"/>
            <a:r>
              <a:rPr lang="en-US"/>
              <a:t>Second Level</a:t>
            </a:r>
          </a:p>
          <a:p>
            <a:pPr lvl="2"/>
            <a:r>
              <a:rPr lang="en-US"/>
              <a:t>Third Level</a:t>
            </a:r>
          </a:p>
          <a:p>
            <a:pPr lvl="3"/>
            <a:r>
              <a:rPr lang="en-US"/>
              <a:t>Fourth Level</a:t>
            </a:r>
          </a:p>
          <a:p>
            <a:pPr lvl="4"/>
            <a:r>
              <a:rPr lang="en-US"/>
              <a:t>Fifth Level</a:t>
            </a:r>
          </a:p>
        </p:txBody>
      </p:sp>
      <p:sp>
        <p:nvSpPr>
          <p:cNvPr id="20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12345519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90D680-4E7C-9348-94C5-F8CC77FDA85D}" type="slidenum">
              <a:rPr lang="en-US" smtClean="0"/>
              <a:t>1</a:t>
            </a:fld>
            <a:endParaRPr lang="en-US"/>
          </a:p>
        </p:txBody>
      </p:sp>
    </p:spTree>
    <p:extLst>
      <p:ext uri="{BB962C8B-B14F-4D97-AF65-F5344CB8AC3E}">
        <p14:creationId xmlns:p14="http://schemas.microsoft.com/office/powerpoint/2010/main" val="158546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fontAlgn="base"/>
            <a:r>
              <a:rPr kumimoji="1" lang="en-US" sz="1200" b="0" i="0" kern="1200" dirty="0">
                <a:solidFill>
                  <a:schemeClr val="tx1"/>
                </a:solidFill>
                <a:effectLst/>
                <a:latin typeface="Times New Roman" charset="0"/>
                <a:ea typeface="+mn-ea"/>
                <a:cs typeface="+mn-cs"/>
              </a:rPr>
              <a:t>https://</a:t>
            </a:r>
            <a:r>
              <a:rPr kumimoji="1" lang="en-US" sz="1200" b="0" i="0" kern="1200" dirty="0" err="1">
                <a:solidFill>
                  <a:schemeClr val="tx1"/>
                </a:solidFill>
                <a:effectLst/>
                <a:latin typeface="Times New Roman" charset="0"/>
                <a:ea typeface="+mn-ea"/>
                <a:cs typeface="+mn-cs"/>
              </a:rPr>
              <a:t>voicesofny.org</a:t>
            </a:r>
            <a:r>
              <a:rPr kumimoji="1" lang="en-US" sz="1200" b="0" i="0" kern="1200" dirty="0">
                <a:solidFill>
                  <a:schemeClr val="tx1"/>
                </a:solidFill>
                <a:effectLst/>
                <a:latin typeface="Times New Roman" charset="0"/>
                <a:ea typeface="+mn-ea"/>
                <a:cs typeface="+mn-cs"/>
              </a:rPr>
              <a:t>/2013/11/5pointz-gone-but-not-the-culture-artists-say/</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b="0" i="0" kern="1200" dirty="0">
                <a:solidFill>
                  <a:schemeClr val="tx1"/>
                </a:solidFill>
                <a:effectLst/>
                <a:latin typeface="Times New Roman" charset="0"/>
                <a:ea typeface="+mn-ea"/>
                <a:cs typeface="+mn-cs"/>
              </a:rPr>
              <a:t>5Pointz, now covered with white paint. (Photo by Juliette </a:t>
            </a:r>
            <a:r>
              <a:rPr kumimoji="1" lang="en-US" sz="1200" b="0" i="0" kern="1200" dirty="0" err="1">
                <a:solidFill>
                  <a:schemeClr val="tx1"/>
                </a:solidFill>
                <a:effectLst/>
                <a:latin typeface="Times New Roman" charset="0"/>
                <a:ea typeface="+mn-ea"/>
                <a:cs typeface="+mn-cs"/>
              </a:rPr>
              <a:t>Dekeyser</a:t>
            </a:r>
            <a:r>
              <a:rPr kumimoji="1" lang="en-US" sz="1200" b="0" i="0" kern="1200" dirty="0">
                <a:solidFill>
                  <a:schemeClr val="tx1"/>
                </a:solidFill>
                <a:effectLst/>
                <a:latin typeface="Times New Roman" charset="0"/>
                <a:ea typeface="+mn-ea"/>
                <a:cs typeface="+mn-cs"/>
              </a:rPr>
              <a:t>/Voices of NY)</a:t>
            </a:r>
          </a:p>
          <a:p>
            <a:pPr fontAlgn="base"/>
            <a:endParaRPr lang="en-US" dirty="0"/>
          </a:p>
        </p:txBody>
      </p:sp>
    </p:spTree>
    <p:extLst>
      <p:ext uri="{BB962C8B-B14F-4D97-AF65-F5344CB8AC3E}">
        <p14:creationId xmlns:p14="http://schemas.microsoft.com/office/powerpoint/2010/main" val="143833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fontAlgn="base"/>
            <a:r>
              <a:rPr kumimoji="1" lang="en-US" sz="1200" kern="1200" dirty="0">
                <a:solidFill>
                  <a:schemeClr val="tx1"/>
                </a:solidFill>
                <a:effectLst/>
                <a:latin typeface="Times New Roman" charset="0"/>
                <a:ea typeface="+mn-ea"/>
                <a:cs typeface="+mn-cs"/>
              </a:rPr>
              <a:t>Cohen v. G&amp;M Realty L.P., No. 13-CV-05612(FB)(RLM), 2018 WL 851374, at *36, *45</a:t>
            </a:r>
            <a:r>
              <a:rPr kumimoji="1" lang="en-US" sz="1200" kern="1200" baseline="0" dirty="0">
                <a:solidFill>
                  <a:schemeClr val="tx1"/>
                </a:solidFill>
                <a:effectLst/>
                <a:latin typeface="Times New Roman" charset="0"/>
                <a:ea typeface="+mn-ea"/>
                <a:cs typeface="+mn-cs"/>
              </a:rPr>
              <a:t> </a:t>
            </a:r>
            <a:r>
              <a:rPr kumimoji="1" lang="en-US" sz="1200" kern="1200" dirty="0">
                <a:solidFill>
                  <a:schemeClr val="tx1"/>
                </a:solidFill>
                <a:effectLst/>
                <a:latin typeface="Times New Roman" charset="0"/>
                <a:ea typeface="+mn-ea"/>
                <a:cs typeface="+mn-cs"/>
              </a:rPr>
              <a:t>(E.D.N.Y. Feb. 12, 2018).</a:t>
            </a:r>
            <a:r>
              <a:rPr lang="en-US" dirty="0">
                <a:effectLst/>
              </a:rPr>
              <a:t> </a:t>
            </a:r>
            <a:endParaRPr lang="en-US" dirty="0"/>
          </a:p>
        </p:txBody>
      </p:sp>
    </p:spTree>
    <p:extLst>
      <p:ext uri="{BB962C8B-B14F-4D97-AF65-F5344CB8AC3E}">
        <p14:creationId xmlns:p14="http://schemas.microsoft.com/office/powerpoint/2010/main" val="155151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Times New Roman" charset="0"/>
                <a:ea typeface="+mn-ea"/>
                <a:cs typeface="+mn-cs"/>
              </a:rPr>
              <a:t>Cohen v. G&amp;M Realty L.P., No. 13-CV-05612(FB)(RLM), 2018 WL 851374, at *49</a:t>
            </a:r>
            <a:r>
              <a:rPr kumimoji="1" lang="en-US" sz="1200" kern="1200" baseline="0" dirty="0">
                <a:solidFill>
                  <a:schemeClr val="tx1"/>
                </a:solidFill>
                <a:effectLst/>
                <a:latin typeface="Times New Roman" charset="0"/>
                <a:ea typeface="+mn-ea"/>
                <a:cs typeface="+mn-cs"/>
              </a:rPr>
              <a:t> </a:t>
            </a:r>
            <a:r>
              <a:rPr kumimoji="1" lang="en-US" sz="1200" kern="1200" dirty="0">
                <a:solidFill>
                  <a:schemeClr val="tx1"/>
                </a:solidFill>
                <a:effectLst/>
                <a:latin typeface="Times New Roman" charset="0"/>
                <a:ea typeface="+mn-ea"/>
                <a:cs typeface="+mn-cs"/>
              </a:rPr>
              <a:t>(E.D.N.Y. Feb. 12, 2018).</a:t>
            </a:r>
            <a:r>
              <a:rPr lang="en-US" dirty="0">
                <a:effectLst/>
              </a:rPr>
              <a:t> </a:t>
            </a:r>
            <a:endParaRPr lang="en-US" dirty="0"/>
          </a:p>
          <a:p>
            <a:pPr fontAlgn="base"/>
            <a:endParaRPr lang="en-US" dirty="0"/>
          </a:p>
        </p:txBody>
      </p:sp>
    </p:spTree>
    <p:extLst>
      <p:ext uri="{BB962C8B-B14F-4D97-AF65-F5344CB8AC3E}">
        <p14:creationId xmlns:p14="http://schemas.microsoft.com/office/powerpoint/2010/main" val="48779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fontAlgn="base"/>
            <a:r>
              <a:rPr kumimoji="1" lang="en-US" sz="1200" kern="1200" dirty="0">
                <a:solidFill>
                  <a:schemeClr val="tx1"/>
                </a:solidFill>
                <a:effectLst/>
                <a:latin typeface="Times New Roman" charset="0"/>
                <a:ea typeface="+mn-ea"/>
                <a:cs typeface="+mn-cs"/>
              </a:rPr>
              <a:t>Cohen v. G&amp;M Realty L.P., No. 13-CV-05612(FB)(RLM), 2018 WL 851374, at *40—49</a:t>
            </a:r>
            <a:r>
              <a:rPr kumimoji="1" lang="en-US" sz="1200" kern="1200" baseline="0" dirty="0">
                <a:solidFill>
                  <a:schemeClr val="tx1"/>
                </a:solidFill>
                <a:effectLst/>
                <a:latin typeface="Times New Roman" charset="0"/>
                <a:ea typeface="+mn-ea"/>
                <a:cs typeface="+mn-cs"/>
              </a:rPr>
              <a:t> </a:t>
            </a:r>
            <a:r>
              <a:rPr kumimoji="1" lang="en-US" sz="1200" kern="1200" dirty="0">
                <a:solidFill>
                  <a:schemeClr val="tx1"/>
                </a:solidFill>
                <a:effectLst/>
                <a:latin typeface="Times New Roman" charset="0"/>
                <a:ea typeface="+mn-ea"/>
                <a:cs typeface="+mn-cs"/>
              </a:rPr>
              <a:t>(E.D.N.Y. Feb. 12, 2018).</a:t>
            </a:r>
            <a:r>
              <a:rPr lang="en-US" dirty="0">
                <a:effectLst/>
              </a:rPr>
              <a:t> </a:t>
            </a:r>
            <a:endParaRPr lang="en-US" dirty="0"/>
          </a:p>
        </p:txBody>
      </p:sp>
    </p:spTree>
    <p:extLst>
      <p:ext uri="{BB962C8B-B14F-4D97-AF65-F5344CB8AC3E}">
        <p14:creationId xmlns:p14="http://schemas.microsoft.com/office/powerpoint/2010/main" val="1033127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5" name="Footer Placeholder 4"/>
          <p:cNvSpPr>
            <a:spLocks noGrp="1"/>
          </p:cNvSpPr>
          <p:nvPr>
            <p:ph type="ftr" sz="quarter" idx="11"/>
          </p:nvPr>
        </p:nvSpPr>
        <p:spPr/>
        <p:txBody>
          <a:bodyPr/>
          <a:lstStyle>
            <a:lvl1pPr>
              <a:defRPr smtClean="0"/>
            </a:lvl1pPr>
          </a:lstStyle>
          <a:p>
            <a:r>
              <a:rPr lang="en-US" dirty="0"/>
              <a:t>© 2012, William Fisher.  This work is licensed under the Creative Commons Attribution-</a:t>
            </a:r>
            <a:r>
              <a:rPr lang="en-US" dirty="0" err="1"/>
              <a:t>NonCommercial-ShareAlike</a:t>
            </a:r>
            <a:r>
              <a:rPr lang="en-US" dirty="0"/>
              <a:t> 2.5 License.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5" name="Footer Placeholder 4"/>
          <p:cNvSpPr>
            <a:spLocks noGrp="1"/>
          </p:cNvSpPr>
          <p:nvPr>
            <p:ph type="ftr" sz="quarter" idx="11"/>
          </p:nvPr>
        </p:nvSpPr>
        <p:spPr/>
        <p:txBody>
          <a:bodyPr/>
          <a:lstStyle>
            <a:lvl1pPr>
              <a:defRPr smtClean="0"/>
            </a:lvl1pPr>
          </a:lstStyle>
          <a:p>
            <a:r>
              <a:rPr lang="en-US"/>
              <a:t>© 2008, William Fisher.  This work is licensed under the Creative Commons Attribution-NonCommercial-ShareAlike 2.5 License.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5" name="Footer Placeholder 4"/>
          <p:cNvSpPr>
            <a:spLocks noGrp="1"/>
          </p:cNvSpPr>
          <p:nvPr>
            <p:ph type="ftr" sz="quarter" idx="11"/>
          </p:nvPr>
        </p:nvSpPr>
        <p:spPr/>
        <p:txBody>
          <a:bodyPr/>
          <a:lstStyle>
            <a:lvl1pPr>
              <a:defRPr smtClean="0"/>
            </a:lvl1pPr>
          </a:lstStyle>
          <a:p>
            <a:r>
              <a:rPr lang="en-US"/>
              <a:t>© 2008, William Fisher.  This work is licensed under the Creative Commons Attribution-NonCommercial-ShareAlike 2.5 License.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5" name="Footer Placeholder 4"/>
          <p:cNvSpPr>
            <a:spLocks noGrp="1"/>
          </p:cNvSpPr>
          <p:nvPr>
            <p:ph type="ftr" sz="quarter" idx="11"/>
          </p:nvPr>
        </p:nvSpPr>
        <p:spPr/>
        <p:txBody>
          <a:bodyPr/>
          <a:lstStyle>
            <a:lvl1pPr>
              <a:defRPr smtClean="0"/>
            </a:lvl1pPr>
          </a:lstStyle>
          <a:p>
            <a:r>
              <a:rPr lang="en-US" dirty="0"/>
              <a:t>© 2012, William Fisher.  This work is licensed under the Creative Commons Attribution-</a:t>
            </a:r>
            <a:r>
              <a:rPr lang="en-US" dirty="0" err="1"/>
              <a:t>NonCommercial-ShareAlike</a:t>
            </a:r>
            <a:r>
              <a:rPr lang="en-US" dirty="0"/>
              <a:t> 2.5 License.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5" name="Footer Placeholder 4"/>
          <p:cNvSpPr>
            <a:spLocks noGrp="1"/>
          </p:cNvSpPr>
          <p:nvPr>
            <p:ph type="ftr" sz="quarter" idx="11"/>
          </p:nvPr>
        </p:nvSpPr>
        <p:spPr/>
        <p:txBody>
          <a:bodyPr/>
          <a:lstStyle>
            <a:lvl1pPr>
              <a:defRPr smtClean="0"/>
            </a:lvl1pPr>
          </a:lstStyle>
          <a:p>
            <a:r>
              <a:rPr lang="en-US"/>
              <a:t>© 2008, William Fisher.  This work is licensed under the Creative Commons Attribution-NonCommercial-ShareAlike 2.5 License.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6" name="Footer Placeholder 5"/>
          <p:cNvSpPr>
            <a:spLocks noGrp="1"/>
          </p:cNvSpPr>
          <p:nvPr>
            <p:ph type="ftr" sz="quarter" idx="11"/>
          </p:nvPr>
        </p:nvSpPr>
        <p:spPr/>
        <p:txBody>
          <a:bodyPr/>
          <a:lstStyle>
            <a:lvl1pPr>
              <a:defRPr smtClean="0"/>
            </a:lvl1pPr>
          </a:lstStyle>
          <a:p>
            <a:r>
              <a:rPr lang="en-US" dirty="0"/>
              <a:t>© 2012, William Fisher.  This work is licensed under the Creative Commons Attribution-</a:t>
            </a:r>
            <a:r>
              <a:rPr lang="en-US" dirty="0" err="1"/>
              <a:t>NonCommercial-ShareAlike</a:t>
            </a:r>
            <a:r>
              <a:rPr lang="en-US" dirty="0"/>
              <a:t> 2.5 License.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8" name="Footer Placeholder 7"/>
          <p:cNvSpPr>
            <a:spLocks noGrp="1"/>
          </p:cNvSpPr>
          <p:nvPr>
            <p:ph type="ftr" sz="quarter" idx="11"/>
          </p:nvPr>
        </p:nvSpPr>
        <p:spPr/>
        <p:txBody>
          <a:bodyPr/>
          <a:lstStyle>
            <a:lvl1pPr>
              <a:defRPr smtClean="0"/>
            </a:lvl1pPr>
          </a:lstStyle>
          <a:p>
            <a:r>
              <a:rPr lang="en-US" dirty="0"/>
              <a:t>© 2010, William Fisher.  This work is licensed under the Creative Commons Attribution-</a:t>
            </a:r>
            <a:r>
              <a:rPr lang="en-US" dirty="0" err="1"/>
              <a:t>NonCommercial-ShareAlike</a:t>
            </a:r>
            <a:r>
              <a:rPr lang="en-US" dirty="0"/>
              <a:t> 2.5 License.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4" name="Footer Placeholder 3"/>
          <p:cNvSpPr>
            <a:spLocks noGrp="1"/>
          </p:cNvSpPr>
          <p:nvPr>
            <p:ph type="ftr" sz="quarter" idx="11"/>
          </p:nvPr>
        </p:nvSpPr>
        <p:spPr/>
        <p:txBody>
          <a:bodyPr/>
          <a:lstStyle>
            <a:lvl1pPr>
              <a:defRPr smtClean="0"/>
            </a:lvl1pPr>
          </a:lstStyle>
          <a:p>
            <a:r>
              <a:rPr lang="en-US" dirty="0"/>
              <a:t>© 2012, William Fisher.  This work is licensed under the Creative Commons Attribution-</a:t>
            </a:r>
            <a:r>
              <a:rPr lang="en-US" dirty="0" err="1"/>
              <a:t>NonCommercial-ShareAlike</a:t>
            </a:r>
            <a:r>
              <a:rPr lang="en-US" dirty="0"/>
              <a:t> 2.5 License.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3" name="Footer Placeholder 2"/>
          <p:cNvSpPr>
            <a:spLocks noGrp="1"/>
          </p:cNvSpPr>
          <p:nvPr>
            <p:ph type="ftr" sz="quarter" idx="11"/>
          </p:nvPr>
        </p:nvSpPr>
        <p:spPr/>
        <p:txBody>
          <a:bodyPr/>
          <a:lstStyle>
            <a:lvl1pPr>
              <a:defRPr smtClean="0"/>
            </a:lvl1pPr>
          </a:lstStyle>
          <a:p>
            <a:r>
              <a:rPr lang="en-US" dirty="0"/>
              <a:t>© 2012, William Fisher.  This work is licensed under the Creative Commons Attribution-</a:t>
            </a:r>
            <a:r>
              <a:rPr lang="en-US" dirty="0" err="1"/>
              <a:t>NonCommercial-ShareAlike</a:t>
            </a:r>
            <a:r>
              <a:rPr lang="en-US" dirty="0"/>
              <a:t> 2.5 License.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6" name="Footer Placeholder 5"/>
          <p:cNvSpPr>
            <a:spLocks noGrp="1"/>
          </p:cNvSpPr>
          <p:nvPr>
            <p:ph type="ftr" sz="quarter" idx="11"/>
          </p:nvPr>
        </p:nvSpPr>
        <p:spPr/>
        <p:txBody>
          <a:bodyPr/>
          <a:lstStyle>
            <a:lvl1pPr>
              <a:defRPr smtClean="0"/>
            </a:lvl1pPr>
          </a:lstStyle>
          <a:p>
            <a:r>
              <a:rPr lang="en-US"/>
              <a:t>© 2008, William Fisher.  This work is licensed under the Creative Commons Attribution-NonCommercial-ShareAlike 2.5 License.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fld id="{547B305F-7B25-FA4E-8F25-1DCD1FAA8AAC}" type="datetime4">
              <a:rPr lang="en-US"/>
              <a:pPr/>
              <a:t>April 16, 2024</a:t>
            </a:fld>
            <a:endParaRPr lang="en-US"/>
          </a:p>
        </p:txBody>
      </p:sp>
      <p:sp>
        <p:nvSpPr>
          <p:cNvPr id="6" name="Footer Placeholder 5"/>
          <p:cNvSpPr>
            <a:spLocks noGrp="1"/>
          </p:cNvSpPr>
          <p:nvPr>
            <p:ph type="ftr" sz="quarter" idx="11"/>
          </p:nvPr>
        </p:nvSpPr>
        <p:spPr/>
        <p:txBody>
          <a:bodyPr/>
          <a:lstStyle>
            <a:lvl1pPr>
              <a:defRPr smtClean="0"/>
            </a:lvl1pPr>
          </a:lstStyle>
          <a:p>
            <a:r>
              <a:rPr lang="en-US" dirty="0"/>
              <a:t>© 2010, William Fisher.  This work is licensed under the Creative Commons Attribution-</a:t>
            </a:r>
            <a:r>
              <a:rPr lang="en-US" dirty="0" err="1"/>
              <a:t>NonCommercial-ShareAlike</a:t>
            </a:r>
            <a:r>
              <a:rPr lang="en-US" dirty="0"/>
              <a:t> 2.5 License.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4980" name="Rectangle 4"/>
          <p:cNvSpPr>
            <a:spLocks noGrp="1" noChangeArrowheads="1"/>
          </p:cNvSpPr>
          <p:nvPr>
            <p:ph type="dt" sz="half" idx="2"/>
          </p:nvPr>
        </p:nvSpPr>
        <p:spPr bwMode="auto">
          <a:xfrm>
            <a:off x="8077200" y="0"/>
            <a:ext cx="10668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fld id="{547B305F-7B25-FA4E-8F25-1DCD1FAA8AAC}" type="datetime4">
              <a:rPr lang="en-US"/>
              <a:pPr/>
              <a:t>April 16, 2024</a:t>
            </a:fld>
            <a:endParaRPr lang="en-US"/>
          </a:p>
        </p:txBody>
      </p:sp>
      <p:sp>
        <p:nvSpPr>
          <p:cNvPr id="254981" name="Rectangle 5"/>
          <p:cNvSpPr>
            <a:spLocks noGrp="1" noChangeArrowheads="1"/>
          </p:cNvSpPr>
          <p:nvPr>
            <p:ph type="ftr" sz="quarter" idx="3"/>
          </p:nvPr>
        </p:nvSpPr>
        <p:spPr bwMode="auto">
          <a:xfrm>
            <a:off x="1600200" y="6686550"/>
            <a:ext cx="5943600" cy="17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800">
                <a:latin typeface="+mn-lt"/>
                <a:ea typeface="+mn-ea"/>
                <a:cs typeface="+mn-cs"/>
              </a:defRPr>
            </a:lvl1pPr>
          </a:lstStyle>
          <a:p>
            <a:r>
              <a:rPr lang="en-US" dirty="0"/>
              <a:t>© 2012, William Fisher.  This work is licensed under the Creative Commons Attribution-</a:t>
            </a:r>
            <a:r>
              <a:rPr lang="en-US" dirty="0" err="1"/>
              <a:t>NonCommercial-ShareAlike</a:t>
            </a:r>
            <a:r>
              <a:rPr lang="en-US" dirty="0"/>
              <a:t> 2.5 License.</a:t>
            </a:r>
          </a:p>
        </p:txBody>
      </p:sp>
      <p:pic>
        <p:nvPicPr>
          <p:cNvPr id="8" name="Picture 7" descr="Venn diagram&#10;&#10;Description automatically generated">
            <a:extLst>
              <a:ext uri="{FF2B5EF4-FFF2-40B4-BE49-F238E27FC236}">
                <a16:creationId xmlns:a16="http://schemas.microsoft.com/office/drawing/2014/main" id="{8F091A6A-089C-3F49-B442-A33075F5A081}"/>
              </a:ext>
            </a:extLst>
          </p:cNvPr>
          <p:cNvPicPr>
            <a:picLocks noChangeAspect="1"/>
          </p:cNvPicPr>
          <p:nvPr userDrawn="1"/>
        </p:nvPicPr>
        <p:blipFill>
          <a:blip r:embed="rId13"/>
          <a:stretch>
            <a:fillRect/>
          </a:stretch>
        </p:blipFill>
        <p:spPr>
          <a:xfrm>
            <a:off x="171557" y="126206"/>
            <a:ext cx="407152" cy="477838"/>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Arial" charset="0"/>
          <a:cs typeface="Arial" charset="0"/>
        </a:defRPr>
      </a:lvl2pPr>
      <a:lvl3pPr algn="ctr" rtl="0" eaLnBrk="1" fontAlgn="base" hangingPunct="1">
        <a:spcBef>
          <a:spcPct val="0"/>
        </a:spcBef>
        <a:spcAft>
          <a:spcPct val="0"/>
        </a:spcAft>
        <a:defRPr sz="4400">
          <a:solidFill>
            <a:schemeClr val="tx2"/>
          </a:solidFill>
          <a:latin typeface="Arial" charset="0"/>
          <a:ea typeface="Arial" charset="0"/>
          <a:cs typeface="Arial" charset="0"/>
        </a:defRPr>
      </a:lvl3pPr>
      <a:lvl4pPr algn="ctr" rtl="0" eaLnBrk="1" fontAlgn="base" hangingPunct="1">
        <a:spcBef>
          <a:spcPct val="0"/>
        </a:spcBef>
        <a:spcAft>
          <a:spcPct val="0"/>
        </a:spcAft>
        <a:defRPr sz="4400">
          <a:solidFill>
            <a:schemeClr val="tx2"/>
          </a:solidFill>
          <a:latin typeface="Arial" charset="0"/>
          <a:ea typeface="Arial" charset="0"/>
          <a:cs typeface="Arial" charset="0"/>
        </a:defRPr>
      </a:lvl4pPr>
      <a:lvl5pPr algn="ctr" rtl="0" eaLnBrk="1" fontAlgn="base" hangingPunct="1">
        <a:spcBef>
          <a:spcPct val="0"/>
        </a:spcBef>
        <a:spcAft>
          <a:spcPct val="0"/>
        </a:spcAft>
        <a:defRPr sz="4400">
          <a:solidFill>
            <a:schemeClr val="tx2"/>
          </a:solidFill>
          <a:latin typeface="Arial" charset="0"/>
          <a:ea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ea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ea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ea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Calibri" panose="020F0502020204030204" pitchFamily="34" charset="0"/>
                <a:cs typeface="Calibri" panose="020F0502020204030204" pitchFamily="34" charset="0"/>
              </a:rPr>
              <a:t>5Pointz</a:t>
            </a:r>
          </a:p>
        </p:txBody>
      </p:sp>
      <p:sp>
        <p:nvSpPr>
          <p:cNvPr id="3" name="Subtitle 2"/>
          <p:cNvSpPr>
            <a:spLocks noGrp="1"/>
          </p:cNvSpPr>
          <p:nvPr>
            <p:ph type="subTitle" idx="1"/>
          </p:nvPr>
        </p:nvSpPr>
        <p:spPr/>
        <p:txBody>
          <a:bodyPr/>
          <a:lstStyle/>
          <a:p>
            <a:r>
              <a:rPr lang="en-US" sz="2200" dirty="0" err="1">
                <a:latin typeface="Calibri" panose="020F0502020204030204" pitchFamily="34" charset="0"/>
                <a:cs typeface="Calibri" panose="020F0502020204030204" pitchFamily="34" charset="0"/>
              </a:rPr>
              <a:t>Medha</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Gargeya</a:t>
            </a:r>
            <a:endParaRPr lang="en-US"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Revised by William Fisher </a:t>
            </a:r>
          </a:p>
          <a:p>
            <a:r>
              <a:rPr lang="en-US" sz="2200" dirty="0">
                <a:latin typeface="Calibri" panose="020F0502020204030204" pitchFamily="34" charset="0"/>
                <a:cs typeface="Calibri" panose="020F0502020204030204" pitchFamily="34" charset="0"/>
              </a:rPr>
              <a:t>April 2022</a:t>
            </a:r>
          </a:p>
        </p:txBody>
      </p:sp>
      <p:sp>
        <p:nvSpPr>
          <p:cNvPr id="4" name="Footer Placeholder 2">
            <a:extLst>
              <a:ext uri="{FF2B5EF4-FFF2-40B4-BE49-F238E27FC236}">
                <a16:creationId xmlns:a16="http://schemas.microsoft.com/office/drawing/2014/main" id="{082BA6DC-4DFB-E94F-A0C5-90E40F0276C3}"/>
              </a:ext>
            </a:extLst>
          </p:cNvPr>
          <p:cNvSpPr>
            <a:spLocks noGrp="1"/>
          </p:cNvSpPr>
          <p:nvPr>
            <p:ph type="ftr" sz="quarter" idx="11"/>
          </p:nvPr>
        </p:nvSpPr>
        <p:spPr>
          <a:xfrm>
            <a:off x="1371600" y="6553200"/>
            <a:ext cx="6705600" cy="171450"/>
          </a:xfrm>
        </p:spPr>
        <p:txBody>
          <a:bodyPr/>
          <a:lstStyle/>
          <a:p>
            <a:r>
              <a:rPr lang="en-US" dirty="0">
                <a:latin typeface="Calibri" panose="020F0502020204030204" pitchFamily="34" charset="0"/>
                <a:cs typeface="Calibri" panose="020F0502020204030204" pitchFamily="34" charset="0"/>
              </a:rPr>
              <a:t>© 2021, Medha Gargeya.  This work is licensed under the Creative Commons Attribution-</a:t>
            </a:r>
            <a:r>
              <a:rPr lang="en-US" dirty="0" err="1">
                <a:latin typeface="Calibri" panose="020F0502020204030204" pitchFamily="34" charset="0"/>
                <a:cs typeface="Calibri" panose="020F0502020204030204" pitchFamily="34" charset="0"/>
              </a:rPr>
              <a:t>NonCommercial</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ShareAlike</a:t>
            </a:r>
            <a:r>
              <a:rPr lang="en-US" dirty="0">
                <a:latin typeface="Calibri" panose="020F0502020204030204" pitchFamily="34" charset="0"/>
                <a:cs typeface="Calibri" panose="020F0502020204030204" pitchFamily="34" charset="0"/>
              </a:rPr>
              <a:t> 2.5 License.</a:t>
            </a:r>
          </a:p>
        </p:txBody>
      </p:sp>
    </p:spTree>
    <p:extLst>
      <p:ext uri="{BB962C8B-B14F-4D97-AF65-F5344CB8AC3E}">
        <p14:creationId xmlns:p14="http://schemas.microsoft.com/office/powerpoint/2010/main" val="309143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7B305F-7B25-FA4E-8F25-1DCD1FAA8AAC}" type="datetime4">
              <a:rPr lang="en-US" smtClean="0"/>
              <a:pPr/>
              <a:t>April 16, 2024</a:t>
            </a:fld>
            <a:endParaRPr lang="en-US"/>
          </a:p>
        </p:txBody>
      </p:sp>
      <p:sp>
        <p:nvSpPr>
          <p:cNvPr id="5" name="Footer Placeholder 4"/>
          <p:cNvSpPr>
            <a:spLocks noGrp="1"/>
          </p:cNvSpPr>
          <p:nvPr>
            <p:ph type="ftr" sz="quarter" idx="11"/>
          </p:nvPr>
        </p:nvSpPr>
        <p:spPr/>
        <p:txBody>
          <a:bodyPr/>
          <a:lstStyle/>
          <a:p>
            <a:r>
              <a:rPr lang="en-US"/>
              <a:t>© 2012, William Fisher.  This work is licensed under the Creative Commons Attribution-NonCommercial-ShareAlike 2.5 License.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300"/>
            <a:ext cx="9144000" cy="5865789"/>
          </a:xfrm>
          <a:prstGeom prst="rect">
            <a:avLst/>
          </a:prstGeom>
        </p:spPr>
      </p:pic>
    </p:spTree>
    <p:extLst>
      <p:ext uri="{BB962C8B-B14F-4D97-AF65-F5344CB8AC3E}">
        <p14:creationId xmlns:p14="http://schemas.microsoft.com/office/powerpoint/2010/main" val="1419889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7B305F-7B25-FA4E-8F25-1DCD1FAA8AAC}" type="datetime4">
              <a:rPr lang="en-US" smtClean="0"/>
              <a:pPr/>
              <a:t>April 16, 2024</a:t>
            </a:fld>
            <a:endParaRPr lang="en-US"/>
          </a:p>
        </p:txBody>
      </p:sp>
      <p:sp>
        <p:nvSpPr>
          <p:cNvPr id="5" name="Footer Placeholder 4"/>
          <p:cNvSpPr>
            <a:spLocks noGrp="1"/>
          </p:cNvSpPr>
          <p:nvPr>
            <p:ph type="ftr" sz="quarter" idx="11"/>
          </p:nvPr>
        </p:nvSpPr>
        <p:spPr>
          <a:xfrm>
            <a:off x="1600200" y="6626225"/>
            <a:ext cx="5943600" cy="171450"/>
          </a:xfrm>
        </p:spPr>
        <p:txBody>
          <a:bodyPr/>
          <a:lstStyle/>
          <a:p>
            <a:r>
              <a:rPr lang="en-US" dirty="0"/>
              <a:t>Source: https://</a:t>
            </a:r>
            <a:r>
              <a:rPr lang="en-US" dirty="0" err="1"/>
              <a:t>en.wikipedia.org</a:t>
            </a:r>
            <a:r>
              <a:rPr lang="en-US" dirty="0"/>
              <a:t>/wiki/5_Pointz#/media/File:View_of_5_Pointz,_January_20,_2013.jpg</a:t>
            </a:r>
          </a:p>
        </p:txBody>
      </p:sp>
      <p:pic>
        <p:nvPicPr>
          <p:cNvPr id="6" name="Picture 5"/>
          <p:cNvPicPr>
            <a:picLocks noChangeAspect="1"/>
          </p:cNvPicPr>
          <p:nvPr/>
        </p:nvPicPr>
        <p:blipFill>
          <a:blip r:embed="rId2"/>
          <a:stretch>
            <a:fillRect/>
          </a:stretch>
        </p:blipFill>
        <p:spPr>
          <a:xfrm>
            <a:off x="0" y="381000"/>
            <a:ext cx="9144000" cy="6096000"/>
          </a:xfrm>
          <a:prstGeom prst="rect">
            <a:avLst/>
          </a:prstGeom>
        </p:spPr>
      </p:pic>
      <p:sp>
        <p:nvSpPr>
          <p:cNvPr id="7" name="TextBox 6"/>
          <p:cNvSpPr txBox="1"/>
          <p:nvPr/>
        </p:nvSpPr>
        <p:spPr>
          <a:xfrm>
            <a:off x="3657600" y="0"/>
            <a:ext cx="2614818" cy="369332"/>
          </a:xfrm>
          <a:prstGeom prst="rect">
            <a:avLst/>
          </a:prstGeom>
          <a:noFill/>
        </p:spPr>
        <p:txBody>
          <a:bodyPr wrap="none" rtlCol="0">
            <a:spAutoFit/>
          </a:bodyPr>
          <a:lstStyle/>
          <a:p>
            <a:r>
              <a:rPr lang="en-US" sz="1800" dirty="0"/>
              <a:t>Front and Side of 5 </a:t>
            </a:r>
            <a:r>
              <a:rPr lang="en-US" sz="1800" dirty="0" err="1"/>
              <a:t>Pointz</a:t>
            </a:r>
            <a:endParaRPr lang="en-US" sz="1800" dirty="0"/>
          </a:p>
        </p:txBody>
      </p:sp>
    </p:spTree>
    <p:extLst>
      <p:ext uri="{BB962C8B-B14F-4D97-AF65-F5344CB8AC3E}">
        <p14:creationId xmlns:p14="http://schemas.microsoft.com/office/powerpoint/2010/main" val="88912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Whitewashed</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1219200" y="6477000"/>
            <a:ext cx="6324600" cy="381000"/>
          </a:xfrm>
        </p:spPr>
        <p:txBody>
          <a:bodyPr/>
          <a:lstStyle/>
          <a:p>
            <a:r>
              <a:rPr lang="en-US" dirty="0"/>
              <a:t>© 2018</a:t>
            </a:r>
            <a:r>
              <a:rPr lang="en-US"/>
              <a:t>, Medha Gargeya.  </a:t>
            </a:r>
            <a:r>
              <a:rPr lang="en-US" dirty="0"/>
              <a:t>This work is licensed under the Creative Commons Attribution-</a:t>
            </a:r>
            <a:r>
              <a:rPr lang="en-US" dirty="0" err="1"/>
              <a:t>NonCommercial</a:t>
            </a:r>
            <a:r>
              <a:rPr lang="en-US" dirty="0"/>
              <a:t>-</a:t>
            </a:r>
            <a:r>
              <a:rPr lang="en-US" dirty="0" err="1"/>
              <a:t>ShareAlike</a:t>
            </a:r>
            <a:r>
              <a:rPr lang="en-US" dirty="0"/>
              <a:t> 2.5 License.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00" y="1600200"/>
            <a:ext cx="7301700" cy="4081463"/>
          </a:xfrm>
          <a:prstGeom prst="rect">
            <a:avLst/>
          </a:prstGeom>
        </p:spPr>
      </p:pic>
    </p:spTree>
    <p:extLst>
      <p:ext uri="{BB962C8B-B14F-4D97-AF65-F5344CB8AC3E}">
        <p14:creationId xmlns:p14="http://schemas.microsoft.com/office/powerpoint/2010/main" val="828183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582"/>
            <a:ext cx="8229600" cy="1143000"/>
          </a:xfrm>
        </p:spPr>
        <p:txBody>
          <a:bodyPr/>
          <a:lstStyle/>
          <a:p>
            <a:r>
              <a:rPr lang="en-US" dirty="0">
                <a:latin typeface="Calibri" charset="0"/>
                <a:ea typeface="Calibri" charset="0"/>
                <a:cs typeface="Calibri" charset="0"/>
              </a:rPr>
              <a:t>Statutory Damages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1600200" y="6477000"/>
            <a:ext cx="5943600" cy="171450"/>
          </a:xfrm>
        </p:spPr>
        <p:txBody>
          <a:bodyPr/>
          <a:lstStyle/>
          <a:p>
            <a:r>
              <a:rPr lang="en-US" dirty="0"/>
              <a:t>© 2018, Medha Gargeya.  This work is licensed under the Creative Commons Attribution-</a:t>
            </a:r>
            <a:r>
              <a:rPr lang="en-US" dirty="0" err="1"/>
              <a:t>NonCommercial</a:t>
            </a:r>
            <a:r>
              <a:rPr lang="en-US" dirty="0"/>
              <a:t>-</a:t>
            </a:r>
            <a:r>
              <a:rPr lang="en-US" dirty="0" err="1"/>
              <a:t>ShareAlike</a:t>
            </a:r>
            <a:r>
              <a:rPr lang="en-US" dirty="0"/>
              <a:t> 2.5 License.</a:t>
            </a:r>
          </a:p>
        </p:txBody>
      </p:sp>
      <p:sp>
        <p:nvSpPr>
          <p:cNvPr id="3" name="TextBox 2"/>
          <p:cNvSpPr txBox="1"/>
          <p:nvPr/>
        </p:nvSpPr>
        <p:spPr>
          <a:xfrm>
            <a:off x="609600" y="4114800"/>
            <a:ext cx="7924800" cy="769441"/>
          </a:xfrm>
          <a:prstGeom prst="rect">
            <a:avLst/>
          </a:prstGeom>
          <a:noFill/>
        </p:spPr>
        <p:txBody>
          <a:bodyPr wrap="square" rtlCol="0">
            <a:spAutoFit/>
          </a:bodyPr>
          <a:lstStyle/>
          <a:p>
            <a:endParaRPr lang="en-US" sz="2000" dirty="0">
              <a:latin typeface="Calibri" charset="0"/>
              <a:ea typeface="Calibri" charset="0"/>
              <a:cs typeface="Calibri" charset="0"/>
            </a:endParaRPr>
          </a:p>
          <a:p>
            <a:endParaRPr lang="en-US" dirty="0"/>
          </a:p>
        </p:txBody>
      </p:sp>
      <p:sp>
        <p:nvSpPr>
          <p:cNvPr id="7" name="Content Placeholder 6"/>
          <p:cNvSpPr>
            <a:spLocks noGrp="1"/>
          </p:cNvSpPr>
          <p:nvPr>
            <p:ph idx="1"/>
          </p:nvPr>
        </p:nvSpPr>
        <p:spPr>
          <a:xfrm>
            <a:off x="533400" y="990600"/>
            <a:ext cx="8153400" cy="5135563"/>
          </a:xfrm>
        </p:spPr>
        <p:txBody>
          <a:bodyPr/>
          <a:lstStyle/>
          <a:p>
            <a:r>
              <a:rPr lang="en-US" sz="2400" dirty="0">
                <a:latin typeface="Calibri" charset="0"/>
                <a:ea typeface="Calibri" charset="0"/>
                <a:cs typeface="Calibri" charset="0"/>
              </a:rPr>
              <a:t>Factfinder may award between $750 and $30,000 per work, unless the infringement was committed willfully; if so, the award may be as high as $150,000 per work </a:t>
            </a:r>
          </a:p>
          <a:p>
            <a:pPr lvl="1">
              <a:buFont typeface="Arial" charset="0"/>
              <a:buChar char="•"/>
            </a:pPr>
            <a:r>
              <a:rPr lang="en-US" sz="2000" dirty="0" err="1">
                <a:latin typeface="Calibri" charset="0"/>
                <a:ea typeface="Calibri" charset="0"/>
                <a:cs typeface="Calibri" charset="0"/>
              </a:rPr>
              <a:t>Wilfulness</a:t>
            </a:r>
            <a:r>
              <a:rPr lang="en-US" sz="2000" dirty="0">
                <a:latin typeface="Calibri" charset="0"/>
                <a:ea typeface="Calibri" charset="0"/>
                <a:cs typeface="Calibri" charset="0"/>
              </a:rPr>
              <a:t> = defendant knew that “conduct represented infringement or</a:t>
            </a:r>
            <a:r>
              <a:rPr lang="is-IS" sz="2000" dirty="0">
                <a:latin typeface="Calibri" charset="0"/>
                <a:ea typeface="Calibri" charset="0"/>
                <a:cs typeface="Calibri" charset="0"/>
              </a:rPr>
              <a:t>… recklessly disregarded the possibility” </a:t>
            </a:r>
            <a:r>
              <a:rPr lang="nb-NO" sz="2000" i="1" dirty="0">
                <a:latin typeface="Calibri" charset="0"/>
                <a:ea typeface="Calibri" charset="0"/>
                <a:cs typeface="Calibri" charset="0"/>
              </a:rPr>
              <a:t>Bryant v. Media Right Prods</a:t>
            </a:r>
            <a:r>
              <a:rPr lang="nb-NO" sz="2000" dirty="0">
                <a:latin typeface="Calibri" charset="0"/>
                <a:ea typeface="Calibri" charset="0"/>
                <a:cs typeface="Calibri" charset="0"/>
              </a:rPr>
              <a:t>., 603 F.3d 135, 143 (2d </a:t>
            </a:r>
            <a:r>
              <a:rPr lang="nb-NO" sz="2000" dirty="0" err="1">
                <a:latin typeface="Calibri" charset="0"/>
                <a:ea typeface="Calibri" charset="0"/>
                <a:cs typeface="Calibri" charset="0"/>
              </a:rPr>
              <a:t>Cir</a:t>
            </a:r>
            <a:r>
              <a:rPr lang="nb-NO" sz="2000" dirty="0">
                <a:latin typeface="Calibri" charset="0"/>
                <a:ea typeface="Calibri" charset="0"/>
                <a:cs typeface="Calibri" charset="0"/>
              </a:rPr>
              <a:t>. 2010)</a:t>
            </a:r>
            <a:endParaRPr lang="en-US" sz="2000" dirty="0">
              <a:latin typeface="Calibri" charset="0"/>
              <a:ea typeface="Calibri" charset="0"/>
              <a:cs typeface="Calibri" charset="0"/>
            </a:endParaRPr>
          </a:p>
          <a:p>
            <a:r>
              <a:rPr lang="en-US" sz="2400" dirty="0">
                <a:latin typeface="Calibri" charset="0"/>
                <a:ea typeface="Calibri" charset="0"/>
                <a:cs typeface="Calibri" charset="0"/>
              </a:rPr>
              <a:t>When determining the amount of statutory damages to award for copyright infringement, courts consider: </a:t>
            </a:r>
          </a:p>
          <a:p>
            <a:pPr marL="857250" lvl="1" indent="-457200">
              <a:buFont typeface="+mj-lt"/>
              <a:buAutoNum type="arabicPeriod"/>
            </a:pPr>
            <a:r>
              <a:rPr lang="en-US" sz="2000" dirty="0">
                <a:latin typeface="Calibri" charset="0"/>
                <a:ea typeface="Calibri" charset="0"/>
                <a:cs typeface="Calibri" charset="0"/>
              </a:rPr>
              <a:t>the infringer’s state of mind; </a:t>
            </a:r>
          </a:p>
          <a:p>
            <a:pPr marL="857250" lvl="1" indent="-457200">
              <a:buFont typeface="+mj-lt"/>
              <a:buAutoNum type="arabicPeriod"/>
            </a:pPr>
            <a:r>
              <a:rPr lang="en-US" sz="2000" dirty="0">
                <a:latin typeface="Calibri" charset="0"/>
                <a:ea typeface="Calibri" charset="0"/>
                <a:cs typeface="Calibri" charset="0"/>
              </a:rPr>
              <a:t>the expenses saved, and profits earned, by the infringer</a:t>
            </a:r>
          </a:p>
          <a:p>
            <a:pPr marL="857250" lvl="1" indent="-457200">
              <a:buFont typeface="+mj-lt"/>
              <a:buAutoNum type="arabicPeriod"/>
            </a:pPr>
            <a:r>
              <a:rPr lang="en-US" sz="2000" dirty="0">
                <a:latin typeface="Calibri" charset="0"/>
                <a:ea typeface="Calibri" charset="0"/>
                <a:cs typeface="Calibri" charset="0"/>
              </a:rPr>
              <a:t>the revenue lost by the copyright holder</a:t>
            </a:r>
          </a:p>
          <a:p>
            <a:pPr marL="857250" lvl="1" indent="-457200">
              <a:buFont typeface="+mj-lt"/>
              <a:buAutoNum type="arabicPeriod"/>
            </a:pPr>
            <a:r>
              <a:rPr lang="en-US" sz="2000" dirty="0">
                <a:latin typeface="Calibri" charset="0"/>
                <a:ea typeface="Calibri" charset="0"/>
                <a:cs typeface="Calibri" charset="0"/>
              </a:rPr>
              <a:t>the deterrent effect on the infringer and third parties</a:t>
            </a:r>
          </a:p>
          <a:p>
            <a:pPr marL="857250" lvl="1" indent="-457200">
              <a:buFont typeface="+mj-lt"/>
              <a:buAutoNum type="arabicPeriod"/>
            </a:pPr>
            <a:r>
              <a:rPr lang="en-US" sz="2000" dirty="0">
                <a:latin typeface="Calibri" charset="0"/>
                <a:ea typeface="Calibri" charset="0"/>
                <a:cs typeface="Calibri" charset="0"/>
              </a:rPr>
              <a:t>the infringer’s cooperation in providing evidence concerning the value of the infringing material</a:t>
            </a:r>
          </a:p>
          <a:p>
            <a:pPr marL="857250" lvl="1" indent="-457200">
              <a:buFont typeface="+mj-lt"/>
              <a:buAutoNum type="arabicPeriod"/>
            </a:pPr>
            <a:r>
              <a:rPr lang="en-US" sz="2000" dirty="0">
                <a:latin typeface="Calibri" charset="0"/>
                <a:ea typeface="Calibri" charset="0"/>
                <a:cs typeface="Calibri" charset="0"/>
              </a:rPr>
              <a:t>the conduct and attitude of the parties. </a:t>
            </a:r>
          </a:p>
          <a:p>
            <a:endParaRPr lang="en-US" sz="2400" dirty="0"/>
          </a:p>
          <a:p>
            <a:pPr marL="457200" indent="-457200">
              <a:buFont typeface="+mj-lt"/>
              <a:buAutoNum type="arabicPeriod"/>
            </a:pP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264455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4"/>
            <a:ext cx="8229600" cy="954087"/>
          </a:xfrm>
        </p:spPr>
        <p:txBody>
          <a:bodyPr/>
          <a:lstStyle/>
          <a:p>
            <a:r>
              <a:rPr lang="en-US" dirty="0">
                <a:latin typeface="Calibri" charset="0"/>
                <a:ea typeface="Calibri" charset="0"/>
                <a:cs typeface="Calibri" charset="0"/>
              </a:rPr>
              <a:t>Statutory Damages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01958791"/>
              </p:ext>
            </p:extLst>
          </p:nvPr>
        </p:nvGraphicFramePr>
        <p:xfrm>
          <a:off x="457200" y="838200"/>
          <a:ext cx="8229600" cy="5542848"/>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843966">
                <a:tc>
                  <a:txBody>
                    <a:bodyPr/>
                    <a:lstStyle/>
                    <a:p>
                      <a:r>
                        <a:rPr lang="en-US" sz="1700" baseline="0" dirty="0">
                          <a:latin typeface="Calibri" charset="0"/>
                          <a:ea typeface="Calibri" charset="0"/>
                          <a:cs typeface="Calibri" charset="0"/>
                        </a:rPr>
                        <a:t>Willful?</a:t>
                      </a:r>
                      <a:endParaRPr lang="en-US" sz="1700" dirty="0">
                        <a:latin typeface="Calibri" charset="0"/>
                        <a:ea typeface="Calibri" charset="0"/>
                        <a:cs typeface="Calibri"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Actual or constructive</a:t>
                      </a:r>
                      <a:r>
                        <a:rPr lang="en-US" sz="1700" baseline="0" dirty="0">
                          <a:latin typeface="Calibri" charset="0"/>
                          <a:ea typeface="Calibri" charset="0"/>
                          <a:cs typeface="Calibri" charset="0"/>
                        </a:rPr>
                        <a:t> knowledge of disregarding plaintiffs’ VARA claims. Could have given 90-day notice to salvage works. </a:t>
                      </a:r>
                    </a:p>
                  </a:txBody>
                  <a:tcPr/>
                </a:tc>
                <a:extLst>
                  <a:ext uri="{0D108BD9-81ED-4DB2-BD59-A6C34878D82A}">
                    <a16:rowId xmlns:a16="http://schemas.microsoft.com/office/drawing/2014/main" val="10000"/>
                  </a:ext>
                </a:extLst>
              </a:tr>
              <a:tr h="386086">
                <a:tc>
                  <a:txBody>
                    <a:bodyPr/>
                    <a:lstStyle/>
                    <a:p>
                      <a:r>
                        <a:rPr lang="en-US" sz="1700" dirty="0">
                          <a:latin typeface="Calibri" charset="0"/>
                          <a:ea typeface="Calibri" charset="0"/>
                          <a:cs typeface="Calibri" charset="0"/>
                        </a:rPr>
                        <a:t>Infringer’s</a:t>
                      </a:r>
                      <a:r>
                        <a:rPr lang="en-US" sz="1700" baseline="0" dirty="0">
                          <a:latin typeface="Calibri" charset="0"/>
                          <a:ea typeface="Calibri" charset="0"/>
                          <a:cs typeface="Calibri" charset="0"/>
                        </a:rPr>
                        <a:t> State of Mind</a:t>
                      </a:r>
                      <a:endParaRPr lang="en-US" sz="1700" dirty="0">
                        <a:latin typeface="Calibri" charset="0"/>
                        <a:ea typeface="Calibri" charset="0"/>
                        <a:cs typeface="Calibri"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Willful, whitewashing</a:t>
                      </a:r>
                      <a:r>
                        <a:rPr lang="en-US" sz="1700" baseline="0" dirty="0">
                          <a:latin typeface="Calibri" charset="0"/>
                          <a:ea typeface="Calibri" charset="0"/>
                          <a:cs typeface="Calibri" charset="0"/>
                        </a:rPr>
                        <a:t> mutilated works </a:t>
                      </a:r>
                      <a:r>
                        <a:rPr lang="is-IS" sz="1700" baseline="0" dirty="0">
                          <a:solidFill>
                            <a:srgbClr val="FF0000"/>
                          </a:solidFill>
                          <a:latin typeface="Calibri" charset="0"/>
                          <a:ea typeface="Calibri" charset="0"/>
                          <a:cs typeface="Calibri" charset="0"/>
                        </a:rPr>
                        <a:t>→</a:t>
                      </a:r>
                      <a:r>
                        <a:rPr lang="en-US" sz="1700" baseline="0" dirty="0">
                          <a:solidFill>
                            <a:srgbClr val="FF0000"/>
                          </a:solidFill>
                          <a:latin typeface="Calibri" charset="0"/>
                          <a:ea typeface="Calibri" charset="0"/>
                          <a:cs typeface="Calibri" charset="0"/>
                        </a:rPr>
                        <a:t> high award</a:t>
                      </a:r>
                      <a:endParaRPr lang="en-US" sz="1700" dirty="0">
                        <a:solidFill>
                          <a:srgbClr val="FF0000"/>
                        </a:solidFill>
                        <a:latin typeface="Calibri" charset="0"/>
                        <a:ea typeface="Calibri" charset="0"/>
                        <a:cs typeface="Calibri" charset="0"/>
                      </a:endParaRPr>
                    </a:p>
                  </a:txBody>
                  <a:tcPr/>
                </a:tc>
                <a:extLst>
                  <a:ext uri="{0D108BD9-81ED-4DB2-BD59-A6C34878D82A}">
                    <a16:rowId xmlns:a16="http://schemas.microsoft.com/office/drawing/2014/main" val="10001"/>
                  </a:ext>
                </a:extLst>
              </a:tr>
              <a:tr h="843966">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Expenses saved, and profits earned, by the infringer</a:t>
                      </a:r>
                    </a:p>
                  </a:txBody>
                  <a:tcPr/>
                </a:tc>
                <a:tc>
                  <a:txBody>
                    <a:bodyPr/>
                    <a:lstStyle/>
                    <a:p>
                      <a:pPr algn="l"/>
                      <a:r>
                        <a:rPr lang="en-US" sz="1700" dirty="0">
                          <a:latin typeface="Calibri" charset="0"/>
                          <a:ea typeface="Calibri" charset="0"/>
                          <a:cs typeface="Calibri" charset="0"/>
                        </a:rPr>
                        <a:t>Indirect</a:t>
                      </a:r>
                      <a:r>
                        <a:rPr lang="en-US" sz="1700" baseline="0" dirty="0">
                          <a:latin typeface="Calibri" charset="0"/>
                          <a:ea typeface="Calibri" charset="0"/>
                          <a:cs typeface="Calibri" charset="0"/>
                        </a:rPr>
                        <a:t> profit from value of site increasing from $40 million to $200 million when variance was obtained </a:t>
                      </a:r>
                      <a:r>
                        <a:rPr lang="is-IS" sz="1700" baseline="0" dirty="0">
                          <a:solidFill>
                            <a:srgbClr val="FF0000"/>
                          </a:solidFill>
                          <a:latin typeface="Calibri" charset="0"/>
                          <a:ea typeface="Calibri" charset="0"/>
                          <a:cs typeface="Calibri" charset="0"/>
                        </a:rPr>
                        <a:t>→ </a:t>
                      </a:r>
                      <a:r>
                        <a:rPr lang="en-US" sz="1700" baseline="0" dirty="0">
                          <a:solidFill>
                            <a:srgbClr val="FF0000"/>
                          </a:solidFill>
                          <a:latin typeface="Calibri" charset="0"/>
                          <a:ea typeface="Calibri" charset="0"/>
                          <a:cs typeface="Calibri" charset="0"/>
                        </a:rPr>
                        <a:t>high award</a:t>
                      </a:r>
                      <a:endParaRPr lang="en-US" sz="1700" dirty="0">
                        <a:solidFill>
                          <a:srgbClr val="FF0000"/>
                        </a:solidFill>
                        <a:latin typeface="Calibri" charset="0"/>
                        <a:ea typeface="Calibri" charset="0"/>
                        <a:cs typeface="Calibri" charset="0"/>
                      </a:endParaRPr>
                    </a:p>
                  </a:txBody>
                  <a:tcPr/>
                </a:tc>
                <a:extLst>
                  <a:ext uri="{0D108BD9-81ED-4DB2-BD59-A6C34878D82A}">
                    <a16:rowId xmlns:a16="http://schemas.microsoft.com/office/drawing/2014/main" val="10002"/>
                  </a:ext>
                </a:extLst>
              </a:tr>
              <a:tr h="59077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Revenue lost by the copyright holder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Artists</a:t>
                      </a:r>
                      <a:r>
                        <a:rPr lang="en-US" sz="1700" baseline="0" dirty="0">
                          <a:latin typeface="Calibri" charset="0"/>
                          <a:ea typeface="Calibri" charset="0"/>
                          <a:cs typeface="Calibri" charset="0"/>
                        </a:rPr>
                        <a:t> couldn’t show clients work as readily </a:t>
                      </a:r>
                      <a:r>
                        <a:rPr lang="is-IS" sz="1700" baseline="0" dirty="0">
                          <a:solidFill>
                            <a:srgbClr val="FF0000"/>
                          </a:solidFill>
                          <a:latin typeface="Calibri" charset="0"/>
                          <a:ea typeface="Calibri" charset="0"/>
                          <a:cs typeface="Calibri" charset="0"/>
                        </a:rPr>
                        <a:t>→ </a:t>
                      </a:r>
                      <a:r>
                        <a:rPr lang="en-US" sz="1700" baseline="0" dirty="0">
                          <a:solidFill>
                            <a:srgbClr val="FF0000"/>
                          </a:solidFill>
                          <a:latin typeface="Calibri" charset="0"/>
                          <a:ea typeface="Calibri" charset="0"/>
                          <a:cs typeface="Calibri" charset="0"/>
                        </a:rPr>
                        <a:t>high award</a:t>
                      </a:r>
                      <a:endParaRPr lang="en-US" sz="1700" dirty="0">
                        <a:solidFill>
                          <a:srgbClr val="FF0000"/>
                        </a:solidFill>
                        <a:latin typeface="Calibri" charset="0"/>
                        <a:ea typeface="Calibri" charset="0"/>
                        <a:cs typeface="Calibri" charset="0"/>
                      </a:endParaRPr>
                    </a:p>
                  </a:txBody>
                  <a:tcPr/>
                </a:tc>
                <a:extLst>
                  <a:ext uri="{0D108BD9-81ED-4DB2-BD59-A6C34878D82A}">
                    <a16:rowId xmlns:a16="http://schemas.microsoft.com/office/drawing/2014/main" val="10003"/>
                  </a:ext>
                </a:extLst>
              </a:tr>
              <a:tr h="59077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Deterrent effect on the infringer and third parties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a:t>
                      </a:r>
                      <a:r>
                        <a:rPr lang="en-US" sz="1700" dirty="0" err="1">
                          <a:latin typeface="Calibri" charset="0"/>
                          <a:ea typeface="Calibri" charset="0"/>
                          <a:cs typeface="Calibri" charset="0"/>
                        </a:rPr>
                        <a:t>Wolkoff</a:t>
                      </a:r>
                      <a:r>
                        <a:rPr lang="en-US" sz="1700" dirty="0">
                          <a:latin typeface="Calibri" charset="0"/>
                          <a:ea typeface="Calibri" charset="0"/>
                          <a:cs typeface="Calibri" charset="0"/>
                        </a:rPr>
                        <a:t> has been singularly unrepentant.” No remorse,</a:t>
                      </a:r>
                      <a:r>
                        <a:rPr lang="en-US" sz="1700" baseline="0" dirty="0">
                          <a:latin typeface="Calibri" charset="0"/>
                          <a:ea typeface="Calibri" charset="0"/>
                          <a:cs typeface="Calibri" charset="0"/>
                        </a:rPr>
                        <a:t> need to show VARA’s “teeth”</a:t>
                      </a:r>
                      <a:r>
                        <a:rPr lang="is-IS" sz="1700" baseline="0" dirty="0">
                          <a:latin typeface="Calibri" charset="0"/>
                          <a:ea typeface="Calibri" charset="0"/>
                          <a:cs typeface="Calibri" charset="0"/>
                        </a:rPr>
                        <a:t> </a:t>
                      </a:r>
                      <a:r>
                        <a:rPr lang="is-IS" sz="1700" baseline="0" dirty="0">
                          <a:solidFill>
                            <a:srgbClr val="FF0000"/>
                          </a:solidFill>
                          <a:latin typeface="Calibri" charset="0"/>
                          <a:ea typeface="Calibri" charset="0"/>
                          <a:cs typeface="Calibri" charset="0"/>
                        </a:rPr>
                        <a:t>→ </a:t>
                      </a:r>
                      <a:r>
                        <a:rPr lang="en-US" sz="1700" baseline="0" dirty="0">
                          <a:solidFill>
                            <a:srgbClr val="FF0000"/>
                          </a:solidFill>
                          <a:latin typeface="Calibri" charset="0"/>
                          <a:ea typeface="Calibri" charset="0"/>
                          <a:cs typeface="Calibri" charset="0"/>
                        </a:rPr>
                        <a:t>high award</a:t>
                      </a:r>
                      <a:endParaRPr lang="en-US" sz="1700" dirty="0">
                        <a:solidFill>
                          <a:srgbClr val="FF0000"/>
                        </a:solidFill>
                        <a:latin typeface="Calibri" charset="0"/>
                        <a:ea typeface="Calibri" charset="0"/>
                        <a:cs typeface="Calibri" charset="0"/>
                      </a:endParaRPr>
                    </a:p>
                  </a:txBody>
                  <a:tcPr/>
                </a:tc>
                <a:extLst>
                  <a:ext uri="{0D108BD9-81ED-4DB2-BD59-A6C34878D82A}">
                    <a16:rowId xmlns:a16="http://schemas.microsoft.com/office/drawing/2014/main" val="10004"/>
                  </a:ext>
                </a:extLst>
              </a:tr>
              <a:tr h="1097156">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Infringer’s cooperation in providing evidence concerning the value of the infringing material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Not mentioned</a:t>
                      </a:r>
                    </a:p>
                  </a:txBody>
                  <a:tcPr/>
                </a:tc>
                <a:extLst>
                  <a:ext uri="{0D108BD9-81ED-4DB2-BD59-A6C34878D82A}">
                    <a16:rowId xmlns:a16="http://schemas.microsoft.com/office/drawing/2014/main" val="10005"/>
                  </a:ext>
                </a:extLst>
              </a:tr>
              <a:tr h="1097156">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Conduct and attitude of the parties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latin typeface="Calibri" charset="0"/>
                          <a:ea typeface="Calibri" charset="0"/>
                          <a:cs typeface="Calibri" charset="0"/>
                        </a:rPr>
                        <a:t>“Plaintiffs have conducted themselves with dignity, maturity, respect, and at all times within the law” </a:t>
                      </a:r>
                      <a:r>
                        <a:rPr lang="is-IS" sz="1700" baseline="0" dirty="0">
                          <a:solidFill>
                            <a:srgbClr val="FF0000"/>
                          </a:solidFill>
                          <a:latin typeface="Calibri" charset="0"/>
                          <a:ea typeface="Calibri" charset="0"/>
                          <a:cs typeface="Calibri" charset="0"/>
                        </a:rPr>
                        <a:t>→ </a:t>
                      </a:r>
                      <a:r>
                        <a:rPr lang="en-US" sz="1700" baseline="0" dirty="0">
                          <a:solidFill>
                            <a:srgbClr val="FF0000"/>
                          </a:solidFill>
                          <a:latin typeface="Calibri" charset="0"/>
                          <a:ea typeface="Calibri" charset="0"/>
                          <a:cs typeface="Calibri" charset="0"/>
                        </a:rPr>
                        <a:t>high award</a:t>
                      </a:r>
                      <a:endParaRPr lang="en-US" sz="1700" dirty="0">
                        <a:solidFill>
                          <a:srgbClr val="FF0000"/>
                        </a:solidFill>
                        <a:latin typeface="Calibri" charset="0"/>
                        <a:ea typeface="Calibri" charset="0"/>
                        <a:cs typeface="Calibri" charset="0"/>
                      </a:endParaRPr>
                    </a:p>
                  </a:txBody>
                  <a:tcPr/>
                </a:tc>
                <a:extLst>
                  <a:ext uri="{0D108BD9-81ED-4DB2-BD59-A6C34878D82A}">
                    <a16:rowId xmlns:a16="http://schemas.microsoft.com/office/drawing/2014/main" val="10006"/>
                  </a:ext>
                </a:extLst>
              </a:tr>
            </a:tbl>
          </a:graphicData>
        </a:graphic>
      </p:graphicFrame>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1600200" y="6477000"/>
            <a:ext cx="5943600" cy="171450"/>
          </a:xfrm>
        </p:spPr>
        <p:txBody>
          <a:bodyPr/>
          <a:lstStyle/>
          <a:p>
            <a:r>
              <a:rPr lang="en-US" dirty="0"/>
              <a:t>© 2018, Medha Gargeya.  This work is licensed under the Creative Commons Attribution-</a:t>
            </a:r>
            <a:r>
              <a:rPr lang="en-US" dirty="0" err="1"/>
              <a:t>NonCommercial</a:t>
            </a:r>
            <a:r>
              <a:rPr lang="en-US" dirty="0"/>
              <a:t>-</a:t>
            </a:r>
            <a:r>
              <a:rPr lang="en-US" dirty="0" err="1"/>
              <a:t>ShareAlike</a:t>
            </a:r>
            <a:r>
              <a:rPr lang="en-US" dirty="0"/>
              <a:t> 2.5 License.</a:t>
            </a:r>
          </a:p>
        </p:txBody>
      </p:sp>
    </p:spTree>
    <p:extLst>
      <p:ext uri="{BB962C8B-B14F-4D97-AF65-F5344CB8AC3E}">
        <p14:creationId xmlns:p14="http://schemas.microsoft.com/office/powerpoint/2010/main" val="1575599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Damages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5792181"/>
              </p:ext>
            </p:extLst>
          </p:nvPr>
        </p:nvGraphicFramePr>
        <p:xfrm>
          <a:off x="609600" y="1295400"/>
          <a:ext cx="8229600" cy="3119120"/>
        </p:xfrm>
        <a:graphic>
          <a:graphicData uri="http://schemas.openxmlformats.org/drawingml/2006/table">
            <a:tbl>
              <a:tblPr firstRow="1" bandRow="1">
                <a:tableStyleId>{5940675A-B579-460E-94D1-54222C63F5DA}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endParaRPr lang="en-US" dirty="0">
                        <a:latin typeface="Calibri" charset="0"/>
                        <a:ea typeface="Calibri" charset="0"/>
                        <a:cs typeface="Calibri" charset="0"/>
                      </a:endParaRPr>
                    </a:p>
                  </a:txBody>
                  <a:tcPr/>
                </a:tc>
                <a:tc>
                  <a:txBody>
                    <a:bodyPr/>
                    <a:lstStyle/>
                    <a:p>
                      <a:r>
                        <a:rPr lang="en-US" dirty="0">
                          <a:latin typeface="Calibri" charset="0"/>
                          <a:ea typeface="Calibri" charset="0"/>
                          <a:cs typeface="Calibri" charset="0"/>
                        </a:rPr>
                        <a:t>Plaintiff</a:t>
                      </a:r>
                    </a:p>
                  </a:txBody>
                  <a:tcPr/>
                </a:tc>
                <a:tc>
                  <a:txBody>
                    <a:bodyPr/>
                    <a:lstStyle/>
                    <a:p>
                      <a:r>
                        <a:rPr lang="en-US" dirty="0">
                          <a:latin typeface="Calibri" charset="0"/>
                          <a:ea typeface="Calibri" charset="0"/>
                          <a:cs typeface="Calibri" charset="0"/>
                        </a:rPr>
                        <a:t>Defendant</a:t>
                      </a:r>
                    </a:p>
                  </a:txBody>
                  <a:tcPr/>
                </a:tc>
                <a:tc>
                  <a:txBody>
                    <a:bodyPr/>
                    <a:lstStyle/>
                    <a:p>
                      <a:r>
                        <a:rPr lang="en-US" dirty="0">
                          <a:latin typeface="Calibri" charset="0"/>
                          <a:ea typeface="Calibri" charset="0"/>
                          <a:cs typeface="Calibri" charset="0"/>
                        </a:rPr>
                        <a:t>Judge</a:t>
                      </a:r>
                    </a:p>
                  </a:txBody>
                  <a:tcPr/>
                </a:tc>
                <a:extLst>
                  <a:ext uri="{0D108BD9-81ED-4DB2-BD59-A6C34878D82A}">
                    <a16:rowId xmlns:a16="http://schemas.microsoft.com/office/drawing/2014/main" val="10000"/>
                  </a:ext>
                </a:extLst>
              </a:tr>
              <a:tr h="370840">
                <a:tc>
                  <a:txBody>
                    <a:bodyPr/>
                    <a:lstStyle/>
                    <a:p>
                      <a:r>
                        <a:rPr lang="en-US" baseline="0" dirty="0">
                          <a:latin typeface="Calibri" charset="0"/>
                          <a:ea typeface="Calibri" charset="0"/>
                          <a:cs typeface="Calibri" charset="0"/>
                        </a:rPr>
                        <a:t>Actual Damages</a:t>
                      </a:r>
                      <a:endParaRPr lang="en-US" dirty="0">
                        <a:latin typeface="Calibri" charset="0"/>
                        <a:ea typeface="Calibri" charset="0"/>
                        <a:cs typeface="Calibri" charset="0"/>
                      </a:endParaRPr>
                    </a:p>
                  </a:txBody>
                  <a:tcPr/>
                </a:tc>
                <a:tc>
                  <a:txBody>
                    <a:bodyPr/>
                    <a:lstStyle/>
                    <a:p>
                      <a:r>
                        <a:rPr lang="en-US" dirty="0">
                          <a:latin typeface="Calibri" charset="0"/>
                          <a:ea typeface="Calibri" charset="0"/>
                          <a:cs typeface="Calibri" charset="0"/>
                        </a:rPr>
                        <a:t>$50k - $80k based on Banksy piece</a:t>
                      </a:r>
                    </a:p>
                  </a:txBody>
                  <a:tcPr/>
                </a:tc>
                <a:tc>
                  <a:txBody>
                    <a:bodyPr/>
                    <a:lstStyle/>
                    <a:p>
                      <a:r>
                        <a:rPr lang="en-US" dirty="0">
                          <a:latin typeface="Calibri" charset="0"/>
                          <a:ea typeface="Calibri" charset="0"/>
                          <a:cs typeface="Calibri" charset="0"/>
                        </a:rPr>
                        <a:t>No market value, because hard to remove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Calibri" charset="0"/>
                          <a:cs typeface="Calibri" charset="0"/>
                        </a:rPr>
                        <a:t>No market value</a:t>
                      </a:r>
                    </a:p>
                    <a:p>
                      <a:endParaRPr lang="en-US" dirty="0">
                        <a:latin typeface="Calibri" charset="0"/>
                        <a:ea typeface="Calibri" charset="0"/>
                        <a:cs typeface="Calibri" charset="0"/>
                      </a:endParaRPr>
                    </a:p>
                  </a:txBody>
                  <a:tcPr/>
                </a:tc>
                <a:extLst>
                  <a:ext uri="{0D108BD9-81ED-4DB2-BD59-A6C34878D82A}">
                    <a16:rowId xmlns:a16="http://schemas.microsoft.com/office/drawing/2014/main" val="10001"/>
                  </a:ext>
                </a:extLst>
              </a:tr>
              <a:tr h="370840">
                <a:tc>
                  <a:txBody>
                    <a:bodyPr/>
                    <a:lstStyle/>
                    <a:p>
                      <a:r>
                        <a:rPr lang="en-US" dirty="0">
                          <a:latin typeface="Calibri" charset="0"/>
                          <a:ea typeface="Calibri" charset="0"/>
                          <a:cs typeface="Calibri" charset="0"/>
                        </a:rPr>
                        <a:t>Statutory</a:t>
                      </a:r>
                      <a:r>
                        <a:rPr lang="en-US" baseline="0" dirty="0">
                          <a:latin typeface="Calibri" charset="0"/>
                          <a:ea typeface="Calibri" charset="0"/>
                          <a:cs typeface="Calibri" charset="0"/>
                        </a:rPr>
                        <a:t> Damages</a:t>
                      </a:r>
                      <a:endParaRPr lang="en-US" dirty="0">
                        <a:latin typeface="Calibri" charset="0"/>
                        <a:ea typeface="Calibri" charset="0"/>
                        <a:cs typeface="Calibri" charset="0"/>
                      </a:endParaRPr>
                    </a:p>
                  </a:txBody>
                  <a:tcPr/>
                </a:tc>
                <a:tc>
                  <a:txBody>
                    <a:bodyPr/>
                    <a:lstStyle/>
                    <a:p>
                      <a:endParaRPr lang="en-US">
                        <a:latin typeface="Calibri" charset="0"/>
                        <a:ea typeface="Calibri" charset="0"/>
                        <a:cs typeface="Calibri" charset="0"/>
                      </a:endParaRPr>
                    </a:p>
                  </a:txBody>
                  <a:tcPr/>
                </a:tc>
                <a:tc>
                  <a:txBody>
                    <a:bodyPr/>
                    <a:lstStyle/>
                    <a:p>
                      <a:endParaRPr lang="en-US" dirty="0">
                        <a:latin typeface="Calibri" charset="0"/>
                        <a:ea typeface="Calibri" charset="0"/>
                        <a:cs typeface="Calibri" charset="0"/>
                      </a:endParaRPr>
                    </a:p>
                  </a:txBody>
                  <a:tcPr/>
                </a:tc>
                <a:tc>
                  <a:txBody>
                    <a:bodyPr/>
                    <a:lstStyle/>
                    <a:p>
                      <a:r>
                        <a:rPr lang="en-US" dirty="0">
                          <a:latin typeface="Calibri" charset="0"/>
                          <a:ea typeface="Calibri" charset="0"/>
                          <a:cs typeface="Calibri" charset="0"/>
                        </a:rPr>
                        <a:t>$150,000 for each of the 45 works, for a total statutory damages award of $6,750,000 </a:t>
                      </a:r>
                    </a:p>
                  </a:txBody>
                  <a:tcPr/>
                </a:tc>
                <a:extLst>
                  <a:ext uri="{0D108BD9-81ED-4DB2-BD59-A6C34878D82A}">
                    <a16:rowId xmlns:a16="http://schemas.microsoft.com/office/drawing/2014/main" val="10002"/>
                  </a:ext>
                </a:extLst>
              </a:tr>
              <a:tr h="370840">
                <a:tc>
                  <a:txBody>
                    <a:bodyPr/>
                    <a:lstStyle/>
                    <a:p>
                      <a:r>
                        <a:rPr lang="en-US" dirty="0">
                          <a:latin typeface="Calibri" charset="0"/>
                          <a:ea typeface="Calibri" charset="0"/>
                          <a:cs typeface="Calibri" charset="0"/>
                        </a:rPr>
                        <a:t>Total Damages</a:t>
                      </a:r>
                    </a:p>
                  </a:txBody>
                  <a:tcPr/>
                </a:tc>
                <a:tc>
                  <a:txBody>
                    <a:bodyPr/>
                    <a:lstStyle/>
                    <a:p>
                      <a:endParaRPr lang="en-US" dirty="0">
                        <a:latin typeface="Calibri" charset="0"/>
                        <a:ea typeface="Calibri" charset="0"/>
                        <a:cs typeface="Calibri" charset="0"/>
                      </a:endParaRPr>
                    </a:p>
                  </a:txBody>
                  <a:tcPr/>
                </a:tc>
                <a:tc>
                  <a:txBody>
                    <a:bodyPr/>
                    <a:lstStyle/>
                    <a:p>
                      <a:endParaRPr lang="en-US">
                        <a:latin typeface="Calibri" charset="0"/>
                        <a:ea typeface="Calibri" charset="0"/>
                        <a:cs typeface="Calibri" charset="0"/>
                      </a:endParaRPr>
                    </a:p>
                  </a:txBody>
                  <a:tcPr/>
                </a:tc>
                <a:tc>
                  <a:txBody>
                    <a:bodyPr/>
                    <a:lstStyle/>
                    <a:p>
                      <a:r>
                        <a:rPr lang="en-US" dirty="0">
                          <a:solidFill>
                            <a:srgbClr val="FF0000"/>
                          </a:solidFill>
                          <a:latin typeface="Calibri" charset="0"/>
                          <a:ea typeface="Calibri" charset="0"/>
                          <a:cs typeface="Calibri" charset="0"/>
                        </a:rPr>
                        <a:t>$6.75 million</a:t>
                      </a:r>
                    </a:p>
                  </a:txBody>
                  <a:tcPr/>
                </a:tc>
                <a:extLst>
                  <a:ext uri="{0D108BD9-81ED-4DB2-BD59-A6C34878D82A}">
                    <a16:rowId xmlns:a16="http://schemas.microsoft.com/office/drawing/2014/main" val="10003"/>
                  </a:ext>
                </a:extLst>
              </a:tr>
            </a:tbl>
          </a:graphicData>
        </a:graphic>
      </p:graphicFrame>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1600200" y="6477000"/>
            <a:ext cx="5943600" cy="171450"/>
          </a:xfrm>
        </p:spPr>
        <p:txBody>
          <a:bodyPr/>
          <a:lstStyle/>
          <a:p>
            <a:r>
              <a:rPr lang="en-US" dirty="0"/>
              <a:t>© 2018, Medha Gargeya.  This work is licensed under the Creative Commons Attribution-</a:t>
            </a:r>
            <a:r>
              <a:rPr lang="en-US" dirty="0" err="1"/>
              <a:t>NonCommercial</a:t>
            </a:r>
            <a:r>
              <a:rPr lang="en-US" dirty="0"/>
              <a:t>-</a:t>
            </a:r>
            <a:r>
              <a:rPr lang="en-US" dirty="0" err="1"/>
              <a:t>ShareAlike</a:t>
            </a:r>
            <a:r>
              <a:rPr lang="en-US" dirty="0"/>
              <a:t> 2.5 License.</a:t>
            </a:r>
          </a:p>
        </p:txBody>
      </p:sp>
      <p:sp>
        <p:nvSpPr>
          <p:cNvPr id="3" name="TextBox 2"/>
          <p:cNvSpPr txBox="1"/>
          <p:nvPr/>
        </p:nvSpPr>
        <p:spPr>
          <a:xfrm>
            <a:off x="1066800" y="4784229"/>
            <a:ext cx="7315200" cy="1692771"/>
          </a:xfrm>
          <a:prstGeom prst="rect">
            <a:avLst/>
          </a:prstGeom>
          <a:noFill/>
        </p:spPr>
        <p:txBody>
          <a:bodyPr wrap="square" rtlCol="0">
            <a:spAutoFit/>
          </a:bodyPr>
          <a:lstStyle/>
          <a:p>
            <a:r>
              <a:rPr lang="en-US" sz="2000" dirty="0">
                <a:latin typeface="Calibri" charset="0"/>
                <a:ea typeface="Calibri" charset="0"/>
                <a:cs typeface="Calibri" charset="0"/>
              </a:rPr>
              <a:t>“If not for </a:t>
            </a:r>
            <a:r>
              <a:rPr lang="en-US" sz="2000" b="1" dirty="0" err="1">
                <a:latin typeface="Calibri" charset="0"/>
                <a:ea typeface="Calibri" charset="0"/>
                <a:cs typeface="Calibri" charset="0"/>
              </a:rPr>
              <a:t>Wolkoff’s</a:t>
            </a:r>
            <a:r>
              <a:rPr lang="en-US" sz="2000" b="1" dirty="0">
                <a:latin typeface="Calibri" charset="0"/>
                <a:ea typeface="Calibri" charset="0"/>
                <a:cs typeface="Calibri" charset="0"/>
              </a:rPr>
              <a:t> insolence</a:t>
            </a:r>
            <a:r>
              <a:rPr lang="en-US" sz="2000" dirty="0">
                <a:latin typeface="Calibri" charset="0"/>
                <a:ea typeface="Calibri" charset="0"/>
                <a:cs typeface="Calibri" charset="0"/>
              </a:rPr>
              <a:t>, these damages would not have been assessed. If he did not destroy 5Pointz until he received his permits and demolished it 10 months later, the Court would not have found that he had acted willfully.”</a:t>
            </a:r>
          </a:p>
          <a:p>
            <a:endParaRPr lang="en-US" dirty="0"/>
          </a:p>
        </p:txBody>
      </p:sp>
    </p:spTree>
    <p:extLst>
      <p:ext uri="{BB962C8B-B14F-4D97-AF65-F5344CB8AC3E}">
        <p14:creationId xmlns:p14="http://schemas.microsoft.com/office/powerpoint/2010/main" val="1639391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7366-C7D0-F849-A3F3-7F2BC33AF4DA}"/>
              </a:ext>
            </a:extLst>
          </p:cNvPr>
          <p:cNvSpPr>
            <a:spLocks noGrp="1"/>
          </p:cNvSpPr>
          <p:nvPr>
            <p:ph type="title"/>
          </p:nvPr>
        </p:nvSpPr>
        <p:spPr/>
        <p:txBody>
          <a:bodyPr/>
          <a:lstStyle/>
          <a:p>
            <a:r>
              <a:rPr lang="en-US" sz="3600" dirty="0"/>
              <a:t>Museum of Street Art</a:t>
            </a:r>
          </a:p>
        </p:txBody>
      </p:sp>
      <p:sp>
        <p:nvSpPr>
          <p:cNvPr id="3" name="Content Placeholder 2">
            <a:extLst>
              <a:ext uri="{FF2B5EF4-FFF2-40B4-BE49-F238E27FC236}">
                <a16:creationId xmlns:a16="http://schemas.microsoft.com/office/drawing/2014/main" id="{436F9B27-7AA5-8845-A76A-8E6A619874CE}"/>
              </a:ext>
            </a:extLst>
          </p:cNvPr>
          <p:cNvSpPr>
            <a:spLocks noGrp="1"/>
          </p:cNvSpPr>
          <p:nvPr>
            <p:ph idx="1"/>
          </p:nvPr>
        </p:nvSpPr>
        <p:spPr/>
        <p:txBody>
          <a:bodyPr/>
          <a:lstStyle/>
          <a:p>
            <a:r>
              <a:rPr lang="en-US" sz="2800" dirty="0"/>
              <a:t>Opened October 2018 in stairwell of </a:t>
            </a:r>
            <a:r>
              <a:rPr lang="en-US" sz="2800" dirty="0" err="1"/>
              <a:t>CitizenM</a:t>
            </a:r>
            <a:r>
              <a:rPr lang="en-US" sz="2800" dirty="0"/>
              <a:t> Bowery Hotel</a:t>
            </a:r>
          </a:p>
          <a:p>
            <a:r>
              <a:rPr lang="en-US" sz="2800" dirty="0"/>
              <a:t>https://</a:t>
            </a:r>
            <a:r>
              <a:rPr lang="en-US" sz="2800" dirty="0" err="1"/>
              <a:t>www.youtube.com</a:t>
            </a:r>
            <a:r>
              <a:rPr lang="en-US" sz="2800" dirty="0"/>
              <a:t>/</a:t>
            </a:r>
            <a:r>
              <a:rPr lang="en-US" sz="2800" dirty="0" err="1"/>
              <a:t>watch?v</a:t>
            </a:r>
            <a:r>
              <a:rPr lang="en-US" sz="2800" dirty="0"/>
              <a:t>=4pzK0fKGlQY&amp;feature=</a:t>
            </a:r>
            <a:r>
              <a:rPr lang="en-US" sz="2800" dirty="0" err="1"/>
              <a:t>youtu.be</a:t>
            </a:r>
            <a:endParaRPr lang="en-US" sz="2800" dirty="0"/>
          </a:p>
          <a:p>
            <a:endParaRPr lang="en-US" sz="2800" dirty="0"/>
          </a:p>
        </p:txBody>
      </p:sp>
      <p:sp>
        <p:nvSpPr>
          <p:cNvPr id="4" name="Date Placeholder 3">
            <a:extLst>
              <a:ext uri="{FF2B5EF4-FFF2-40B4-BE49-F238E27FC236}">
                <a16:creationId xmlns:a16="http://schemas.microsoft.com/office/drawing/2014/main" id="{E53EF4E6-3A08-0348-AE6C-AFB0AD06F4D2}"/>
              </a:ext>
            </a:extLst>
          </p:cNvPr>
          <p:cNvSpPr>
            <a:spLocks noGrp="1"/>
          </p:cNvSpPr>
          <p:nvPr>
            <p:ph type="dt" sz="half" idx="10"/>
          </p:nvPr>
        </p:nvSpPr>
        <p:spPr/>
        <p:txBody>
          <a:bodyPr/>
          <a:lstStyle/>
          <a:p>
            <a:fld id="{547B305F-7B25-FA4E-8F25-1DCD1FAA8AAC}" type="datetime4">
              <a:rPr lang="en-US" smtClean="0"/>
              <a:pPr/>
              <a:t>April 16, 2024</a:t>
            </a:fld>
            <a:endParaRPr lang="en-US"/>
          </a:p>
        </p:txBody>
      </p:sp>
    </p:spTree>
    <p:extLst>
      <p:ext uri="{BB962C8B-B14F-4D97-AF65-F5344CB8AC3E}">
        <p14:creationId xmlns:p14="http://schemas.microsoft.com/office/powerpoint/2010/main" val="1763486666"/>
      </p:ext>
    </p:extLst>
  </p:cSld>
  <p:clrMapOvr>
    <a:masterClrMapping/>
  </p:clrMapOvr>
</p:sld>
</file>

<file path=ppt/theme/theme1.xml><?xml version="1.0" encoding="utf-8"?>
<a:theme xmlns:a="http://schemas.openxmlformats.org/drawingml/2006/main" name="HLS2012">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pyrightX_CX150_FashionafterStarAthletica" id="{82714E3A-76EC-9D4C-83B4-6C3BF72D3399}" vid="{2886500F-966C-8946-AD9D-CC89C4066E4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23955</TotalTime>
  <Pages>9</Pages>
  <Words>739</Words>
  <Application>Microsoft Macintosh PowerPoint</Application>
  <PresentationFormat>On-screen Show (4:3)</PresentationFormat>
  <Paragraphs>63</Paragraphs>
  <Slides>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HLS2012</vt:lpstr>
      <vt:lpstr>5Pointz</vt:lpstr>
      <vt:lpstr>PowerPoint Presentation</vt:lpstr>
      <vt:lpstr>PowerPoint Presentation</vt:lpstr>
      <vt:lpstr>Whitewashed</vt:lpstr>
      <vt:lpstr>Statutory Damages</vt:lpstr>
      <vt:lpstr>Statutory Damages</vt:lpstr>
      <vt:lpstr>Damages</vt:lpstr>
      <vt:lpstr>Museum of Street Art</vt:lpstr>
    </vt:vector>
  </TitlesOfParts>
  <Company>Harvard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William Fisher</dc:title>
  <dc:subject/>
  <dc:creator>Berkman Center</dc:creator>
  <cp:keywords/>
  <dc:description/>
  <cp:lastModifiedBy>Terry Fisher</cp:lastModifiedBy>
  <cp:revision>131</cp:revision>
  <cp:lastPrinted>2009-04-22T19:24:48Z</cp:lastPrinted>
  <dcterms:created xsi:type="dcterms:W3CDTF">2010-01-10T15:22:40Z</dcterms:created>
  <dcterms:modified xsi:type="dcterms:W3CDTF">2024-04-16T12:13:08Z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80</vt:i4>
  </property>
  <property fmtid="{D5CDD505-2E9C-101B-9397-08002B2CF9AE}" pid="5" name="ScreenSize">
    <vt:i4>1</vt:i4>
  </property>
  <property fmtid="{D5CDD505-2E9C-101B-9397-08002B2CF9AE}" pid="6" name="ScreenUsage">
    <vt:i4>2</vt:i4>
  </property>
  <property fmtid="{D5CDD505-2E9C-101B-9397-08002B2CF9AE}" pid="7" name="MailAddress">
    <vt:lpwstr>tfisher@law.harvard.edu</vt:lpwstr>
  </property>
  <property fmtid="{D5CDD505-2E9C-101B-9397-08002B2CF9AE}" pid="8" name="HomePage">
    <vt:lpwstr/>
  </property>
  <property fmtid="{D5CDD505-2E9C-101B-9397-08002B2CF9AE}" pid="9" name="Other">
    <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true</vt:bool>
  </property>
  <property fmtid="{D5CDD505-2E9C-101B-9397-08002B2CF9AE}" pid="20" name="NavBtnPos">
    <vt:i4>3</vt:i4>
  </property>
  <property fmtid="{D5CDD505-2E9C-101B-9397-08002B2CF9AE}" pid="21" name="OutputDir">
    <vt:lpwstr>d:\intprop\homepage</vt:lpwstr>
  </property>
</Properties>
</file>