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454" r:id="rId3"/>
    <p:sldId id="371" r:id="rId4"/>
    <p:sldId id="369" r:id="rId5"/>
    <p:sldId id="452" r:id="rId6"/>
    <p:sldId id="423" r:id="rId7"/>
    <p:sldId id="293" r:id="rId8"/>
    <p:sldId id="457" r:id="rId9"/>
    <p:sldId id="460" r:id="rId10"/>
    <p:sldId id="448" r:id="rId11"/>
    <p:sldId id="466" r:id="rId12"/>
    <p:sldId id="463" r:id="rId13"/>
    <p:sldId id="358" r:id="rId14"/>
    <p:sldId id="469" r:id="rId15"/>
    <p:sldId id="4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42"/>
    <p:restoredTop sz="96327"/>
  </p:normalViewPr>
  <p:slideViewPr>
    <p:cSldViewPr snapToGrid="0" snapToObjects="1" showGuides="1">
      <p:cViewPr varScale="1">
        <p:scale>
          <a:sx n="112" d="100"/>
          <a:sy n="112" d="100"/>
        </p:scale>
        <p:origin x="616" y="200"/>
      </p:cViewPr>
      <p:guideLst>
        <p:guide orient="horz" pos="230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8C5C1-22F5-4D44-961F-59872730DC0C}"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0F7C2-E45F-7A44-A04D-1AB19FF3CDEF}" type="slidenum">
              <a:rPr lang="en-US" smtClean="0"/>
              <a:t>‹#›</a:t>
            </a:fld>
            <a:endParaRPr lang="en-US"/>
          </a:p>
        </p:txBody>
      </p:sp>
    </p:spTree>
    <p:extLst>
      <p:ext uri="{BB962C8B-B14F-4D97-AF65-F5344CB8AC3E}">
        <p14:creationId xmlns:p14="http://schemas.microsoft.com/office/powerpoint/2010/main" val="123719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A71A1AA-78DC-6C45-9446-36BF3CA81EE9}" type="slidenum">
              <a:rPr lang="en-US">
                <a:latin typeface="Arial" charset="0"/>
                <a:cs typeface="Arial" charset="0"/>
              </a:rPr>
              <a:pPr/>
              <a:t>10</a:t>
            </a:fld>
            <a:endParaRPr lang="en-US">
              <a:latin typeface="Arial" charset="0"/>
              <a:cs typeface="Arial" charset="0"/>
            </a:endParaRPr>
          </a:p>
        </p:txBody>
      </p:sp>
      <p:sp>
        <p:nvSpPr>
          <p:cNvPr id="165890" name="Rectangle 2"/>
          <p:cNvSpPr>
            <a:spLocks noGrp="1" noRot="1" noChangeAspect="1" noChangeArrowheads="1" noTextEdit="1"/>
          </p:cNvSpPr>
          <p:nvPr>
            <p:ph type="sldImg"/>
          </p:nvPr>
        </p:nvSpPr>
        <p:spPr>
          <a:xfrm>
            <a:off x="393700" y="692150"/>
            <a:ext cx="6070600" cy="3416300"/>
          </a:xfrm>
          <a:ln/>
        </p:spPr>
      </p:sp>
      <p:sp>
        <p:nvSpPr>
          <p:cNvPr id="16589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227434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2172AFF-FD29-DD4E-871B-E2EACE64DBD3}" type="slidenum">
              <a:rPr lang="en-US" sz="1200"/>
              <a:pPr eaLnBrk="1" hangingPunct="1"/>
              <a:t>13</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5716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4/15/24</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4/15/24</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8" name="Picture 7" descr="Venn diagram&#10;&#10;Description automatically generated">
            <a:extLst>
              <a:ext uri="{FF2B5EF4-FFF2-40B4-BE49-F238E27FC236}">
                <a16:creationId xmlns:a16="http://schemas.microsoft.com/office/drawing/2014/main" id="{FE47A5C0-A0C4-9948-B148-0E6B01E9E1C2}"/>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pedia.com/terms/a/annuitant.asp" TargetMode="External"/><Relationship Id="rId2" Type="http://schemas.openxmlformats.org/officeDocument/2006/relationships/hyperlink" Target="https://www.investopedia.com/terms/a/annuity.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8220" y="4641501"/>
            <a:ext cx="6400800" cy="1752600"/>
          </a:xfrm>
        </p:spPr>
        <p:txBody>
          <a:bodyPr rtlCol="0">
            <a:normAutofit/>
          </a:bodyPr>
          <a:lstStyle/>
          <a:p>
            <a:pPr>
              <a:defRPr/>
            </a:pPr>
            <a:r>
              <a:rPr lang="en-US" dirty="0">
                <a:ea typeface="+mn-ea"/>
                <a:cs typeface="+mn-cs"/>
              </a:rPr>
              <a:t>William Fisher</a:t>
            </a:r>
          </a:p>
          <a:p>
            <a:pPr>
              <a:defRPr/>
            </a:pPr>
            <a:r>
              <a:rPr lang="en-US" dirty="0">
                <a:ea typeface="+mn-ea"/>
                <a:cs typeface="+mn-cs"/>
              </a:rPr>
              <a:t>February 2022</a:t>
            </a:r>
          </a:p>
        </p:txBody>
      </p:sp>
      <p:pic>
        <p:nvPicPr>
          <p:cNvPr id="4" name="Picture 3"/>
          <p:cNvPicPr>
            <a:picLocks noChangeAspect="1"/>
          </p:cNvPicPr>
          <p:nvPr/>
        </p:nvPicPr>
        <p:blipFill>
          <a:blip r:embed="rId2"/>
          <a:stretch>
            <a:fillRect/>
          </a:stretch>
        </p:blipFill>
        <p:spPr>
          <a:xfrm>
            <a:off x="3141785" y="820615"/>
            <a:ext cx="5814646" cy="3270738"/>
          </a:xfrm>
          <a:prstGeom prst="rect">
            <a:avLst/>
          </a:prstGeom>
        </p:spPr>
      </p:pic>
    </p:spTree>
    <p:extLst>
      <p:ext uri="{BB962C8B-B14F-4D97-AF65-F5344CB8AC3E}">
        <p14:creationId xmlns:p14="http://schemas.microsoft.com/office/powerpoint/2010/main" val="197456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AutoShape 2"/>
          <p:cNvSpPr>
            <a:spLocks noChangeArrowheads="1"/>
          </p:cNvSpPr>
          <p:nvPr/>
        </p:nvSpPr>
        <p:spPr bwMode="auto">
          <a:xfrm>
            <a:off x="2175164" y="481853"/>
            <a:ext cx="2473036" cy="710359"/>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2000" b="1" dirty="0">
                <a:cs typeface="Arial" charset="0"/>
              </a:rPr>
              <a:t>Prince &amp; Madonna</a:t>
            </a:r>
          </a:p>
        </p:txBody>
      </p:sp>
      <p:sp>
        <p:nvSpPr>
          <p:cNvPr id="164866" name="AutoShape 3"/>
          <p:cNvSpPr>
            <a:spLocks noChangeArrowheads="1"/>
          </p:cNvSpPr>
          <p:nvPr/>
        </p:nvSpPr>
        <p:spPr bwMode="auto">
          <a:xfrm>
            <a:off x="4876800" y="1447800"/>
            <a:ext cx="1524000" cy="685800"/>
          </a:xfrm>
          <a:prstGeom prst="roundRect">
            <a:avLst>
              <a:gd name="adj" fmla="val 16667"/>
            </a:avLst>
          </a:prstGeom>
          <a:solidFill>
            <a:srgbClr val="FF0066"/>
          </a:solidFill>
          <a:ln w="9525">
            <a:solidFill>
              <a:schemeClr val="tx1"/>
            </a:solidFill>
            <a:round/>
            <a:headEnd/>
            <a:tailEnd/>
          </a:ln>
        </p:spPr>
        <p:txBody>
          <a:bodyPr wrap="none" anchor="ctr"/>
          <a:lstStyle/>
          <a:p>
            <a:pPr algn="ctr"/>
            <a:r>
              <a:rPr lang="en-US" sz="2000" dirty="0">
                <a:cs typeface="Arial" charset="0"/>
              </a:rPr>
              <a:t>WB Music</a:t>
            </a:r>
          </a:p>
        </p:txBody>
      </p:sp>
      <p:sp>
        <p:nvSpPr>
          <p:cNvPr id="164867" name="AutoShape 4"/>
          <p:cNvSpPr>
            <a:spLocks noChangeArrowheads="1"/>
          </p:cNvSpPr>
          <p:nvPr/>
        </p:nvSpPr>
        <p:spPr bwMode="auto">
          <a:xfrm>
            <a:off x="9067800" y="2209800"/>
            <a:ext cx="1447800" cy="8382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Sheet Music</a:t>
            </a:r>
          </a:p>
          <a:p>
            <a:pPr algn="ctr"/>
            <a:r>
              <a:rPr lang="en-US" sz="2000">
                <a:cs typeface="Arial" charset="0"/>
              </a:rPr>
              <a:t>Printer</a:t>
            </a:r>
          </a:p>
        </p:txBody>
      </p:sp>
      <p:sp>
        <p:nvSpPr>
          <p:cNvPr id="164868" name="AutoShape 5"/>
          <p:cNvSpPr>
            <a:spLocks noChangeArrowheads="1"/>
          </p:cNvSpPr>
          <p:nvPr/>
        </p:nvSpPr>
        <p:spPr bwMode="auto">
          <a:xfrm>
            <a:off x="8763000" y="4572000"/>
            <a:ext cx="1143000" cy="7620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Movie</a:t>
            </a:r>
          </a:p>
          <a:p>
            <a:pPr algn="ctr"/>
            <a:r>
              <a:rPr lang="en-US" sz="2000">
                <a:cs typeface="Arial" charset="0"/>
              </a:rPr>
              <a:t>Studio</a:t>
            </a:r>
          </a:p>
        </p:txBody>
      </p:sp>
      <p:sp>
        <p:nvSpPr>
          <p:cNvPr id="164869" name="AutoShape 6"/>
          <p:cNvSpPr>
            <a:spLocks noChangeArrowheads="1"/>
          </p:cNvSpPr>
          <p:nvPr/>
        </p:nvSpPr>
        <p:spPr bwMode="auto">
          <a:xfrm>
            <a:off x="8305800" y="5867400"/>
            <a:ext cx="1295400" cy="685800"/>
          </a:xfrm>
          <a:prstGeom prst="roundRect">
            <a:avLst>
              <a:gd name="adj" fmla="val 16667"/>
            </a:avLst>
          </a:prstGeom>
          <a:gradFill rotWithShape="0">
            <a:gsLst>
              <a:gs pos="0">
                <a:srgbClr val="FF0066"/>
              </a:gs>
              <a:gs pos="100000">
                <a:srgbClr val="FF00FF"/>
              </a:gs>
            </a:gsLst>
            <a:lin ang="0" scaled="1"/>
          </a:gradFill>
          <a:ln w="9525">
            <a:solidFill>
              <a:schemeClr val="tx1"/>
            </a:solidFill>
            <a:round/>
            <a:headEnd/>
            <a:tailEnd/>
          </a:ln>
        </p:spPr>
        <p:txBody>
          <a:bodyPr wrap="none" anchor="ctr"/>
          <a:lstStyle/>
          <a:p>
            <a:pPr algn="ctr"/>
            <a:r>
              <a:rPr lang="en-US" sz="2000" dirty="0">
                <a:cs typeface="Arial" charset="0"/>
              </a:rPr>
              <a:t>Warner </a:t>
            </a:r>
          </a:p>
          <a:p>
            <a:pPr algn="ctr"/>
            <a:r>
              <a:rPr lang="en-US" sz="2000" dirty="0">
                <a:cs typeface="Arial" charset="0"/>
              </a:rPr>
              <a:t>Bros.</a:t>
            </a:r>
          </a:p>
        </p:txBody>
      </p:sp>
      <p:sp>
        <p:nvSpPr>
          <p:cNvPr id="164870" name="AutoShape 7"/>
          <p:cNvSpPr>
            <a:spLocks noChangeArrowheads="1"/>
          </p:cNvSpPr>
          <p:nvPr/>
        </p:nvSpPr>
        <p:spPr bwMode="auto">
          <a:xfrm>
            <a:off x="2743200" y="3276600"/>
            <a:ext cx="1143000" cy="11430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2000">
                <a:cs typeface="Arial" charset="0"/>
              </a:rPr>
              <a:t>BMI; </a:t>
            </a:r>
          </a:p>
          <a:p>
            <a:pPr algn="ctr"/>
            <a:r>
              <a:rPr lang="en-US" sz="2000">
                <a:cs typeface="Arial" charset="0"/>
              </a:rPr>
              <a:t>ASCAP; </a:t>
            </a:r>
          </a:p>
          <a:p>
            <a:pPr algn="ctr"/>
            <a:r>
              <a:rPr lang="en-US" sz="2000">
                <a:cs typeface="Arial" charset="0"/>
              </a:rPr>
              <a:t>SESAC</a:t>
            </a:r>
          </a:p>
        </p:txBody>
      </p:sp>
      <p:sp>
        <p:nvSpPr>
          <p:cNvPr id="164871" name="AutoShape 8"/>
          <p:cNvSpPr>
            <a:spLocks noChangeArrowheads="1"/>
          </p:cNvSpPr>
          <p:nvPr/>
        </p:nvSpPr>
        <p:spPr bwMode="auto">
          <a:xfrm>
            <a:off x="2895600" y="5715000"/>
            <a:ext cx="1143000" cy="6096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Restaurant</a:t>
            </a:r>
          </a:p>
        </p:txBody>
      </p:sp>
      <p:sp>
        <p:nvSpPr>
          <p:cNvPr id="164872" name="AutoShape 9"/>
          <p:cNvSpPr>
            <a:spLocks noChangeArrowheads="1"/>
          </p:cNvSpPr>
          <p:nvPr/>
        </p:nvSpPr>
        <p:spPr bwMode="auto">
          <a:xfrm>
            <a:off x="1752600" y="5638800"/>
            <a:ext cx="990600" cy="9144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Radio </a:t>
            </a:r>
          </a:p>
          <a:p>
            <a:pPr algn="ctr"/>
            <a:r>
              <a:rPr lang="en-US" sz="2000">
                <a:cs typeface="Arial" charset="0"/>
              </a:rPr>
              <a:t>or TV</a:t>
            </a:r>
          </a:p>
          <a:p>
            <a:pPr algn="ctr"/>
            <a:r>
              <a:rPr lang="en-US" sz="2000">
                <a:cs typeface="Arial" charset="0"/>
              </a:rPr>
              <a:t>Station</a:t>
            </a:r>
          </a:p>
        </p:txBody>
      </p:sp>
      <p:sp>
        <p:nvSpPr>
          <p:cNvPr id="164873" name="Line 10"/>
          <p:cNvSpPr>
            <a:spLocks noChangeShapeType="1"/>
          </p:cNvSpPr>
          <p:nvPr/>
        </p:nvSpPr>
        <p:spPr bwMode="auto">
          <a:xfrm flipH="1">
            <a:off x="2438400" y="4419600"/>
            <a:ext cx="45720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74" name="Line 11"/>
          <p:cNvSpPr>
            <a:spLocks noChangeShapeType="1"/>
          </p:cNvSpPr>
          <p:nvPr/>
        </p:nvSpPr>
        <p:spPr bwMode="auto">
          <a:xfrm>
            <a:off x="3352800" y="4419600"/>
            <a:ext cx="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75" name="Text Box 12"/>
          <p:cNvSpPr txBox="1">
            <a:spLocks noChangeArrowheads="1"/>
          </p:cNvSpPr>
          <p:nvPr/>
        </p:nvSpPr>
        <p:spPr bwMode="auto">
          <a:xfrm>
            <a:off x="2743200" y="4572001"/>
            <a:ext cx="135966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Blanket licenses</a:t>
            </a:r>
          </a:p>
        </p:txBody>
      </p:sp>
      <p:sp>
        <p:nvSpPr>
          <p:cNvPr id="164876" name="Text Box 13"/>
          <p:cNvSpPr txBox="1">
            <a:spLocks noChangeArrowheads="1"/>
          </p:cNvSpPr>
          <p:nvPr/>
        </p:nvSpPr>
        <p:spPr bwMode="auto">
          <a:xfrm>
            <a:off x="4749801" y="714189"/>
            <a:ext cx="30732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dirty="0">
                <a:cs typeface="Arial" charset="0"/>
              </a:rPr>
              <a:t>Assignment of musical-works copyright</a:t>
            </a:r>
          </a:p>
        </p:txBody>
      </p:sp>
      <p:sp>
        <p:nvSpPr>
          <p:cNvPr id="164877" name="Line 14"/>
          <p:cNvSpPr>
            <a:spLocks noChangeShapeType="1"/>
          </p:cNvSpPr>
          <p:nvPr/>
        </p:nvSpPr>
        <p:spPr bwMode="auto">
          <a:xfrm>
            <a:off x="6096000" y="2133600"/>
            <a:ext cx="2667000" cy="3733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78" name="Text Box 15"/>
          <p:cNvSpPr txBox="1">
            <a:spLocks noChangeArrowheads="1"/>
          </p:cNvSpPr>
          <p:nvPr/>
        </p:nvSpPr>
        <p:spPr bwMode="auto">
          <a:xfrm>
            <a:off x="7086601" y="4419600"/>
            <a:ext cx="10246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Mechanical</a:t>
            </a:r>
          </a:p>
          <a:p>
            <a:r>
              <a:rPr lang="en-US" sz="1400">
                <a:cs typeface="Arial" charset="0"/>
              </a:rPr>
              <a:t>license</a:t>
            </a:r>
          </a:p>
        </p:txBody>
      </p:sp>
      <p:sp>
        <p:nvSpPr>
          <p:cNvPr id="164879" name="Text Box 16"/>
          <p:cNvSpPr txBox="1">
            <a:spLocks noChangeArrowheads="1"/>
          </p:cNvSpPr>
          <p:nvPr/>
        </p:nvSpPr>
        <p:spPr bwMode="auto">
          <a:xfrm>
            <a:off x="7467600" y="3606800"/>
            <a:ext cx="136127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Synchronization</a:t>
            </a:r>
          </a:p>
          <a:p>
            <a:r>
              <a:rPr lang="en-US" sz="1400">
                <a:cs typeface="Arial" charset="0"/>
              </a:rPr>
              <a:t>license</a:t>
            </a:r>
          </a:p>
        </p:txBody>
      </p:sp>
      <p:sp>
        <p:nvSpPr>
          <p:cNvPr id="164880" name="Line 17"/>
          <p:cNvSpPr>
            <a:spLocks noChangeShapeType="1"/>
          </p:cNvSpPr>
          <p:nvPr/>
        </p:nvSpPr>
        <p:spPr bwMode="auto">
          <a:xfrm>
            <a:off x="6248400" y="2133600"/>
            <a:ext cx="2438400" cy="2514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81" name="Line 18"/>
          <p:cNvSpPr>
            <a:spLocks noChangeShapeType="1"/>
          </p:cNvSpPr>
          <p:nvPr/>
        </p:nvSpPr>
        <p:spPr bwMode="auto">
          <a:xfrm>
            <a:off x="6400800" y="1828800"/>
            <a:ext cx="259080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82" name="Text Box 19"/>
          <p:cNvSpPr txBox="1">
            <a:spLocks noChangeArrowheads="1"/>
          </p:cNvSpPr>
          <p:nvPr/>
        </p:nvSpPr>
        <p:spPr bwMode="auto">
          <a:xfrm>
            <a:off x="7162800" y="1725613"/>
            <a:ext cx="116249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Reproduction</a:t>
            </a:r>
          </a:p>
          <a:p>
            <a:r>
              <a:rPr lang="en-US" sz="1400">
                <a:cs typeface="Arial" charset="0"/>
              </a:rPr>
              <a:t>license</a:t>
            </a:r>
          </a:p>
        </p:txBody>
      </p:sp>
      <p:sp>
        <p:nvSpPr>
          <p:cNvPr id="164883" name="Line 21"/>
          <p:cNvSpPr>
            <a:spLocks noChangeShapeType="1"/>
          </p:cNvSpPr>
          <p:nvPr/>
        </p:nvSpPr>
        <p:spPr bwMode="auto">
          <a:xfrm>
            <a:off x="5791200" y="4267200"/>
            <a:ext cx="2438400" cy="1676400"/>
          </a:xfrm>
          <a:prstGeom prst="line">
            <a:avLst/>
          </a:prstGeom>
          <a:noFill/>
          <a:ln w="38100" cmpd="sng">
            <a:solidFill>
              <a:srgbClr val="FF0000"/>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84" name="Text Box 22"/>
          <p:cNvSpPr txBox="1">
            <a:spLocks noChangeArrowheads="1"/>
          </p:cNvSpPr>
          <p:nvPr/>
        </p:nvSpPr>
        <p:spPr bwMode="auto">
          <a:xfrm>
            <a:off x="5530850" y="4603750"/>
            <a:ext cx="1555234"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Assignment</a:t>
            </a:r>
          </a:p>
          <a:p>
            <a:r>
              <a:rPr lang="en-US" sz="1400">
                <a:cs typeface="Arial" charset="0"/>
              </a:rPr>
              <a:t>of sound-recording</a:t>
            </a:r>
          </a:p>
          <a:p>
            <a:r>
              <a:rPr lang="en-US" sz="1400">
                <a:cs typeface="Arial" charset="0"/>
              </a:rPr>
              <a:t>copyright</a:t>
            </a:r>
          </a:p>
        </p:txBody>
      </p:sp>
      <p:sp>
        <p:nvSpPr>
          <p:cNvPr id="164885" name="Text Box 23"/>
          <p:cNvSpPr txBox="1">
            <a:spLocks noChangeArrowheads="1"/>
          </p:cNvSpPr>
          <p:nvPr/>
        </p:nvSpPr>
        <p:spPr bwMode="auto">
          <a:xfrm>
            <a:off x="3657600" y="2335213"/>
            <a:ext cx="11015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Performance</a:t>
            </a:r>
          </a:p>
          <a:p>
            <a:r>
              <a:rPr lang="en-US" sz="1400">
                <a:cs typeface="Arial" charset="0"/>
              </a:rPr>
              <a:t>license</a:t>
            </a:r>
          </a:p>
        </p:txBody>
      </p:sp>
      <p:sp>
        <p:nvSpPr>
          <p:cNvPr id="164886" name="AutoShape 25"/>
          <p:cNvSpPr>
            <a:spLocks noChangeArrowheads="1"/>
          </p:cNvSpPr>
          <p:nvPr/>
        </p:nvSpPr>
        <p:spPr bwMode="auto">
          <a:xfrm>
            <a:off x="9067800" y="3429000"/>
            <a:ext cx="1447800" cy="7620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Foreign</a:t>
            </a:r>
          </a:p>
          <a:p>
            <a:pPr algn="ctr"/>
            <a:r>
              <a:rPr lang="en-US" sz="2000">
                <a:cs typeface="Arial" charset="0"/>
              </a:rPr>
              <a:t>Subpublisher</a:t>
            </a:r>
          </a:p>
        </p:txBody>
      </p:sp>
      <p:sp>
        <p:nvSpPr>
          <p:cNvPr id="164887" name="Line 26"/>
          <p:cNvSpPr>
            <a:spLocks noChangeShapeType="1"/>
          </p:cNvSpPr>
          <p:nvPr/>
        </p:nvSpPr>
        <p:spPr bwMode="auto">
          <a:xfrm>
            <a:off x="6324600" y="2133600"/>
            <a:ext cx="2667000" cy="1447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888" name="Text Box 27"/>
          <p:cNvSpPr txBox="1">
            <a:spLocks noChangeArrowheads="1"/>
          </p:cNvSpPr>
          <p:nvPr/>
        </p:nvSpPr>
        <p:spPr bwMode="auto">
          <a:xfrm>
            <a:off x="7696201" y="2819400"/>
            <a:ext cx="122180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cs typeface="Arial" charset="0"/>
              </a:rPr>
              <a:t>Subpublishing</a:t>
            </a:r>
          </a:p>
          <a:p>
            <a:r>
              <a:rPr lang="en-US" sz="1400">
                <a:cs typeface="Arial" charset="0"/>
              </a:rPr>
              <a:t>license</a:t>
            </a:r>
          </a:p>
        </p:txBody>
      </p:sp>
      <p:sp>
        <p:nvSpPr>
          <p:cNvPr id="164889" name="Freeform 28"/>
          <p:cNvSpPr>
            <a:spLocks/>
          </p:cNvSpPr>
          <p:nvPr/>
        </p:nvSpPr>
        <p:spPr bwMode="auto">
          <a:xfrm>
            <a:off x="3429000" y="20574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890" name="Freeform 29"/>
          <p:cNvSpPr>
            <a:spLocks/>
          </p:cNvSpPr>
          <p:nvPr/>
        </p:nvSpPr>
        <p:spPr bwMode="auto">
          <a:xfrm>
            <a:off x="4724400" y="866588"/>
            <a:ext cx="838200" cy="581212"/>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7620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891" name="Line 30"/>
          <p:cNvSpPr>
            <a:spLocks noChangeShapeType="1"/>
          </p:cNvSpPr>
          <p:nvPr/>
        </p:nvSpPr>
        <p:spPr bwMode="auto">
          <a:xfrm flipH="1">
            <a:off x="2514600" y="4495800"/>
            <a:ext cx="457200" cy="11430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2" name="Line 31"/>
          <p:cNvSpPr>
            <a:spLocks noChangeShapeType="1"/>
          </p:cNvSpPr>
          <p:nvPr/>
        </p:nvSpPr>
        <p:spPr bwMode="auto">
          <a:xfrm>
            <a:off x="3505200" y="4495800"/>
            <a:ext cx="0" cy="12192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3" name="Line 32"/>
          <p:cNvSpPr>
            <a:spLocks noChangeShapeType="1"/>
          </p:cNvSpPr>
          <p:nvPr/>
        </p:nvSpPr>
        <p:spPr bwMode="auto">
          <a:xfrm>
            <a:off x="5867400" y="4495800"/>
            <a:ext cx="2438400" cy="167640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4" name="Line 33"/>
          <p:cNvSpPr>
            <a:spLocks noChangeShapeType="1"/>
          </p:cNvSpPr>
          <p:nvPr/>
        </p:nvSpPr>
        <p:spPr bwMode="auto">
          <a:xfrm>
            <a:off x="6019800" y="2286000"/>
            <a:ext cx="2590800" cy="35814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5" name="Line 34"/>
          <p:cNvSpPr>
            <a:spLocks noChangeShapeType="1"/>
          </p:cNvSpPr>
          <p:nvPr/>
        </p:nvSpPr>
        <p:spPr bwMode="auto">
          <a:xfrm>
            <a:off x="6324600" y="2286000"/>
            <a:ext cx="2438400" cy="2514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6" name="Line 35"/>
          <p:cNvSpPr>
            <a:spLocks noChangeShapeType="1"/>
          </p:cNvSpPr>
          <p:nvPr/>
        </p:nvSpPr>
        <p:spPr bwMode="auto">
          <a:xfrm>
            <a:off x="6553200" y="2133600"/>
            <a:ext cx="2514600" cy="1371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7" name="Line 36"/>
          <p:cNvSpPr>
            <a:spLocks noChangeShapeType="1"/>
          </p:cNvSpPr>
          <p:nvPr/>
        </p:nvSpPr>
        <p:spPr bwMode="auto">
          <a:xfrm>
            <a:off x="6477000" y="1752600"/>
            <a:ext cx="2590800" cy="6096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898" name="Freeform 37"/>
          <p:cNvSpPr>
            <a:spLocks/>
          </p:cNvSpPr>
          <p:nvPr/>
        </p:nvSpPr>
        <p:spPr bwMode="auto">
          <a:xfrm>
            <a:off x="3505200" y="21336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19050">
            <a:solidFill>
              <a:srgbClr val="33CC33"/>
            </a:solidFill>
            <a:round/>
            <a:headEnd type="triangle" w="med" len="me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899" name="Line 38"/>
          <p:cNvSpPr>
            <a:spLocks noChangeShapeType="1"/>
          </p:cNvSpPr>
          <p:nvPr/>
        </p:nvSpPr>
        <p:spPr bwMode="auto">
          <a:xfrm flipV="1">
            <a:off x="3276600" y="1167654"/>
            <a:ext cx="304800" cy="2108946"/>
          </a:xfrm>
          <a:prstGeom prst="line">
            <a:avLst/>
          </a:prstGeom>
          <a:noFill/>
          <a:ln w="19050">
            <a:solidFill>
              <a:srgbClr val="33CC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900" name="Freeform 39"/>
          <p:cNvSpPr>
            <a:spLocks/>
          </p:cNvSpPr>
          <p:nvPr/>
        </p:nvSpPr>
        <p:spPr bwMode="auto">
          <a:xfrm>
            <a:off x="4800600" y="6096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19050">
            <a:solidFill>
              <a:srgbClr val="33CC33"/>
            </a:solidFill>
            <a:round/>
            <a:headEnd type="triangle" w="med" len="me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901" name="AutoShape 40"/>
          <p:cNvSpPr>
            <a:spLocks noChangeArrowheads="1"/>
          </p:cNvSpPr>
          <p:nvPr/>
        </p:nvSpPr>
        <p:spPr bwMode="auto">
          <a:xfrm>
            <a:off x="6096000" y="3276600"/>
            <a:ext cx="1219200" cy="685800"/>
          </a:xfrm>
          <a:prstGeom prst="roundRect">
            <a:avLst>
              <a:gd name="adj" fmla="val 16667"/>
            </a:avLst>
          </a:prstGeom>
          <a:solidFill>
            <a:srgbClr val="FFFF00"/>
          </a:solidFill>
          <a:ln w="9525">
            <a:solidFill>
              <a:schemeClr val="tx1"/>
            </a:solidFill>
            <a:round/>
            <a:headEnd/>
            <a:tailEnd/>
          </a:ln>
        </p:spPr>
        <p:txBody>
          <a:bodyPr wrap="none" anchor="ctr"/>
          <a:lstStyle/>
          <a:p>
            <a:pPr algn="ctr"/>
            <a:endParaRPr lang="en-US" sz="2000">
              <a:cs typeface="Arial" charset="0"/>
            </a:endParaRPr>
          </a:p>
        </p:txBody>
      </p:sp>
      <p:sp>
        <p:nvSpPr>
          <p:cNvPr id="164902" name="Text Box 41"/>
          <p:cNvSpPr txBox="1">
            <a:spLocks noChangeArrowheads="1"/>
          </p:cNvSpPr>
          <p:nvPr/>
        </p:nvSpPr>
        <p:spPr bwMode="auto">
          <a:xfrm>
            <a:off x="6096001" y="3276601"/>
            <a:ext cx="1235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cs typeface="Arial" charset="0"/>
              </a:rPr>
              <a:t>Harry Fox</a:t>
            </a:r>
          </a:p>
          <a:p>
            <a:r>
              <a:rPr lang="en-US" sz="2000">
                <a:cs typeface="Arial" charset="0"/>
              </a:rPr>
              <a:t>  Agency</a:t>
            </a:r>
          </a:p>
        </p:txBody>
      </p:sp>
      <p:sp>
        <p:nvSpPr>
          <p:cNvPr id="164903" name="Freeform 42"/>
          <p:cNvSpPr>
            <a:spLocks/>
          </p:cNvSpPr>
          <p:nvPr/>
        </p:nvSpPr>
        <p:spPr bwMode="auto">
          <a:xfrm>
            <a:off x="5270500" y="2133600"/>
            <a:ext cx="749300" cy="1219200"/>
          </a:xfrm>
          <a:custGeom>
            <a:avLst/>
            <a:gdLst>
              <a:gd name="T0" fmla="*/ 2147483647 w 280"/>
              <a:gd name="T1" fmla="*/ 0 h 336"/>
              <a:gd name="T2" fmla="*/ 2147483647 w 280"/>
              <a:gd name="T3" fmla="*/ 2147483647 h 336"/>
              <a:gd name="T4" fmla="*/ 2147483647 w 280"/>
              <a:gd name="T5" fmla="*/ 2147483647 h 336"/>
              <a:gd name="T6" fmla="*/ 0 60000 65536"/>
              <a:gd name="T7" fmla="*/ 0 60000 65536"/>
              <a:gd name="T8" fmla="*/ 0 60000 65536"/>
              <a:gd name="T9" fmla="*/ 0 w 280"/>
              <a:gd name="T10" fmla="*/ 0 h 336"/>
              <a:gd name="T11" fmla="*/ 280 w 280"/>
              <a:gd name="T12" fmla="*/ 336 h 336"/>
            </a:gdLst>
            <a:ahLst/>
            <a:cxnLst>
              <a:cxn ang="T6">
                <a:pos x="T0" y="T1"/>
              </a:cxn>
              <a:cxn ang="T7">
                <a:pos x="T2" y="T3"/>
              </a:cxn>
              <a:cxn ang="T8">
                <a:pos x="T4" y="T5"/>
              </a:cxn>
            </a:cxnLst>
            <a:rect l="T9" t="T10" r="T11" b="T12"/>
            <a:pathLst>
              <a:path w="280" h="336">
                <a:moveTo>
                  <a:pt x="40" y="0"/>
                </a:moveTo>
                <a:cubicBezTo>
                  <a:pt x="20" y="92"/>
                  <a:pt x="0" y="184"/>
                  <a:pt x="40" y="240"/>
                </a:cubicBezTo>
                <a:cubicBezTo>
                  <a:pt x="80" y="296"/>
                  <a:pt x="180" y="316"/>
                  <a:pt x="280" y="336"/>
                </a:cubicBezTo>
              </a:path>
            </a:pathLst>
          </a:custGeom>
          <a:noFill/>
          <a:ln w="9525">
            <a:solidFill>
              <a:srgbClr val="33CC33"/>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904" name="AutoShape 43"/>
          <p:cNvSpPr>
            <a:spLocks noChangeArrowheads="1"/>
          </p:cNvSpPr>
          <p:nvPr/>
        </p:nvSpPr>
        <p:spPr bwMode="auto">
          <a:xfrm>
            <a:off x="4267200" y="5715000"/>
            <a:ext cx="1219200" cy="6096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US" sz="2000">
                <a:cs typeface="Arial" charset="0"/>
              </a:rPr>
              <a:t>Webcaster</a:t>
            </a:r>
          </a:p>
        </p:txBody>
      </p:sp>
      <p:sp>
        <p:nvSpPr>
          <p:cNvPr id="164905" name="Line 44"/>
          <p:cNvSpPr>
            <a:spLocks noChangeShapeType="1"/>
          </p:cNvSpPr>
          <p:nvPr/>
        </p:nvSpPr>
        <p:spPr bwMode="auto">
          <a:xfrm>
            <a:off x="3810000" y="4419600"/>
            <a:ext cx="914400" cy="1219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906" name="Line 45"/>
          <p:cNvSpPr>
            <a:spLocks noChangeShapeType="1"/>
          </p:cNvSpPr>
          <p:nvPr/>
        </p:nvSpPr>
        <p:spPr bwMode="auto">
          <a:xfrm flipH="1" flipV="1">
            <a:off x="5562600" y="6019800"/>
            <a:ext cx="27432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4907" name="AutoShape 46"/>
          <p:cNvSpPr>
            <a:spLocks noChangeArrowheads="1"/>
          </p:cNvSpPr>
          <p:nvPr/>
        </p:nvSpPr>
        <p:spPr bwMode="auto">
          <a:xfrm>
            <a:off x="6858000" y="5867400"/>
            <a:ext cx="990600" cy="6858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2000">
                <a:cs typeface="Arial" charset="0"/>
              </a:rPr>
              <a:t>Sound</a:t>
            </a:r>
          </a:p>
          <a:p>
            <a:pPr algn="ctr"/>
            <a:r>
              <a:rPr lang="en-US" sz="2000">
                <a:cs typeface="Arial" charset="0"/>
              </a:rPr>
              <a:t>Exchange</a:t>
            </a:r>
          </a:p>
        </p:txBody>
      </p:sp>
      <p:sp>
        <p:nvSpPr>
          <p:cNvPr id="164908" name="Line 47"/>
          <p:cNvSpPr>
            <a:spLocks noChangeShapeType="1"/>
          </p:cNvSpPr>
          <p:nvPr/>
        </p:nvSpPr>
        <p:spPr bwMode="auto">
          <a:xfrm flipH="1" flipV="1">
            <a:off x="5562600" y="6096000"/>
            <a:ext cx="1219200" cy="7620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909" name="Line 48"/>
          <p:cNvSpPr>
            <a:spLocks noChangeShapeType="1"/>
          </p:cNvSpPr>
          <p:nvPr/>
        </p:nvSpPr>
        <p:spPr bwMode="auto">
          <a:xfrm flipH="1" flipV="1">
            <a:off x="7848600" y="6248400"/>
            <a:ext cx="381000" cy="0"/>
          </a:xfrm>
          <a:prstGeom prst="line">
            <a:avLst/>
          </a:prstGeom>
          <a:noFill/>
          <a:ln w="12700">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910" name="Line 49"/>
          <p:cNvSpPr>
            <a:spLocks noChangeShapeType="1"/>
          </p:cNvSpPr>
          <p:nvPr/>
        </p:nvSpPr>
        <p:spPr bwMode="auto">
          <a:xfrm>
            <a:off x="3733800" y="4495800"/>
            <a:ext cx="838200" cy="1143000"/>
          </a:xfrm>
          <a:prstGeom prst="line">
            <a:avLst/>
          </a:prstGeom>
          <a:noFill/>
          <a:ln w="28575">
            <a:solidFill>
              <a:srgbClr val="33CC33"/>
            </a:solidFill>
            <a:round/>
            <a:headEnd type="triangle" w="med" len="med"/>
            <a:tailEnd/>
          </a:ln>
          <a:extLst>
            <a:ext uri="{909E8E84-426E-40dd-AFC4-6F175D3DCCD1}">
              <a14:hiddenFill xmlns="" xmlns:a14="http://schemas.microsoft.com/office/drawing/2010/main">
                <a:noFill/>
              </a14:hiddenFill>
            </a:ext>
          </a:extLst>
        </p:spPr>
        <p:txBody>
          <a:bodyPr/>
          <a:lstStyle/>
          <a:p>
            <a:endParaRPr lang="en-US"/>
          </a:p>
        </p:txBody>
      </p:sp>
      <p:sp>
        <p:nvSpPr>
          <p:cNvPr id="164911" name="AutoShape 14"/>
          <p:cNvSpPr>
            <a:spLocks noChangeArrowheads="1"/>
          </p:cNvSpPr>
          <p:nvPr/>
        </p:nvSpPr>
        <p:spPr bwMode="auto">
          <a:xfrm>
            <a:off x="4495800" y="3733800"/>
            <a:ext cx="1295400" cy="609600"/>
          </a:xfrm>
          <a:prstGeom prst="roundRect">
            <a:avLst>
              <a:gd name="adj" fmla="val 16667"/>
            </a:avLst>
          </a:prstGeom>
          <a:solidFill>
            <a:srgbClr val="3399FF"/>
          </a:solidFill>
          <a:ln w="9525">
            <a:solidFill>
              <a:schemeClr val="tx1"/>
            </a:solidFill>
            <a:round/>
            <a:headEnd/>
            <a:tailEnd/>
          </a:ln>
        </p:spPr>
        <p:txBody>
          <a:bodyPr wrap="none" anchor="ctr"/>
          <a:lstStyle/>
          <a:p>
            <a:pPr algn="ctr"/>
            <a:r>
              <a:rPr lang="en-US" sz="2000" b="1" dirty="0">
                <a:cs typeface="Arial" charset="0"/>
              </a:rPr>
              <a:t>Prince</a:t>
            </a:r>
          </a:p>
        </p:txBody>
      </p:sp>
      <p:sp>
        <p:nvSpPr>
          <p:cNvPr id="164912" name="Freeform 6"/>
          <p:cNvSpPr>
            <a:spLocks/>
          </p:cNvSpPr>
          <p:nvPr/>
        </p:nvSpPr>
        <p:spPr bwMode="auto">
          <a:xfrm>
            <a:off x="2819400" y="6477000"/>
            <a:ext cx="5486400" cy="336550"/>
          </a:xfrm>
          <a:custGeom>
            <a:avLst/>
            <a:gdLst>
              <a:gd name="T0" fmla="*/ 5506588 w 5466286"/>
              <a:gd name="T1" fmla="*/ 78956 h 260716"/>
              <a:gd name="T2" fmla="*/ 2463265 w 5466286"/>
              <a:gd name="T3" fmla="*/ 434251 h 260716"/>
              <a:gd name="T4" fmla="*/ 0 w 5466286"/>
              <a:gd name="T5" fmla="*/ 0 h 260716"/>
              <a:gd name="T6" fmla="*/ 0 60000 65536"/>
              <a:gd name="T7" fmla="*/ 0 60000 65536"/>
              <a:gd name="T8" fmla="*/ 0 60000 65536"/>
            </a:gdLst>
            <a:ahLst/>
            <a:cxnLst>
              <a:cxn ang="T6">
                <a:pos x="T0" y="T1"/>
              </a:cxn>
              <a:cxn ang="T7">
                <a:pos x="T2" y="T3"/>
              </a:cxn>
              <a:cxn ang="T8">
                <a:pos x="T4" y="T5"/>
              </a:cxn>
            </a:cxnLst>
            <a:rect l="0" t="0" r="r" b="b"/>
            <a:pathLst>
              <a:path w="5466286" h="260716">
                <a:moveTo>
                  <a:pt x="5466286" y="47331"/>
                </a:moveTo>
                <a:cubicBezTo>
                  <a:pt x="4411285" y="157768"/>
                  <a:pt x="3356284" y="268206"/>
                  <a:pt x="2445236" y="260318"/>
                </a:cubicBezTo>
                <a:cubicBezTo>
                  <a:pt x="1534188" y="252430"/>
                  <a:pt x="0" y="0"/>
                  <a:pt x="0" y="0"/>
                </a:cubicBezTo>
              </a:path>
            </a:pathLst>
          </a:custGeom>
          <a:noFill/>
          <a:ln w="9525">
            <a:solidFill>
              <a:srgbClr val="2DB72D"/>
            </a:solidFill>
            <a:prstDash val="sysDash"/>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64913" name="Text Box 51"/>
          <p:cNvSpPr txBox="1">
            <a:spLocks noChangeArrowheads="1"/>
          </p:cNvSpPr>
          <p:nvPr/>
        </p:nvSpPr>
        <p:spPr bwMode="auto">
          <a:xfrm>
            <a:off x="5562600" y="6400800"/>
            <a:ext cx="800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008000"/>
                </a:solidFill>
                <a:cs typeface="Arial" charset="0"/>
              </a:rPr>
              <a:t>payola</a:t>
            </a:r>
          </a:p>
        </p:txBody>
      </p:sp>
      <p:sp>
        <p:nvSpPr>
          <p:cNvPr id="164914" name="AutoShape 46"/>
          <p:cNvSpPr>
            <a:spLocks noChangeArrowheads="1"/>
          </p:cNvSpPr>
          <p:nvPr/>
        </p:nvSpPr>
        <p:spPr bwMode="auto">
          <a:xfrm>
            <a:off x="3505200" y="6477000"/>
            <a:ext cx="914400" cy="3048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2000">
                <a:cs typeface="Arial" charset="0"/>
              </a:rPr>
              <a:t>“Indies”</a:t>
            </a:r>
          </a:p>
        </p:txBody>
      </p:sp>
    </p:spTree>
    <p:extLst>
      <p:ext uri="{BB962C8B-B14F-4D97-AF65-F5344CB8AC3E}">
        <p14:creationId xmlns:p14="http://schemas.microsoft.com/office/powerpoint/2010/main" val="868352149"/>
      </p:ext>
    </p:extLst>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AD8C24A9-F2AB-C945-F3EA-835DD0231A3F}"/>
              </a:ext>
            </a:extLst>
          </p:cNvPr>
          <p:cNvPicPr>
            <a:picLocks noChangeAspect="1"/>
          </p:cNvPicPr>
          <p:nvPr/>
        </p:nvPicPr>
        <p:blipFill>
          <a:blip r:embed="rId2"/>
          <a:stretch>
            <a:fillRect/>
          </a:stretch>
        </p:blipFill>
        <p:spPr>
          <a:xfrm>
            <a:off x="2981437" y="369553"/>
            <a:ext cx="6229125" cy="5542515"/>
          </a:xfrm>
          <a:prstGeom prst="rect">
            <a:avLst/>
          </a:prstGeom>
        </p:spPr>
      </p:pic>
    </p:spTree>
    <p:extLst>
      <p:ext uri="{BB962C8B-B14F-4D97-AF65-F5344CB8AC3E}">
        <p14:creationId xmlns:p14="http://schemas.microsoft.com/office/powerpoint/2010/main" val="196619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lothing store&#10;&#10;Description automatically generated">
            <a:extLst>
              <a:ext uri="{FF2B5EF4-FFF2-40B4-BE49-F238E27FC236}">
                <a16:creationId xmlns:a16="http://schemas.microsoft.com/office/drawing/2014/main" id="{ED0D8C88-00D2-6028-B0E4-6CDE9E61A2DA}"/>
              </a:ext>
            </a:extLst>
          </p:cNvPr>
          <p:cNvPicPr>
            <a:picLocks noChangeAspect="1"/>
          </p:cNvPicPr>
          <p:nvPr/>
        </p:nvPicPr>
        <p:blipFill>
          <a:blip r:embed="rId2"/>
          <a:stretch>
            <a:fillRect/>
          </a:stretch>
        </p:blipFill>
        <p:spPr>
          <a:xfrm>
            <a:off x="0" y="193182"/>
            <a:ext cx="12192000" cy="6471633"/>
          </a:xfrm>
          <a:prstGeom prst="rect">
            <a:avLst/>
          </a:prstGeom>
        </p:spPr>
      </p:pic>
    </p:spTree>
    <p:extLst>
      <p:ext uri="{BB962C8B-B14F-4D97-AF65-F5344CB8AC3E}">
        <p14:creationId xmlns:p14="http://schemas.microsoft.com/office/powerpoint/2010/main" val="21564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981200" y="0"/>
            <a:ext cx="8229600" cy="1143000"/>
          </a:xfrm>
        </p:spPr>
        <p:txBody>
          <a:bodyPr/>
          <a:lstStyle/>
          <a:p>
            <a:pPr eaLnBrk="1" hangingPunct="1"/>
            <a:r>
              <a:rPr lang="en-US" sz="3200">
                <a:latin typeface="Arial" charset="0"/>
                <a:cs typeface="Arial" charset="0"/>
              </a:rPr>
              <a:t>Works Created in 1978 or later</a:t>
            </a:r>
          </a:p>
        </p:txBody>
      </p:sp>
      <p:sp>
        <p:nvSpPr>
          <p:cNvPr id="43011" name="Line 1027"/>
          <p:cNvSpPr>
            <a:spLocks noChangeShapeType="1"/>
          </p:cNvSpPr>
          <p:nvPr/>
        </p:nvSpPr>
        <p:spPr bwMode="auto">
          <a:xfrm>
            <a:off x="3276600" y="64008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12" name="Line 1028"/>
          <p:cNvSpPr>
            <a:spLocks noChangeShapeType="1"/>
          </p:cNvSpPr>
          <p:nvPr/>
        </p:nvSpPr>
        <p:spPr bwMode="auto">
          <a:xfrm flipV="1">
            <a:off x="1752600" y="52578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13" name="Text Box 1029"/>
          <p:cNvSpPr txBox="1">
            <a:spLocks noChangeArrowheads="1"/>
          </p:cNvSpPr>
          <p:nvPr/>
        </p:nvSpPr>
        <p:spPr bwMode="auto">
          <a:xfrm>
            <a:off x="2743200" y="48910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43014" name="Text Box 1030"/>
          <p:cNvSpPr txBox="1">
            <a:spLocks noChangeArrowheads="1"/>
          </p:cNvSpPr>
          <p:nvPr/>
        </p:nvSpPr>
        <p:spPr bwMode="auto">
          <a:xfrm>
            <a:off x="4953000" y="6400801"/>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43015" name="Text Box 1031"/>
          <p:cNvSpPr txBox="1">
            <a:spLocks noChangeArrowheads="1"/>
          </p:cNvSpPr>
          <p:nvPr/>
        </p:nvSpPr>
        <p:spPr bwMode="auto">
          <a:xfrm>
            <a:off x="2286000" y="5791201"/>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43016" name="Line 1032"/>
          <p:cNvSpPr>
            <a:spLocks noChangeShapeType="1"/>
          </p:cNvSpPr>
          <p:nvPr/>
        </p:nvSpPr>
        <p:spPr bwMode="auto">
          <a:xfrm flipV="1">
            <a:off x="3048000" y="5410200"/>
            <a:ext cx="304800" cy="457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17" name="Oval 1033"/>
          <p:cNvSpPr>
            <a:spLocks noChangeArrowheads="1"/>
          </p:cNvSpPr>
          <p:nvPr/>
        </p:nvSpPr>
        <p:spPr bwMode="auto">
          <a:xfrm>
            <a:off x="33528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18" name="Line 1034"/>
          <p:cNvSpPr>
            <a:spLocks noChangeShapeType="1"/>
          </p:cNvSpPr>
          <p:nvPr/>
        </p:nvSpPr>
        <p:spPr bwMode="auto">
          <a:xfrm>
            <a:off x="8839200" y="52578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19" name="Oval 1035"/>
          <p:cNvSpPr>
            <a:spLocks noChangeArrowheads="1"/>
          </p:cNvSpPr>
          <p:nvPr/>
        </p:nvSpPr>
        <p:spPr bwMode="auto">
          <a:xfrm>
            <a:off x="87249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20" name="Text Box 1036"/>
          <p:cNvSpPr txBox="1">
            <a:spLocks noChangeArrowheads="1"/>
          </p:cNvSpPr>
          <p:nvPr/>
        </p:nvSpPr>
        <p:spPr bwMode="auto">
          <a:xfrm>
            <a:off x="5943600" y="5257801"/>
            <a:ext cx="1435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Life + 70 yrs</a:t>
            </a:r>
          </a:p>
        </p:txBody>
      </p:sp>
      <p:sp>
        <p:nvSpPr>
          <p:cNvPr id="43021" name="Oval 1037"/>
          <p:cNvSpPr>
            <a:spLocks noChangeArrowheads="1"/>
          </p:cNvSpPr>
          <p:nvPr/>
        </p:nvSpPr>
        <p:spPr bwMode="auto">
          <a:xfrm>
            <a:off x="16764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22" name="Text Box 1038"/>
          <p:cNvSpPr txBox="1">
            <a:spLocks noChangeArrowheads="1"/>
          </p:cNvSpPr>
          <p:nvPr/>
        </p:nvSpPr>
        <p:spPr bwMode="auto">
          <a:xfrm>
            <a:off x="1828800" y="4191001"/>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43023" name="Line 1039"/>
          <p:cNvSpPr>
            <a:spLocks noChangeShapeType="1"/>
          </p:cNvSpPr>
          <p:nvPr/>
        </p:nvSpPr>
        <p:spPr bwMode="auto">
          <a:xfrm flipH="1">
            <a:off x="1828800" y="44958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4" name="Line 1040"/>
          <p:cNvSpPr>
            <a:spLocks noChangeShapeType="1"/>
          </p:cNvSpPr>
          <p:nvPr/>
        </p:nvSpPr>
        <p:spPr bwMode="auto">
          <a:xfrm>
            <a:off x="9372600" y="64008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5" name="Line 1041"/>
          <p:cNvSpPr>
            <a:spLocks noChangeShapeType="1"/>
          </p:cNvSpPr>
          <p:nvPr/>
        </p:nvSpPr>
        <p:spPr bwMode="auto">
          <a:xfrm>
            <a:off x="25146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6" name="Line 1042"/>
          <p:cNvSpPr>
            <a:spLocks noChangeShapeType="1"/>
          </p:cNvSpPr>
          <p:nvPr/>
        </p:nvSpPr>
        <p:spPr bwMode="auto">
          <a:xfrm>
            <a:off x="74676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7" name="Line 1043"/>
          <p:cNvSpPr>
            <a:spLocks noChangeShapeType="1"/>
          </p:cNvSpPr>
          <p:nvPr/>
        </p:nvSpPr>
        <p:spPr bwMode="auto">
          <a:xfrm>
            <a:off x="50292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8" name="Line 1044"/>
          <p:cNvSpPr>
            <a:spLocks noChangeShapeType="1"/>
          </p:cNvSpPr>
          <p:nvPr/>
        </p:nvSpPr>
        <p:spPr bwMode="auto">
          <a:xfrm flipV="1">
            <a:off x="3733800" y="3581400"/>
            <a:ext cx="609600" cy="16764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Line 1045"/>
          <p:cNvSpPr>
            <a:spLocks noChangeShapeType="1"/>
          </p:cNvSpPr>
          <p:nvPr/>
        </p:nvSpPr>
        <p:spPr bwMode="auto">
          <a:xfrm>
            <a:off x="4419600" y="3581400"/>
            <a:ext cx="4419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0" name="Line 1046"/>
          <p:cNvSpPr>
            <a:spLocks noChangeShapeType="1"/>
          </p:cNvSpPr>
          <p:nvPr/>
        </p:nvSpPr>
        <p:spPr bwMode="auto">
          <a:xfrm>
            <a:off x="8839200" y="3581400"/>
            <a:ext cx="609600" cy="26670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1" name="Oval 1047"/>
          <p:cNvSpPr>
            <a:spLocks noChangeArrowheads="1"/>
          </p:cNvSpPr>
          <p:nvPr/>
        </p:nvSpPr>
        <p:spPr bwMode="auto">
          <a:xfrm>
            <a:off x="8724900" y="34671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3032" name="Text Box 1048"/>
          <p:cNvSpPr txBox="1">
            <a:spLocks noChangeArrowheads="1"/>
          </p:cNvSpPr>
          <p:nvPr/>
        </p:nvSpPr>
        <p:spPr bwMode="auto">
          <a:xfrm rot="-4161151">
            <a:off x="3245461" y="3979397"/>
            <a:ext cx="164660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i="1"/>
              <a:t>inter vivos</a:t>
            </a:r>
            <a:r>
              <a:rPr lang="en-US" sz="1400"/>
              <a:t> transfer</a:t>
            </a:r>
          </a:p>
          <a:p>
            <a:pPr eaLnBrk="1" hangingPunct="1"/>
            <a:r>
              <a:rPr lang="en-US" sz="1400"/>
              <a:t>    by author</a:t>
            </a:r>
          </a:p>
        </p:txBody>
      </p:sp>
      <p:sp>
        <p:nvSpPr>
          <p:cNvPr id="43033" name="Oval 1049"/>
          <p:cNvSpPr>
            <a:spLocks noChangeArrowheads="1"/>
          </p:cNvSpPr>
          <p:nvPr/>
        </p:nvSpPr>
        <p:spPr bwMode="auto">
          <a:xfrm>
            <a:off x="4267200" y="34671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3034" name="Line 1050"/>
          <p:cNvSpPr>
            <a:spLocks noChangeShapeType="1"/>
          </p:cNvSpPr>
          <p:nvPr/>
        </p:nvSpPr>
        <p:spPr bwMode="auto">
          <a:xfrm>
            <a:off x="6705600" y="3581400"/>
            <a:ext cx="533400" cy="0"/>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5" name="AutoShape 1051"/>
          <p:cNvSpPr>
            <a:spLocks/>
          </p:cNvSpPr>
          <p:nvPr/>
        </p:nvSpPr>
        <p:spPr bwMode="auto">
          <a:xfrm rot="5400000">
            <a:off x="5448300" y="2705100"/>
            <a:ext cx="228600" cy="2286000"/>
          </a:xfrm>
          <a:prstGeom prst="rightBrace">
            <a:avLst>
              <a:gd name="adj1" fmla="val 8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36" name="Text Box 1052"/>
          <p:cNvSpPr txBox="1">
            <a:spLocks noChangeArrowheads="1"/>
          </p:cNvSpPr>
          <p:nvPr/>
        </p:nvSpPr>
        <p:spPr bwMode="auto">
          <a:xfrm>
            <a:off x="5181600" y="3886201"/>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35 yrs</a:t>
            </a:r>
          </a:p>
        </p:txBody>
      </p:sp>
      <p:sp>
        <p:nvSpPr>
          <p:cNvPr id="43037" name="Line 1053"/>
          <p:cNvSpPr>
            <a:spLocks noChangeShapeType="1"/>
          </p:cNvSpPr>
          <p:nvPr/>
        </p:nvSpPr>
        <p:spPr bwMode="auto">
          <a:xfrm flipV="1">
            <a:off x="5715000" y="3579814"/>
            <a:ext cx="762000" cy="1587"/>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8" name="AutoShape 1054"/>
          <p:cNvSpPr>
            <a:spLocks/>
          </p:cNvSpPr>
          <p:nvPr/>
        </p:nvSpPr>
        <p:spPr bwMode="auto">
          <a:xfrm rot="5400000">
            <a:off x="6858000" y="3581400"/>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39" name="Text Box 1055"/>
          <p:cNvSpPr txBox="1">
            <a:spLocks noChangeArrowheads="1"/>
          </p:cNvSpPr>
          <p:nvPr/>
        </p:nvSpPr>
        <p:spPr bwMode="auto">
          <a:xfrm>
            <a:off x="6629400" y="3886201"/>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43040" name="AutoShape 1056"/>
          <p:cNvSpPr>
            <a:spLocks/>
          </p:cNvSpPr>
          <p:nvPr/>
        </p:nvSpPr>
        <p:spPr bwMode="auto">
          <a:xfrm rot="16200000" flipV="1">
            <a:off x="5981700" y="2933700"/>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41" name="Freeform 1057"/>
          <p:cNvSpPr>
            <a:spLocks/>
          </p:cNvSpPr>
          <p:nvPr/>
        </p:nvSpPr>
        <p:spPr bwMode="auto">
          <a:xfrm>
            <a:off x="6096000" y="2870200"/>
            <a:ext cx="6096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042" name="Text Box 1058"/>
          <p:cNvSpPr txBox="1">
            <a:spLocks noChangeArrowheads="1"/>
          </p:cNvSpPr>
          <p:nvPr/>
        </p:nvSpPr>
        <p:spPr bwMode="auto">
          <a:xfrm>
            <a:off x="5715000" y="2514601"/>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43043" name="Text Box 1059"/>
          <p:cNvSpPr txBox="1">
            <a:spLocks noChangeArrowheads="1"/>
          </p:cNvSpPr>
          <p:nvPr/>
        </p:nvSpPr>
        <p:spPr bwMode="auto">
          <a:xfrm>
            <a:off x="6629400" y="990600"/>
            <a:ext cx="37338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Who can terminate:</a:t>
            </a:r>
          </a:p>
          <a:p>
            <a:pPr eaLnBrk="1" hangingPunct="1">
              <a:buFontTx/>
              <a:buAutoNum type="arabicPeriod"/>
            </a:pPr>
            <a:r>
              <a:rPr lang="en-US" sz="1800">
                <a:solidFill>
                  <a:srgbClr val="008000"/>
                </a:solidFill>
              </a:rPr>
              <a:t>Author</a:t>
            </a:r>
          </a:p>
          <a:p>
            <a:pPr eaLnBrk="1" hangingPunct="1">
              <a:buFontTx/>
              <a:buAutoNum type="arabicPeriod"/>
            </a:pPr>
            <a:r>
              <a:rPr lang="en-US" sz="1800">
                <a:solidFill>
                  <a:srgbClr val="008000"/>
                </a:solidFill>
              </a:rPr>
              <a:t>Spouse/children/descendants (</a:t>
            </a:r>
            <a:r>
              <a:rPr lang="en-US" sz="1800" i="1">
                <a:solidFill>
                  <a:srgbClr val="008000"/>
                </a:solidFill>
              </a:rPr>
              <a:t>per stirpes</a:t>
            </a:r>
            <a:r>
              <a:rPr lang="en-US" sz="1800">
                <a:solidFill>
                  <a:srgbClr val="008000"/>
                </a:solidFill>
              </a:rPr>
              <a:t>)</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executor</a:t>
            </a:r>
          </a:p>
          <a:p>
            <a:pPr eaLnBrk="1" hangingPunct="1"/>
            <a:endParaRPr lang="en-US" sz="1800">
              <a:solidFill>
                <a:srgbClr val="008000"/>
              </a:solidFill>
            </a:endParaRPr>
          </a:p>
        </p:txBody>
      </p:sp>
      <p:sp>
        <p:nvSpPr>
          <p:cNvPr id="43044" name="Line 1060"/>
          <p:cNvSpPr>
            <a:spLocks noChangeShapeType="1"/>
          </p:cNvSpPr>
          <p:nvPr/>
        </p:nvSpPr>
        <p:spPr bwMode="auto">
          <a:xfrm flipV="1">
            <a:off x="5943600" y="1219200"/>
            <a:ext cx="762000" cy="23622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45" name="Text Box 1061"/>
          <p:cNvSpPr txBox="1">
            <a:spLocks noChangeArrowheads="1"/>
          </p:cNvSpPr>
          <p:nvPr/>
        </p:nvSpPr>
        <p:spPr bwMode="auto">
          <a:xfrm>
            <a:off x="6781800" y="2438401"/>
            <a:ext cx="37338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FF6600"/>
                </a:solidFill>
              </a:rPr>
              <a:t>Terminated rights pass to persons entitled to terminate on date of original notice</a:t>
            </a:r>
          </a:p>
          <a:p>
            <a:pPr eaLnBrk="1" hangingPunct="1"/>
            <a:endParaRPr lang="en-US" sz="1800">
              <a:solidFill>
                <a:srgbClr val="FF6600"/>
              </a:solidFill>
            </a:endParaRPr>
          </a:p>
        </p:txBody>
      </p:sp>
      <p:sp>
        <p:nvSpPr>
          <p:cNvPr id="43046" name="Freeform 1062"/>
          <p:cNvSpPr>
            <a:spLocks/>
          </p:cNvSpPr>
          <p:nvPr/>
        </p:nvSpPr>
        <p:spPr bwMode="auto">
          <a:xfrm>
            <a:off x="7086600" y="2362200"/>
            <a:ext cx="431800" cy="1219200"/>
          </a:xfrm>
          <a:custGeom>
            <a:avLst/>
            <a:gdLst>
              <a:gd name="T0" fmla="*/ 0 w 272"/>
              <a:gd name="T1" fmla="*/ 2147483647 h 768"/>
              <a:gd name="T2" fmla="*/ 2147483647 w 272"/>
              <a:gd name="T3" fmla="*/ 2147483647 h 768"/>
              <a:gd name="T4" fmla="*/ 2147483647 w 272"/>
              <a:gd name="T5" fmla="*/ 0 h 768"/>
              <a:gd name="T6" fmla="*/ 0 60000 65536"/>
              <a:gd name="T7" fmla="*/ 0 60000 65536"/>
              <a:gd name="T8" fmla="*/ 0 60000 65536"/>
              <a:gd name="T9" fmla="*/ 0 w 272"/>
              <a:gd name="T10" fmla="*/ 0 h 768"/>
              <a:gd name="T11" fmla="*/ 272 w 272"/>
              <a:gd name="T12" fmla="*/ 768 h 768"/>
            </a:gdLst>
            <a:ahLst/>
            <a:cxnLst>
              <a:cxn ang="T6">
                <a:pos x="T0" y="T1"/>
              </a:cxn>
              <a:cxn ang="T7">
                <a:pos x="T2" y="T3"/>
              </a:cxn>
              <a:cxn ang="T8">
                <a:pos x="T4" y="T5"/>
              </a:cxn>
            </a:cxnLst>
            <a:rect l="T9" t="T10" r="T11" b="T12"/>
            <a:pathLst>
              <a:path w="272" h="768">
                <a:moveTo>
                  <a:pt x="0" y="768"/>
                </a:moveTo>
                <a:cubicBezTo>
                  <a:pt x="104" y="640"/>
                  <a:pt x="208" y="512"/>
                  <a:pt x="240" y="384"/>
                </a:cubicBezTo>
                <a:cubicBezTo>
                  <a:pt x="272" y="256"/>
                  <a:pt x="232" y="128"/>
                  <a:pt x="192" y="0"/>
                </a:cubicBezTo>
              </a:path>
            </a:pathLst>
          </a:custGeom>
          <a:noFill/>
          <a:ln w="9525">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047" name="Text Box 1063"/>
          <p:cNvSpPr txBox="1">
            <a:spLocks noChangeArrowheads="1"/>
          </p:cNvSpPr>
          <p:nvPr/>
        </p:nvSpPr>
        <p:spPr bwMode="auto">
          <a:xfrm>
            <a:off x="1812925" y="1284288"/>
            <a:ext cx="411862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t>§203 Termination Rules</a:t>
            </a:r>
          </a:p>
        </p:txBody>
      </p:sp>
      <p:sp>
        <p:nvSpPr>
          <p:cNvPr id="43048" name="Text Box 1064"/>
          <p:cNvSpPr txBox="1">
            <a:spLocks noChangeArrowheads="1"/>
          </p:cNvSpPr>
          <p:nvPr/>
        </p:nvSpPr>
        <p:spPr bwMode="auto">
          <a:xfrm rot="-5400000">
            <a:off x="9720263" y="1625600"/>
            <a:ext cx="13144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solidFill>
                  <a:srgbClr val="008000"/>
                </a:solidFill>
              </a:rPr>
              <a:t>nonwaivable</a:t>
            </a:r>
          </a:p>
        </p:txBody>
      </p:sp>
    </p:spTree>
    <p:extLst>
      <p:ext uri="{BB962C8B-B14F-4D97-AF65-F5344CB8AC3E}">
        <p14:creationId xmlns:p14="http://schemas.microsoft.com/office/powerpoint/2010/main" val="246420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FFF28-B5E6-CB4E-F8BE-2B865A7D64F2}"/>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EAE15B9-2293-C522-4BF3-6BAB6A802250}"/>
              </a:ext>
            </a:extLst>
          </p:cNvPr>
          <p:cNvCxnSpPr/>
          <p:nvPr/>
        </p:nvCxnSpPr>
        <p:spPr>
          <a:xfrm>
            <a:off x="317634" y="3590223"/>
            <a:ext cx="11410749" cy="0"/>
          </a:xfrm>
          <a:prstGeom prst="straightConnector1">
            <a:avLst/>
          </a:prstGeom>
          <a:ln w="25400">
            <a:solidFill>
              <a:schemeClr val="tx1"/>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892720-C479-89A3-96F4-AB42B09BB257}"/>
              </a:ext>
            </a:extLst>
          </p:cNvPr>
          <p:cNvSpPr txBox="1"/>
          <p:nvPr/>
        </p:nvSpPr>
        <p:spPr>
          <a:xfrm>
            <a:off x="112259" y="5881359"/>
            <a:ext cx="870751" cy="523220"/>
          </a:xfrm>
          <a:prstGeom prst="rect">
            <a:avLst/>
          </a:prstGeom>
          <a:noFill/>
        </p:spPr>
        <p:txBody>
          <a:bodyPr wrap="none" rtlCol="0">
            <a:spAutoFit/>
          </a:bodyPr>
          <a:lstStyle/>
          <a:p>
            <a:r>
              <a:rPr lang="en-US" sz="1400" dirty="0"/>
              <a:t>Born </a:t>
            </a:r>
          </a:p>
          <a:p>
            <a:r>
              <a:rPr lang="en-US" sz="1400" dirty="0"/>
              <a:t>6/7/1958</a:t>
            </a:r>
          </a:p>
        </p:txBody>
      </p:sp>
      <p:cxnSp>
        <p:nvCxnSpPr>
          <p:cNvPr id="8" name="Straight Arrow Connector 7">
            <a:extLst>
              <a:ext uri="{FF2B5EF4-FFF2-40B4-BE49-F238E27FC236}">
                <a16:creationId xmlns:a16="http://schemas.microsoft.com/office/drawing/2014/main" id="{E326F940-A5AC-949C-5F4B-D60CD51DA9A2}"/>
              </a:ext>
            </a:extLst>
          </p:cNvPr>
          <p:cNvCxnSpPr>
            <a:cxnSpLocks/>
          </p:cNvCxnSpPr>
          <p:nvPr/>
        </p:nvCxnSpPr>
        <p:spPr>
          <a:xfrm flipH="1" flipV="1">
            <a:off x="317635" y="3672674"/>
            <a:ext cx="66689" cy="220868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D41D563-6930-A5E8-46A5-97A294ABA0C8}"/>
              </a:ext>
            </a:extLst>
          </p:cNvPr>
          <p:cNvSpPr/>
          <p:nvPr/>
        </p:nvSpPr>
        <p:spPr>
          <a:xfrm>
            <a:off x="8531050" y="3504812"/>
            <a:ext cx="155750" cy="1607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E73888-CE6A-BAC5-5A21-1C50192E376E}"/>
              </a:ext>
            </a:extLst>
          </p:cNvPr>
          <p:cNvSpPr txBox="1"/>
          <p:nvPr/>
        </p:nvSpPr>
        <p:spPr>
          <a:xfrm>
            <a:off x="8936661" y="6142969"/>
            <a:ext cx="1442959" cy="307777"/>
          </a:xfrm>
          <a:prstGeom prst="rect">
            <a:avLst/>
          </a:prstGeom>
          <a:noFill/>
        </p:spPr>
        <p:txBody>
          <a:bodyPr wrap="none" rtlCol="0">
            <a:spAutoFit/>
          </a:bodyPr>
          <a:lstStyle/>
          <a:p>
            <a:r>
              <a:rPr lang="en-US" sz="1400" dirty="0"/>
              <a:t>Death 4/21/2016</a:t>
            </a:r>
          </a:p>
        </p:txBody>
      </p:sp>
      <p:cxnSp>
        <p:nvCxnSpPr>
          <p:cNvPr id="11" name="Straight Arrow Connector 10">
            <a:extLst>
              <a:ext uri="{FF2B5EF4-FFF2-40B4-BE49-F238E27FC236}">
                <a16:creationId xmlns:a16="http://schemas.microsoft.com/office/drawing/2014/main" id="{980F3916-D8EA-B36B-F76C-12ADEA6BBA36}"/>
              </a:ext>
            </a:extLst>
          </p:cNvPr>
          <p:cNvCxnSpPr>
            <a:cxnSpLocks/>
          </p:cNvCxnSpPr>
          <p:nvPr/>
        </p:nvCxnSpPr>
        <p:spPr>
          <a:xfrm flipH="1" flipV="1">
            <a:off x="8566220" y="3706811"/>
            <a:ext cx="844061" cy="241645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4D83DB1-012E-7758-C3A6-A2CF5B10BC35}"/>
              </a:ext>
            </a:extLst>
          </p:cNvPr>
          <p:cNvSpPr/>
          <p:nvPr/>
        </p:nvSpPr>
        <p:spPr>
          <a:xfrm>
            <a:off x="9502391" y="3504812"/>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35C22CE-66E7-F719-571A-F44D9391B6D2}"/>
              </a:ext>
            </a:extLst>
          </p:cNvPr>
          <p:cNvSpPr txBox="1"/>
          <p:nvPr/>
        </p:nvSpPr>
        <p:spPr>
          <a:xfrm>
            <a:off x="9602030" y="4937461"/>
            <a:ext cx="2204784" cy="738664"/>
          </a:xfrm>
          <a:prstGeom prst="rect">
            <a:avLst/>
          </a:prstGeom>
          <a:noFill/>
        </p:spPr>
        <p:txBody>
          <a:bodyPr wrap="square" rtlCol="0">
            <a:spAutoFit/>
          </a:bodyPr>
          <a:lstStyle/>
          <a:p>
            <a:r>
              <a:rPr lang="en-US" sz="1400" dirty="0"/>
              <a:t>1/20/2017 Comerica Bank replaces Bremer Trust as administrator</a:t>
            </a:r>
          </a:p>
        </p:txBody>
      </p:sp>
      <p:cxnSp>
        <p:nvCxnSpPr>
          <p:cNvPr id="17" name="Straight Arrow Connector 16">
            <a:extLst>
              <a:ext uri="{FF2B5EF4-FFF2-40B4-BE49-F238E27FC236}">
                <a16:creationId xmlns:a16="http://schemas.microsoft.com/office/drawing/2014/main" id="{B2E3FBF7-6D40-63DF-BFEF-A0D627783B23}"/>
              </a:ext>
            </a:extLst>
          </p:cNvPr>
          <p:cNvCxnSpPr>
            <a:cxnSpLocks/>
          </p:cNvCxnSpPr>
          <p:nvPr/>
        </p:nvCxnSpPr>
        <p:spPr>
          <a:xfrm flipH="1" flipV="1">
            <a:off x="9602030" y="3706810"/>
            <a:ext cx="446322" cy="123065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64E135D-2212-F17E-C2B3-A0A0CACA5DEC}"/>
              </a:ext>
            </a:extLst>
          </p:cNvPr>
          <p:cNvPicPr>
            <a:picLocks noChangeAspect="1"/>
          </p:cNvPicPr>
          <p:nvPr/>
        </p:nvPicPr>
        <p:blipFill>
          <a:blip r:embed="rId2"/>
          <a:stretch>
            <a:fillRect/>
          </a:stretch>
        </p:blipFill>
        <p:spPr>
          <a:xfrm>
            <a:off x="821286" y="50493"/>
            <a:ext cx="1006688" cy="1006688"/>
          </a:xfrm>
          <a:prstGeom prst="rect">
            <a:avLst/>
          </a:prstGeom>
        </p:spPr>
      </p:pic>
      <p:sp>
        <p:nvSpPr>
          <p:cNvPr id="21" name="Oval 20">
            <a:extLst>
              <a:ext uri="{FF2B5EF4-FFF2-40B4-BE49-F238E27FC236}">
                <a16:creationId xmlns:a16="http://schemas.microsoft.com/office/drawing/2014/main" id="{79BA1166-C2B2-6E9C-DD61-C8EC579E0BD8}"/>
              </a:ext>
            </a:extLst>
          </p:cNvPr>
          <p:cNvSpPr/>
          <p:nvPr/>
        </p:nvSpPr>
        <p:spPr>
          <a:xfrm>
            <a:off x="1731666" y="3504812"/>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4E487DE-D7D8-1B22-62DC-4AD802AC3F41}"/>
              </a:ext>
            </a:extLst>
          </p:cNvPr>
          <p:cNvSpPr txBox="1"/>
          <p:nvPr/>
        </p:nvSpPr>
        <p:spPr>
          <a:xfrm>
            <a:off x="822592" y="994384"/>
            <a:ext cx="870751" cy="523220"/>
          </a:xfrm>
          <a:prstGeom prst="rect">
            <a:avLst/>
          </a:prstGeom>
          <a:noFill/>
        </p:spPr>
        <p:txBody>
          <a:bodyPr wrap="none" rtlCol="0">
            <a:spAutoFit/>
          </a:bodyPr>
          <a:lstStyle/>
          <a:p>
            <a:r>
              <a:rPr lang="en-US" sz="1400" dirty="0"/>
              <a:t>For You</a:t>
            </a:r>
          </a:p>
          <a:p>
            <a:r>
              <a:rPr lang="en-US" sz="1400" dirty="0"/>
              <a:t>4/7/1978</a:t>
            </a:r>
          </a:p>
        </p:txBody>
      </p:sp>
      <p:cxnSp>
        <p:nvCxnSpPr>
          <p:cNvPr id="23" name="Straight Arrow Connector 22">
            <a:extLst>
              <a:ext uri="{FF2B5EF4-FFF2-40B4-BE49-F238E27FC236}">
                <a16:creationId xmlns:a16="http://schemas.microsoft.com/office/drawing/2014/main" id="{07D0DBF6-1118-D256-731B-2FAE97A35094}"/>
              </a:ext>
            </a:extLst>
          </p:cNvPr>
          <p:cNvCxnSpPr>
            <a:cxnSpLocks/>
            <a:stCxn id="22" idx="2"/>
          </p:cNvCxnSpPr>
          <p:nvPr/>
        </p:nvCxnSpPr>
        <p:spPr>
          <a:xfrm>
            <a:off x="1257968" y="1517604"/>
            <a:ext cx="488594" cy="195519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Prince - Purple Rain (1984) by TOTPs 80's">
            <a:extLst>
              <a:ext uri="{FF2B5EF4-FFF2-40B4-BE49-F238E27FC236}">
                <a16:creationId xmlns:a16="http://schemas.microsoft.com/office/drawing/2014/main" id="{74CEE044-D2EF-A865-9EE4-DAD88F427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19364"/>
            <a:ext cx="1006688" cy="100668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D03FCCB-376A-1FD0-103C-66D3B5FDACD1}"/>
              </a:ext>
            </a:extLst>
          </p:cNvPr>
          <p:cNvSpPr txBox="1"/>
          <p:nvPr/>
        </p:nvSpPr>
        <p:spPr>
          <a:xfrm>
            <a:off x="2922301" y="1126052"/>
            <a:ext cx="1021433" cy="523220"/>
          </a:xfrm>
          <a:prstGeom prst="rect">
            <a:avLst/>
          </a:prstGeom>
          <a:noFill/>
        </p:spPr>
        <p:txBody>
          <a:bodyPr wrap="none" rtlCol="0">
            <a:spAutoFit/>
          </a:bodyPr>
          <a:lstStyle/>
          <a:p>
            <a:r>
              <a:rPr lang="en-US" sz="1400" dirty="0"/>
              <a:t>Purple Rain</a:t>
            </a:r>
          </a:p>
          <a:p>
            <a:r>
              <a:rPr lang="en-US" sz="1400" dirty="0"/>
              <a:t>6/24/1984</a:t>
            </a:r>
          </a:p>
        </p:txBody>
      </p:sp>
      <p:cxnSp>
        <p:nvCxnSpPr>
          <p:cNvPr id="28" name="Straight Arrow Connector 27">
            <a:extLst>
              <a:ext uri="{FF2B5EF4-FFF2-40B4-BE49-F238E27FC236}">
                <a16:creationId xmlns:a16="http://schemas.microsoft.com/office/drawing/2014/main" id="{F43A018D-02B4-48DA-7FEE-CED5A2FC3F4F}"/>
              </a:ext>
            </a:extLst>
          </p:cNvPr>
          <p:cNvCxnSpPr>
            <a:cxnSpLocks/>
            <a:stCxn id="27" idx="2"/>
          </p:cNvCxnSpPr>
          <p:nvPr/>
        </p:nvCxnSpPr>
        <p:spPr>
          <a:xfrm>
            <a:off x="3433018" y="1649272"/>
            <a:ext cx="144947" cy="178410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488973FB-23BF-57AF-CFAB-37FAD2A54CC1}"/>
              </a:ext>
            </a:extLst>
          </p:cNvPr>
          <p:cNvSpPr/>
          <p:nvPr/>
        </p:nvSpPr>
        <p:spPr>
          <a:xfrm>
            <a:off x="3507729" y="3504812"/>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9EE77A0-12CB-4167-110A-4E8A3648C779}"/>
              </a:ext>
            </a:extLst>
          </p:cNvPr>
          <p:cNvSpPr/>
          <p:nvPr/>
        </p:nvSpPr>
        <p:spPr>
          <a:xfrm>
            <a:off x="1437487" y="3511899"/>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BF3562A-3942-94CB-EC1C-0C73935FB744}"/>
              </a:ext>
            </a:extLst>
          </p:cNvPr>
          <p:cNvSpPr txBox="1"/>
          <p:nvPr/>
        </p:nvSpPr>
        <p:spPr>
          <a:xfrm>
            <a:off x="6654102" y="5988150"/>
            <a:ext cx="1987959" cy="738664"/>
          </a:xfrm>
          <a:prstGeom prst="rect">
            <a:avLst/>
          </a:prstGeom>
          <a:noFill/>
        </p:spPr>
        <p:txBody>
          <a:bodyPr wrap="square" rtlCol="0">
            <a:spAutoFit/>
          </a:bodyPr>
          <a:lstStyle/>
          <a:p>
            <a:r>
              <a:rPr lang="en-US" sz="1400" dirty="0"/>
              <a:t>1998 Recording contract with Arista; he retains rights to the masters</a:t>
            </a:r>
          </a:p>
        </p:txBody>
      </p:sp>
      <p:cxnSp>
        <p:nvCxnSpPr>
          <p:cNvPr id="34" name="Straight Arrow Connector 33">
            <a:extLst>
              <a:ext uri="{FF2B5EF4-FFF2-40B4-BE49-F238E27FC236}">
                <a16:creationId xmlns:a16="http://schemas.microsoft.com/office/drawing/2014/main" id="{2A7295E3-86BF-BDEA-ABBB-69DBE27A7295}"/>
              </a:ext>
            </a:extLst>
          </p:cNvPr>
          <p:cNvCxnSpPr>
            <a:cxnSpLocks/>
          </p:cNvCxnSpPr>
          <p:nvPr/>
        </p:nvCxnSpPr>
        <p:spPr>
          <a:xfrm flipH="1" flipV="1">
            <a:off x="1577915" y="3706810"/>
            <a:ext cx="321047" cy="140780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12E52A2-A34C-2F95-BC88-CB3AE0484CF7}"/>
              </a:ext>
            </a:extLst>
          </p:cNvPr>
          <p:cNvSpPr/>
          <p:nvPr/>
        </p:nvSpPr>
        <p:spPr>
          <a:xfrm>
            <a:off x="5033406" y="3504812"/>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67A4E676-6EA1-6913-EE6D-1D41819AF3C4}"/>
              </a:ext>
            </a:extLst>
          </p:cNvPr>
          <p:cNvCxnSpPr>
            <a:cxnSpLocks/>
          </p:cNvCxnSpPr>
          <p:nvPr/>
        </p:nvCxnSpPr>
        <p:spPr>
          <a:xfrm flipV="1">
            <a:off x="3663479" y="3706811"/>
            <a:ext cx="1412011" cy="21280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3901B00-5EC3-01BB-E06A-9BFA5D659018}"/>
              </a:ext>
            </a:extLst>
          </p:cNvPr>
          <p:cNvPicPr>
            <a:picLocks noChangeAspect="1"/>
          </p:cNvPicPr>
          <p:nvPr/>
        </p:nvPicPr>
        <p:blipFill>
          <a:blip r:embed="rId4"/>
          <a:stretch>
            <a:fillRect/>
          </a:stretch>
        </p:blipFill>
        <p:spPr>
          <a:xfrm>
            <a:off x="3330728" y="6120545"/>
            <a:ext cx="890896" cy="501129"/>
          </a:xfrm>
          <a:prstGeom prst="rect">
            <a:avLst/>
          </a:prstGeom>
        </p:spPr>
      </p:pic>
      <p:sp>
        <p:nvSpPr>
          <p:cNvPr id="43" name="Oval 42">
            <a:extLst>
              <a:ext uri="{FF2B5EF4-FFF2-40B4-BE49-F238E27FC236}">
                <a16:creationId xmlns:a16="http://schemas.microsoft.com/office/drawing/2014/main" id="{A3C14164-8F3D-04A4-4ED4-A7D033D2C359}"/>
              </a:ext>
            </a:extLst>
          </p:cNvPr>
          <p:cNvSpPr/>
          <p:nvPr/>
        </p:nvSpPr>
        <p:spPr>
          <a:xfrm>
            <a:off x="5945133" y="3496826"/>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4AA88B6E-89D8-28FA-13C9-CC46A5CE25B3}"/>
              </a:ext>
            </a:extLst>
          </p:cNvPr>
          <p:cNvSpPr txBox="1"/>
          <p:nvPr/>
        </p:nvSpPr>
        <p:spPr>
          <a:xfrm>
            <a:off x="1361945" y="5186205"/>
            <a:ext cx="1985831" cy="738664"/>
          </a:xfrm>
          <a:prstGeom prst="rect">
            <a:avLst/>
          </a:prstGeom>
          <a:noFill/>
        </p:spPr>
        <p:txBody>
          <a:bodyPr wrap="square" rtlCol="0">
            <a:spAutoFit/>
          </a:bodyPr>
          <a:lstStyle/>
          <a:p>
            <a:r>
              <a:rPr lang="en-US" sz="1400" dirty="0"/>
              <a:t>1977 Recording contract with Warner Bros.:</a:t>
            </a:r>
          </a:p>
          <a:p>
            <a:r>
              <a:rPr lang="en-US" sz="1400" dirty="0"/>
              <a:t>3 albums</a:t>
            </a:r>
          </a:p>
        </p:txBody>
      </p:sp>
      <p:cxnSp>
        <p:nvCxnSpPr>
          <p:cNvPr id="45" name="Straight Arrow Connector 44">
            <a:extLst>
              <a:ext uri="{FF2B5EF4-FFF2-40B4-BE49-F238E27FC236}">
                <a16:creationId xmlns:a16="http://schemas.microsoft.com/office/drawing/2014/main" id="{1FA44EB9-6FBB-9ACB-0079-96CB6D49B7EF}"/>
              </a:ext>
            </a:extLst>
          </p:cNvPr>
          <p:cNvCxnSpPr>
            <a:cxnSpLocks/>
          </p:cNvCxnSpPr>
          <p:nvPr/>
        </p:nvCxnSpPr>
        <p:spPr>
          <a:xfrm flipH="1" flipV="1">
            <a:off x="6023010" y="3683625"/>
            <a:ext cx="1093502" cy="23045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AB1F7884-56D2-E306-F6E6-270561A9517D}"/>
              </a:ext>
            </a:extLst>
          </p:cNvPr>
          <p:cNvSpPr/>
          <p:nvPr/>
        </p:nvSpPr>
        <p:spPr>
          <a:xfrm>
            <a:off x="7889630" y="3504005"/>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54C5DBB9-06C6-ED20-C023-2264A566E1DA}"/>
              </a:ext>
            </a:extLst>
          </p:cNvPr>
          <p:cNvSpPr txBox="1"/>
          <p:nvPr/>
        </p:nvSpPr>
        <p:spPr>
          <a:xfrm>
            <a:off x="7243840" y="4460407"/>
            <a:ext cx="1442960" cy="954107"/>
          </a:xfrm>
          <a:prstGeom prst="rect">
            <a:avLst/>
          </a:prstGeom>
          <a:noFill/>
        </p:spPr>
        <p:txBody>
          <a:bodyPr wrap="square" rtlCol="0">
            <a:spAutoFit/>
          </a:bodyPr>
          <a:lstStyle/>
          <a:p>
            <a:r>
              <a:rPr lang="en-US" sz="1400" dirty="0"/>
              <a:t>2014</a:t>
            </a:r>
          </a:p>
          <a:p>
            <a:r>
              <a:rPr lang="en-US" sz="1400" dirty="0"/>
              <a:t>Renegotiation of contract with Warner Bros.</a:t>
            </a:r>
          </a:p>
        </p:txBody>
      </p:sp>
      <p:cxnSp>
        <p:nvCxnSpPr>
          <p:cNvPr id="51" name="Straight Arrow Connector 50">
            <a:extLst>
              <a:ext uri="{FF2B5EF4-FFF2-40B4-BE49-F238E27FC236}">
                <a16:creationId xmlns:a16="http://schemas.microsoft.com/office/drawing/2014/main" id="{E82ECAD4-2982-F65F-EB3D-8EAC57DAB742}"/>
              </a:ext>
            </a:extLst>
          </p:cNvPr>
          <p:cNvCxnSpPr>
            <a:cxnSpLocks/>
          </p:cNvCxnSpPr>
          <p:nvPr/>
        </p:nvCxnSpPr>
        <p:spPr>
          <a:xfrm flipV="1">
            <a:off x="7621329" y="3715273"/>
            <a:ext cx="343991" cy="79141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Madonna VS Prince - LOVE SONG (LUKESAVANT MDNA MIX) by Madonna Live &amp; Remix">
            <a:extLst>
              <a:ext uri="{FF2B5EF4-FFF2-40B4-BE49-F238E27FC236}">
                <a16:creationId xmlns:a16="http://schemas.microsoft.com/office/drawing/2014/main" id="{A20294B9-2A0A-4170-A5AC-2E79DA0C5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400" y="153613"/>
            <a:ext cx="1072825" cy="107282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B372277-9A89-3905-FEE9-36E9546E19DC}"/>
              </a:ext>
            </a:extLst>
          </p:cNvPr>
          <p:cNvSpPr txBox="1"/>
          <p:nvPr/>
        </p:nvSpPr>
        <p:spPr>
          <a:xfrm>
            <a:off x="5155792" y="1188450"/>
            <a:ext cx="1077474" cy="523220"/>
          </a:xfrm>
          <a:prstGeom prst="rect">
            <a:avLst/>
          </a:prstGeom>
          <a:noFill/>
        </p:spPr>
        <p:txBody>
          <a:bodyPr wrap="none" rtlCol="0">
            <a:spAutoFit/>
          </a:bodyPr>
          <a:lstStyle/>
          <a:p>
            <a:r>
              <a:rPr lang="en-US" sz="1400" dirty="0"/>
              <a:t>“Love Song”</a:t>
            </a:r>
          </a:p>
          <a:p>
            <a:r>
              <a:rPr lang="en-US" sz="1400" dirty="0"/>
              <a:t>1989</a:t>
            </a:r>
          </a:p>
        </p:txBody>
      </p:sp>
      <p:sp>
        <p:nvSpPr>
          <p:cNvPr id="55" name="Oval 54">
            <a:extLst>
              <a:ext uri="{FF2B5EF4-FFF2-40B4-BE49-F238E27FC236}">
                <a16:creationId xmlns:a16="http://schemas.microsoft.com/office/drawing/2014/main" id="{32C767FF-349B-485E-927F-AC0DAB79BCD0}"/>
              </a:ext>
            </a:extLst>
          </p:cNvPr>
          <p:cNvSpPr/>
          <p:nvPr/>
        </p:nvSpPr>
        <p:spPr>
          <a:xfrm>
            <a:off x="4341581" y="3487743"/>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962FF4F7-4E7D-9B56-B2F0-FA03653129DB}"/>
              </a:ext>
            </a:extLst>
          </p:cNvPr>
          <p:cNvCxnSpPr>
            <a:cxnSpLocks/>
          </p:cNvCxnSpPr>
          <p:nvPr/>
        </p:nvCxnSpPr>
        <p:spPr>
          <a:xfrm flipH="1">
            <a:off x="4460545" y="1692900"/>
            <a:ext cx="906168" cy="17706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E991A660-F8B6-4791-69DB-A610A6A587D3}"/>
              </a:ext>
            </a:extLst>
          </p:cNvPr>
          <p:cNvSpPr/>
          <p:nvPr/>
        </p:nvSpPr>
        <p:spPr>
          <a:xfrm>
            <a:off x="5519076" y="3496826"/>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E59AD28B-D3A1-7B56-461B-E75769217EB5}"/>
              </a:ext>
            </a:extLst>
          </p:cNvPr>
          <p:cNvCxnSpPr>
            <a:cxnSpLocks/>
          </p:cNvCxnSpPr>
          <p:nvPr/>
        </p:nvCxnSpPr>
        <p:spPr>
          <a:xfrm flipV="1">
            <a:off x="5299529" y="3714335"/>
            <a:ext cx="297424" cy="21205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2963FE0-B4C9-2E9A-E1CE-ED299B4035D5}"/>
              </a:ext>
            </a:extLst>
          </p:cNvPr>
          <p:cNvSpPr txBox="1"/>
          <p:nvPr/>
        </p:nvSpPr>
        <p:spPr>
          <a:xfrm>
            <a:off x="4757158" y="5768947"/>
            <a:ext cx="1442960" cy="954107"/>
          </a:xfrm>
          <a:prstGeom prst="rect">
            <a:avLst/>
          </a:prstGeom>
          <a:noFill/>
        </p:spPr>
        <p:txBody>
          <a:bodyPr wrap="square" rtlCol="0">
            <a:spAutoFit/>
          </a:bodyPr>
          <a:lstStyle/>
          <a:p>
            <a:r>
              <a:rPr lang="en-US" sz="1400" dirty="0"/>
              <a:t>1996 releases final album, fulfilling contract with Warner</a:t>
            </a:r>
          </a:p>
        </p:txBody>
      </p:sp>
      <p:sp>
        <p:nvSpPr>
          <p:cNvPr id="70" name="TextBox 69">
            <a:extLst>
              <a:ext uri="{FF2B5EF4-FFF2-40B4-BE49-F238E27FC236}">
                <a16:creationId xmlns:a16="http://schemas.microsoft.com/office/drawing/2014/main" id="{5FBF0BAA-C8D5-BC0F-DBC9-56FA1A3E4EBC}"/>
              </a:ext>
            </a:extLst>
          </p:cNvPr>
          <p:cNvSpPr txBox="1"/>
          <p:nvPr/>
        </p:nvSpPr>
        <p:spPr>
          <a:xfrm>
            <a:off x="2868154" y="5834859"/>
            <a:ext cx="1288104" cy="523220"/>
          </a:xfrm>
          <a:prstGeom prst="rect">
            <a:avLst/>
          </a:prstGeom>
          <a:noFill/>
        </p:spPr>
        <p:txBody>
          <a:bodyPr wrap="square" rtlCol="0">
            <a:spAutoFit/>
          </a:bodyPr>
          <a:lstStyle/>
          <a:p>
            <a:r>
              <a:rPr lang="en-US" sz="1400" dirty="0"/>
              <a:t>1993 changes </a:t>
            </a:r>
          </a:p>
          <a:p>
            <a:r>
              <a:rPr lang="en-US" sz="1400" dirty="0"/>
              <a:t>name to</a:t>
            </a:r>
          </a:p>
        </p:txBody>
      </p:sp>
      <p:pic>
        <p:nvPicPr>
          <p:cNvPr id="1030" name="Picture 6">
            <a:extLst>
              <a:ext uri="{FF2B5EF4-FFF2-40B4-BE49-F238E27FC236}">
                <a16:creationId xmlns:a16="http://schemas.microsoft.com/office/drawing/2014/main" id="{B39CD8ED-D6A9-B72F-4B66-FDE903C4D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836" y="153613"/>
            <a:ext cx="2144226" cy="97244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62885EEC-5AFB-EA3D-D6BC-1B11A32EB171}"/>
              </a:ext>
            </a:extLst>
          </p:cNvPr>
          <p:cNvSpPr txBox="1"/>
          <p:nvPr/>
        </p:nvSpPr>
        <p:spPr>
          <a:xfrm>
            <a:off x="6884522" y="1126052"/>
            <a:ext cx="1500026" cy="523220"/>
          </a:xfrm>
          <a:prstGeom prst="rect">
            <a:avLst/>
          </a:prstGeom>
          <a:noFill/>
        </p:spPr>
        <p:txBody>
          <a:bodyPr wrap="none" rtlCol="0">
            <a:spAutoFit/>
          </a:bodyPr>
          <a:lstStyle/>
          <a:p>
            <a:r>
              <a:rPr lang="en-US" sz="1400" dirty="0"/>
              <a:t>2007:  Superbowl </a:t>
            </a:r>
          </a:p>
          <a:p>
            <a:r>
              <a:rPr lang="en-US" sz="1400" dirty="0"/>
              <a:t>halftime show</a:t>
            </a:r>
          </a:p>
        </p:txBody>
      </p:sp>
      <p:sp>
        <p:nvSpPr>
          <p:cNvPr id="75" name="Oval 74">
            <a:extLst>
              <a:ext uri="{FF2B5EF4-FFF2-40B4-BE49-F238E27FC236}">
                <a16:creationId xmlns:a16="http://schemas.microsoft.com/office/drawing/2014/main" id="{16AA150C-2F52-862D-5F42-32EA67A8879B}"/>
              </a:ext>
            </a:extLst>
          </p:cNvPr>
          <p:cNvSpPr/>
          <p:nvPr/>
        </p:nvSpPr>
        <p:spPr>
          <a:xfrm>
            <a:off x="6884522" y="3511899"/>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a:extLst>
              <a:ext uri="{FF2B5EF4-FFF2-40B4-BE49-F238E27FC236}">
                <a16:creationId xmlns:a16="http://schemas.microsoft.com/office/drawing/2014/main" id="{84488535-311B-FED4-AB96-98C6EE4F4D2A}"/>
              </a:ext>
            </a:extLst>
          </p:cNvPr>
          <p:cNvCxnSpPr>
            <a:cxnSpLocks/>
          </p:cNvCxnSpPr>
          <p:nvPr/>
        </p:nvCxnSpPr>
        <p:spPr>
          <a:xfrm flipH="1">
            <a:off x="6962397" y="1590246"/>
            <a:ext cx="453084" cy="185427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5DEAF5E-74D3-E7D0-EC59-83B7E3F4E079}"/>
              </a:ext>
            </a:extLst>
          </p:cNvPr>
          <p:cNvSpPr txBox="1"/>
          <p:nvPr/>
        </p:nvSpPr>
        <p:spPr>
          <a:xfrm>
            <a:off x="10651888" y="50493"/>
            <a:ext cx="1559064" cy="276999"/>
          </a:xfrm>
          <a:prstGeom prst="rect">
            <a:avLst/>
          </a:prstGeom>
          <a:noFill/>
        </p:spPr>
        <p:txBody>
          <a:bodyPr wrap="square" rtlCol="0">
            <a:spAutoFit/>
          </a:bodyPr>
          <a:lstStyle/>
          <a:p>
            <a:r>
              <a:rPr lang="en-US" sz="1200" i="1" dirty="0"/>
              <a:t>* Not drawn to scale</a:t>
            </a:r>
          </a:p>
        </p:txBody>
      </p:sp>
      <p:sp>
        <p:nvSpPr>
          <p:cNvPr id="2" name="TextBox 1">
            <a:extLst>
              <a:ext uri="{FF2B5EF4-FFF2-40B4-BE49-F238E27FC236}">
                <a16:creationId xmlns:a16="http://schemas.microsoft.com/office/drawing/2014/main" id="{47B539DE-53BD-6AF8-9973-A3D5ECBBF3AB}"/>
              </a:ext>
            </a:extLst>
          </p:cNvPr>
          <p:cNvSpPr txBox="1"/>
          <p:nvPr/>
        </p:nvSpPr>
        <p:spPr>
          <a:xfrm>
            <a:off x="9163963" y="1181875"/>
            <a:ext cx="2847415" cy="2031325"/>
          </a:xfrm>
          <a:prstGeom prst="rect">
            <a:avLst/>
          </a:prstGeom>
          <a:noFill/>
        </p:spPr>
        <p:txBody>
          <a:bodyPr wrap="square" rtlCol="0">
            <a:spAutoFit/>
          </a:bodyPr>
          <a:lstStyle/>
          <a:p>
            <a:r>
              <a:rPr lang="en-US" sz="1400" dirty="0">
                <a:solidFill>
                  <a:srgbClr val="FF0000"/>
                </a:solidFill>
              </a:rPr>
              <a:t>Comerica values estate at $82M,</a:t>
            </a:r>
          </a:p>
          <a:p>
            <a:r>
              <a:rPr lang="en-US" sz="1400" dirty="0">
                <a:solidFill>
                  <a:srgbClr val="FF0000"/>
                </a:solidFill>
              </a:rPr>
              <a:t>Pays estate tax;</a:t>
            </a:r>
          </a:p>
          <a:p>
            <a:endParaRPr lang="en-US" sz="1400" dirty="0">
              <a:solidFill>
                <a:srgbClr val="FF0000"/>
              </a:solidFill>
            </a:endParaRPr>
          </a:p>
          <a:p>
            <a:r>
              <a:rPr lang="en-US" sz="1400" dirty="0">
                <a:solidFill>
                  <a:srgbClr val="FF0000"/>
                </a:solidFill>
              </a:rPr>
              <a:t>2021:  IRS values the estate at $163M;</a:t>
            </a:r>
          </a:p>
          <a:p>
            <a:r>
              <a:rPr lang="en-US" sz="1400" dirty="0">
                <a:solidFill>
                  <a:srgbClr val="FF0000"/>
                </a:solidFill>
              </a:rPr>
              <a:t>Demands additional $32M in taxes and $6M penalty</a:t>
            </a:r>
          </a:p>
          <a:p>
            <a:endParaRPr lang="en-US" sz="1400" dirty="0">
              <a:solidFill>
                <a:srgbClr val="FF0000"/>
              </a:solidFill>
            </a:endParaRPr>
          </a:p>
          <a:p>
            <a:r>
              <a:rPr lang="en-US" sz="1400" dirty="0">
                <a:solidFill>
                  <a:srgbClr val="FF0000"/>
                </a:solidFill>
              </a:rPr>
              <a:t>2022:  Settle for $156M</a:t>
            </a:r>
          </a:p>
        </p:txBody>
      </p:sp>
    </p:spTree>
    <p:extLst>
      <p:ext uri="{BB962C8B-B14F-4D97-AF65-F5344CB8AC3E}">
        <p14:creationId xmlns:p14="http://schemas.microsoft.com/office/powerpoint/2010/main" val="264515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0E50D-2057-2E54-831C-A44602F259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557F7D3-31B1-9F8F-CBB7-C2E4DF488C77}"/>
              </a:ext>
            </a:extLst>
          </p:cNvPr>
          <p:cNvPicPr>
            <a:picLocks noChangeAspect="1"/>
          </p:cNvPicPr>
          <p:nvPr/>
        </p:nvPicPr>
        <p:blipFill>
          <a:blip r:embed="rId2"/>
          <a:stretch>
            <a:fillRect/>
          </a:stretch>
        </p:blipFill>
        <p:spPr>
          <a:xfrm>
            <a:off x="816169" y="393660"/>
            <a:ext cx="7680569" cy="4323063"/>
          </a:xfrm>
          <a:prstGeom prst="rect">
            <a:avLst/>
          </a:prstGeom>
        </p:spPr>
      </p:pic>
      <p:sp>
        <p:nvSpPr>
          <p:cNvPr id="5" name="TextBox 4">
            <a:extLst>
              <a:ext uri="{FF2B5EF4-FFF2-40B4-BE49-F238E27FC236}">
                <a16:creationId xmlns:a16="http://schemas.microsoft.com/office/drawing/2014/main" id="{94F1DE7F-EAF7-71CE-8A0F-665ABF14F879}"/>
              </a:ext>
            </a:extLst>
          </p:cNvPr>
          <p:cNvSpPr txBox="1"/>
          <p:nvPr/>
        </p:nvSpPr>
        <p:spPr>
          <a:xfrm>
            <a:off x="1808722" y="4775628"/>
            <a:ext cx="1999330" cy="369332"/>
          </a:xfrm>
          <a:prstGeom prst="rect">
            <a:avLst/>
          </a:prstGeom>
          <a:noFill/>
        </p:spPr>
        <p:txBody>
          <a:bodyPr wrap="none" rtlCol="0">
            <a:spAutoFit/>
          </a:bodyPr>
          <a:lstStyle/>
          <a:p>
            <a:r>
              <a:rPr lang="en-US" dirty="0" err="1"/>
              <a:t>Tyka</a:t>
            </a:r>
            <a:r>
              <a:rPr lang="en-US" dirty="0"/>
              <a:t> Nelson (sister)</a:t>
            </a:r>
          </a:p>
        </p:txBody>
      </p:sp>
      <p:sp>
        <p:nvSpPr>
          <p:cNvPr id="6" name="TextBox 5">
            <a:extLst>
              <a:ext uri="{FF2B5EF4-FFF2-40B4-BE49-F238E27FC236}">
                <a16:creationId xmlns:a16="http://schemas.microsoft.com/office/drawing/2014/main" id="{D7CA4A30-26E5-A840-AF9E-41EE9D5C7D8D}"/>
              </a:ext>
            </a:extLst>
          </p:cNvPr>
          <p:cNvSpPr txBox="1"/>
          <p:nvPr/>
        </p:nvSpPr>
        <p:spPr>
          <a:xfrm>
            <a:off x="2366108" y="6439879"/>
            <a:ext cx="7682523" cy="276999"/>
          </a:xfrm>
          <a:prstGeom prst="rect">
            <a:avLst/>
          </a:prstGeom>
          <a:noFill/>
        </p:spPr>
        <p:txBody>
          <a:bodyPr wrap="square" rtlCol="0">
            <a:spAutoFit/>
          </a:bodyPr>
          <a:lstStyle/>
          <a:p>
            <a:r>
              <a:rPr lang="en-US" sz="1200" dirty="0"/>
              <a:t>Source:  http://</a:t>
            </a:r>
            <a:r>
              <a:rPr lang="en-US" sz="1200" dirty="0" err="1"/>
              <a:t>www.usmagazine.com</a:t>
            </a:r>
            <a:r>
              <a:rPr lang="en-US" sz="1200" dirty="0"/>
              <a:t>/celebrity-news/news/princes-sister-tyka-nelson-claims-he-left-no-will-w204255</a:t>
            </a:r>
          </a:p>
        </p:txBody>
      </p:sp>
      <p:sp>
        <p:nvSpPr>
          <p:cNvPr id="2" name="TextBox 1">
            <a:extLst>
              <a:ext uri="{FF2B5EF4-FFF2-40B4-BE49-F238E27FC236}">
                <a16:creationId xmlns:a16="http://schemas.microsoft.com/office/drawing/2014/main" id="{3E1A6477-31E8-A504-BE9E-CEBFE1BA0215}"/>
              </a:ext>
            </a:extLst>
          </p:cNvPr>
          <p:cNvSpPr txBox="1"/>
          <p:nvPr/>
        </p:nvSpPr>
        <p:spPr>
          <a:xfrm>
            <a:off x="540474" y="5469254"/>
            <a:ext cx="4293035" cy="646331"/>
          </a:xfrm>
          <a:prstGeom prst="rect">
            <a:avLst/>
          </a:prstGeom>
          <a:noFill/>
        </p:spPr>
        <p:txBody>
          <a:bodyPr wrap="none" rtlCol="0">
            <a:spAutoFit/>
          </a:bodyPr>
          <a:lstStyle/>
          <a:p>
            <a:r>
              <a:rPr lang="en-US" dirty="0"/>
              <a:t>Half siblings:  John Nelson, </a:t>
            </a:r>
            <a:r>
              <a:rPr lang="en-US" dirty="0" err="1"/>
              <a:t>Norrine</a:t>
            </a:r>
            <a:r>
              <a:rPr lang="en-US" dirty="0"/>
              <a:t> Nelson, </a:t>
            </a:r>
          </a:p>
          <a:p>
            <a:r>
              <a:rPr lang="en-US" dirty="0"/>
              <a:t>Sharon Nelson, Alfred Jackson, </a:t>
            </a:r>
            <a:r>
              <a:rPr lang="en-US" dirty="0" err="1"/>
              <a:t>Omarr</a:t>
            </a:r>
            <a:r>
              <a:rPr lang="en-US" dirty="0"/>
              <a:t> Baker</a:t>
            </a:r>
          </a:p>
        </p:txBody>
      </p:sp>
      <p:sp>
        <p:nvSpPr>
          <p:cNvPr id="3" name="Rectangle 2">
            <a:extLst>
              <a:ext uri="{FF2B5EF4-FFF2-40B4-BE49-F238E27FC236}">
                <a16:creationId xmlns:a16="http://schemas.microsoft.com/office/drawing/2014/main" id="{5E600FFA-E459-FA9B-2E50-C35C3E438D89}"/>
              </a:ext>
            </a:extLst>
          </p:cNvPr>
          <p:cNvSpPr/>
          <p:nvPr/>
        </p:nvSpPr>
        <p:spPr>
          <a:xfrm>
            <a:off x="4656453" y="334755"/>
            <a:ext cx="4014581" cy="4625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BF92E4C-23C5-DF3F-C2C8-97578E09ACC5}"/>
              </a:ext>
            </a:extLst>
          </p:cNvPr>
          <p:cNvSpPr txBox="1"/>
          <p:nvPr/>
        </p:nvSpPr>
        <p:spPr>
          <a:xfrm>
            <a:off x="5801712" y="498764"/>
            <a:ext cx="5023944" cy="2862322"/>
          </a:xfrm>
          <a:prstGeom prst="rect">
            <a:avLst/>
          </a:prstGeom>
          <a:noFill/>
        </p:spPr>
        <p:txBody>
          <a:bodyPr wrap="square" rtlCol="0">
            <a:spAutoFit/>
          </a:bodyPr>
          <a:lstStyle/>
          <a:p>
            <a:r>
              <a:rPr lang="en-US" dirty="0"/>
              <a:t>Outcome:</a:t>
            </a:r>
          </a:p>
          <a:p>
            <a:endParaRPr lang="en-US" dirty="0"/>
          </a:p>
          <a:p>
            <a:pPr marL="285750" indent="-285750">
              <a:buFont typeface="Arial" panose="020B0604020202020204" pitchFamily="34" charset="0"/>
              <a:buChar char="•"/>
            </a:pPr>
            <a:r>
              <a:rPr lang="en-US" dirty="0"/>
              <a:t>3 of the siblings (or their heirs) sell their interests to “Primary Wave”;</a:t>
            </a:r>
          </a:p>
          <a:p>
            <a:pPr marL="285750" indent="-285750">
              <a:buFont typeface="Arial" panose="020B0604020202020204" pitchFamily="34" charset="0"/>
              <a:buChar char="•"/>
            </a:pPr>
            <a:r>
              <a:rPr lang="en-US" dirty="0"/>
              <a:t>The other 3 form an “estate management holding company”:  Prince Legacy LLC</a:t>
            </a:r>
          </a:p>
          <a:p>
            <a:endParaRPr lang="en-US" dirty="0"/>
          </a:p>
          <a:p>
            <a:r>
              <a:rPr lang="en-US" dirty="0"/>
              <a:t>They plan to manage the assets on a 50/50 basis</a:t>
            </a:r>
          </a:p>
          <a:p>
            <a:endParaRPr lang="en-US" dirty="0"/>
          </a:p>
          <a:p>
            <a:r>
              <a:rPr lang="en-US" dirty="0"/>
              <a:t>This arrangement is already breaking down.</a:t>
            </a:r>
          </a:p>
        </p:txBody>
      </p:sp>
    </p:spTree>
    <p:extLst>
      <p:ext uri="{BB962C8B-B14F-4D97-AF65-F5344CB8AC3E}">
        <p14:creationId xmlns:p14="http://schemas.microsoft.com/office/powerpoint/2010/main" val="92640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77F8-9ADD-D52F-2C36-B91DECE936B1}"/>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7E46DF73-0AD4-B2E2-0138-FF12D495546C}"/>
              </a:ext>
            </a:extLst>
          </p:cNvPr>
          <p:cNvCxnSpPr/>
          <p:nvPr/>
        </p:nvCxnSpPr>
        <p:spPr>
          <a:xfrm>
            <a:off x="317634" y="3590223"/>
            <a:ext cx="11410749" cy="0"/>
          </a:xfrm>
          <a:prstGeom prst="straightConnector1">
            <a:avLst/>
          </a:prstGeom>
          <a:ln w="25400">
            <a:solidFill>
              <a:schemeClr val="tx1"/>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344E04-0A91-6037-6AED-0B083FE4465B}"/>
              </a:ext>
            </a:extLst>
          </p:cNvPr>
          <p:cNvSpPr txBox="1"/>
          <p:nvPr/>
        </p:nvSpPr>
        <p:spPr>
          <a:xfrm>
            <a:off x="112259" y="5881359"/>
            <a:ext cx="870751" cy="523220"/>
          </a:xfrm>
          <a:prstGeom prst="rect">
            <a:avLst/>
          </a:prstGeom>
          <a:noFill/>
        </p:spPr>
        <p:txBody>
          <a:bodyPr wrap="none" rtlCol="0">
            <a:spAutoFit/>
          </a:bodyPr>
          <a:lstStyle/>
          <a:p>
            <a:r>
              <a:rPr lang="en-US" sz="1400" dirty="0"/>
              <a:t>Born </a:t>
            </a:r>
          </a:p>
          <a:p>
            <a:r>
              <a:rPr lang="en-US" sz="1400" dirty="0"/>
              <a:t>6/7/1958</a:t>
            </a:r>
          </a:p>
        </p:txBody>
      </p:sp>
      <p:cxnSp>
        <p:nvCxnSpPr>
          <p:cNvPr id="8" name="Straight Arrow Connector 7">
            <a:extLst>
              <a:ext uri="{FF2B5EF4-FFF2-40B4-BE49-F238E27FC236}">
                <a16:creationId xmlns:a16="http://schemas.microsoft.com/office/drawing/2014/main" id="{D12A31CF-BF20-493B-0C52-EC1C5254A7F1}"/>
              </a:ext>
            </a:extLst>
          </p:cNvPr>
          <p:cNvCxnSpPr>
            <a:cxnSpLocks/>
          </p:cNvCxnSpPr>
          <p:nvPr/>
        </p:nvCxnSpPr>
        <p:spPr>
          <a:xfrm flipH="1" flipV="1">
            <a:off x="317635" y="3672674"/>
            <a:ext cx="66689" cy="220868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CC7E7C-9AC7-1AE1-2249-B5620925EEB8}"/>
              </a:ext>
            </a:extLst>
          </p:cNvPr>
          <p:cNvSpPr/>
          <p:nvPr/>
        </p:nvSpPr>
        <p:spPr>
          <a:xfrm>
            <a:off x="8531050" y="3504812"/>
            <a:ext cx="155750" cy="1607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8083AC-11FC-01DD-2D7D-B748091908B9}"/>
              </a:ext>
            </a:extLst>
          </p:cNvPr>
          <p:cNvSpPr txBox="1"/>
          <p:nvPr/>
        </p:nvSpPr>
        <p:spPr>
          <a:xfrm>
            <a:off x="8936661" y="6142969"/>
            <a:ext cx="1442959" cy="307777"/>
          </a:xfrm>
          <a:prstGeom prst="rect">
            <a:avLst/>
          </a:prstGeom>
          <a:noFill/>
        </p:spPr>
        <p:txBody>
          <a:bodyPr wrap="none" rtlCol="0">
            <a:spAutoFit/>
          </a:bodyPr>
          <a:lstStyle/>
          <a:p>
            <a:r>
              <a:rPr lang="en-US" sz="1400" dirty="0"/>
              <a:t>Death 4/21/2016</a:t>
            </a:r>
          </a:p>
        </p:txBody>
      </p:sp>
      <p:cxnSp>
        <p:nvCxnSpPr>
          <p:cNvPr id="11" name="Straight Arrow Connector 10">
            <a:extLst>
              <a:ext uri="{FF2B5EF4-FFF2-40B4-BE49-F238E27FC236}">
                <a16:creationId xmlns:a16="http://schemas.microsoft.com/office/drawing/2014/main" id="{1FFD9D82-236A-9CA1-4398-B077B57741C3}"/>
              </a:ext>
            </a:extLst>
          </p:cNvPr>
          <p:cNvCxnSpPr>
            <a:cxnSpLocks/>
          </p:cNvCxnSpPr>
          <p:nvPr/>
        </p:nvCxnSpPr>
        <p:spPr>
          <a:xfrm flipH="1" flipV="1">
            <a:off x="8566220" y="3706811"/>
            <a:ext cx="844061" cy="241645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5AFFC20-01E2-1516-8698-A42F035CF5D4}"/>
              </a:ext>
            </a:extLst>
          </p:cNvPr>
          <p:cNvSpPr/>
          <p:nvPr/>
        </p:nvSpPr>
        <p:spPr>
          <a:xfrm>
            <a:off x="9502391" y="3504812"/>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2BC67F-C20B-5D9A-C846-104D74360644}"/>
              </a:ext>
            </a:extLst>
          </p:cNvPr>
          <p:cNvSpPr txBox="1"/>
          <p:nvPr/>
        </p:nvSpPr>
        <p:spPr>
          <a:xfrm>
            <a:off x="9602030" y="4937461"/>
            <a:ext cx="2204784" cy="738664"/>
          </a:xfrm>
          <a:prstGeom prst="rect">
            <a:avLst/>
          </a:prstGeom>
          <a:noFill/>
        </p:spPr>
        <p:txBody>
          <a:bodyPr wrap="square" rtlCol="0">
            <a:spAutoFit/>
          </a:bodyPr>
          <a:lstStyle/>
          <a:p>
            <a:r>
              <a:rPr lang="en-US" sz="1400" dirty="0"/>
              <a:t>1/20/2017 Comerica Bank replaces Bremer Trust as administrator</a:t>
            </a:r>
          </a:p>
        </p:txBody>
      </p:sp>
      <p:cxnSp>
        <p:nvCxnSpPr>
          <p:cNvPr id="17" name="Straight Arrow Connector 16">
            <a:extLst>
              <a:ext uri="{FF2B5EF4-FFF2-40B4-BE49-F238E27FC236}">
                <a16:creationId xmlns:a16="http://schemas.microsoft.com/office/drawing/2014/main" id="{77C8615C-A30F-E144-B233-792B481C808B}"/>
              </a:ext>
            </a:extLst>
          </p:cNvPr>
          <p:cNvCxnSpPr>
            <a:cxnSpLocks/>
          </p:cNvCxnSpPr>
          <p:nvPr/>
        </p:nvCxnSpPr>
        <p:spPr>
          <a:xfrm flipH="1" flipV="1">
            <a:off x="9602030" y="3706810"/>
            <a:ext cx="446322" cy="123065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5EA7819-15D4-549A-EB78-A92563B15D52}"/>
              </a:ext>
            </a:extLst>
          </p:cNvPr>
          <p:cNvPicPr>
            <a:picLocks noChangeAspect="1"/>
          </p:cNvPicPr>
          <p:nvPr/>
        </p:nvPicPr>
        <p:blipFill>
          <a:blip r:embed="rId2"/>
          <a:stretch>
            <a:fillRect/>
          </a:stretch>
        </p:blipFill>
        <p:spPr>
          <a:xfrm>
            <a:off x="821286" y="50493"/>
            <a:ext cx="1006688" cy="1006688"/>
          </a:xfrm>
          <a:prstGeom prst="rect">
            <a:avLst/>
          </a:prstGeom>
        </p:spPr>
      </p:pic>
      <p:sp>
        <p:nvSpPr>
          <p:cNvPr id="21" name="Oval 20">
            <a:extLst>
              <a:ext uri="{FF2B5EF4-FFF2-40B4-BE49-F238E27FC236}">
                <a16:creationId xmlns:a16="http://schemas.microsoft.com/office/drawing/2014/main" id="{51659E1C-C526-D405-4745-9357DA0F93D1}"/>
              </a:ext>
            </a:extLst>
          </p:cNvPr>
          <p:cNvSpPr/>
          <p:nvPr/>
        </p:nvSpPr>
        <p:spPr>
          <a:xfrm>
            <a:off x="1731666" y="3504812"/>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4566265-E136-BA57-A7AA-856F68ACCACE}"/>
              </a:ext>
            </a:extLst>
          </p:cNvPr>
          <p:cNvSpPr txBox="1"/>
          <p:nvPr/>
        </p:nvSpPr>
        <p:spPr>
          <a:xfrm>
            <a:off x="822592" y="994384"/>
            <a:ext cx="870751" cy="523220"/>
          </a:xfrm>
          <a:prstGeom prst="rect">
            <a:avLst/>
          </a:prstGeom>
          <a:noFill/>
        </p:spPr>
        <p:txBody>
          <a:bodyPr wrap="none" rtlCol="0">
            <a:spAutoFit/>
          </a:bodyPr>
          <a:lstStyle/>
          <a:p>
            <a:r>
              <a:rPr lang="en-US" sz="1400" dirty="0"/>
              <a:t>For You</a:t>
            </a:r>
          </a:p>
          <a:p>
            <a:r>
              <a:rPr lang="en-US" sz="1400" dirty="0"/>
              <a:t>4/7/1978</a:t>
            </a:r>
          </a:p>
        </p:txBody>
      </p:sp>
      <p:cxnSp>
        <p:nvCxnSpPr>
          <p:cNvPr id="23" name="Straight Arrow Connector 22">
            <a:extLst>
              <a:ext uri="{FF2B5EF4-FFF2-40B4-BE49-F238E27FC236}">
                <a16:creationId xmlns:a16="http://schemas.microsoft.com/office/drawing/2014/main" id="{B635C44C-CF3C-8726-4D70-187F277509F9}"/>
              </a:ext>
            </a:extLst>
          </p:cNvPr>
          <p:cNvCxnSpPr>
            <a:cxnSpLocks/>
            <a:stCxn id="22" idx="2"/>
          </p:cNvCxnSpPr>
          <p:nvPr/>
        </p:nvCxnSpPr>
        <p:spPr>
          <a:xfrm>
            <a:off x="1257968" y="1517604"/>
            <a:ext cx="488594" cy="195519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Prince - Purple Rain (1984) by TOTPs 80's">
            <a:extLst>
              <a:ext uri="{FF2B5EF4-FFF2-40B4-BE49-F238E27FC236}">
                <a16:creationId xmlns:a16="http://schemas.microsoft.com/office/drawing/2014/main" id="{7DC7EF53-390E-8139-1774-EDAEB48B8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19364"/>
            <a:ext cx="1006688" cy="100668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045E935-5AEC-DDEF-B15C-AD21E5EEE744}"/>
              </a:ext>
            </a:extLst>
          </p:cNvPr>
          <p:cNvSpPr txBox="1"/>
          <p:nvPr/>
        </p:nvSpPr>
        <p:spPr>
          <a:xfrm>
            <a:off x="2922301" y="1126052"/>
            <a:ext cx="1021433" cy="523220"/>
          </a:xfrm>
          <a:prstGeom prst="rect">
            <a:avLst/>
          </a:prstGeom>
          <a:noFill/>
        </p:spPr>
        <p:txBody>
          <a:bodyPr wrap="none" rtlCol="0">
            <a:spAutoFit/>
          </a:bodyPr>
          <a:lstStyle/>
          <a:p>
            <a:r>
              <a:rPr lang="en-US" sz="1400" dirty="0"/>
              <a:t>Purple Rain</a:t>
            </a:r>
          </a:p>
          <a:p>
            <a:r>
              <a:rPr lang="en-US" sz="1400" dirty="0"/>
              <a:t>6/24/1984</a:t>
            </a:r>
          </a:p>
        </p:txBody>
      </p:sp>
      <p:cxnSp>
        <p:nvCxnSpPr>
          <p:cNvPr id="28" name="Straight Arrow Connector 27">
            <a:extLst>
              <a:ext uri="{FF2B5EF4-FFF2-40B4-BE49-F238E27FC236}">
                <a16:creationId xmlns:a16="http://schemas.microsoft.com/office/drawing/2014/main" id="{D94C21C7-64C1-AFC6-682F-E97AC13E6B1C}"/>
              </a:ext>
            </a:extLst>
          </p:cNvPr>
          <p:cNvCxnSpPr>
            <a:cxnSpLocks/>
            <a:stCxn id="27" idx="2"/>
          </p:cNvCxnSpPr>
          <p:nvPr/>
        </p:nvCxnSpPr>
        <p:spPr>
          <a:xfrm>
            <a:off x="3433018" y="1649272"/>
            <a:ext cx="144947" cy="178410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D1B1E28-BE84-29BF-326B-1B3231A57A96}"/>
              </a:ext>
            </a:extLst>
          </p:cNvPr>
          <p:cNvSpPr/>
          <p:nvPr/>
        </p:nvSpPr>
        <p:spPr>
          <a:xfrm>
            <a:off x="3507729" y="3504812"/>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821CD0C-650A-1C83-A52F-ECCE34094664}"/>
              </a:ext>
            </a:extLst>
          </p:cNvPr>
          <p:cNvSpPr/>
          <p:nvPr/>
        </p:nvSpPr>
        <p:spPr>
          <a:xfrm>
            <a:off x="1437487" y="3511899"/>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5B57F49-745E-4425-B808-E539018E0F7F}"/>
              </a:ext>
            </a:extLst>
          </p:cNvPr>
          <p:cNvSpPr txBox="1"/>
          <p:nvPr/>
        </p:nvSpPr>
        <p:spPr>
          <a:xfrm>
            <a:off x="6654102" y="5988150"/>
            <a:ext cx="1987959" cy="738664"/>
          </a:xfrm>
          <a:prstGeom prst="rect">
            <a:avLst/>
          </a:prstGeom>
          <a:noFill/>
        </p:spPr>
        <p:txBody>
          <a:bodyPr wrap="square" rtlCol="0">
            <a:spAutoFit/>
          </a:bodyPr>
          <a:lstStyle/>
          <a:p>
            <a:r>
              <a:rPr lang="en-US" sz="1400" dirty="0"/>
              <a:t>1998 Recording contract with Arista; he retains rights to the masters</a:t>
            </a:r>
          </a:p>
        </p:txBody>
      </p:sp>
      <p:cxnSp>
        <p:nvCxnSpPr>
          <p:cNvPr id="34" name="Straight Arrow Connector 33">
            <a:extLst>
              <a:ext uri="{FF2B5EF4-FFF2-40B4-BE49-F238E27FC236}">
                <a16:creationId xmlns:a16="http://schemas.microsoft.com/office/drawing/2014/main" id="{004FA47E-0CA9-5753-2BAF-1C53EA97B5FA}"/>
              </a:ext>
            </a:extLst>
          </p:cNvPr>
          <p:cNvCxnSpPr>
            <a:cxnSpLocks/>
          </p:cNvCxnSpPr>
          <p:nvPr/>
        </p:nvCxnSpPr>
        <p:spPr>
          <a:xfrm flipH="1" flipV="1">
            <a:off x="1577915" y="3706810"/>
            <a:ext cx="321047" cy="140780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54011C9-9EFB-FDC2-5EFA-4ED10D9F918C}"/>
              </a:ext>
            </a:extLst>
          </p:cNvPr>
          <p:cNvSpPr/>
          <p:nvPr/>
        </p:nvSpPr>
        <p:spPr>
          <a:xfrm>
            <a:off x="5033406" y="3504812"/>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CF510E4C-99AF-5D88-FDCC-FA199C2D7E3A}"/>
              </a:ext>
            </a:extLst>
          </p:cNvPr>
          <p:cNvCxnSpPr>
            <a:cxnSpLocks/>
          </p:cNvCxnSpPr>
          <p:nvPr/>
        </p:nvCxnSpPr>
        <p:spPr>
          <a:xfrm flipV="1">
            <a:off x="3663479" y="3706811"/>
            <a:ext cx="1412011" cy="21280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79C7A148-C839-6192-EF24-F23988801C3E}"/>
              </a:ext>
            </a:extLst>
          </p:cNvPr>
          <p:cNvPicPr>
            <a:picLocks noChangeAspect="1"/>
          </p:cNvPicPr>
          <p:nvPr/>
        </p:nvPicPr>
        <p:blipFill>
          <a:blip r:embed="rId4"/>
          <a:stretch>
            <a:fillRect/>
          </a:stretch>
        </p:blipFill>
        <p:spPr>
          <a:xfrm>
            <a:off x="3330728" y="6120545"/>
            <a:ext cx="890896" cy="501129"/>
          </a:xfrm>
          <a:prstGeom prst="rect">
            <a:avLst/>
          </a:prstGeom>
        </p:spPr>
      </p:pic>
      <p:sp>
        <p:nvSpPr>
          <p:cNvPr id="43" name="Oval 42">
            <a:extLst>
              <a:ext uri="{FF2B5EF4-FFF2-40B4-BE49-F238E27FC236}">
                <a16:creationId xmlns:a16="http://schemas.microsoft.com/office/drawing/2014/main" id="{0F58EA9B-3CE8-7F87-2657-E1D01FE61AFA}"/>
              </a:ext>
            </a:extLst>
          </p:cNvPr>
          <p:cNvSpPr/>
          <p:nvPr/>
        </p:nvSpPr>
        <p:spPr>
          <a:xfrm>
            <a:off x="5945133" y="3496826"/>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856C695D-8BFD-D46F-8AAD-675942E7AE91}"/>
              </a:ext>
            </a:extLst>
          </p:cNvPr>
          <p:cNvSpPr txBox="1"/>
          <p:nvPr/>
        </p:nvSpPr>
        <p:spPr>
          <a:xfrm>
            <a:off x="1361945" y="5186205"/>
            <a:ext cx="1985831" cy="738664"/>
          </a:xfrm>
          <a:prstGeom prst="rect">
            <a:avLst/>
          </a:prstGeom>
          <a:noFill/>
        </p:spPr>
        <p:txBody>
          <a:bodyPr wrap="square" rtlCol="0">
            <a:spAutoFit/>
          </a:bodyPr>
          <a:lstStyle/>
          <a:p>
            <a:r>
              <a:rPr lang="en-US" sz="1400" dirty="0"/>
              <a:t>1977 Recording contract with Warner Bros.:</a:t>
            </a:r>
          </a:p>
          <a:p>
            <a:r>
              <a:rPr lang="en-US" sz="1400" dirty="0"/>
              <a:t>3 albums</a:t>
            </a:r>
          </a:p>
        </p:txBody>
      </p:sp>
      <p:cxnSp>
        <p:nvCxnSpPr>
          <p:cNvPr id="45" name="Straight Arrow Connector 44">
            <a:extLst>
              <a:ext uri="{FF2B5EF4-FFF2-40B4-BE49-F238E27FC236}">
                <a16:creationId xmlns:a16="http://schemas.microsoft.com/office/drawing/2014/main" id="{897381C4-0EC6-ACC0-FF29-5C61A3663A5B}"/>
              </a:ext>
            </a:extLst>
          </p:cNvPr>
          <p:cNvCxnSpPr>
            <a:cxnSpLocks/>
          </p:cNvCxnSpPr>
          <p:nvPr/>
        </p:nvCxnSpPr>
        <p:spPr>
          <a:xfrm flipH="1" flipV="1">
            <a:off x="6023010" y="3683625"/>
            <a:ext cx="1093502" cy="23045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D9BE56CD-4A36-AF21-599B-F1B9DE7C8E3C}"/>
              </a:ext>
            </a:extLst>
          </p:cNvPr>
          <p:cNvSpPr/>
          <p:nvPr/>
        </p:nvSpPr>
        <p:spPr>
          <a:xfrm>
            <a:off x="7889630" y="3504005"/>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83448653-6F00-13BA-3C38-0DAC2CF89888}"/>
              </a:ext>
            </a:extLst>
          </p:cNvPr>
          <p:cNvSpPr txBox="1"/>
          <p:nvPr/>
        </p:nvSpPr>
        <p:spPr>
          <a:xfrm>
            <a:off x="7243840" y="4460407"/>
            <a:ext cx="1442960" cy="954107"/>
          </a:xfrm>
          <a:prstGeom prst="rect">
            <a:avLst/>
          </a:prstGeom>
          <a:noFill/>
        </p:spPr>
        <p:txBody>
          <a:bodyPr wrap="square" rtlCol="0">
            <a:spAutoFit/>
          </a:bodyPr>
          <a:lstStyle/>
          <a:p>
            <a:r>
              <a:rPr lang="en-US" sz="1400" dirty="0"/>
              <a:t>2014</a:t>
            </a:r>
          </a:p>
          <a:p>
            <a:r>
              <a:rPr lang="en-US" sz="1400" dirty="0"/>
              <a:t>Renegotiation of contract with Warner Bros.</a:t>
            </a:r>
          </a:p>
        </p:txBody>
      </p:sp>
      <p:cxnSp>
        <p:nvCxnSpPr>
          <p:cNvPr id="51" name="Straight Arrow Connector 50">
            <a:extLst>
              <a:ext uri="{FF2B5EF4-FFF2-40B4-BE49-F238E27FC236}">
                <a16:creationId xmlns:a16="http://schemas.microsoft.com/office/drawing/2014/main" id="{80E7945F-4813-91EE-868B-91A22534B33B}"/>
              </a:ext>
            </a:extLst>
          </p:cNvPr>
          <p:cNvCxnSpPr>
            <a:cxnSpLocks/>
          </p:cNvCxnSpPr>
          <p:nvPr/>
        </p:nvCxnSpPr>
        <p:spPr>
          <a:xfrm flipV="1">
            <a:off x="7621329" y="3715273"/>
            <a:ext cx="343991" cy="79141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Madonna VS Prince - LOVE SONG (LUKESAVANT MDNA MIX) by Madonna Live &amp; Remix">
            <a:extLst>
              <a:ext uri="{FF2B5EF4-FFF2-40B4-BE49-F238E27FC236}">
                <a16:creationId xmlns:a16="http://schemas.microsoft.com/office/drawing/2014/main" id="{0FE24643-C4B5-E7D6-5ACA-8518DBB26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400" y="153613"/>
            <a:ext cx="1072825" cy="107282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0AFD55D-EE2D-D5F1-3E78-465EAA67C45F}"/>
              </a:ext>
            </a:extLst>
          </p:cNvPr>
          <p:cNvSpPr txBox="1"/>
          <p:nvPr/>
        </p:nvSpPr>
        <p:spPr>
          <a:xfrm>
            <a:off x="5155792" y="1188450"/>
            <a:ext cx="1077474" cy="523220"/>
          </a:xfrm>
          <a:prstGeom prst="rect">
            <a:avLst/>
          </a:prstGeom>
          <a:noFill/>
        </p:spPr>
        <p:txBody>
          <a:bodyPr wrap="none" rtlCol="0">
            <a:spAutoFit/>
          </a:bodyPr>
          <a:lstStyle/>
          <a:p>
            <a:r>
              <a:rPr lang="en-US" sz="1400" dirty="0"/>
              <a:t>“Love Song”</a:t>
            </a:r>
          </a:p>
          <a:p>
            <a:r>
              <a:rPr lang="en-US" sz="1400" dirty="0"/>
              <a:t>1989</a:t>
            </a:r>
          </a:p>
        </p:txBody>
      </p:sp>
      <p:sp>
        <p:nvSpPr>
          <p:cNvPr id="55" name="Oval 54">
            <a:extLst>
              <a:ext uri="{FF2B5EF4-FFF2-40B4-BE49-F238E27FC236}">
                <a16:creationId xmlns:a16="http://schemas.microsoft.com/office/drawing/2014/main" id="{030A66B1-B773-8408-BD0F-472C9AB64B46}"/>
              </a:ext>
            </a:extLst>
          </p:cNvPr>
          <p:cNvSpPr/>
          <p:nvPr/>
        </p:nvSpPr>
        <p:spPr>
          <a:xfrm>
            <a:off x="4341581" y="3487743"/>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C6C97E39-15B1-2E9A-F21C-C625C9D63E20}"/>
              </a:ext>
            </a:extLst>
          </p:cNvPr>
          <p:cNvCxnSpPr>
            <a:cxnSpLocks/>
          </p:cNvCxnSpPr>
          <p:nvPr/>
        </p:nvCxnSpPr>
        <p:spPr>
          <a:xfrm flipH="1">
            <a:off x="4460545" y="1692900"/>
            <a:ext cx="906168" cy="17706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7E4ADC41-6F7A-DA29-D46C-96C1F7B3917E}"/>
              </a:ext>
            </a:extLst>
          </p:cNvPr>
          <p:cNvSpPr/>
          <p:nvPr/>
        </p:nvSpPr>
        <p:spPr>
          <a:xfrm>
            <a:off x="5519076" y="3496826"/>
            <a:ext cx="155750" cy="1607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B50BFCF-2A27-D67D-2FCC-1862FA615B41}"/>
              </a:ext>
            </a:extLst>
          </p:cNvPr>
          <p:cNvCxnSpPr>
            <a:cxnSpLocks/>
          </p:cNvCxnSpPr>
          <p:nvPr/>
        </p:nvCxnSpPr>
        <p:spPr>
          <a:xfrm flipV="1">
            <a:off x="5299529" y="3714335"/>
            <a:ext cx="297424" cy="21205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9E3D4BC-D4BE-318F-5D4D-E9C3ADC73CA3}"/>
              </a:ext>
            </a:extLst>
          </p:cNvPr>
          <p:cNvSpPr txBox="1"/>
          <p:nvPr/>
        </p:nvSpPr>
        <p:spPr>
          <a:xfrm>
            <a:off x="4757158" y="5768947"/>
            <a:ext cx="1442960" cy="954107"/>
          </a:xfrm>
          <a:prstGeom prst="rect">
            <a:avLst/>
          </a:prstGeom>
          <a:noFill/>
        </p:spPr>
        <p:txBody>
          <a:bodyPr wrap="square" rtlCol="0">
            <a:spAutoFit/>
          </a:bodyPr>
          <a:lstStyle/>
          <a:p>
            <a:r>
              <a:rPr lang="en-US" sz="1400" dirty="0"/>
              <a:t>1996 releases final album, fulfilling contract with Warner</a:t>
            </a:r>
          </a:p>
        </p:txBody>
      </p:sp>
      <p:sp>
        <p:nvSpPr>
          <p:cNvPr id="70" name="TextBox 69">
            <a:extLst>
              <a:ext uri="{FF2B5EF4-FFF2-40B4-BE49-F238E27FC236}">
                <a16:creationId xmlns:a16="http://schemas.microsoft.com/office/drawing/2014/main" id="{C48A0E90-A339-BDDA-60D2-07D1464CF5E1}"/>
              </a:ext>
            </a:extLst>
          </p:cNvPr>
          <p:cNvSpPr txBox="1"/>
          <p:nvPr/>
        </p:nvSpPr>
        <p:spPr>
          <a:xfrm>
            <a:off x="2868154" y="5834859"/>
            <a:ext cx="1288104" cy="523220"/>
          </a:xfrm>
          <a:prstGeom prst="rect">
            <a:avLst/>
          </a:prstGeom>
          <a:noFill/>
        </p:spPr>
        <p:txBody>
          <a:bodyPr wrap="square" rtlCol="0">
            <a:spAutoFit/>
          </a:bodyPr>
          <a:lstStyle/>
          <a:p>
            <a:r>
              <a:rPr lang="en-US" sz="1400" dirty="0"/>
              <a:t>1993 changes </a:t>
            </a:r>
          </a:p>
          <a:p>
            <a:r>
              <a:rPr lang="en-US" sz="1400" dirty="0"/>
              <a:t>name to</a:t>
            </a:r>
          </a:p>
        </p:txBody>
      </p:sp>
      <p:pic>
        <p:nvPicPr>
          <p:cNvPr id="1030" name="Picture 6">
            <a:extLst>
              <a:ext uri="{FF2B5EF4-FFF2-40B4-BE49-F238E27FC236}">
                <a16:creationId xmlns:a16="http://schemas.microsoft.com/office/drawing/2014/main" id="{36C96E0A-5855-E241-D8F1-52F8F232A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836" y="153613"/>
            <a:ext cx="2144226" cy="972440"/>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E8A8EC26-D48D-69E8-A740-C62F59EE50B9}"/>
              </a:ext>
            </a:extLst>
          </p:cNvPr>
          <p:cNvSpPr txBox="1"/>
          <p:nvPr/>
        </p:nvSpPr>
        <p:spPr>
          <a:xfrm>
            <a:off x="6884522" y="1126052"/>
            <a:ext cx="1500026" cy="523220"/>
          </a:xfrm>
          <a:prstGeom prst="rect">
            <a:avLst/>
          </a:prstGeom>
          <a:noFill/>
        </p:spPr>
        <p:txBody>
          <a:bodyPr wrap="none" rtlCol="0">
            <a:spAutoFit/>
          </a:bodyPr>
          <a:lstStyle/>
          <a:p>
            <a:r>
              <a:rPr lang="en-US" sz="1400" dirty="0"/>
              <a:t>2007:  Superbowl </a:t>
            </a:r>
          </a:p>
          <a:p>
            <a:r>
              <a:rPr lang="en-US" sz="1400" dirty="0"/>
              <a:t>halftime show</a:t>
            </a:r>
          </a:p>
        </p:txBody>
      </p:sp>
      <p:sp>
        <p:nvSpPr>
          <p:cNvPr id="75" name="Oval 74">
            <a:extLst>
              <a:ext uri="{FF2B5EF4-FFF2-40B4-BE49-F238E27FC236}">
                <a16:creationId xmlns:a16="http://schemas.microsoft.com/office/drawing/2014/main" id="{655681B8-7BFA-28EB-4612-BC79C2438D00}"/>
              </a:ext>
            </a:extLst>
          </p:cNvPr>
          <p:cNvSpPr/>
          <p:nvPr/>
        </p:nvSpPr>
        <p:spPr>
          <a:xfrm>
            <a:off x="6884522" y="3511899"/>
            <a:ext cx="155750" cy="160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a:extLst>
              <a:ext uri="{FF2B5EF4-FFF2-40B4-BE49-F238E27FC236}">
                <a16:creationId xmlns:a16="http://schemas.microsoft.com/office/drawing/2014/main" id="{CDF8E35D-994B-D02B-4C87-5D4917DB15B7}"/>
              </a:ext>
            </a:extLst>
          </p:cNvPr>
          <p:cNvCxnSpPr>
            <a:cxnSpLocks/>
          </p:cNvCxnSpPr>
          <p:nvPr/>
        </p:nvCxnSpPr>
        <p:spPr>
          <a:xfrm flipH="1">
            <a:off x="6962397" y="1590246"/>
            <a:ext cx="453084" cy="185427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D36A23-A61F-53BB-E014-029C026A0659}"/>
              </a:ext>
            </a:extLst>
          </p:cNvPr>
          <p:cNvSpPr txBox="1"/>
          <p:nvPr/>
        </p:nvSpPr>
        <p:spPr>
          <a:xfrm>
            <a:off x="8936661" y="331469"/>
            <a:ext cx="3030549" cy="2308324"/>
          </a:xfrm>
          <a:prstGeom prst="rect">
            <a:avLst/>
          </a:prstGeom>
          <a:noFill/>
        </p:spPr>
        <p:txBody>
          <a:bodyPr wrap="square" rtlCol="0">
            <a:spAutoFit/>
          </a:bodyPr>
          <a:lstStyle/>
          <a:p>
            <a:r>
              <a:rPr lang="en-US" dirty="0"/>
              <a:t>Responsibilities of Comerica:</a:t>
            </a:r>
          </a:p>
          <a:p>
            <a:pPr marL="342900" indent="-342900">
              <a:buAutoNum type="arabicPeriod"/>
            </a:pPr>
            <a:r>
              <a:rPr lang="en-US" dirty="0"/>
              <a:t>Ascertain Prince’s assets</a:t>
            </a:r>
          </a:p>
          <a:p>
            <a:pPr marL="342900" indent="-342900">
              <a:buAutoNum type="arabicPeriod"/>
            </a:pPr>
            <a:r>
              <a:rPr lang="en-US" dirty="0"/>
              <a:t>Maximize the value of those assets</a:t>
            </a:r>
          </a:p>
          <a:p>
            <a:pPr marL="342900" indent="-342900">
              <a:buAutoNum type="arabicPeriod"/>
            </a:pPr>
            <a:r>
              <a:rPr lang="en-US" dirty="0"/>
              <a:t>Determine their (maximum) value</a:t>
            </a:r>
          </a:p>
          <a:p>
            <a:pPr marL="342900" indent="-342900">
              <a:buAutoNum type="arabicPeriod"/>
            </a:pPr>
            <a:r>
              <a:rPr lang="en-US" dirty="0"/>
              <a:t>Pay taxes</a:t>
            </a:r>
          </a:p>
          <a:p>
            <a:pPr marL="342900" indent="-342900">
              <a:buAutoNum type="arabicPeriod"/>
            </a:pPr>
            <a:r>
              <a:rPr lang="en-US" dirty="0"/>
              <a:t>Distribution to heirs at law</a:t>
            </a:r>
          </a:p>
        </p:txBody>
      </p:sp>
    </p:spTree>
    <p:extLst>
      <p:ext uri="{BB962C8B-B14F-4D97-AF65-F5344CB8AC3E}">
        <p14:creationId xmlns:p14="http://schemas.microsoft.com/office/powerpoint/2010/main" val="269076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3231" y="393661"/>
            <a:ext cx="7680569" cy="4323063"/>
          </a:xfrm>
          <a:prstGeom prst="rect">
            <a:avLst/>
          </a:prstGeom>
        </p:spPr>
      </p:pic>
      <p:sp>
        <p:nvSpPr>
          <p:cNvPr id="5" name="TextBox 4"/>
          <p:cNvSpPr txBox="1"/>
          <p:nvPr/>
        </p:nvSpPr>
        <p:spPr>
          <a:xfrm>
            <a:off x="3090984" y="4716723"/>
            <a:ext cx="1999330" cy="369332"/>
          </a:xfrm>
          <a:prstGeom prst="rect">
            <a:avLst/>
          </a:prstGeom>
          <a:noFill/>
        </p:spPr>
        <p:txBody>
          <a:bodyPr wrap="none" rtlCol="0">
            <a:spAutoFit/>
          </a:bodyPr>
          <a:lstStyle/>
          <a:p>
            <a:r>
              <a:rPr lang="en-US" dirty="0" err="1"/>
              <a:t>Tyka</a:t>
            </a:r>
            <a:r>
              <a:rPr lang="en-US" dirty="0"/>
              <a:t> Nelson (sister)</a:t>
            </a:r>
          </a:p>
        </p:txBody>
      </p:sp>
      <p:sp>
        <p:nvSpPr>
          <p:cNvPr id="6" name="TextBox 5"/>
          <p:cNvSpPr txBox="1"/>
          <p:nvPr/>
        </p:nvSpPr>
        <p:spPr>
          <a:xfrm>
            <a:off x="2366108" y="6439879"/>
            <a:ext cx="7682523" cy="276999"/>
          </a:xfrm>
          <a:prstGeom prst="rect">
            <a:avLst/>
          </a:prstGeom>
          <a:noFill/>
        </p:spPr>
        <p:txBody>
          <a:bodyPr wrap="square" rtlCol="0">
            <a:spAutoFit/>
          </a:bodyPr>
          <a:lstStyle/>
          <a:p>
            <a:r>
              <a:rPr lang="en-US" sz="1200" dirty="0"/>
              <a:t>Source:  http://</a:t>
            </a:r>
            <a:r>
              <a:rPr lang="en-US" sz="1200" dirty="0" err="1"/>
              <a:t>www.usmagazine.com</a:t>
            </a:r>
            <a:r>
              <a:rPr lang="en-US" sz="1200" dirty="0"/>
              <a:t>/celebrity-news/news/princes-sister-tyka-nelson-claims-he-left-no-will-w204255</a:t>
            </a:r>
          </a:p>
        </p:txBody>
      </p:sp>
      <p:sp>
        <p:nvSpPr>
          <p:cNvPr id="2" name="TextBox 1"/>
          <p:cNvSpPr txBox="1"/>
          <p:nvPr/>
        </p:nvSpPr>
        <p:spPr>
          <a:xfrm>
            <a:off x="2074985" y="5398325"/>
            <a:ext cx="4293035" cy="646331"/>
          </a:xfrm>
          <a:prstGeom prst="rect">
            <a:avLst/>
          </a:prstGeom>
          <a:noFill/>
        </p:spPr>
        <p:txBody>
          <a:bodyPr wrap="none" rtlCol="0">
            <a:spAutoFit/>
          </a:bodyPr>
          <a:lstStyle/>
          <a:p>
            <a:r>
              <a:rPr lang="en-US" dirty="0"/>
              <a:t>Half siblings:  John Nelson, </a:t>
            </a:r>
            <a:r>
              <a:rPr lang="en-US" dirty="0" err="1"/>
              <a:t>Norrine</a:t>
            </a:r>
            <a:r>
              <a:rPr lang="en-US" dirty="0"/>
              <a:t> Nelson, </a:t>
            </a:r>
          </a:p>
          <a:p>
            <a:r>
              <a:rPr lang="en-US" dirty="0"/>
              <a:t>Sharon Nelson, Alfred Jackson, </a:t>
            </a:r>
            <a:r>
              <a:rPr lang="en-US" dirty="0" err="1"/>
              <a:t>Omarr</a:t>
            </a:r>
            <a:r>
              <a:rPr lang="en-US" dirty="0"/>
              <a:t> Baker</a:t>
            </a:r>
          </a:p>
        </p:txBody>
      </p:sp>
    </p:spTree>
    <p:extLst>
      <p:ext uri="{BB962C8B-B14F-4D97-AF65-F5344CB8AC3E}">
        <p14:creationId xmlns:p14="http://schemas.microsoft.com/office/powerpoint/2010/main" val="291005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04535"/>
            <a:ext cx="8229600" cy="745982"/>
          </a:xfrm>
        </p:spPr>
        <p:txBody>
          <a:bodyPr/>
          <a:lstStyle/>
          <a:p>
            <a:pPr algn="ctr"/>
            <a:r>
              <a:rPr lang="en-US" dirty="0"/>
              <a:t>Prince estate</a:t>
            </a:r>
          </a:p>
        </p:txBody>
      </p:sp>
      <p:sp>
        <p:nvSpPr>
          <p:cNvPr id="5" name="Content Placeholder 4"/>
          <p:cNvSpPr>
            <a:spLocks noGrp="1"/>
          </p:cNvSpPr>
          <p:nvPr>
            <p:ph idx="1"/>
          </p:nvPr>
        </p:nvSpPr>
        <p:spPr>
          <a:xfrm>
            <a:off x="886691" y="1127145"/>
            <a:ext cx="5808184" cy="5223380"/>
          </a:xfrm>
        </p:spPr>
        <p:txBody>
          <a:bodyPr>
            <a:normAutofit/>
          </a:bodyPr>
          <a:lstStyle/>
          <a:p>
            <a:r>
              <a:rPr lang="en-US" sz="2400" dirty="0"/>
              <a:t>Musical creations:</a:t>
            </a:r>
          </a:p>
          <a:p>
            <a:pPr lvl="1"/>
            <a:r>
              <a:rPr lang="en-US" dirty="0"/>
              <a:t>39 albums</a:t>
            </a:r>
          </a:p>
          <a:p>
            <a:pPr lvl="1"/>
            <a:r>
              <a:rPr lang="en-US" dirty="0"/>
              <a:t>Composed at least 500 songs</a:t>
            </a:r>
          </a:p>
          <a:p>
            <a:endParaRPr lang="en-US" dirty="0"/>
          </a:p>
        </p:txBody>
      </p:sp>
      <p:pic>
        <p:nvPicPr>
          <p:cNvPr id="7" name="Picture 6" descr="Prince_at_Coachella_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317" y="1127145"/>
            <a:ext cx="3390900" cy="5080000"/>
          </a:xfrm>
          <a:prstGeom prst="rect">
            <a:avLst/>
          </a:prstGeom>
        </p:spPr>
      </p:pic>
    </p:spTree>
    <p:extLst>
      <p:ext uri="{BB962C8B-B14F-4D97-AF65-F5344CB8AC3E}">
        <p14:creationId xmlns:p14="http://schemas.microsoft.com/office/powerpoint/2010/main" val="17689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3BF0-73AE-2DDE-38A4-E9CD372067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1124EB-E544-270E-0A74-C931065A62BA}"/>
              </a:ext>
            </a:extLst>
          </p:cNvPr>
          <p:cNvSpPr>
            <a:spLocks noGrp="1"/>
          </p:cNvSpPr>
          <p:nvPr>
            <p:ph type="title"/>
          </p:nvPr>
        </p:nvSpPr>
        <p:spPr>
          <a:xfrm>
            <a:off x="1981200" y="104535"/>
            <a:ext cx="8229600" cy="745982"/>
          </a:xfrm>
        </p:spPr>
        <p:txBody>
          <a:bodyPr/>
          <a:lstStyle/>
          <a:p>
            <a:pPr algn="ctr"/>
            <a:r>
              <a:rPr lang="en-US" dirty="0"/>
              <a:t>Prince estate</a:t>
            </a:r>
          </a:p>
        </p:txBody>
      </p:sp>
      <p:sp>
        <p:nvSpPr>
          <p:cNvPr id="5" name="Content Placeholder 4">
            <a:extLst>
              <a:ext uri="{FF2B5EF4-FFF2-40B4-BE49-F238E27FC236}">
                <a16:creationId xmlns:a16="http://schemas.microsoft.com/office/drawing/2014/main" id="{DA59CF49-7E4B-1136-858F-E7DB65A13B4D}"/>
              </a:ext>
            </a:extLst>
          </p:cNvPr>
          <p:cNvSpPr>
            <a:spLocks noGrp="1"/>
          </p:cNvSpPr>
          <p:nvPr>
            <p:ph idx="1"/>
          </p:nvPr>
        </p:nvSpPr>
        <p:spPr>
          <a:xfrm>
            <a:off x="886691" y="1127145"/>
            <a:ext cx="5808184" cy="5223380"/>
          </a:xfrm>
        </p:spPr>
        <p:txBody>
          <a:bodyPr>
            <a:normAutofit/>
          </a:bodyPr>
          <a:lstStyle/>
          <a:p>
            <a:r>
              <a:rPr lang="en-US" sz="2400" dirty="0"/>
              <a:t>(Intestate) Estate:</a:t>
            </a:r>
          </a:p>
          <a:p>
            <a:pPr lvl="1"/>
            <a:r>
              <a:rPr lang="en-US" dirty="0"/>
              <a:t>Real Estate (Paisley Park)</a:t>
            </a:r>
          </a:p>
          <a:p>
            <a:pPr lvl="1"/>
            <a:r>
              <a:rPr lang="en-US" dirty="0"/>
              <a:t>Cash and Investments</a:t>
            </a:r>
          </a:p>
          <a:p>
            <a:pPr lvl="1"/>
            <a:r>
              <a:rPr lang="en-US" dirty="0"/>
              <a:t>Copyrights</a:t>
            </a:r>
          </a:p>
          <a:p>
            <a:pPr lvl="1"/>
            <a:r>
              <a:rPr lang="en-US" dirty="0"/>
              <a:t>Contract rights</a:t>
            </a:r>
          </a:p>
          <a:p>
            <a:pPr lvl="1"/>
            <a:r>
              <a:rPr lang="en-US" dirty="0"/>
              <a:t>Vault containing</a:t>
            </a:r>
          </a:p>
          <a:p>
            <a:pPr lvl="2"/>
            <a:r>
              <a:rPr lang="en-US" sz="2400" dirty="0"/>
              <a:t>Several fully produced albums</a:t>
            </a:r>
          </a:p>
          <a:p>
            <a:pPr lvl="2"/>
            <a:r>
              <a:rPr lang="en-US" sz="2400" dirty="0"/>
              <a:t>Recordings of concerts</a:t>
            </a:r>
          </a:p>
          <a:p>
            <a:pPr lvl="2"/>
            <a:r>
              <a:rPr lang="en-US" sz="2400" dirty="0"/>
              <a:t>50 music videos</a:t>
            </a:r>
          </a:p>
          <a:p>
            <a:pPr lvl="1"/>
            <a:r>
              <a:rPr lang="en-US" dirty="0"/>
              <a:t>Potential infringement claims against bootleggers</a:t>
            </a:r>
          </a:p>
          <a:p>
            <a:pPr lvl="1"/>
            <a:r>
              <a:rPr lang="en-US" dirty="0"/>
              <a:t>Potential trademarks</a:t>
            </a:r>
          </a:p>
        </p:txBody>
      </p:sp>
      <p:pic>
        <p:nvPicPr>
          <p:cNvPr id="7" name="Picture 6" descr="Prince_at_Coachella_001.jpg">
            <a:extLst>
              <a:ext uri="{FF2B5EF4-FFF2-40B4-BE49-F238E27FC236}">
                <a16:creationId xmlns:a16="http://schemas.microsoft.com/office/drawing/2014/main" id="{2AE046FA-CECD-D000-E3A7-EEC9590D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317" y="1127145"/>
            <a:ext cx="3390900" cy="5080000"/>
          </a:xfrm>
          <a:prstGeom prst="rect">
            <a:avLst/>
          </a:prstGeom>
        </p:spPr>
      </p:pic>
    </p:spTree>
    <p:extLst>
      <p:ext uri="{BB962C8B-B14F-4D97-AF65-F5344CB8AC3E}">
        <p14:creationId xmlns:p14="http://schemas.microsoft.com/office/powerpoint/2010/main" val="32941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3" y="285503"/>
            <a:ext cx="11324737" cy="6286994"/>
          </a:xfrm>
          <a:prstGeom prst="rect">
            <a:avLst/>
          </a:prstGeom>
        </p:spPr>
      </p:pic>
    </p:spTree>
    <p:extLst>
      <p:ext uri="{BB962C8B-B14F-4D97-AF65-F5344CB8AC3E}">
        <p14:creationId xmlns:p14="http://schemas.microsoft.com/office/powerpoint/2010/main" val="139783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6434-B9AF-154F-8842-A028DC1DDC0F}"/>
              </a:ext>
            </a:extLst>
          </p:cNvPr>
          <p:cNvSpPr>
            <a:spLocks noGrp="1"/>
          </p:cNvSpPr>
          <p:nvPr>
            <p:ph type="title"/>
          </p:nvPr>
        </p:nvSpPr>
        <p:spPr/>
        <p:txBody>
          <a:bodyPr>
            <a:normAutofit/>
          </a:bodyPr>
          <a:lstStyle/>
          <a:p>
            <a:r>
              <a:rPr lang="en-US" sz="3600" dirty="0"/>
              <a:t>Life Annuity</a:t>
            </a:r>
          </a:p>
        </p:txBody>
      </p:sp>
      <p:sp>
        <p:nvSpPr>
          <p:cNvPr id="3" name="Content Placeholder 2">
            <a:extLst>
              <a:ext uri="{FF2B5EF4-FFF2-40B4-BE49-F238E27FC236}">
                <a16:creationId xmlns:a16="http://schemas.microsoft.com/office/drawing/2014/main" id="{C5BC4EFF-B852-1645-8EA8-A18252C4A945}"/>
              </a:ext>
            </a:extLst>
          </p:cNvPr>
          <p:cNvSpPr>
            <a:spLocks noGrp="1"/>
          </p:cNvSpPr>
          <p:nvPr>
            <p:ph idx="1"/>
          </p:nvPr>
        </p:nvSpPr>
        <p:spPr/>
        <p:txBody>
          <a:bodyPr/>
          <a:lstStyle/>
          <a:p>
            <a:r>
              <a:rPr lang="en-US" dirty="0"/>
              <a:t>The term life </a:t>
            </a:r>
            <a:r>
              <a:rPr lang="en-US" u="sng" dirty="0">
                <a:hlinkClick r:id="rId2"/>
              </a:rPr>
              <a:t>annuity</a:t>
            </a:r>
            <a:r>
              <a:rPr lang="en-US" dirty="0"/>
              <a:t> refers to a financial product that features a predetermined periodic payout amount until the death of the annuity owner—called the </a:t>
            </a:r>
            <a:r>
              <a:rPr lang="en-US" u="sng" dirty="0">
                <a:hlinkClick r:id="rId3"/>
              </a:rPr>
              <a:t>annuitant</a:t>
            </a:r>
            <a:r>
              <a:rPr lang="en-US" dirty="0"/>
              <a:t>. An annuitant typically pays into the annuity periodically when they are still working. Annuitants may also buy the annuity product in one large, lump-sum purchase—usually at retirement. Life annuities are commonly used to provide guaranteed and/or supplemental retirement income that cannot be outlived.</a:t>
            </a:r>
          </a:p>
        </p:txBody>
      </p:sp>
    </p:spTree>
    <p:extLst>
      <p:ext uri="{BB962C8B-B14F-4D97-AF65-F5344CB8AC3E}">
        <p14:creationId xmlns:p14="http://schemas.microsoft.com/office/powerpoint/2010/main" val="86665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4D62-C9BA-E0C6-2D87-53E75B5DED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556B41-A311-1BFA-3EA2-825636799B2A}"/>
              </a:ext>
            </a:extLst>
          </p:cNvPr>
          <p:cNvSpPr>
            <a:spLocks noGrp="1"/>
          </p:cNvSpPr>
          <p:nvPr>
            <p:ph type="title"/>
          </p:nvPr>
        </p:nvSpPr>
        <p:spPr>
          <a:xfrm>
            <a:off x="838200" y="18255"/>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SF 3609: </a:t>
            </a:r>
            <a:r>
              <a:rPr lang="en-US" sz="3200" i="0" u="none" strike="noStrike" dirty="0">
                <a:solidFill>
                  <a:srgbClr val="111111"/>
                </a:solidFill>
                <a:effectLst/>
                <a:latin typeface="Times New Roman" panose="02020603050405020304" pitchFamily="18" charset="0"/>
                <a:cs typeface="Times New Roman" panose="02020603050405020304" pitchFamily="18" charset="0"/>
              </a:rPr>
              <a:t>Personal Rights in Names Can Endure (</a:t>
            </a:r>
            <a:r>
              <a:rPr lang="en-US" sz="3200" dirty="0">
                <a:solidFill>
                  <a:srgbClr val="111111"/>
                </a:solidFill>
                <a:latin typeface="Times New Roman" panose="02020603050405020304" pitchFamily="18" charset="0"/>
                <a:cs typeface="Times New Roman" panose="02020603050405020304" pitchFamily="18" charset="0"/>
              </a:rPr>
              <a:t>PRINCE) </a:t>
            </a:r>
            <a:r>
              <a:rPr lang="en-US" sz="3200" i="0" u="none" strike="noStrike" dirty="0">
                <a:solidFill>
                  <a:srgbClr val="111111"/>
                </a:solidFill>
                <a:effectLst/>
                <a:latin typeface="Times New Roman" panose="02020603050405020304" pitchFamily="18" charset="0"/>
                <a:cs typeface="Times New Roman" panose="02020603050405020304" pitchFamily="18" charset="0"/>
              </a:rPr>
              <a:t>Act</a:t>
            </a:r>
            <a:endParaRPr lang="en-US"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6EA5F1C-3FC2-454F-078E-317732359F27}"/>
              </a:ext>
            </a:extLst>
          </p:cNvPr>
          <p:cNvSpPr>
            <a:spLocks noGrp="1"/>
          </p:cNvSpPr>
          <p:nvPr>
            <p:ph idx="1"/>
          </p:nvPr>
        </p:nvSpPr>
        <p:spPr>
          <a:xfrm>
            <a:off x="466725" y="1112389"/>
            <a:ext cx="11258550" cy="5577840"/>
          </a:xfrm>
        </p:spPr>
        <p:txBody>
          <a:bodyPr>
            <a:normAutofit fontScale="70000" lnSpcReduction="20000"/>
          </a:bodyPr>
          <a:lstStyle/>
          <a:p>
            <a:pPr>
              <a:lnSpc>
                <a:spcPct val="120000"/>
              </a:lnSpc>
            </a:pPr>
            <a:r>
              <a:rPr lang="en-US" dirty="0">
                <a:effectLst/>
                <a:latin typeface="Helvetica" pitchFamily="2" charset="0"/>
              </a:rPr>
              <a:t>BE IT ENACTED BY THE LEGISLATURE OF THE STATE OF MINNESOTA: </a:t>
            </a:r>
          </a:p>
          <a:p>
            <a:pPr>
              <a:lnSpc>
                <a:spcPct val="120000"/>
              </a:lnSpc>
            </a:pPr>
            <a:r>
              <a:rPr lang="en-US" dirty="0">
                <a:effectLst/>
                <a:latin typeface="Helvetica" pitchFamily="2" charset="0"/>
              </a:rPr>
              <a:t>Section 1. [604.25] CLAIM FOR COMMERCIAL APPROPRIATION.</a:t>
            </a:r>
          </a:p>
          <a:p>
            <a:pPr>
              <a:lnSpc>
                <a:spcPct val="120000"/>
              </a:lnSpc>
            </a:pPr>
            <a:r>
              <a:rPr lang="en-US" dirty="0">
                <a:effectLst/>
                <a:latin typeface="Helvetica" pitchFamily="2" charset="0"/>
              </a:rPr>
              <a:t>(a) For purposes of this section, "governing instrument" means a will, trust, or other dispositive or nominative document recognized by law.</a:t>
            </a:r>
          </a:p>
          <a:p>
            <a:pPr>
              <a:lnSpc>
                <a:spcPct val="120000"/>
              </a:lnSpc>
            </a:pPr>
            <a:r>
              <a:rPr lang="en-US" dirty="0">
                <a:effectLst/>
                <a:latin typeface="Helvetica" pitchFamily="2" charset="0"/>
              </a:rPr>
              <a:t>(b) A claim for commercial appropriation as it exists in common law is transferable and descendible, in whole or in part, by contract, by means of a governing instrument, or by intestacy under chapter 524. The claim survives the death of an individual and exclusively vests in the persons entitled to the claim under a contract, governing instrument, or intestacy.</a:t>
            </a:r>
          </a:p>
          <a:p>
            <a:pPr>
              <a:lnSpc>
                <a:spcPct val="120000"/>
              </a:lnSpc>
            </a:pPr>
            <a:r>
              <a:rPr lang="en-US" dirty="0">
                <a:effectLst/>
                <a:latin typeface="Helvetica" pitchFamily="2" charset="0"/>
              </a:rPr>
              <a:t>(c) The claim survives for a period of 50 years after death of the individual, subject to the applicable statute of limitations.</a:t>
            </a:r>
          </a:p>
          <a:p>
            <a:pPr>
              <a:lnSpc>
                <a:spcPct val="120000"/>
              </a:lnSpc>
            </a:pPr>
            <a:r>
              <a:rPr lang="en-US" dirty="0">
                <a:effectLst/>
                <a:latin typeface="Helvetica" pitchFamily="2" charset="0"/>
              </a:rPr>
              <a:t>(d) The rights and remedies provided for in this section are cumulative and are in addition to other rights and remedies under law.</a:t>
            </a:r>
          </a:p>
          <a:p>
            <a:pPr>
              <a:lnSpc>
                <a:spcPct val="120000"/>
              </a:lnSpc>
            </a:pPr>
            <a:r>
              <a:rPr lang="en-US" dirty="0">
                <a:effectLst/>
                <a:latin typeface="Helvetica" pitchFamily="2" charset="0"/>
              </a:rPr>
              <a:t>EFFECTIVE DATE. This section is effective the day following final enactment and applies to causes of action that accrue on or after that date. This section applies to the rights of a deceased individual who was domiciled in Minnesota at the time of the individual's death.</a:t>
            </a:r>
          </a:p>
          <a:p>
            <a:pPr>
              <a:lnSpc>
                <a:spcPct val="120000"/>
              </a:lnSpc>
            </a:pPr>
            <a:endParaRPr lang="en-US" dirty="0"/>
          </a:p>
        </p:txBody>
      </p:sp>
    </p:spTree>
    <p:extLst>
      <p:ext uri="{BB962C8B-B14F-4D97-AF65-F5344CB8AC3E}">
        <p14:creationId xmlns:p14="http://schemas.microsoft.com/office/powerpoint/2010/main" val="136318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7A95-4520-21A0-B401-A8BE15E46E51}"/>
              </a:ext>
            </a:extLst>
          </p:cNvPr>
          <p:cNvSpPr>
            <a:spLocks noGrp="1"/>
          </p:cNvSpPr>
          <p:nvPr>
            <p:ph type="title"/>
          </p:nvPr>
        </p:nvSpPr>
        <p:spPr/>
        <p:txBody>
          <a:bodyPr/>
          <a:lstStyle/>
          <a:p>
            <a:r>
              <a:rPr lang="en-US" dirty="0"/>
              <a:t>Commentary</a:t>
            </a:r>
          </a:p>
        </p:txBody>
      </p:sp>
      <p:sp>
        <p:nvSpPr>
          <p:cNvPr id="3" name="Content Placeholder 2">
            <a:extLst>
              <a:ext uri="{FF2B5EF4-FFF2-40B4-BE49-F238E27FC236}">
                <a16:creationId xmlns:a16="http://schemas.microsoft.com/office/drawing/2014/main" id="{712131AC-947B-A1B0-05CD-F373BF6A83F8}"/>
              </a:ext>
            </a:extLst>
          </p:cNvPr>
          <p:cNvSpPr>
            <a:spLocks noGrp="1"/>
          </p:cNvSpPr>
          <p:nvPr>
            <p:ph idx="1"/>
          </p:nvPr>
        </p:nvSpPr>
        <p:spPr/>
        <p:txBody>
          <a:bodyPr>
            <a:normAutofit fontScale="92500" lnSpcReduction="10000"/>
          </a:bodyPr>
          <a:lstStyle/>
          <a:p>
            <a:r>
              <a:rPr lang="en-US" dirty="0"/>
              <a:t>“</a:t>
            </a:r>
            <a:r>
              <a:rPr lang="en-US" b="0" i="0" u="none" strike="noStrike" dirty="0">
                <a:solidFill>
                  <a:srgbClr val="111111"/>
                </a:solidFill>
                <a:effectLst/>
                <a:latin typeface="Meta Serif Pro"/>
              </a:rPr>
              <a:t>Proponents of the legislation — including the law firm Stinson Leonard Street, which represents Bremer Trust, the special administrator of Prince’s estate — argue that immediate action is required to protect the late pop legend’s legacy and clarify 2016 tax issues for Prince’s heirs.</a:t>
            </a:r>
          </a:p>
          <a:p>
            <a:r>
              <a:rPr lang="en-US" dirty="0">
                <a:solidFill>
                  <a:srgbClr val="111111"/>
                </a:solidFill>
                <a:latin typeface="Meta Serif Pro"/>
              </a:rPr>
              <a:t>“</a:t>
            </a:r>
            <a:r>
              <a:rPr lang="en-US" b="0" i="0" u="none" strike="noStrike" dirty="0">
                <a:solidFill>
                  <a:srgbClr val="111111"/>
                </a:solidFill>
                <a:effectLst/>
                <a:latin typeface="Meta Serif Pro"/>
              </a:rPr>
              <a:t>But for opponents, the race to pass legislation is a gratuitous attempt to capitalize on the goodwill that Minnesotans feel toward Prince, who died at his home in Chanhassen on April 21. Experts in the field of media law, as well as attorneys who represent artists and other creative clients, are concerned that litigious rights holders will take advantage of the new law to chill media coverage and stifle artistic representation.”</a:t>
            </a:r>
          </a:p>
          <a:p>
            <a:r>
              <a:rPr lang="en-US" dirty="0">
                <a:solidFill>
                  <a:srgbClr val="111111"/>
                </a:solidFill>
                <a:latin typeface="Meta Serif Pro"/>
              </a:rPr>
              <a:t>Source:  Keith Harris, “</a:t>
            </a:r>
            <a:r>
              <a:rPr lang="en-US" i="0" u="none" strike="noStrike" dirty="0">
                <a:solidFill>
                  <a:srgbClr val="111111"/>
                </a:solidFill>
                <a:effectLst/>
                <a:latin typeface="Meta Serif Pro"/>
              </a:rPr>
              <a:t>Why media law experts have some serious problems with the Legislature’s PRINCE bill,” </a:t>
            </a:r>
            <a:r>
              <a:rPr lang="en-US" i="1" u="none" strike="noStrike" dirty="0" err="1">
                <a:solidFill>
                  <a:srgbClr val="111111"/>
                </a:solidFill>
                <a:effectLst/>
                <a:latin typeface="Meta Serif Pro"/>
              </a:rPr>
              <a:t>MinnPost</a:t>
            </a:r>
            <a:r>
              <a:rPr lang="en-US" i="0" u="none" strike="noStrike" dirty="0">
                <a:solidFill>
                  <a:srgbClr val="111111"/>
                </a:solidFill>
                <a:effectLst/>
                <a:latin typeface="Meta Serif Pro"/>
              </a:rPr>
              <a:t>, 05/16/2016</a:t>
            </a:r>
          </a:p>
          <a:p>
            <a:endParaRPr lang="en-US" dirty="0"/>
          </a:p>
        </p:txBody>
      </p:sp>
    </p:spTree>
    <p:extLst>
      <p:ext uri="{BB962C8B-B14F-4D97-AF65-F5344CB8AC3E}">
        <p14:creationId xmlns:p14="http://schemas.microsoft.com/office/powerpoint/2010/main" val="3350268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0F131F1-831B-0647-A3A9-837A037336F1}" vid="{66825EB4-E024-AE4F-BD62-F85C1C0974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8612</TotalTime>
  <Words>977</Words>
  <Application>Microsoft Macintosh PowerPoint</Application>
  <PresentationFormat>Widescreen</PresentationFormat>
  <Paragraphs>162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Meta Serif Pro</vt:lpstr>
      <vt:lpstr>Times New Roman</vt:lpstr>
      <vt:lpstr>Office Theme</vt:lpstr>
      <vt:lpstr>PowerPoint Presentation</vt:lpstr>
      <vt:lpstr>PowerPoint Presentation</vt:lpstr>
      <vt:lpstr>PowerPoint Presentation</vt:lpstr>
      <vt:lpstr>Prince estate</vt:lpstr>
      <vt:lpstr>Prince estate</vt:lpstr>
      <vt:lpstr>PowerPoint Presentation</vt:lpstr>
      <vt:lpstr>Life Annuity</vt:lpstr>
      <vt:lpstr>SF 3609: Personal Rights in Names Can Endure (PRINCE) Act</vt:lpstr>
      <vt:lpstr>Commentary</vt:lpstr>
      <vt:lpstr>PowerPoint Presentation</vt:lpstr>
      <vt:lpstr>PowerPoint Presentation</vt:lpstr>
      <vt:lpstr>PowerPoint Presentation</vt:lpstr>
      <vt:lpstr>Works Created in 1978 or later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Fisher</dc:creator>
  <cp:lastModifiedBy>Terry Fisher</cp:lastModifiedBy>
  <cp:revision>31</cp:revision>
  <cp:lastPrinted>2021-03-01T16:22:24Z</cp:lastPrinted>
  <dcterms:created xsi:type="dcterms:W3CDTF">2021-03-01T13:13:23Z</dcterms:created>
  <dcterms:modified xsi:type="dcterms:W3CDTF">2024-04-16T00:24:21Z</dcterms:modified>
</cp:coreProperties>
</file>