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45" r:id="rId2"/>
    <p:sldId id="543" r:id="rId3"/>
    <p:sldId id="534" r:id="rId4"/>
    <p:sldId id="459" r:id="rId5"/>
    <p:sldId id="53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545" r:id="rId14"/>
    <p:sldId id="360" r:id="rId15"/>
    <p:sldId id="531" r:id="rId16"/>
    <p:sldId id="527" r:id="rId17"/>
    <p:sldId id="499" r:id="rId18"/>
    <p:sldId id="552" r:id="rId19"/>
    <p:sldId id="50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42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608" y="200"/>
      </p:cViewPr>
      <p:guideLst>
        <p:guide orient="horz" pos="2160"/>
        <p:guide pos="66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8D79D-E563-B244-8F32-3F2F103B51EF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E6FA4-73DB-F443-A7A9-5FA766206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4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Copyright notice for presentations authored by others: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© [Year], </a:t>
            </a:r>
            <a:r>
              <a:rPr lang="en-US" b="0" baseline="0" dirty="0"/>
              <a:t>[Name 1]. This case study was originally written by [Name 2] and was subsequently revised by [Name 1]. The terms on which this case study may be used or modified are available at copyx.org/permission.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“This case study was originally written by [Name 2] and was subsequently revised by [Name 1],” should be omitted if the case study has never been revised.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6B9A02-D405-194F-8C5A-A23CA0360A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43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1AD9-7B5A-7F42-9493-E44EE43F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E714BC-B8E2-E543-A7F6-4BB75714ED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DD3BD-9778-324F-9CD4-34551EB1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C17C9-59BB-CD47-B0E8-09914EB8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62C-26FB-B946-8C68-B9DD1F316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C07-E934-9F4B-96B0-AB9B4598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360903-B776-B24E-9066-BD2B9664D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3FF-7592-B843-9AB4-846CD2CE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2214D-36AB-2045-B873-1449A47E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DA5DE-BE37-7447-ABF1-9C8E34CB9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EDF86-5BB3-464B-8C6A-89C68FEC83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8C93-6BDC-1846-A5A8-708B39A43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2699D-0A8C-8A4A-8C3A-0A0E1404D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F299-53D3-7E4E-A49C-640B7447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0EB71-8B52-554D-80F9-88DD5BF5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1BB46-168C-1248-BBD3-5F80381AC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AD2DC-E70F-CE46-BCB2-F17BDB71D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395B9-4752-2B4D-B4A2-415E5B48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9B6AD-9D8A-6F47-B4ED-5C8E55B7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F0877-4B23-C842-B98C-1A1E00A8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8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1FA9-4C40-C14E-A876-8BDF994A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108EA-45A2-9044-B13B-8A3FF9643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414D-30D0-AD48-9A7D-E9CF197D8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33800-5D47-484E-BC88-B90B7456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1F653-5173-D24B-B17C-C0631970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1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48B1-66E0-9C49-B9FE-569E9D6C8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A8E95-18E3-E746-9BC7-86892A901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1012C-A4DC-F24D-88BE-D48E01527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290C6-FFBD-1B43-BD50-DB39120D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D05371-04E8-3848-9495-D427CE41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1A1EF-37A8-F246-90F5-3ACC63C9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060B-4FE3-C944-96ED-7473F9280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D211F-C7CF-0344-8FB8-ECB45C0C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85D1E-E95F-314B-BD1C-CBB7E7F46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0C63F-2E83-534B-8094-98AD35D6E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D4E8F-C3BD-F844-8903-BC7F66F9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C1E4C4-E6C8-1845-89C9-6001A7F8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BB842-23A9-C445-8899-C8DF468A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AB77B-A0C7-BD4E-8C84-1FF8DC0B6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0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55C15-6E8E-1843-9026-8822AECE8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1C88D-0039-EA46-ACDE-3E3A7C33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6A6A55-1820-4044-90BF-56DF205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792E2-64AE-304A-8303-5E4F0A08F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56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0C0F9B-696F-EE49-9EAE-F1AB9FB1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8CF19-B21F-0248-9258-DACCC48A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8CF9-3EC8-1F4C-8ADE-FBB09647D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65C9-A249-7A4C-B5A4-E95314718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E3F29-5B71-064D-9BD9-0B69C4C2C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2194A-AA13-704D-A541-BD12432BC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6B47D1-D2CB-064B-94A4-057C7CF8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093AA-4DCD-0F44-ADB5-AAF33517B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89F3A-6C78-7B4A-A3CA-DF69F258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1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E0463-BB13-2847-987B-6AE6193B9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0D94EC-9E0C-D340-A3CC-014B59AB8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4AFD71-E295-7E4B-8D72-12164A6D0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5F9A-8BBD-124A-A8A9-F0E93076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18CD7-FB5D-EF47-B8EF-02417938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ED5F28-0348-B84C-9894-1B496318A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469DF5-A3E3-C040-8322-B58D9246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89B51-9ABD-3942-9E9D-DBE7938F5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22FF2-F1EA-104A-A24E-965031B61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1B9B7-8D68-2849-9407-124980CABF70}" type="datetimeFigureOut">
              <a:rPr lang="en-US" smtClean="0"/>
              <a:t>4/15/24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7716-F34D-3945-9EF5-4585D9EE3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A44E7-4829-F74B-A376-2E5C1077B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F3FF-FDE3-0044-A8C5-8D9393D663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enn diagram&#10;&#10;Description automatically generated">
            <a:extLst>
              <a:ext uri="{FF2B5EF4-FFF2-40B4-BE49-F238E27FC236}">
                <a16:creationId xmlns:a16="http://schemas.microsoft.com/office/drawing/2014/main" id="{907A06E8-09F0-7187-6EC3-C899EB8CAC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347" y="64042"/>
            <a:ext cx="407152" cy="4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fisher@law.harvard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WdC4DaYIeQ" TargetMode="External"/><Relationship Id="rId2" Type="http://schemas.openxmlformats.org/officeDocument/2006/relationships/hyperlink" Target="https://www.youtube.com/watch?v=PJ6c7RLV8e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48770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i="1" dirty="0">
                <a:latin typeface="Arial"/>
                <a:cs typeface="Arial"/>
              </a:rPr>
              <a:t>The Snowman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Arial"/>
                <a:cs typeface="Arial"/>
              </a:rPr>
              <a:t>Case Study 115</a:t>
            </a:r>
          </a:p>
          <a:p>
            <a:endParaRPr lang="en-US" sz="20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Michelle Elsner &amp; William Fisher</a:t>
            </a:r>
          </a:p>
          <a:p>
            <a:r>
              <a:rPr lang="en-US" sz="2000" dirty="0">
                <a:latin typeface="Arial"/>
                <a:cs typeface="Arial"/>
              </a:rPr>
              <a:t>April 2024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2024, Michelle Elsner &amp; William Fisher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66506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ve frame-by-frame comparisons "/>
          <p:cNvPicPr>
            <a:picLocks noChangeAspect="1"/>
          </p:cNvPicPr>
          <p:nvPr/>
        </p:nvPicPr>
        <p:blipFill rotWithShape="1">
          <a:blip r:embed="rId2"/>
          <a:srcRect l="14514" t="26272" r="5854" b="54778"/>
          <a:stretch/>
        </p:blipFill>
        <p:spPr>
          <a:xfrm>
            <a:off x="237067" y="1420458"/>
            <a:ext cx="11708480" cy="3603097"/>
          </a:xfrm>
          <a:prstGeom prst="rect">
            <a:avLst/>
          </a:prstGeom>
        </p:spPr>
      </p:pic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68721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ve frame-by-frame comparisons "/>
          <p:cNvPicPr>
            <a:picLocks noChangeAspect="1"/>
          </p:cNvPicPr>
          <p:nvPr/>
        </p:nvPicPr>
        <p:blipFill rotWithShape="1">
          <a:blip r:embed="rId2"/>
          <a:srcRect l="14236" t="45222" r="5574" b="35181"/>
          <a:stretch/>
        </p:blipFill>
        <p:spPr>
          <a:xfrm>
            <a:off x="124178" y="1189527"/>
            <a:ext cx="11953828" cy="3777584"/>
          </a:xfrm>
          <a:prstGeom prst="rect">
            <a:avLst/>
          </a:prstGeom>
        </p:spPr>
      </p:pic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174546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ve frame-by-frame comparisons "/>
          <p:cNvPicPr>
            <a:picLocks noChangeAspect="1"/>
          </p:cNvPicPr>
          <p:nvPr/>
        </p:nvPicPr>
        <p:blipFill rotWithShape="1">
          <a:blip r:embed="rId2"/>
          <a:srcRect l="14514" t="63742" r="5854" b="18600"/>
          <a:stretch/>
        </p:blipFill>
        <p:spPr>
          <a:xfrm>
            <a:off x="157087" y="1535289"/>
            <a:ext cx="11849805" cy="3397955"/>
          </a:xfrm>
          <a:prstGeom prst="rect">
            <a:avLst/>
          </a:prstGeom>
        </p:spPr>
      </p:pic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234226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52B51-87F9-4646-A0F5-EFCE7CCBB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6" y="1335024"/>
            <a:ext cx="11411298" cy="4142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584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Similarities between </a:t>
            </a:r>
            <a:r>
              <a:rPr lang="en-US" sz="3200" i="1" dirty="0"/>
              <a:t>The Snowman</a:t>
            </a:r>
            <a:r>
              <a:rPr lang="en-US" sz="3200" dirty="0"/>
              <a:t> and </a:t>
            </a:r>
            <a:r>
              <a:rPr lang="en-US" sz="3200" i="1" dirty="0"/>
              <a:t>Frozen</a:t>
            </a:r>
            <a:r>
              <a:rPr lang="en-US" sz="3200" dirty="0"/>
              <a:t>’s Teaser Trailer According to Wilson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1" y="1600107"/>
            <a:ext cx="9975273" cy="4525963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Both films open on a winter scene with a snowman </a:t>
            </a:r>
          </a:p>
          <a:p>
            <a:pPr lvl="0"/>
            <a:r>
              <a:rPr lang="en-US" sz="2400" dirty="0"/>
              <a:t>Both snowmen are awkward and clumsy characters </a:t>
            </a:r>
          </a:p>
          <a:p>
            <a:pPr lvl="0"/>
            <a:r>
              <a:rPr lang="en-US" sz="2400" dirty="0"/>
              <a:t>Both snowmen lose their carrot noses </a:t>
            </a:r>
          </a:p>
          <a:p>
            <a:pPr lvl="0"/>
            <a:r>
              <a:rPr lang="en-US" sz="2400" dirty="0"/>
              <a:t>Both snowmen have their carrot noses fall onto a frozen body of water</a:t>
            </a:r>
          </a:p>
          <a:p>
            <a:pPr lvl="0"/>
            <a:r>
              <a:rPr lang="en-US" sz="2400" dirty="0"/>
              <a:t>Both films have the snowman and another character pursuing the nose </a:t>
            </a:r>
          </a:p>
          <a:p>
            <a:pPr lvl="0"/>
            <a:r>
              <a:rPr lang="en-US" sz="2400" dirty="0"/>
              <a:t>Both films have the characters unable to cross the ice to retrieve the carrot nose because the ice is too slippery </a:t>
            </a:r>
          </a:p>
          <a:p>
            <a:pPr lvl="0"/>
            <a:r>
              <a:rPr lang="en-US" sz="2400" dirty="0"/>
              <a:t>In both films the adversary (bunny/reindeer) retrieves the nose, but then gives the nose to the snowman</a:t>
            </a:r>
          </a:p>
          <a:p>
            <a:r>
              <a:rPr lang="en-US" sz="2400" dirty="0"/>
              <a:t>In both films, once the carrot is returned, the snowman smiles 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2020,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1265671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83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Plot Differences According to Disney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2756"/>
            <a:ext cx="10885311" cy="5695244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teaser trailer begins with Olaf having an allergic reaction to a flower and sneezing his nose off.  A snowman losing his nose is an abstract, unprotectable idea. The particular </a:t>
            </a:r>
            <a:r>
              <a:rPr lang="en-US" sz="2400" i="1" dirty="0"/>
              <a:t>expression</a:t>
            </a:r>
            <a:r>
              <a:rPr lang="en-US" sz="2400" dirty="0"/>
              <a:t> of that idea in the teaser trailer--an allergic reaction sparking a sneeze--has no equivalent in </a:t>
            </a:r>
            <a:r>
              <a:rPr lang="en-US" sz="2400" i="1" dirty="0"/>
              <a:t>The Snowman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The teaser trailer includes visually expressive scenes of Olaf repeatedly rearranging his body parts to move across the ice. There is no equivalent in </a:t>
            </a:r>
            <a:r>
              <a:rPr lang="en-US" sz="2400" i="1" dirty="0"/>
              <a:t>The Snowman</a:t>
            </a:r>
            <a:r>
              <a:rPr lang="en-US" sz="2400" dirty="0"/>
              <a:t>.  (Neither the rabbits nor the snowman makes physical contact with the ice.)</a:t>
            </a:r>
          </a:p>
          <a:p>
            <a:pPr lvl="0"/>
            <a:r>
              <a:rPr lang="en-US" sz="2400" dirty="0"/>
              <a:t>In the teaser trailer, when Olaf and Sven reach the center of the ice the carrot flies off into a snowy embankment and Sven goes chasing after it.  There is no equivalent in </a:t>
            </a:r>
            <a:r>
              <a:rPr lang="en-US" sz="2400" i="1" dirty="0"/>
              <a:t>The Snowman</a:t>
            </a:r>
            <a:r>
              <a:rPr lang="en-US" sz="2400" dirty="0"/>
              <a:t>, in which the remaining action takes place at the center of the pond.</a:t>
            </a:r>
          </a:p>
          <a:p>
            <a:pPr lvl="0"/>
            <a:r>
              <a:rPr lang="en-US" sz="2400" dirty="0"/>
              <a:t>At the end of the teaser trailer, Olaf sneezes again.  There is no equivalent in </a:t>
            </a:r>
            <a:r>
              <a:rPr lang="en-US" sz="2400" i="1" dirty="0"/>
              <a:t>The Snowman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371221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Disney’s Profits from </a:t>
            </a:r>
            <a:r>
              <a:rPr lang="en-US" i="1" dirty="0"/>
              <a:t>Frozen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77958"/>
            <a:ext cx="8229600" cy="4848206"/>
          </a:xfrm>
        </p:spPr>
        <p:txBody>
          <a:bodyPr>
            <a:normAutofit/>
          </a:bodyPr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$1.27 billion in box office revenues worldwide</a:t>
            </a:r>
          </a:p>
          <a:p>
            <a:pPr lvl="1"/>
            <a:r>
              <a:rPr lang="en-US" dirty="0"/>
              <a:t>$390 million in DVD and Blu-ray sales</a:t>
            </a:r>
          </a:p>
          <a:p>
            <a:pPr lvl="1"/>
            <a:r>
              <a:rPr lang="en-US" dirty="0" err="1"/>
              <a:t>Aprx</a:t>
            </a:r>
            <a:r>
              <a:rPr lang="en-US" dirty="0"/>
              <a:t>. $1 billion in merchandizing licenses</a:t>
            </a:r>
          </a:p>
          <a:p>
            <a:pPr lvl="1"/>
            <a:r>
              <a:rPr lang="en-US" dirty="0"/>
              <a:t>Total:  </a:t>
            </a:r>
            <a:r>
              <a:rPr lang="en-US" dirty="0" err="1"/>
              <a:t>aprx</a:t>
            </a:r>
            <a:r>
              <a:rPr lang="en-US" dirty="0"/>
              <a:t>. $2.7 billion</a:t>
            </a:r>
          </a:p>
          <a:p>
            <a:r>
              <a:rPr lang="en-US" dirty="0"/>
              <a:t>Cost to produce and market:  $150 million</a:t>
            </a:r>
          </a:p>
          <a:p>
            <a:r>
              <a:rPr lang="en-US" dirty="0"/>
              <a:t>Net:  </a:t>
            </a:r>
            <a:r>
              <a:rPr lang="en-US" dirty="0" err="1"/>
              <a:t>aprx</a:t>
            </a:r>
            <a:r>
              <a:rPr lang="en-US" dirty="0"/>
              <a:t>. $2.5 billion</a:t>
            </a: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221603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A138-EACD-9644-AA3A-E2AD4B5A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Attorneys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65F8C-702E-C142-AA8B-245EFDE93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711" y="1600201"/>
            <a:ext cx="86980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“As of 2011, the average cost of litigating a copyright infringement case through trial, for either plaintiff or defendant—and excluding judgment and awards—was estimated to range from $384,000 to … $2 million.” </a:t>
            </a:r>
            <a:r>
              <a:rPr lang="en-US" sz="2400" dirty="0" err="1"/>
              <a:t>Balganesh</a:t>
            </a:r>
            <a:r>
              <a:rPr lang="en-US" sz="2400" dirty="0"/>
              <a:t>, “Copyright Infringement Markets” (2013)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70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1ED854-8231-3643-9FFF-2A83D6EA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176" y="18255"/>
            <a:ext cx="10515600" cy="848271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Snowman Exercise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4EC88-6675-3C4E-BBAC-204D1363B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12" y="767644"/>
            <a:ext cx="11853332" cy="4561048"/>
          </a:xfrm>
        </p:spPr>
        <p:txBody>
          <a:bodyPr>
            <a:noAutofit/>
          </a:bodyPr>
          <a:lstStyle/>
          <a:p>
            <a:r>
              <a:rPr lang="en-US" sz="2400" dirty="0"/>
              <a:t>Assume the following:</a:t>
            </a:r>
          </a:p>
          <a:p>
            <a:pPr lvl="1"/>
            <a:r>
              <a:rPr lang="en-US" dirty="0"/>
              <a:t>It is the summer of 2015</a:t>
            </a:r>
          </a:p>
          <a:p>
            <a:pPr lvl="1"/>
            <a:r>
              <a:rPr lang="en-US" dirty="0"/>
              <a:t>The District Court has granted partial summary judgment to Disney on the claim that </a:t>
            </a:r>
            <a:r>
              <a:rPr lang="en-US" i="1" dirty="0"/>
              <a:t>The Snowman </a:t>
            </a:r>
            <a:r>
              <a:rPr lang="en-US" dirty="0"/>
              <a:t>is infringed by </a:t>
            </a:r>
            <a:r>
              <a:rPr lang="en-US" i="1" dirty="0"/>
              <a:t>Frozen</a:t>
            </a:r>
            <a:r>
              <a:rPr lang="en-US" dirty="0"/>
              <a:t> (the movie)</a:t>
            </a:r>
          </a:p>
          <a:p>
            <a:pPr lvl="1"/>
            <a:r>
              <a:rPr lang="en-US" dirty="0"/>
              <a:t>The District Court has denied summary judgment to both parties on the claim that </a:t>
            </a:r>
            <a:r>
              <a:rPr lang="en-US" i="1" dirty="0"/>
              <a:t>The Snowman </a:t>
            </a:r>
            <a:r>
              <a:rPr lang="en-US" dirty="0"/>
              <a:t>is infringed by the trailer for </a:t>
            </a:r>
            <a:r>
              <a:rPr lang="en-US" i="1" dirty="0"/>
              <a:t>Frozen </a:t>
            </a:r>
            <a:r>
              <a:rPr lang="en-US" dirty="0"/>
              <a:t>– and has set the case for trial</a:t>
            </a:r>
          </a:p>
          <a:p>
            <a:pPr lvl="1"/>
            <a:r>
              <a:rPr lang="en-US" dirty="0"/>
              <a:t>The parties stipulate that the widespread distribution of the trailer has resulted in a 2% increase in the total revenues for </a:t>
            </a:r>
            <a:r>
              <a:rPr lang="en-US" i="1" dirty="0"/>
              <a:t>Frozen</a:t>
            </a:r>
            <a:r>
              <a:rPr lang="en-US" dirty="0"/>
              <a:t> (the movie) – and will continue to do so in the future.</a:t>
            </a:r>
          </a:p>
          <a:p>
            <a:r>
              <a:rPr lang="en-US" sz="2400" dirty="0"/>
              <a:t>Against this backdrop, counsel for the parties engage in settlement negotiation</a:t>
            </a:r>
          </a:p>
          <a:p>
            <a:pPr lvl="1"/>
            <a:r>
              <a:rPr lang="en-US" dirty="0"/>
              <a:t>Groups A-G represent Wilson</a:t>
            </a:r>
          </a:p>
          <a:p>
            <a:pPr lvl="1"/>
            <a:r>
              <a:rPr lang="en-US" dirty="0"/>
              <a:t>Groups H-N represent Disney</a:t>
            </a:r>
          </a:p>
          <a:p>
            <a:r>
              <a:rPr lang="en-US" sz="2400" dirty="0"/>
              <a:t>Each group should fill out a confidential “Settlement Preparation Form,” designed to help guide the negotiation</a:t>
            </a:r>
          </a:p>
          <a:p>
            <a:r>
              <a:rPr lang="en-US" sz="2400" dirty="0"/>
              <a:t>All forms must be submitted to </a:t>
            </a:r>
            <a:r>
              <a:rPr lang="en-US" sz="2400" dirty="0">
                <a:hlinkClick r:id="rId2"/>
              </a:rPr>
              <a:t>tfisher@law.harvard.edu</a:t>
            </a:r>
            <a:r>
              <a:rPr lang="en-US" sz="2400" dirty="0"/>
              <a:t> no later than 4:00pm on April 15</a:t>
            </a:r>
          </a:p>
        </p:txBody>
      </p:sp>
    </p:spTree>
    <p:extLst>
      <p:ext uri="{BB962C8B-B14F-4D97-AF65-F5344CB8AC3E}">
        <p14:creationId xmlns:p14="http://schemas.microsoft.com/office/powerpoint/2010/main" val="3961478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Probabilities</a:t>
            </a: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1524000" y="3849799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384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528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672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816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960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7536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38229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9248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10400" y="3721667"/>
            <a:ext cx="0" cy="2562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89606" y="392132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110728" y="392132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37911" y="3919835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0979" y="3913183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40%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31778" y="392535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50%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1605" y="3929872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60%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20105" y="3913184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70%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35477" y="3925989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80%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503834" y="3918347"/>
            <a:ext cx="4956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90%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21656" y="4703691"/>
            <a:ext cx="3410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Wilson must pay Disney’s </a:t>
            </a:r>
            <a:r>
              <a:rPr lang="en-US" dirty="0" err="1">
                <a:solidFill>
                  <a:srgbClr val="FF0000"/>
                </a:solidFill>
              </a:rPr>
              <a:t>atty</a:t>
            </a:r>
            <a:r>
              <a:rPr lang="en-US" dirty="0">
                <a:solidFill>
                  <a:srgbClr val="FF0000"/>
                </a:solidFill>
              </a:rPr>
              <a:t> fees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60675" y="4703691"/>
            <a:ext cx="340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Disney must pay Wilson’s </a:t>
            </a:r>
            <a:r>
              <a:rPr lang="en-US" dirty="0" err="1">
                <a:solidFill>
                  <a:srgbClr val="00B050"/>
                </a:solidFill>
              </a:rPr>
              <a:t>atty</a:t>
            </a:r>
            <a:r>
              <a:rPr lang="en-US" dirty="0">
                <a:solidFill>
                  <a:srgbClr val="00B050"/>
                </a:solidFill>
              </a:rPr>
              <a:t> fees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07F7DFB-B6C3-EC45-977F-D0A59FB2B005}"/>
              </a:ext>
            </a:extLst>
          </p:cNvPr>
          <p:cNvSpPr/>
          <p:nvPr/>
        </p:nvSpPr>
        <p:spPr>
          <a:xfrm rot="16200000">
            <a:off x="3862012" y="947355"/>
            <a:ext cx="373496" cy="504952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8170DDD2-5F9E-9749-B99C-FFFB9B14C540}"/>
              </a:ext>
            </a:extLst>
          </p:cNvPr>
          <p:cNvSpPr/>
          <p:nvPr/>
        </p:nvSpPr>
        <p:spPr>
          <a:xfrm rot="16200000">
            <a:off x="8434012" y="1414709"/>
            <a:ext cx="373496" cy="40944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717D85-2B4D-6048-BF8A-E152943F48B9}"/>
              </a:ext>
            </a:extLst>
          </p:cNvPr>
          <p:cNvSpPr txBox="1"/>
          <p:nvPr/>
        </p:nvSpPr>
        <p:spPr>
          <a:xfrm>
            <a:off x="2684830" y="2835963"/>
            <a:ext cx="2627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Wilson wins on the merits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0AF91E-7C1D-6744-8868-AA4B359FE3C1}"/>
              </a:ext>
            </a:extLst>
          </p:cNvPr>
          <p:cNvSpPr txBox="1"/>
          <p:nvPr/>
        </p:nvSpPr>
        <p:spPr>
          <a:xfrm>
            <a:off x="7321656" y="2835963"/>
            <a:ext cx="26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Disney wins on the merits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47679463-3A29-5F41-9674-2E0FD46FB1A3}"/>
              </a:ext>
            </a:extLst>
          </p:cNvPr>
          <p:cNvSpPr/>
          <p:nvPr/>
        </p:nvSpPr>
        <p:spPr>
          <a:xfrm rot="5400000" flipV="1">
            <a:off x="2896812" y="2886716"/>
            <a:ext cx="373496" cy="311912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C198D9D-2CD9-F247-83C9-4486622110D4}"/>
              </a:ext>
            </a:extLst>
          </p:cNvPr>
          <p:cNvSpPr/>
          <p:nvPr/>
        </p:nvSpPr>
        <p:spPr>
          <a:xfrm rot="5400000" flipV="1">
            <a:off x="9255128" y="3188236"/>
            <a:ext cx="373496" cy="2452247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633395" y="3409949"/>
            <a:ext cx="11387853" cy="586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73095" y="3316387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538200" y="108860"/>
            <a:ext cx="197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Kelly Wilson creates,</a:t>
            </a:r>
          </a:p>
          <a:p>
            <a:pPr algn="ctr"/>
            <a:r>
              <a:rPr lang="en-US" sz="1200" dirty="0"/>
              <a:t>writes, designs, directs</a:t>
            </a:r>
          </a:p>
          <a:p>
            <a:pPr algn="ctr"/>
            <a:r>
              <a:rPr lang="en-US" sz="1200" dirty="0"/>
              <a:t>and animates </a:t>
            </a:r>
            <a:r>
              <a:rPr lang="en-US" sz="1200" i="1" dirty="0"/>
              <a:t>The Snowman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52687" y="3524527"/>
            <a:ext cx="58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2008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66" y="750943"/>
            <a:ext cx="1475761" cy="86914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2103062" y="3316395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738" y="3523347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94703" y="1887831"/>
            <a:ext cx="19785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8 Film Festivals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24809" y="80007"/>
            <a:ext cx="197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San Francisco</a:t>
            </a:r>
          </a:p>
          <a:p>
            <a:pPr algn="ctr"/>
            <a:r>
              <a:rPr lang="en-US" sz="1200" dirty="0"/>
              <a:t>International Film Festival</a:t>
            </a:r>
          </a:p>
          <a:p>
            <a:pPr algn="ctr"/>
            <a:r>
              <a:rPr lang="en-US" sz="1200" dirty="0"/>
              <a:t>4/2011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526915" y="3327507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258447" y="3520881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2010</a:t>
            </a:r>
          </a:p>
          <a:p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577606" y="3542527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2011</a:t>
            </a:r>
          </a:p>
          <a:p>
            <a:endParaRPr lang="en-US" sz="1400" dirty="0"/>
          </a:p>
        </p:txBody>
      </p:sp>
      <p:cxnSp>
        <p:nvCxnSpPr>
          <p:cNvPr id="52" name="Straight Connector 51"/>
          <p:cNvCxnSpPr>
            <a:cxnSpLocks/>
            <a:stCxn id="11" idx="2"/>
            <a:endCxn id="30" idx="1"/>
          </p:cNvCxnSpPr>
          <p:nvPr/>
        </p:nvCxnSpPr>
        <p:spPr>
          <a:xfrm flipH="1">
            <a:off x="2144924" y="1620088"/>
            <a:ext cx="323922" cy="1184743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775349" y="5649649"/>
            <a:ext cx="126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Kelly Wilson submits 4 job applications to Disney, includes </a:t>
            </a:r>
            <a:r>
              <a:rPr lang="en-US" sz="1200" i="1" dirty="0"/>
              <a:t>Snowman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324809" y="5783537"/>
            <a:ext cx="197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Disney begins producing </a:t>
            </a:r>
            <a:r>
              <a:rPr lang="en-US" sz="1200" i="1" dirty="0">
                <a:solidFill>
                  <a:srgbClr val="FF0000"/>
                </a:solidFill>
              </a:rPr>
              <a:t>Frozen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>
            <a:off x="4858015" y="3340442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450389" y="5342605"/>
            <a:ext cx="1398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Frozen </a:t>
            </a:r>
            <a:r>
              <a:rPr lang="en-US" sz="1200" dirty="0"/>
              <a:t>teaser trailer released</a:t>
            </a:r>
          </a:p>
          <a:p>
            <a:pPr algn="ctr"/>
            <a:r>
              <a:rPr lang="en-US" sz="1200" dirty="0"/>
              <a:t>6/18/2013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6217312" y="3340442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8956271" y="3340442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8668525" y="3576936"/>
            <a:ext cx="54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2014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590912" y="3346310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951206" y="3560606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2012</a:t>
            </a:r>
          </a:p>
          <a:p>
            <a:endParaRPr lang="en-US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7322163" y="3563036"/>
            <a:ext cx="548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2013</a:t>
            </a:r>
          </a:p>
          <a:p>
            <a:endParaRPr lang="en-US" sz="1400" dirty="0"/>
          </a:p>
        </p:txBody>
      </p:sp>
      <p:cxnSp>
        <p:nvCxnSpPr>
          <p:cNvPr id="65" name="Straight Connector 64"/>
          <p:cNvCxnSpPr/>
          <p:nvPr/>
        </p:nvCxnSpPr>
        <p:spPr>
          <a:xfrm flipV="1">
            <a:off x="4858016" y="2605335"/>
            <a:ext cx="1510081" cy="1"/>
          </a:xfrm>
          <a:prstGeom prst="line">
            <a:avLst/>
          </a:prstGeom>
          <a:ln w="9525" cmpd="sng"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865886" y="2610732"/>
            <a:ext cx="0" cy="702373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001345" y="2622942"/>
            <a:ext cx="0" cy="690162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5324713" y="2616599"/>
            <a:ext cx="0" cy="690162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855685" y="2608356"/>
            <a:ext cx="0" cy="690162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971449" y="2614224"/>
            <a:ext cx="0" cy="690162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368096" y="2600793"/>
            <a:ext cx="0" cy="690162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83979" y="2120073"/>
            <a:ext cx="0" cy="495189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  <a:stCxn id="109" idx="2"/>
          </p:cNvCxnSpPr>
          <p:nvPr/>
        </p:nvCxnSpPr>
        <p:spPr>
          <a:xfrm>
            <a:off x="5314086" y="1609453"/>
            <a:ext cx="8393" cy="992860"/>
          </a:xfrm>
          <a:prstGeom prst="line">
            <a:avLst/>
          </a:prstGeom>
          <a:ln w="9525" cmpd="sng">
            <a:solidFill>
              <a:srgbClr val="4F81B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217312" y="1746721"/>
            <a:ext cx="950636" cy="1533057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574310">
            <a:off x="6261552" y="1091974"/>
            <a:ext cx="197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The Snowman</a:t>
            </a:r>
            <a:endParaRPr lang="en-US" sz="1200" dirty="0"/>
          </a:p>
          <a:p>
            <a:pPr algn="ctr"/>
            <a:r>
              <a:rPr lang="en-US" sz="1200" dirty="0"/>
              <a:t>available at kellywilsonfilms.com</a:t>
            </a:r>
          </a:p>
        </p:txBody>
      </p:sp>
      <p:cxnSp>
        <p:nvCxnSpPr>
          <p:cNvPr id="89" name="Straight Arrow Connector 88"/>
          <p:cNvCxnSpPr>
            <a:cxnSpLocks/>
            <a:stCxn id="111" idx="0"/>
          </p:cNvCxnSpPr>
          <p:nvPr/>
        </p:nvCxnSpPr>
        <p:spPr>
          <a:xfrm flipV="1">
            <a:off x="8312152" y="3520882"/>
            <a:ext cx="474275" cy="2128767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966258" y="2230715"/>
            <a:ext cx="126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Snowman</a:t>
            </a:r>
            <a:r>
              <a:rPr lang="en-US" sz="1200" dirty="0"/>
              <a:t> posted on YouTube</a:t>
            </a:r>
          </a:p>
          <a:p>
            <a:pPr algn="ctr"/>
            <a:r>
              <a:rPr lang="en-US" sz="1200" dirty="0"/>
              <a:t>1/10/2013</a:t>
            </a:r>
          </a:p>
        </p:txBody>
      </p:sp>
      <p:cxnSp>
        <p:nvCxnSpPr>
          <p:cNvPr id="91" name="Straight Arrow Connector 90"/>
          <p:cNvCxnSpPr>
            <a:cxnSpLocks/>
          </p:cNvCxnSpPr>
          <p:nvPr/>
        </p:nvCxnSpPr>
        <p:spPr>
          <a:xfrm flipH="1" flipV="1">
            <a:off x="2569020" y="3538638"/>
            <a:ext cx="575229" cy="2119199"/>
          </a:xfrm>
          <a:prstGeom prst="straightConnector1">
            <a:avLst/>
          </a:prstGeom>
          <a:ln w="9525" cmpd="sng">
            <a:solidFill>
              <a:srgbClr val="FFC000"/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cxnSpLocks/>
            <a:stCxn id="81" idx="1"/>
            <a:endCxn id="76" idx="0"/>
          </p:cNvCxnSpPr>
          <p:nvPr/>
        </p:nvCxnSpPr>
        <p:spPr>
          <a:xfrm>
            <a:off x="4180459" y="4207288"/>
            <a:ext cx="1133627" cy="1576249"/>
          </a:xfrm>
          <a:prstGeom prst="line">
            <a:avLst/>
          </a:prstGeom>
          <a:ln w="952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7046227" y="6061770"/>
            <a:ext cx="108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Frozen</a:t>
            </a:r>
            <a:r>
              <a:rPr lang="en-US" sz="1200" dirty="0"/>
              <a:t> </a:t>
            </a:r>
          </a:p>
          <a:p>
            <a:pPr algn="ctr"/>
            <a:r>
              <a:rPr lang="en-US" sz="1200" dirty="0"/>
              <a:t>In-Theaters</a:t>
            </a:r>
          </a:p>
          <a:p>
            <a:pPr algn="ctr"/>
            <a:r>
              <a:rPr lang="en-US" sz="1200" dirty="0"/>
              <a:t>11/2013</a:t>
            </a:r>
          </a:p>
        </p:txBody>
      </p:sp>
      <p:cxnSp>
        <p:nvCxnSpPr>
          <p:cNvPr id="104" name="Straight Arrow Connector 103"/>
          <p:cNvCxnSpPr>
            <a:cxnSpLocks/>
            <a:stCxn id="112" idx="0"/>
          </p:cNvCxnSpPr>
          <p:nvPr/>
        </p:nvCxnSpPr>
        <p:spPr>
          <a:xfrm flipV="1">
            <a:off x="7154587" y="3520881"/>
            <a:ext cx="1015721" cy="951174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10" y="730711"/>
            <a:ext cx="1173350" cy="878743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723" y="2877045"/>
            <a:ext cx="706379" cy="39733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5249" y="5649649"/>
            <a:ext cx="673805" cy="999287"/>
          </a:xfrm>
          <a:prstGeom prst="rect">
            <a:avLst/>
          </a:prstGeom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376" y="4472055"/>
            <a:ext cx="1444421" cy="888874"/>
          </a:xfrm>
          <a:prstGeom prst="rect">
            <a:avLst/>
          </a:prstGeom>
        </p:spPr>
      </p:pic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932027E-1D79-D049-B850-6A95A034C86E}"/>
              </a:ext>
            </a:extLst>
          </p:cNvPr>
          <p:cNvCxnSpPr/>
          <p:nvPr/>
        </p:nvCxnSpPr>
        <p:spPr>
          <a:xfrm>
            <a:off x="5617135" y="2608356"/>
            <a:ext cx="0" cy="690162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8EE3726-FC63-224A-AFA3-EFCB634C1C75}"/>
              </a:ext>
            </a:extLst>
          </p:cNvPr>
          <p:cNvCxnSpPr/>
          <p:nvPr/>
        </p:nvCxnSpPr>
        <p:spPr>
          <a:xfrm>
            <a:off x="6144030" y="2608356"/>
            <a:ext cx="0" cy="690162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92B77E8-19BA-E54F-ACE8-B4AC0B56CB2C}"/>
              </a:ext>
            </a:extLst>
          </p:cNvPr>
          <p:cNvCxnSpPr>
            <a:cxnSpLocks/>
            <a:stCxn id="61" idx="0"/>
          </p:cNvCxnSpPr>
          <p:nvPr/>
        </p:nvCxnSpPr>
        <p:spPr>
          <a:xfrm flipV="1">
            <a:off x="3407161" y="3538638"/>
            <a:ext cx="618148" cy="2111010"/>
          </a:xfrm>
          <a:prstGeom prst="straightConnector1">
            <a:avLst/>
          </a:prstGeom>
          <a:ln w="9525" cmpd="sng">
            <a:solidFill>
              <a:srgbClr val="FFC000"/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D9B34F0-400B-1B46-95F9-D9345682278D}"/>
              </a:ext>
            </a:extLst>
          </p:cNvPr>
          <p:cNvCxnSpPr>
            <a:cxnSpLocks/>
          </p:cNvCxnSpPr>
          <p:nvPr/>
        </p:nvCxnSpPr>
        <p:spPr>
          <a:xfrm flipV="1">
            <a:off x="3617139" y="3549757"/>
            <a:ext cx="1687669" cy="2123946"/>
          </a:xfrm>
          <a:prstGeom prst="straightConnector1">
            <a:avLst/>
          </a:prstGeom>
          <a:ln w="9525" cmpd="sng">
            <a:solidFill>
              <a:srgbClr val="FFC000"/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4F04374-3FF2-134F-8C0E-E8C02618CDC4}"/>
              </a:ext>
            </a:extLst>
          </p:cNvPr>
          <p:cNvCxnSpPr>
            <a:cxnSpLocks/>
          </p:cNvCxnSpPr>
          <p:nvPr/>
        </p:nvCxnSpPr>
        <p:spPr>
          <a:xfrm flipV="1">
            <a:off x="3843631" y="3529292"/>
            <a:ext cx="2772275" cy="2128544"/>
          </a:xfrm>
          <a:prstGeom prst="straightConnector1">
            <a:avLst/>
          </a:prstGeom>
          <a:ln w="9525" cmpd="sng">
            <a:solidFill>
              <a:srgbClr val="FFC000"/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Brace 29">
            <a:extLst>
              <a:ext uri="{FF2B5EF4-FFF2-40B4-BE49-F238E27FC236}">
                <a16:creationId xmlns:a16="http://schemas.microsoft.com/office/drawing/2014/main" id="{A7565CDF-43F9-3541-B38C-F82787B0C878}"/>
              </a:ext>
            </a:extLst>
          </p:cNvPr>
          <p:cNvSpPr/>
          <p:nvPr/>
        </p:nvSpPr>
        <p:spPr>
          <a:xfrm rot="16200000">
            <a:off x="1910149" y="1667778"/>
            <a:ext cx="469551" cy="2743657"/>
          </a:xfrm>
          <a:prstGeom prst="rightBrac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93B48287-BC1E-EB42-A4B4-72606B0DDC8F}"/>
              </a:ext>
            </a:extLst>
          </p:cNvPr>
          <p:cNvSpPr/>
          <p:nvPr/>
        </p:nvSpPr>
        <p:spPr>
          <a:xfrm rot="5400000">
            <a:off x="3945683" y="3294954"/>
            <a:ext cx="469551" cy="1355114"/>
          </a:xfrm>
          <a:prstGeom prst="rightBrace">
            <a:avLst>
              <a:gd name="adj1" fmla="val 146079"/>
              <a:gd name="adj2" fmla="val 50000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95B879F-758A-F244-87DF-99CE4C06659D}"/>
              </a:ext>
            </a:extLst>
          </p:cNvPr>
          <p:cNvSpPr txBox="1"/>
          <p:nvPr/>
        </p:nvSpPr>
        <p:spPr>
          <a:xfrm>
            <a:off x="8227120" y="170381"/>
            <a:ext cx="1458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Wilson files complaint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131DCEF-F61D-6448-80B6-4A7A3DC662E0}"/>
              </a:ext>
            </a:extLst>
          </p:cNvPr>
          <p:cNvCxnSpPr>
            <a:cxnSpLocks/>
            <a:stCxn id="54" idx="2"/>
          </p:cNvCxnSpPr>
          <p:nvPr/>
        </p:nvCxnSpPr>
        <p:spPr>
          <a:xfrm>
            <a:off x="8956271" y="632045"/>
            <a:ext cx="270316" cy="2747136"/>
          </a:xfrm>
          <a:prstGeom prst="straightConnector1">
            <a:avLst/>
          </a:prstGeom>
          <a:ln w="9525" cmpd="sng"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EB745DD-38CB-7C44-9C3D-21391389209E}"/>
              </a:ext>
            </a:extLst>
          </p:cNvPr>
          <p:cNvCxnSpPr/>
          <p:nvPr/>
        </p:nvCxnSpPr>
        <p:spPr>
          <a:xfrm>
            <a:off x="7376788" y="3520881"/>
            <a:ext cx="7761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BA64F14-CD5D-ED43-8FC7-C0AF45980A53}"/>
              </a:ext>
            </a:extLst>
          </p:cNvPr>
          <p:cNvSpPr txBox="1"/>
          <p:nvPr/>
        </p:nvSpPr>
        <p:spPr>
          <a:xfrm>
            <a:off x="6265628" y="3842119"/>
            <a:ext cx="1287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</a:rPr>
              <a:t>Disney produces 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the trailer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C4E51E2-831F-6846-B0B4-BF775CF20937}"/>
              </a:ext>
            </a:extLst>
          </p:cNvPr>
          <p:cNvCxnSpPr>
            <a:cxnSpLocks/>
          </p:cNvCxnSpPr>
          <p:nvPr/>
        </p:nvCxnSpPr>
        <p:spPr>
          <a:xfrm flipH="1">
            <a:off x="7092817" y="3529292"/>
            <a:ext cx="283970" cy="355420"/>
          </a:xfrm>
          <a:prstGeom prst="line">
            <a:avLst/>
          </a:prstGeom>
          <a:ln w="9525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516EF6B-EBAF-5D49-AAC8-7B5EB6B67C6A}"/>
              </a:ext>
            </a:extLst>
          </p:cNvPr>
          <p:cNvCxnSpPr>
            <a:cxnSpLocks/>
          </p:cNvCxnSpPr>
          <p:nvPr/>
        </p:nvCxnSpPr>
        <p:spPr>
          <a:xfrm>
            <a:off x="9226587" y="3394917"/>
            <a:ext cx="13816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15A49C40-C388-854F-A0FB-1D7B12AED35D}"/>
              </a:ext>
            </a:extLst>
          </p:cNvPr>
          <p:cNvCxnSpPr/>
          <p:nvPr/>
        </p:nvCxnSpPr>
        <p:spPr>
          <a:xfrm>
            <a:off x="10335052" y="3321564"/>
            <a:ext cx="0" cy="22225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CFE4F14B-E2C1-D048-BCD9-E3891BE7D8A2}"/>
              </a:ext>
            </a:extLst>
          </p:cNvPr>
          <p:cNvSpPr txBox="1"/>
          <p:nvPr/>
        </p:nvSpPr>
        <p:spPr>
          <a:xfrm>
            <a:off x="10047306" y="3558058"/>
            <a:ext cx="550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2015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9655B-00A4-924C-BCFE-743639FA978D}"/>
              </a:ext>
            </a:extLst>
          </p:cNvPr>
          <p:cNvSpPr txBox="1"/>
          <p:nvPr/>
        </p:nvSpPr>
        <p:spPr>
          <a:xfrm>
            <a:off x="9391338" y="3113777"/>
            <a:ext cx="10118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skirmishing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2E6504A-55B9-5040-8AAA-83D33B0ACD16}"/>
              </a:ext>
            </a:extLst>
          </p:cNvPr>
          <p:cNvSpPr txBox="1"/>
          <p:nvPr/>
        </p:nvSpPr>
        <p:spPr>
          <a:xfrm>
            <a:off x="10401616" y="701139"/>
            <a:ext cx="1458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 to the principal claim, District Court denies summary judgment to both parties and sets case for jury trial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5B0A145-85DC-1348-AE55-25FBB3031236}"/>
              </a:ext>
            </a:extLst>
          </p:cNvPr>
          <p:cNvCxnSpPr>
            <a:cxnSpLocks/>
          </p:cNvCxnSpPr>
          <p:nvPr/>
        </p:nvCxnSpPr>
        <p:spPr>
          <a:xfrm flipH="1">
            <a:off x="10629900" y="1887831"/>
            <a:ext cx="335281" cy="1491350"/>
          </a:xfrm>
          <a:prstGeom prst="straightConnector1">
            <a:avLst/>
          </a:prstGeom>
          <a:ln w="9525" cmpd="sng">
            <a:solidFill>
              <a:schemeClr val="tx1"/>
            </a:solidFill>
            <a:prstDash val="sysDas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13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A225-F99F-C346-A46A-438B9169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081"/>
            <a:ext cx="8229600" cy="63137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Film Festivals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80E7D-18FC-6144-B5DE-97E4FE00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901" y="864066"/>
            <a:ext cx="9320205" cy="5805182"/>
          </a:xfrm>
        </p:spPr>
        <p:txBody>
          <a:bodyPr>
            <a:normAutofit fontScale="92500"/>
          </a:bodyPr>
          <a:lstStyle/>
          <a:p>
            <a:r>
              <a:rPr lang="en-US" i="1" dirty="0"/>
              <a:t>The Snowman </a:t>
            </a:r>
            <a:r>
              <a:rPr lang="en-US" dirty="0"/>
              <a:t>was an official selection of 6 of the festivals:</a:t>
            </a:r>
          </a:p>
          <a:p>
            <a:pPr lvl="1"/>
            <a:r>
              <a:rPr lang="en-US" dirty="0"/>
              <a:t>the San Francisco International Film Festival (04/21/2011-05/05/2011), </a:t>
            </a:r>
          </a:p>
          <a:p>
            <a:pPr lvl="1"/>
            <a:r>
              <a:rPr lang="en-US" dirty="0"/>
              <a:t>the Santa Barbara International Film Festival (01/26/2012-02/05/2012), </a:t>
            </a:r>
          </a:p>
          <a:p>
            <a:pPr lvl="1"/>
            <a:r>
              <a:rPr lang="en-US" dirty="0"/>
              <a:t>the Animation Block Party (Brooklyn, NY) (07/29/2011-07/31/2011), </a:t>
            </a:r>
          </a:p>
          <a:p>
            <a:pPr lvl="1"/>
            <a:r>
              <a:rPr lang="en-US" dirty="0"/>
              <a:t>the Palo Alto International Film Festival (09/29/2011-10/02/2011), </a:t>
            </a:r>
          </a:p>
          <a:p>
            <a:pPr lvl="1"/>
            <a:r>
              <a:rPr lang="en-US" dirty="0"/>
              <a:t>the Green Bay International Film Festival (02/25/2011-02/27/2011) </a:t>
            </a:r>
          </a:p>
          <a:p>
            <a:pPr lvl="1"/>
            <a:r>
              <a:rPr lang="en-US" dirty="0"/>
              <a:t>the Film Stream Festival (Prescott, AZ) (08/01/2012-08/08/2012). </a:t>
            </a:r>
          </a:p>
          <a:p>
            <a:pPr lvl="1"/>
            <a:r>
              <a:rPr lang="en-US" dirty="0"/>
              <a:t>These festivals had up to 90,000 attendees.</a:t>
            </a:r>
          </a:p>
          <a:p>
            <a:r>
              <a:rPr lang="en-US" dirty="0"/>
              <a:t>At the San Francisco International Film Festival, </a:t>
            </a:r>
            <a:r>
              <a:rPr lang="en-US" i="1" dirty="0"/>
              <a:t>The Snowman </a:t>
            </a:r>
            <a:r>
              <a:rPr lang="en-US" dirty="0"/>
              <a:t>won “Youth Work Honorable Mention” and competed against a short film </a:t>
            </a:r>
            <a:r>
              <a:rPr lang="en-US" i="1" dirty="0"/>
              <a:t>Play by Play </a:t>
            </a:r>
            <a:r>
              <a:rPr lang="en-US" dirty="0"/>
              <a:t>created by an employee of Pixar Animation Studios, a subsidiary of Disney. </a:t>
            </a:r>
          </a:p>
          <a:p>
            <a:pPr lvl="1"/>
            <a:r>
              <a:rPr lang="en-US" dirty="0"/>
              <a:t>Pixar employees were present for the four screenings of </a:t>
            </a:r>
            <a:r>
              <a:rPr lang="en-US" i="1" dirty="0"/>
              <a:t>The Snowman</a:t>
            </a:r>
            <a:r>
              <a:rPr lang="en-US" dirty="0"/>
              <a:t> and both Wilson and the Pixar employees were invited on stage together to discuss their respective films.  </a:t>
            </a:r>
          </a:p>
        </p:txBody>
      </p:sp>
    </p:spTree>
    <p:extLst>
      <p:ext uri="{BB962C8B-B14F-4D97-AF65-F5344CB8AC3E}">
        <p14:creationId xmlns:p14="http://schemas.microsoft.com/office/powerpoint/2010/main" val="342274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5CBF-63F7-1447-A2EB-645837EB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CE731-C60B-EA4F-9A88-F743FBA3A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Snowman: </a:t>
            </a:r>
            <a:r>
              <a:rPr lang="en-US" dirty="0">
                <a:hlinkClick r:id="rId2"/>
              </a:rPr>
              <a:t>https://www.youtube.com/watch?v=PJ6c7RLV8ew</a:t>
            </a:r>
            <a:endParaRPr lang="en-US" dirty="0"/>
          </a:p>
          <a:p>
            <a:r>
              <a:rPr lang="en-US" dirty="0"/>
              <a:t>Trailer: </a:t>
            </a:r>
            <a:r>
              <a:rPr lang="en-US" dirty="0">
                <a:hlinkClick r:id="rId3"/>
              </a:rPr>
              <a:t>https://www.youtube.com/watch?v=-WdC4DaYIeQ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91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lson's The Snowman smil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82617"/>
            <a:ext cx="3886200" cy="4584700"/>
          </a:xfrm>
          <a:prstGeom prst="rect">
            <a:avLst/>
          </a:prstGeom>
        </p:spPr>
      </p:pic>
      <p:pic>
        <p:nvPicPr>
          <p:cNvPr id="8" name="Picture 7" descr="Frozen's Olaf smiling at a flower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982617"/>
            <a:ext cx="3886200" cy="45847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247586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82617"/>
            <a:ext cx="3886200" cy="4584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982617"/>
            <a:ext cx="3886200" cy="4584700"/>
          </a:xfrm>
          <a:prstGeom prst="rect">
            <a:avLst/>
          </a:prstGeom>
        </p:spPr>
      </p:pic>
      <p:pic>
        <p:nvPicPr>
          <p:cNvPr id="2" name="Picture 1" descr="Wilson's snowman noseless and sa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982617"/>
            <a:ext cx="3886200" cy="4584700"/>
          </a:xfrm>
          <a:prstGeom prst="rect">
            <a:avLst/>
          </a:prstGeom>
        </p:spPr>
      </p:pic>
      <p:pic>
        <p:nvPicPr>
          <p:cNvPr id="3" name="Picture 2" descr="Frozen's Olaf noseless and sa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982617"/>
            <a:ext cx="3886200" cy="4584700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15911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son's snowman and rabbit reaching for carrot nose on ice pon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529" y="0"/>
            <a:ext cx="8051800" cy="3219476"/>
          </a:xfrm>
          <a:prstGeom prst="rect">
            <a:avLst/>
          </a:prstGeom>
        </p:spPr>
      </p:pic>
      <p:pic>
        <p:nvPicPr>
          <p:cNvPr id="5" name="Picture 4" descr="Frozen's Olaf and reindeer reaching for carrot nose on ice pon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292" y="3573915"/>
            <a:ext cx="8051800" cy="3285033"/>
          </a:xfrm>
          <a:prstGeom prst="rect">
            <a:avLst/>
          </a:prstGeom>
        </p:spPr>
      </p:pic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164383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bbit handing Wilson's snowman his carrot nose&#10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586" y="0"/>
            <a:ext cx="5818948" cy="3276600"/>
          </a:xfrm>
          <a:prstGeom prst="rect">
            <a:avLst/>
          </a:prstGeom>
        </p:spPr>
      </p:pic>
      <p:pic>
        <p:nvPicPr>
          <p:cNvPr id="3" name="Picture 2" descr="Reindeer returns Olaf's carrot nose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100" y="3276600"/>
            <a:ext cx="8051800" cy="3581400"/>
          </a:xfrm>
          <a:prstGeom prst="rect">
            <a:avLst/>
          </a:prstGeom>
        </p:spPr>
      </p:pic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219283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ve frame-by-frame comparisons "/>
          <p:cNvPicPr>
            <a:picLocks noChangeAspect="1"/>
          </p:cNvPicPr>
          <p:nvPr/>
        </p:nvPicPr>
        <p:blipFill rotWithShape="1">
          <a:blip r:embed="rId2"/>
          <a:srcRect l="14690" t="9847" r="6586" b="74375"/>
          <a:stretch/>
        </p:blipFill>
        <p:spPr>
          <a:xfrm>
            <a:off x="172319" y="1625600"/>
            <a:ext cx="11847591" cy="3070577"/>
          </a:xfrm>
          <a:prstGeom prst="rect">
            <a:avLst/>
          </a:prstGeom>
        </p:spPr>
      </p:pic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524001" y="6493117"/>
            <a:ext cx="9143999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© 2016, Michelle Elsner. </a:t>
            </a:r>
          </a:p>
          <a:p>
            <a:pPr>
              <a:defRPr/>
            </a:pPr>
            <a:r>
              <a:rPr lang="en-US" sz="1000" dirty="0">
                <a:solidFill>
                  <a:schemeClr val="tx1"/>
                </a:solidFill>
                <a:latin typeface="Arial"/>
                <a:cs typeface="Arial"/>
              </a:rPr>
              <a:t>The terms on which this case study may be used or modified are available at copyx.org/permission.</a:t>
            </a:r>
          </a:p>
        </p:txBody>
      </p:sp>
    </p:spTree>
    <p:extLst>
      <p:ext uri="{BB962C8B-B14F-4D97-AF65-F5344CB8AC3E}">
        <p14:creationId xmlns:p14="http://schemas.microsoft.com/office/powerpoint/2010/main" val="317612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D0F131F1-831B-0647-A3A9-837A037336F1}" vid="{66825EB4-E024-AE4F-BD62-F85C1C0974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6495</TotalTime>
  <Words>1303</Words>
  <Application>Microsoft Macintosh PowerPoint</Application>
  <PresentationFormat>Widescreen</PresentationFormat>
  <Paragraphs>129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The Snowman</vt:lpstr>
      <vt:lpstr>PowerPoint Presentation</vt:lpstr>
      <vt:lpstr>Film Festivals</vt:lpstr>
      <vt:lpstr>Comparisons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Similarities between The Snowman and Frozen’s Teaser Trailer According to Wilson</vt:lpstr>
      <vt:lpstr>Plot Differences According to Disney</vt:lpstr>
      <vt:lpstr>Disney’s Profits from Frozen</vt:lpstr>
      <vt:lpstr>Attorneys Fees</vt:lpstr>
      <vt:lpstr>Snowman Exercise</vt:lpstr>
      <vt:lpstr>Probabilities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Snowman</dc:title>
  <dc:creator>Terry Fisher</dc:creator>
  <cp:lastModifiedBy>Terry Fisher</cp:lastModifiedBy>
  <cp:revision>25</cp:revision>
  <dcterms:created xsi:type="dcterms:W3CDTF">2021-04-18T22:40:10Z</dcterms:created>
  <dcterms:modified xsi:type="dcterms:W3CDTF">2024-04-16T00:44:59Z</dcterms:modified>
</cp:coreProperties>
</file>