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15" r:id="rId3"/>
    <p:sldId id="276" r:id="rId4"/>
    <p:sldId id="277" r:id="rId5"/>
    <p:sldId id="310" r:id="rId6"/>
    <p:sldId id="398" r:id="rId7"/>
    <p:sldId id="316" r:id="rId8"/>
    <p:sldId id="402" r:id="rId9"/>
    <p:sldId id="403" r:id="rId10"/>
    <p:sldId id="257" r:id="rId11"/>
    <p:sldId id="338" r:id="rId12"/>
    <p:sldId id="374" r:id="rId13"/>
    <p:sldId id="326" r:id="rId14"/>
    <p:sldId id="351" r:id="rId15"/>
    <p:sldId id="281" r:id="rId16"/>
    <p:sldId id="376" r:id="rId17"/>
    <p:sldId id="383" r:id="rId18"/>
    <p:sldId id="366" r:id="rId19"/>
    <p:sldId id="258" r:id="rId20"/>
    <p:sldId id="364" r:id="rId21"/>
    <p:sldId id="370" r:id="rId22"/>
    <p:sldId id="335" r:id="rId23"/>
    <p:sldId id="378" r:id="rId24"/>
    <p:sldId id="262" r:id="rId25"/>
    <p:sldId id="384" r:id="rId26"/>
    <p:sldId id="282" r:id="rId27"/>
    <p:sldId id="387" r:id="rId28"/>
    <p:sldId id="266" r:id="rId29"/>
    <p:sldId id="267" r:id="rId30"/>
    <p:sldId id="359" r:id="rId31"/>
    <p:sldId id="388" r:id="rId32"/>
    <p:sldId id="268" r:id="rId33"/>
    <p:sldId id="288" r:id="rId34"/>
    <p:sldId id="393" r:id="rId35"/>
    <p:sldId id="365" r:id="rId36"/>
    <p:sldId id="269" r:id="rId37"/>
    <p:sldId id="333" r:id="rId38"/>
    <p:sldId id="346" r:id="rId39"/>
    <p:sldId id="3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46"/>
    <p:restoredTop sz="96327"/>
  </p:normalViewPr>
  <p:slideViewPr>
    <p:cSldViewPr snapToGrid="0" snapToObjects="1" showGuides="1">
      <p:cViewPr varScale="1">
        <p:scale>
          <a:sx n="112" d="100"/>
          <a:sy n="112" d="100"/>
        </p:scale>
        <p:origin x="424"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BE7E5-2018-2E4F-AAF1-09055F56FA15}" type="datetimeFigureOut">
              <a:rPr lang="en-US" smtClean="0"/>
              <a:t>4/15/24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CD0E7-3C67-2C42-B8F7-FC4F31986ADE}" type="slidenum">
              <a:rPr lang="en-US" smtClean="0"/>
              <a:t>‹#›</a:t>
            </a:fld>
            <a:endParaRPr lang="en-US"/>
          </a:p>
        </p:txBody>
      </p:sp>
    </p:spTree>
    <p:extLst>
      <p:ext uri="{BB962C8B-B14F-4D97-AF65-F5344CB8AC3E}">
        <p14:creationId xmlns:p14="http://schemas.microsoft.com/office/powerpoint/2010/main" val="199674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1-2-3 2.01, Lotus Development Corp. v. Borland Intern., Inc., at 969 (Supreme Court Joint Appendix) (No. 90-11662-K)</a:t>
            </a:r>
          </a:p>
          <a:p>
            <a:endParaRPr lang="en-US" dirty="0"/>
          </a:p>
        </p:txBody>
      </p:sp>
      <p:sp>
        <p:nvSpPr>
          <p:cNvPr id="4" name="Slide Number Placeholder 3"/>
          <p:cNvSpPr>
            <a:spLocks noGrp="1"/>
          </p:cNvSpPr>
          <p:nvPr>
            <p:ph type="sldNum" sz="quarter" idx="10"/>
          </p:nvPr>
        </p:nvSpPr>
        <p:spPr/>
        <p:txBody>
          <a:bodyPr/>
          <a:lstStyle/>
          <a:p>
            <a:fld id="{989366A3-08D6-A34B-86E6-8C4D8EF5B611}" type="slidenum">
              <a:rPr lang="en-US" smtClean="0"/>
              <a:t>3</a:t>
            </a:fld>
            <a:endParaRPr lang="en-US"/>
          </a:p>
        </p:txBody>
      </p:sp>
    </p:spTree>
    <p:extLst>
      <p:ext uri="{BB962C8B-B14F-4D97-AF65-F5344CB8AC3E}">
        <p14:creationId xmlns:p14="http://schemas.microsoft.com/office/powerpoint/2010/main" val="420923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23</a:t>
            </a:fld>
            <a:endParaRPr lang="en-US"/>
          </a:p>
        </p:txBody>
      </p:sp>
    </p:spTree>
    <p:extLst>
      <p:ext uri="{BB962C8B-B14F-4D97-AF65-F5344CB8AC3E}">
        <p14:creationId xmlns:p14="http://schemas.microsoft.com/office/powerpoint/2010/main" val="3803464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25</a:t>
            </a:fld>
            <a:endParaRPr lang="en-US"/>
          </a:p>
        </p:txBody>
      </p:sp>
    </p:spTree>
    <p:extLst>
      <p:ext uri="{BB962C8B-B14F-4D97-AF65-F5344CB8AC3E}">
        <p14:creationId xmlns:p14="http://schemas.microsoft.com/office/powerpoint/2010/main" val="62990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31</a:t>
            </a:fld>
            <a:endParaRPr lang="en-US"/>
          </a:p>
        </p:txBody>
      </p:sp>
    </p:spTree>
    <p:extLst>
      <p:ext uri="{BB962C8B-B14F-4D97-AF65-F5344CB8AC3E}">
        <p14:creationId xmlns:p14="http://schemas.microsoft.com/office/powerpoint/2010/main" val="2886402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34</a:t>
            </a:fld>
            <a:endParaRPr lang="en-US"/>
          </a:p>
        </p:txBody>
      </p:sp>
    </p:spTree>
    <p:extLst>
      <p:ext uri="{BB962C8B-B14F-4D97-AF65-F5344CB8AC3E}">
        <p14:creationId xmlns:p14="http://schemas.microsoft.com/office/powerpoint/2010/main" val="64437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35</a:t>
            </a:fld>
            <a:endParaRPr lang="en-US"/>
          </a:p>
        </p:txBody>
      </p:sp>
    </p:spTree>
    <p:extLst>
      <p:ext uri="{BB962C8B-B14F-4D97-AF65-F5344CB8AC3E}">
        <p14:creationId xmlns:p14="http://schemas.microsoft.com/office/powerpoint/2010/main" val="980303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brief never ended up being filed)</a:t>
            </a:r>
            <a:endParaRPr lang="en-US" dirty="0"/>
          </a:p>
        </p:txBody>
      </p:sp>
      <p:sp>
        <p:nvSpPr>
          <p:cNvPr id="4" name="Slide Number Placeholder 3"/>
          <p:cNvSpPr>
            <a:spLocks noGrp="1"/>
          </p:cNvSpPr>
          <p:nvPr>
            <p:ph type="sldNum" sz="quarter" idx="10"/>
          </p:nvPr>
        </p:nvSpPr>
        <p:spPr/>
        <p:txBody>
          <a:bodyPr/>
          <a:lstStyle/>
          <a:p>
            <a:fld id="{989366A3-08D6-A34B-86E6-8C4D8EF5B611}" type="slidenum">
              <a:rPr lang="en-US" smtClean="0"/>
              <a:t>36</a:t>
            </a:fld>
            <a:endParaRPr lang="en-US"/>
          </a:p>
        </p:txBody>
      </p:sp>
    </p:spTree>
    <p:extLst>
      <p:ext uri="{BB962C8B-B14F-4D97-AF65-F5344CB8AC3E}">
        <p14:creationId xmlns:p14="http://schemas.microsoft.com/office/powerpoint/2010/main" val="3134344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37</a:t>
            </a:fld>
            <a:endParaRPr lang="en-US"/>
          </a:p>
        </p:txBody>
      </p:sp>
    </p:spTree>
    <p:extLst>
      <p:ext uri="{BB962C8B-B14F-4D97-AF65-F5344CB8AC3E}">
        <p14:creationId xmlns:p14="http://schemas.microsoft.com/office/powerpoint/2010/main" val="269074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Quattro, Lotus Development Corp. v. Borland Intern., Inc., at 971 (Supreme Court Joint Appendix) (No. 90-11662-K)</a:t>
            </a:r>
          </a:p>
          <a:p>
            <a:endParaRPr lang="en-US" dirty="0"/>
          </a:p>
        </p:txBody>
      </p:sp>
      <p:sp>
        <p:nvSpPr>
          <p:cNvPr id="4" name="Slide Number Placeholder 3"/>
          <p:cNvSpPr>
            <a:spLocks noGrp="1"/>
          </p:cNvSpPr>
          <p:nvPr>
            <p:ph type="sldNum" sz="quarter" idx="10"/>
          </p:nvPr>
        </p:nvSpPr>
        <p:spPr/>
        <p:txBody>
          <a:bodyPr/>
          <a:lstStyle/>
          <a:p>
            <a:fld id="{989366A3-08D6-A34B-86E6-8C4D8EF5B611}" type="slidenum">
              <a:rPr lang="en-US" smtClean="0"/>
              <a:t>4</a:t>
            </a:fld>
            <a:endParaRPr lang="en-US"/>
          </a:p>
        </p:txBody>
      </p:sp>
    </p:spTree>
    <p:extLst>
      <p:ext uri="{BB962C8B-B14F-4D97-AF65-F5344CB8AC3E}">
        <p14:creationId xmlns:p14="http://schemas.microsoft.com/office/powerpoint/2010/main" val="75631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12</a:t>
            </a:fld>
            <a:endParaRPr lang="en-US"/>
          </a:p>
        </p:txBody>
      </p:sp>
    </p:spTree>
    <p:extLst>
      <p:ext uri="{BB962C8B-B14F-4D97-AF65-F5344CB8AC3E}">
        <p14:creationId xmlns:p14="http://schemas.microsoft.com/office/powerpoint/2010/main" val="163412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13</a:t>
            </a:fld>
            <a:endParaRPr lang="en-US"/>
          </a:p>
        </p:txBody>
      </p:sp>
    </p:spTree>
    <p:extLst>
      <p:ext uri="{BB962C8B-B14F-4D97-AF65-F5344CB8AC3E}">
        <p14:creationId xmlns:p14="http://schemas.microsoft.com/office/powerpoint/2010/main" val="269074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14</a:t>
            </a:fld>
            <a:endParaRPr lang="en-US"/>
          </a:p>
        </p:txBody>
      </p:sp>
    </p:spTree>
    <p:extLst>
      <p:ext uri="{BB962C8B-B14F-4D97-AF65-F5344CB8AC3E}">
        <p14:creationId xmlns:p14="http://schemas.microsoft.com/office/powerpoint/2010/main" val="7104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16</a:t>
            </a:fld>
            <a:endParaRPr lang="en-US"/>
          </a:p>
        </p:txBody>
      </p:sp>
    </p:spTree>
    <p:extLst>
      <p:ext uri="{BB962C8B-B14F-4D97-AF65-F5344CB8AC3E}">
        <p14:creationId xmlns:p14="http://schemas.microsoft.com/office/powerpoint/2010/main" val="54761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17</a:t>
            </a:fld>
            <a:endParaRPr lang="en-US"/>
          </a:p>
        </p:txBody>
      </p:sp>
    </p:spTree>
    <p:extLst>
      <p:ext uri="{BB962C8B-B14F-4D97-AF65-F5344CB8AC3E}">
        <p14:creationId xmlns:p14="http://schemas.microsoft.com/office/powerpoint/2010/main" val="691824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18</a:t>
            </a:fld>
            <a:endParaRPr lang="en-US"/>
          </a:p>
        </p:txBody>
      </p:sp>
    </p:spTree>
    <p:extLst>
      <p:ext uri="{BB962C8B-B14F-4D97-AF65-F5344CB8AC3E}">
        <p14:creationId xmlns:p14="http://schemas.microsoft.com/office/powerpoint/2010/main" val="242796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for CEA: Kathleen</a:t>
            </a:r>
            <a:r>
              <a:rPr lang="en-US" baseline="0" dirty="0"/>
              <a:t> </a:t>
            </a:r>
            <a:r>
              <a:rPr lang="en-US" baseline="0" dirty="0" err="1"/>
              <a:t>Wallman</a:t>
            </a:r>
            <a:r>
              <a:rPr lang="en-US" baseline="0" dirty="0"/>
              <a:t>, Memorandum for Jack Quinn, 12/5/1995, “</a:t>
            </a:r>
            <a:r>
              <a:rPr lang="en-US" sz="1200" kern="1200" dirty="0">
                <a:solidFill>
                  <a:schemeClr val="tx1"/>
                </a:solidFill>
                <a:effectLst/>
                <a:latin typeface="+mn-lt"/>
                <a:ea typeface="+mn-ea"/>
                <a:cs typeface="+mn-cs"/>
              </a:rPr>
              <a:t>CEA supported the filing of a brief” (</a:t>
            </a:r>
            <a:r>
              <a:rPr lang="en-US" sz="1200" kern="1200" dirty="0" err="1">
                <a:solidFill>
                  <a:schemeClr val="tx1"/>
                </a:solidFill>
                <a:effectLst/>
                <a:latin typeface="+mn-lt"/>
                <a:ea typeface="+mn-ea"/>
                <a:cs typeface="+mn-cs"/>
              </a:rPr>
              <a:t>Kagan</a:t>
            </a:r>
            <a:r>
              <a:rPr lang="en-US" sz="1200" kern="1200" dirty="0">
                <a:solidFill>
                  <a:schemeClr val="tx1"/>
                </a:solidFill>
                <a:effectLst/>
                <a:latin typeface="+mn-lt"/>
                <a:ea typeface="+mn-ea"/>
                <a:cs typeface="+mn-cs"/>
              </a:rPr>
              <a:t> documents 1, page 88 of 90, 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for </a:t>
            </a:r>
            <a:r>
              <a:rPr lang="en-US" sz="1200" kern="1200" dirty="0" err="1">
                <a:solidFill>
                  <a:schemeClr val="tx1"/>
                </a:solidFill>
                <a:effectLst/>
                <a:latin typeface="+mn-lt"/>
                <a:ea typeface="+mn-ea"/>
                <a:cs typeface="+mn-cs"/>
              </a:rPr>
              <a:t>DoJ</a:t>
            </a:r>
            <a:r>
              <a:rPr lang="en-US" sz="1200" kern="1200" dirty="0">
                <a:solidFill>
                  <a:schemeClr val="tx1"/>
                </a:solidFill>
                <a:effectLst/>
                <a:latin typeface="+mn-lt"/>
                <a:ea typeface="+mn-ea"/>
                <a:cs typeface="+mn-cs"/>
              </a:rPr>
              <a:t> antitrust: David Ogden, Memo to Elena </a:t>
            </a:r>
            <a:r>
              <a:rPr lang="en-US" sz="1200" kern="1200" dirty="0" err="1">
                <a:solidFill>
                  <a:schemeClr val="tx1"/>
                </a:solidFill>
                <a:effectLst/>
                <a:latin typeface="+mn-lt"/>
                <a:ea typeface="+mn-ea"/>
                <a:cs typeface="+mn-cs"/>
              </a:rPr>
              <a:t>Kagan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Kagandocs-2, p 2 of 93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clinton.presidentiallibraries.us</a:t>
            </a:r>
            <a:r>
              <a:rPr lang="en-US" sz="1200" kern="1200" dirty="0">
                <a:solidFill>
                  <a:schemeClr val="tx1"/>
                </a:solidFill>
                <a:effectLst/>
                <a:latin typeface="+mn-lt"/>
                <a:ea typeface="+mn-ea"/>
                <a:cs typeface="+mn-cs"/>
              </a:rPr>
              <a:t>/items/show/27283</a:t>
            </a:r>
          </a:p>
        </p:txBody>
      </p:sp>
      <p:sp>
        <p:nvSpPr>
          <p:cNvPr id="4" name="Slide Number Placeholder 3"/>
          <p:cNvSpPr>
            <a:spLocks noGrp="1"/>
          </p:cNvSpPr>
          <p:nvPr>
            <p:ph type="sldNum" sz="quarter" idx="10"/>
          </p:nvPr>
        </p:nvSpPr>
        <p:spPr/>
        <p:txBody>
          <a:bodyPr/>
          <a:lstStyle/>
          <a:p>
            <a:fld id="{989366A3-08D6-A34B-86E6-8C4D8EF5B611}" type="slidenum">
              <a:rPr lang="en-US" smtClean="0"/>
              <a:t>21</a:t>
            </a:fld>
            <a:endParaRPr lang="en-US"/>
          </a:p>
        </p:txBody>
      </p:sp>
    </p:spTree>
    <p:extLst>
      <p:ext uri="{BB962C8B-B14F-4D97-AF65-F5344CB8AC3E}">
        <p14:creationId xmlns:p14="http://schemas.microsoft.com/office/powerpoint/2010/main" val="203190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1AD9-7B5A-7F42-9493-E44EE43F0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714BC-B8E2-E543-A7F6-4BB75714E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DD3BD-9778-324F-9CD4-34551EB1989B}"/>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A09C17C9-59BB-CD47-B0E8-09914EB85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D862C-26FB-B946-8C68-B9DD1F316D5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40481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5C07-E934-9F4B-96B0-AB9B4598C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360903-B776-B24E-9066-BD2B9664D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93FF-7592-B843-9AB4-846CD2CE9E11}"/>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A652214D-36AB-2045-B873-1449A47ED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DA5DE-BE37-7447-ABF1-9C8E34CB95F7}"/>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7776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DF86-5BB3-464B-8C6A-89C68FEC8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08C93-6BDC-1846-A5A8-708B39A43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699D-0A8C-8A4A-8C3A-0A0E1404DA23}"/>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E1CAF299-53D3-7E4E-A49C-640B7447F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0EB71-8B52-554D-80F9-88DD5BF5C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26724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BB46-168C-1248-BBD3-5F80381AC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AD2DC-E70F-CE46-BCB2-F17BDB71D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395B9-4752-2B4D-B4A2-415E5B481BBB}"/>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5849B6AD-9D8A-6F47-B4ED-5C8E55B7D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0877-4B23-C842-B98C-1A1E00A843B2}"/>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89878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1FA9-4C40-C14E-A876-8BDF994A4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108EA-45A2-9044-B13B-8A3FF9643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2414D-30D0-AD48-9A7D-E9CF197D8C82}"/>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A4433800-5D47-484E-BC88-B90B7456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1F653-5173-D24B-B17C-C063197040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1363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48B1-66E0-9C49-B9FE-569E9D6C8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A8E95-18E3-E746-9BC7-86892A901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1012C-A4DC-F24D-88BE-D48E01527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290C6-FFBD-1B43-BD50-DB39120DF07E}"/>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6" name="Footer Placeholder 5">
            <a:extLst>
              <a:ext uri="{FF2B5EF4-FFF2-40B4-BE49-F238E27FC236}">
                <a16:creationId xmlns:a16="http://schemas.microsoft.com/office/drawing/2014/main" id="{13D05371-04E8-3848-9495-D427CE415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1A1EF-37A8-F246-90F5-3ACC63C993B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454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60B-4FE3-C944-96ED-7473F9280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D211F-C7CF-0344-8FB8-ECB45C0C0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85D1E-E95F-314B-BD1C-CBB7E7F46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B0C63F-2E83-534B-8094-98AD35D6E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BD4E8F-C3BD-F844-8903-BC7F66F96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1E4C4-E6C8-1845-89C9-6001A7F8DD84}"/>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8" name="Footer Placeholder 7">
            <a:extLst>
              <a:ext uri="{FF2B5EF4-FFF2-40B4-BE49-F238E27FC236}">
                <a16:creationId xmlns:a16="http://schemas.microsoft.com/office/drawing/2014/main" id="{C47BB842-23A9-C445-8899-C8DF468A6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AB77B-A0C7-BD4E-8C84-1FF8DC0B69F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5584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C15-6E8E-1843-9026-8822AECE8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E1C88D-0039-EA46-ACDE-3E3A7C3315A2}"/>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4" name="Footer Placeholder 3">
            <a:extLst>
              <a:ext uri="{FF2B5EF4-FFF2-40B4-BE49-F238E27FC236}">
                <a16:creationId xmlns:a16="http://schemas.microsoft.com/office/drawing/2014/main" id="{9E6A6A55-1820-4044-90BF-56DF20573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792E2-64AE-304A-8303-5E4F0A08F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1805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C0F9B-696F-EE49-9EAE-F1AB9FB1A1BD}"/>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3" name="Footer Placeholder 2">
            <a:extLst>
              <a:ext uri="{FF2B5EF4-FFF2-40B4-BE49-F238E27FC236}">
                <a16:creationId xmlns:a16="http://schemas.microsoft.com/office/drawing/2014/main" id="{9DB8CF19-B21F-0248-9258-DACCC48A4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F8CF9-3EC8-1F4C-8ADE-FBB09647DA50}"/>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65633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65C9-A249-7A4C-B5A4-E9531471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3E3F29-5B71-064D-9BD9-0B69C4C2C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2194A-AA13-704D-A541-BD12432BC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47D1-D2CB-064B-94A4-057C7CF8DE96}"/>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6" name="Footer Placeholder 5">
            <a:extLst>
              <a:ext uri="{FF2B5EF4-FFF2-40B4-BE49-F238E27FC236}">
                <a16:creationId xmlns:a16="http://schemas.microsoft.com/office/drawing/2014/main" id="{240093AA-4DCD-0F44-ADB5-AAF33517B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89F3A-6C78-7B4A-A3CA-DF69F258CC2A}"/>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9944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0463-BB13-2847-987B-6AE6193B9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D94EC-9E0C-D340-A3CC-014B59AB8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4AFD71-E295-7E4B-8D72-12164A6D0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15F9A-8BBD-124A-A8A9-F0E93076EE18}"/>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6" name="Footer Placeholder 5">
            <a:extLst>
              <a:ext uri="{FF2B5EF4-FFF2-40B4-BE49-F238E27FC236}">
                <a16:creationId xmlns:a16="http://schemas.microsoft.com/office/drawing/2014/main" id="{8A318CD7-FB5D-EF47-B8EF-02417938B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D5F28-0348-B84C-9894-1B496318A1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334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69DF5-A3E3-C040-8322-B58D92464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89B51-9ABD-3942-9E9D-DBE7938F5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22FF2-F1EA-104A-A24E-965031B61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E81A7716-F34D-3945-9EF5-4585D9EE3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A44E7-4829-F74B-A376-2E5C1077B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2F3FF-FDE3-0044-A8C5-8D9393D66326}" type="slidenum">
              <a:rPr lang="en-US" smtClean="0"/>
              <a:t>‹#›</a:t>
            </a:fld>
            <a:endParaRPr lang="en-US"/>
          </a:p>
        </p:txBody>
      </p:sp>
      <p:pic>
        <p:nvPicPr>
          <p:cNvPr id="10" name="Picture 9" descr="Venn diagram&#10;&#10;Description automatically generated">
            <a:extLst>
              <a:ext uri="{FF2B5EF4-FFF2-40B4-BE49-F238E27FC236}">
                <a16:creationId xmlns:a16="http://schemas.microsoft.com/office/drawing/2014/main" id="{0068E1D7-B931-6F49-8113-97B1AA0FD0AC}"/>
              </a:ext>
            </a:extLst>
          </p:cNvPr>
          <p:cNvPicPr>
            <a:picLocks noChangeAspect="1"/>
          </p:cNvPicPr>
          <p:nvPr userDrawn="1"/>
        </p:nvPicPr>
        <p:blipFill>
          <a:blip r:embed="rId13"/>
          <a:stretch>
            <a:fillRect/>
          </a:stretch>
        </p:blipFill>
        <p:spPr>
          <a:xfrm>
            <a:off x="171557" y="126206"/>
            <a:ext cx="407152" cy="477838"/>
          </a:xfrm>
          <a:prstGeom prst="rect">
            <a:avLst/>
          </a:prstGeom>
        </p:spPr>
      </p:pic>
    </p:spTree>
    <p:extLst>
      <p:ext uri="{BB962C8B-B14F-4D97-AF65-F5344CB8AC3E}">
        <p14:creationId xmlns:p14="http://schemas.microsoft.com/office/powerpoint/2010/main" val="183842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FB3D-912B-BF4C-B5AF-BD003D62DE61}"/>
              </a:ext>
            </a:extLst>
          </p:cNvPr>
          <p:cNvSpPr>
            <a:spLocks noGrp="1"/>
          </p:cNvSpPr>
          <p:nvPr>
            <p:ph type="ctrTitle"/>
          </p:nvPr>
        </p:nvSpPr>
        <p:spPr/>
        <p:txBody>
          <a:bodyPr>
            <a:normAutofit/>
          </a:bodyPr>
          <a:lstStyle/>
          <a:p>
            <a:r>
              <a:rPr lang="en-US" sz="4000" dirty="0"/>
              <a:t>Lotus v. Borland</a:t>
            </a:r>
            <a:br>
              <a:rPr lang="en-US" sz="4000" dirty="0"/>
            </a:br>
            <a:endParaRPr lang="en-US" sz="4000" dirty="0"/>
          </a:p>
        </p:txBody>
      </p:sp>
      <p:sp>
        <p:nvSpPr>
          <p:cNvPr id="3" name="Subtitle 2">
            <a:extLst>
              <a:ext uri="{FF2B5EF4-FFF2-40B4-BE49-F238E27FC236}">
                <a16:creationId xmlns:a16="http://schemas.microsoft.com/office/drawing/2014/main" id="{8710E927-6CDF-EE40-A58F-3FA4914FDE2C}"/>
              </a:ext>
            </a:extLst>
          </p:cNvPr>
          <p:cNvSpPr>
            <a:spLocks noGrp="1"/>
          </p:cNvSpPr>
          <p:nvPr>
            <p:ph type="subTitle" idx="1"/>
          </p:nvPr>
        </p:nvSpPr>
        <p:spPr/>
        <p:txBody>
          <a:bodyPr/>
          <a:lstStyle/>
          <a:p>
            <a:r>
              <a:rPr lang="en-US" dirty="0"/>
              <a:t>William Fisher</a:t>
            </a:r>
          </a:p>
          <a:p>
            <a:r>
              <a:rPr lang="en-US" dirty="0"/>
              <a:t>February 2022</a:t>
            </a:r>
          </a:p>
        </p:txBody>
      </p:sp>
    </p:spTree>
    <p:extLst>
      <p:ext uri="{BB962C8B-B14F-4D97-AF65-F5344CB8AC3E}">
        <p14:creationId xmlns:p14="http://schemas.microsoft.com/office/powerpoint/2010/main" val="426453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Lotus 1-2-3’s menus are an </a:t>
            </a:r>
            <a:r>
              <a:rPr lang="en-US" dirty="0" err="1"/>
              <a:t>uncopyrightable</a:t>
            </a:r>
            <a:r>
              <a:rPr lang="en-US" dirty="0"/>
              <a:t> “method of operation” under §102(b)</a:t>
            </a:r>
          </a:p>
          <a:p>
            <a:r>
              <a:rPr lang="en-US" dirty="0"/>
              <a:t>“The "expressive" choices of what to name the command terms and how to arrange them do not magically change the </a:t>
            </a:r>
            <a:r>
              <a:rPr lang="en-US" dirty="0" err="1"/>
              <a:t>uncopyrightable</a:t>
            </a:r>
            <a:r>
              <a:rPr lang="en-US" dirty="0"/>
              <a:t> menu command hierarchy into copyrightable subject matter.”</a:t>
            </a:r>
          </a:p>
        </p:txBody>
      </p:sp>
      <p:sp>
        <p:nvSpPr>
          <p:cNvPr id="4" name="Title 3"/>
          <p:cNvSpPr>
            <a:spLocks noGrp="1"/>
          </p:cNvSpPr>
          <p:nvPr>
            <p:ph type="title"/>
          </p:nvPr>
        </p:nvSpPr>
        <p:spPr/>
        <p:txBody>
          <a:bodyPr/>
          <a:lstStyle/>
          <a:p>
            <a:r>
              <a:rPr lang="en-US" dirty="0"/>
              <a:t>First Circuit	</a:t>
            </a:r>
          </a:p>
        </p:txBody>
      </p:sp>
      <p:pic>
        <p:nvPicPr>
          <p:cNvPr id="6" name="Picture 5" descr="CopyrightX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Tree>
    <p:extLst>
      <p:ext uri="{BB962C8B-B14F-4D97-AF65-F5344CB8AC3E}">
        <p14:creationId xmlns:p14="http://schemas.microsoft.com/office/powerpoint/2010/main" val="5829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839"/>
            <a:ext cx="8229600" cy="1143000"/>
          </a:xfrm>
        </p:spPr>
        <p:txBody>
          <a:bodyPr>
            <a:normAutofit/>
          </a:bodyPr>
          <a:lstStyle/>
          <a:p>
            <a:r>
              <a:rPr lang="en-US" sz="3600" dirty="0"/>
              <a:t>Possible Arguments for Borland</a:t>
            </a:r>
          </a:p>
        </p:txBody>
      </p:sp>
      <p:sp>
        <p:nvSpPr>
          <p:cNvPr id="3" name="Content Placeholder 2"/>
          <p:cNvSpPr>
            <a:spLocks noGrp="1"/>
          </p:cNvSpPr>
          <p:nvPr>
            <p:ph idx="1"/>
          </p:nvPr>
        </p:nvSpPr>
        <p:spPr>
          <a:xfrm>
            <a:off x="1981201" y="1275839"/>
            <a:ext cx="5029508" cy="5086634"/>
          </a:xfrm>
        </p:spPr>
        <p:txBody>
          <a:bodyPr>
            <a:normAutofit lnSpcReduction="10000"/>
          </a:bodyPr>
          <a:lstStyle/>
          <a:p>
            <a:pPr marL="514350" indent="-514350">
              <a:buFont typeface="+mj-lt"/>
              <a:buAutoNum type="arabicParenR"/>
            </a:pPr>
            <a:r>
              <a:rPr lang="en-US" sz="2400" dirty="0"/>
              <a:t>Lack of Originality</a:t>
            </a:r>
          </a:p>
          <a:p>
            <a:pPr marL="514350" indent="-514350">
              <a:buFont typeface="+mj-lt"/>
              <a:buAutoNum type="arabicParenR"/>
            </a:pPr>
            <a:r>
              <a:rPr lang="en-US" sz="2400" dirty="0"/>
              <a:t>Menu is not protected “expression”</a:t>
            </a:r>
          </a:p>
          <a:p>
            <a:pPr marL="514350" indent="-514350">
              <a:buFont typeface="+mj-lt"/>
              <a:buAutoNum type="arabicParenR"/>
            </a:pPr>
            <a:r>
              <a:rPr lang="en-US" sz="2400" dirty="0"/>
              <a:t>Merger</a:t>
            </a:r>
          </a:p>
          <a:p>
            <a:pPr marL="514350" indent="-514350">
              <a:buFont typeface="+mj-lt"/>
              <a:buAutoNum type="arabicParenR"/>
            </a:pPr>
            <a:r>
              <a:rPr lang="en-US" sz="2400" dirty="0"/>
              <a:t>Scene-a-faire</a:t>
            </a:r>
          </a:p>
          <a:p>
            <a:pPr marL="514350" indent="-514350">
              <a:buFont typeface="+mj-lt"/>
              <a:buAutoNum type="arabicParenR"/>
            </a:pPr>
            <a:r>
              <a:rPr lang="en-US" sz="2400" dirty="0"/>
              <a:t>No protection for “words and short phrases”</a:t>
            </a:r>
          </a:p>
          <a:p>
            <a:pPr marL="514350" indent="-514350">
              <a:buFont typeface="+mj-lt"/>
              <a:buAutoNum type="arabicParenR"/>
            </a:pPr>
            <a:r>
              <a:rPr lang="en-US" sz="2400" dirty="0"/>
              <a:t>Method of Operation – 102(b)</a:t>
            </a:r>
          </a:p>
          <a:p>
            <a:pPr marL="514350" indent="-514350">
              <a:buFont typeface="+mj-lt"/>
              <a:buAutoNum type="arabicParenR"/>
            </a:pPr>
            <a:r>
              <a:rPr lang="en-US" sz="2400" dirty="0"/>
              <a:t>De </a:t>
            </a:r>
            <a:r>
              <a:rPr lang="en-US" sz="2400" dirty="0" err="1"/>
              <a:t>minimis</a:t>
            </a:r>
            <a:r>
              <a:rPr lang="en-US" sz="2400" dirty="0"/>
              <a:t> copying</a:t>
            </a:r>
          </a:p>
          <a:p>
            <a:pPr marL="514350" indent="-514350">
              <a:buFont typeface="+mj-lt"/>
              <a:buAutoNum type="arabicParenR"/>
            </a:pPr>
            <a:r>
              <a:rPr lang="en-US" sz="2400" dirty="0"/>
              <a:t>Fair Use</a:t>
            </a:r>
          </a:p>
          <a:p>
            <a:pPr marL="514350" indent="-514350">
              <a:buFont typeface="+mj-lt"/>
              <a:buAutoNum type="arabicParenR"/>
            </a:pPr>
            <a:r>
              <a:rPr lang="en-US" sz="2400" dirty="0"/>
              <a:t>Privilege for Interoperability</a:t>
            </a:r>
          </a:p>
          <a:p>
            <a:pPr marL="514350" indent="-514350">
              <a:buFont typeface="+mj-lt"/>
              <a:buAutoNum type="arabicParenR"/>
            </a:pPr>
            <a:r>
              <a:rPr lang="en-US" sz="2400" dirty="0"/>
              <a:t>Copyright protection for software is bad policy</a:t>
            </a:r>
          </a:p>
        </p:txBody>
      </p:sp>
      <p:sp>
        <p:nvSpPr>
          <p:cNvPr id="4" name="Rounded Rectangle 3"/>
          <p:cNvSpPr/>
          <p:nvPr/>
        </p:nvSpPr>
        <p:spPr>
          <a:xfrm>
            <a:off x="1981202" y="3933389"/>
            <a:ext cx="4480837" cy="4253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529853" y="3915619"/>
            <a:ext cx="808935" cy="461665"/>
          </a:xfrm>
          <a:prstGeom prst="rect">
            <a:avLst/>
          </a:prstGeom>
          <a:noFill/>
        </p:spPr>
        <p:txBody>
          <a:bodyPr wrap="none" rtlCol="0">
            <a:spAutoFit/>
          </a:bodyPr>
          <a:lstStyle/>
          <a:p>
            <a:r>
              <a:rPr lang="en-US" sz="2400" dirty="0">
                <a:solidFill>
                  <a:srgbClr val="FF0000"/>
                </a:solidFill>
              </a:rPr>
              <a:t>Stahl</a:t>
            </a:r>
          </a:p>
        </p:txBody>
      </p:sp>
      <p:sp>
        <p:nvSpPr>
          <p:cNvPr id="6" name="Rounded Rectangle 5"/>
          <p:cNvSpPr/>
          <p:nvPr/>
        </p:nvSpPr>
        <p:spPr>
          <a:xfrm>
            <a:off x="1981201" y="4757795"/>
            <a:ext cx="1755977" cy="4253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09435" y="4757796"/>
            <a:ext cx="1070125" cy="461665"/>
          </a:xfrm>
          <a:prstGeom prst="rect">
            <a:avLst/>
          </a:prstGeom>
          <a:noFill/>
        </p:spPr>
        <p:txBody>
          <a:bodyPr wrap="none" rtlCol="0">
            <a:spAutoFit/>
          </a:bodyPr>
          <a:lstStyle/>
          <a:p>
            <a:r>
              <a:rPr lang="en-US" sz="2400" dirty="0" err="1">
                <a:solidFill>
                  <a:srgbClr val="FF0000"/>
                </a:solidFill>
              </a:rPr>
              <a:t>Boudin</a:t>
            </a:r>
            <a:endParaRPr lang="en-US" sz="2400" dirty="0">
              <a:solidFill>
                <a:srgbClr val="FF0000"/>
              </a:solidFill>
            </a:endParaRPr>
          </a:p>
        </p:txBody>
      </p:sp>
      <p:sp>
        <p:nvSpPr>
          <p:cNvPr id="8" name="Rounded Rectangle 7">
            <a:extLst>
              <a:ext uri="{FF2B5EF4-FFF2-40B4-BE49-F238E27FC236}">
                <a16:creationId xmlns:a16="http://schemas.microsoft.com/office/drawing/2014/main" id="{0B74BAA2-54D5-C348-8DE5-DAF7C6C7C98E}"/>
              </a:ext>
            </a:extLst>
          </p:cNvPr>
          <p:cNvSpPr/>
          <p:nvPr/>
        </p:nvSpPr>
        <p:spPr>
          <a:xfrm>
            <a:off x="1873045" y="1165123"/>
            <a:ext cx="3568199" cy="1657099"/>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BE84BD-2794-F941-8FBB-236CFE0E4232}"/>
              </a:ext>
            </a:extLst>
          </p:cNvPr>
          <p:cNvSpPr txBox="1"/>
          <p:nvPr/>
        </p:nvSpPr>
        <p:spPr>
          <a:xfrm>
            <a:off x="5692877" y="1887794"/>
            <a:ext cx="1840312" cy="461665"/>
          </a:xfrm>
          <a:prstGeom prst="rect">
            <a:avLst/>
          </a:prstGeom>
          <a:noFill/>
        </p:spPr>
        <p:txBody>
          <a:bodyPr wrap="none" rtlCol="0">
            <a:spAutoFit/>
          </a:bodyPr>
          <a:lstStyle/>
          <a:p>
            <a:r>
              <a:rPr lang="en-US" sz="2400" dirty="0">
                <a:solidFill>
                  <a:schemeClr val="accent6">
                    <a:lumMod val="75000"/>
                  </a:schemeClr>
                </a:solidFill>
              </a:rPr>
              <a:t>District Court</a:t>
            </a:r>
          </a:p>
        </p:txBody>
      </p:sp>
    </p:spTree>
    <p:extLst>
      <p:ext uri="{BB962C8B-B14F-4D97-AF65-F5344CB8AC3E}">
        <p14:creationId xmlns:p14="http://schemas.microsoft.com/office/powerpoint/2010/main" val="413087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719160" y="1889778"/>
            <a:ext cx="2753680" cy="1409209"/>
          </a:xfrm>
          <a:prstGeom prst="ellipse">
            <a:avLst/>
          </a:prstGeom>
          <a:solidFill>
            <a:schemeClr val="bg2">
              <a:lumMod val="25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43" name="Rectangle 42"/>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44" name="Straight Arrow Connector 43"/>
          <p:cNvCxnSpPr>
            <a:stCxn id="43"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21" name="TextBox 20">
            <a:extLst>
              <a:ext uri="{FF2B5EF4-FFF2-40B4-BE49-F238E27FC236}">
                <a16:creationId xmlns:a16="http://schemas.microsoft.com/office/drawing/2014/main" id="{082EE329-2C07-4F43-AB69-2386E6E855D2}"/>
              </a:ext>
            </a:extLst>
          </p:cNvPr>
          <p:cNvSpPr txBox="1"/>
          <p:nvPr/>
        </p:nvSpPr>
        <p:spPr>
          <a:xfrm>
            <a:off x="4910828" y="2099009"/>
            <a:ext cx="2370342" cy="923330"/>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sp>
        <p:nvSpPr>
          <p:cNvPr id="2" name="TextBox 1">
            <a:extLst>
              <a:ext uri="{FF2B5EF4-FFF2-40B4-BE49-F238E27FC236}">
                <a16:creationId xmlns:a16="http://schemas.microsoft.com/office/drawing/2014/main" id="{9AE41D34-0DCD-9B41-8AF8-E5894ACF970A}"/>
              </a:ext>
            </a:extLst>
          </p:cNvPr>
          <p:cNvSpPr txBox="1"/>
          <p:nvPr/>
        </p:nvSpPr>
        <p:spPr>
          <a:xfrm>
            <a:off x="4878478" y="3508219"/>
            <a:ext cx="2571601" cy="646331"/>
          </a:xfrm>
          <a:prstGeom prst="rect">
            <a:avLst/>
          </a:prstGeom>
          <a:noFill/>
        </p:spPr>
        <p:txBody>
          <a:bodyPr wrap="none" rtlCol="0">
            <a:spAutoFit/>
          </a:bodyPr>
          <a:lstStyle/>
          <a:p>
            <a:pPr algn="ctr"/>
            <a:r>
              <a:rPr lang="en-US" dirty="0"/>
              <a:t>SG’s Brief is due </a:t>
            </a:r>
          </a:p>
          <a:p>
            <a:pPr algn="ctr"/>
            <a:r>
              <a:rPr lang="en-US" dirty="0"/>
              <a:t>Friday, December 8, 1995</a:t>
            </a:r>
          </a:p>
        </p:txBody>
      </p:sp>
    </p:spTree>
    <p:extLst>
      <p:ext uri="{BB962C8B-B14F-4D97-AF65-F5344CB8AC3E}">
        <p14:creationId xmlns:p14="http://schemas.microsoft.com/office/powerpoint/2010/main" val="214645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19160" y="1889778"/>
            <a:ext cx="2753680" cy="1409209"/>
            <a:chOff x="3302048" y="2239347"/>
            <a:chExt cx="2078157" cy="1106047"/>
          </a:xfrm>
        </p:grpSpPr>
        <p:sp>
          <p:nvSpPr>
            <p:cNvPr id="8" name="Oval 7"/>
            <p:cNvSpPr/>
            <p:nvPr/>
          </p:nvSpPr>
          <p:spPr>
            <a:xfrm>
              <a:off x="3302048" y="2239347"/>
              <a:ext cx="2078157" cy="1106047"/>
            </a:xfrm>
            <a:prstGeom prst="ellipse">
              <a:avLst/>
            </a:prstGeom>
            <a:gradFill flip="none" rotWithShape="1">
              <a:gsLst>
                <a:gs pos="0">
                  <a:srgbClr val="008000"/>
                </a:gs>
                <a:gs pos="100000">
                  <a:srgbClr val="FFFFFF"/>
                </a:gs>
                <a:gs pos="99000">
                  <a:srgbClr val="FF0000"/>
                </a:gs>
              </a:gsLst>
              <a:lin ang="0" scaled="1"/>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46697" y="2403567"/>
              <a:ext cx="1788858" cy="724695"/>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grpSp>
      <p:sp>
        <p:nvSpPr>
          <p:cNvPr id="4" name="Oval 3"/>
          <p:cNvSpPr/>
          <p:nvPr/>
        </p:nvSpPr>
        <p:spPr>
          <a:xfrm>
            <a:off x="1894907" y="3101878"/>
            <a:ext cx="2412496" cy="160912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36613" y="4786605"/>
            <a:ext cx="2670790" cy="1950776"/>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06826" y="4247814"/>
            <a:ext cx="3389742" cy="148581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21990" y="3111161"/>
            <a:ext cx="2015902" cy="1477328"/>
          </a:xfrm>
          <a:prstGeom prst="rect">
            <a:avLst/>
          </a:prstGeom>
          <a:noFill/>
        </p:spPr>
        <p:txBody>
          <a:bodyPr wrap="square" rtlCol="0">
            <a:spAutoFit/>
          </a:bodyPr>
          <a:lstStyle/>
          <a:p>
            <a:pPr algn="ctr"/>
            <a:r>
              <a:rPr lang="en-US" b="1" dirty="0">
                <a:solidFill>
                  <a:schemeClr val="bg1"/>
                </a:solidFill>
              </a:rPr>
              <a:t>White House</a:t>
            </a:r>
          </a:p>
          <a:p>
            <a:pPr algn="ctr"/>
            <a:r>
              <a:rPr lang="en-US" sz="1200" dirty="0">
                <a:solidFill>
                  <a:schemeClr val="bg1"/>
                </a:solidFill>
              </a:rPr>
              <a:t>(Jack Quinn, Counsel to the President; Elena </a:t>
            </a:r>
            <a:r>
              <a:rPr lang="en-US" sz="1200" dirty="0" err="1">
                <a:solidFill>
                  <a:schemeClr val="bg1"/>
                </a:solidFill>
              </a:rPr>
              <a:t>Kagan</a:t>
            </a:r>
            <a:r>
              <a:rPr lang="en-US" sz="1200" dirty="0">
                <a:solidFill>
                  <a:schemeClr val="bg1"/>
                </a:solidFill>
              </a:rPr>
              <a:t>, Associate Counsel to the President; Kathleen </a:t>
            </a:r>
            <a:r>
              <a:rPr lang="en-US" sz="1200" dirty="0" err="1">
                <a:solidFill>
                  <a:schemeClr val="bg1"/>
                </a:solidFill>
              </a:rPr>
              <a:t>Wallman</a:t>
            </a:r>
            <a:r>
              <a:rPr lang="en-US" sz="1200" dirty="0">
                <a:solidFill>
                  <a:schemeClr val="bg1"/>
                </a:solidFill>
              </a:rPr>
              <a:t>, Deputy Counsel to the President)</a:t>
            </a:r>
          </a:p>
        </p:txBody>
      </p:sp>
      <p:sp>
        <p:nvSpPr>
          <p:cNvPr id="11" name="TextBox 10"/>
          <p:cNvSpPr txBox="1"/>
          <p:nvPr/>
        </p:nvSpPr>
        <p:spPr>
          <a:xfrm>
            <a:off x="7169682" y="4472275"/>
            <a:ext cx="2859731" cy="1107996"/>
          </a:xfrm>
          <a:prstGeom prst="rect">
            <a:avLst/>
          </a:prstGeom>
          <a:noFill/>
        </p:spPr>
        <p:txBody>
          <a:bodyPr wrap="square" rtlCol="0">
            <a:spAutoFit/>
          </a:bodyPr>
          <a:lstStyle/>
          <a:p>
            <a:pPr algn="ctr"/>
            <a:r>
              <a:rPr lang="en-US" b="1" dirty="0">
                <a:solidFill>
                  <a:schemeClr val="bg1"/>
                </a:solidFill>
                <a:latin typeface="Arial"/>
                <a:cs typeface="Arial"/>
              </a:rPr>
              <a:t>Commerce Dept. &amp; PTO</a:t>
            </a:r>
          </a:p>
          <a:p>
            <a:pPr algn="ctr"/>
            <a:r>
              <a:rPr lang="en-US" sz="1200" dirty="0">
                <a:solidFill>
                  <a:schemeClr val="bg1"/>
                </a:solidFill>
                <a:latin typeface="Arial"/>
                <a:cs typeface="Arial"/>
              </a:rPr>
              <a:t>(Lawrence </a:t>
            </a:r>
            <a:r>
              <a:rPr lang="en-US" sz="1200" dirty="0" err="1">
                <a:solidFill>
                  <a:schemeClr val="bg1"/>
                </a:solidFill>
                <a:latin typeface="Arial"/>
                <a:cs typeface="Arial"/>
              </a:rPr>
              <a:t>Goffney</a:t>
            </a:r>
            <a:r>
              <a:rPr lang="en-US" sz="1200" dirty="0">
                <a:solidFill>
                  <a:schemeClr val="bg1"/>
                </a:solidFill>
                <a:latin typeface="Arial"/>
                <a:cs typeface="Arial"/>
              </a:rPr>
              <a:t>, </a:t>
            </a:r>
            <a:r>
              <a:rPr lang="en-US" sz="1200" dirty="0">
                <a:solidFill>
                  <a:schemeClr val="bg1"/>
                </a:solidFill>
                <a:latin typeface="Arial"/>
                <a:ea typeface="ＭＳ 明朝"/>
                <a:cs typeface="Arial"/>
              </a:rPr>
              <a:t>Acting Deputy Secretary of Commerce and Deputy Commissioner of Patents and Trademarks</a:t>
            </a:r>
            <a:r>
              <a:rPr lang="en-US" sz="1200" dirty="0">
                <a:solidFill>
                  <a:schemeClr val="bg1"/>
                </a:solidFill>
                <a:latin typeface="Arial"/>
                <a:cs typeface="Arial"/>
              </a:rPr>
              <a:t>)</a:t>
            </a:r>
          </a:p>
        </p:txBody>
      </p:sp>
      <p:cxnSp>
        <p:nvCxnSpPr>
          <p:cNvPr id="17" name="Straight Arrow Connector 16"/>
          <p:cNvCxnSpPr/>
          <p:nvPr/>
        </p:nvCxnSpPr>
        <p:spPr>
          <a:xfrm flipV="1">
            <a:off x="4052082" y="3199732"/>
            <a:ext cx="1281791" cy="19543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11871" y="3033272"/>
            <a:ext cx="782934" cy="5240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1"/>
          </p:cNvCxnSpPr>
          <p:nvPr/>
        </p:nvCxnSpPr>
        <p:spPr>
          <a:xfrm flipH="1" flipV="1">
            <a:off x="6739456" y="3242892"/>
            <a:ext cx="663786" cy="12225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38420" y="2455548"/>
            <a:ext cx="2752293" cy="646331"/>
          </a:xfrm>
          <a:prstGeom prst="rect">
            <a:avLst/>
          </a:prstGeom>
          <a:noFill/>
        </p:spPr>
        <p:txBody>
          <a:bodyPr wrap="square" rtlCol="0">
            <a:spAutoFit/>
          </a:bodyPr>
          <a:lstStyle/>
          <a:p>
            <a:pPr algn="ctr"/>
            <a:r>
              <a:rPr lang="en-US" b="1" u="sng" dirty="0"/>
              <a:t>Pro-Borland</a:t>
            </a:r>
          </a:p>
          <a:p>
            <a:pPr algn="ctr"/>
            <a:r>
              <a:rPr lang="en-US" b="1" dirty="0"/>
              <a:t>(support SG amicus brief)</a:t>
            </a:r>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36" name="Oval 35"/>
          <p:cNvSpPr/>
          <p:nvPr/>
        </p:nvSpPr>
        <p:spPr>
          <a:xfrm>
            <a:off x="4376914" y="5580271"/>
            <a:ext cx="1719087" cy="115711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1916" y="5621363"/>
            <a:ext cx="1832362" cy="938962"/>
          </a:xfrm>
          <a:prstGeom prst="rect">
            <a:avLst/>
          </a:prstGeom>
          <a:noFill/>
        </p:spPr>
        <p:txBody>
          <a:bodyPr wrap="square" rtlCol="0">
            <a:spAutoFit/>
          </a:bodyPr>
          <a:lstStyle/>
          <a:p>
            <a:pPr algn="ctr"/>
            <a:r>
              <a:rPr lang="en-US" b="1" dirty="0">
                <a:solidFill>
                  <a:schemeClr val="bg1"/>
                </a:solidFill>
              </a:rPr>
              <a:t>Council of Economic Advisors (CEA)</a:t>
            </a:r>
          </a:p>
        </p:txBody>
      </p:sp>
      <p:cxnSp>
        <p:nvCxnSpPr>
          <p:cNvPr id="38" name="Straight Arrow Connector 37"/>
          <p:cNvCxnSpPr>
            <a:stCxn id="36" idx="0"/>
          </p:cNvCxnSpPr>
          <p:nvPr/>
        </p:nvCxnSpPr>
        <p:spPr>
          <a:xfrm flipV="1">
            <a:off x="5236457" y="3298987"/>
            <a:ext cx="565942" cy="22812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32" name="Straight Arrow Connector 31"/>
          <p:cNvCxnSpPr>
            <a:stCxn id="31"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35" name="TextBox 34">
            <a:extLst>
              <a:ext uri="{FF2B5EF4-FFF2-40B4-BE49-F238E27FC236}">
                <a16:creationId xmlns:a16="http://schemas.microsoft.com/office/drawing/2014/main" id="{47B19C92-F251-AA45-8766-13FF40C8B4FB}"/>
              </a:ext>
            </a:extLst>
          </p:cNvPr>
          <p:cNvSpPr txBox="1"/>
          <p:nvPr/>
        </p:nvSpPr>
        <p:spPr>
          <a:xfrm>
            <a:off x="1913113" y="5154096"/>
            <a:ext cx="2069458" cy="1107996"/>
          </a:xfrm>
          <a:prstGeom prst="rect">
            <a:avLst/>
          </a:prstGeom>
          <a:noFill/>
        </p:spPr>
        <p:txBody>
          <a:bodyPr wrap="square" rtlCol="0">
            <a:spAutoFit/>
          </a:bodyPr>
          <a:lstStyle/>
          <a:p>
            <a:pPr algn="ctr"/>
            <a:r>
              <a:rPr lang="en-US" b="1" dirty="0" err="1">
                <a:solidFill>
                  <a:schemeClr val="bg1"/>
                </a:solidFill>
              </a:rPr>
              <a:t>DoJ</a:t>
            </a:r>
            <a:r>
              <a:rPr lang="en-US" b="1" dirty="0">
                <a:solidFill>
                  <a:schemeClr val="bg1"/>
                </a:solidFill>
              </a:rPr>
              <a:t> Antitrust</a:t>
            </a:r>
          </a:p>
          <a:p>
            <a:pPr algn="ctr"/>
            <a:r>
              <a:rPr lang="en-US" sz="1200" dirty="0">
                <a:solidFill>
                  <a:srgbClr val="FFFFFF"/>
                </a:solidFill>
                <a:latin typeface="Arial"/>
                <a:cs typeface="Arial"/>
              </a:rPr>
              <a:t>(Joel Klein, </a:t>
            </a:r>
            <a:r>
              <a:rPr lang="en-US" sz="1200" dirty="0">
                <a:solidFill>
                  <a:srgbClr val="FFFFFF"/>
                </a:solidFill>
                <a:latin typeface="Arial"/>
                <a:ea typeface="ＭＳ 明朝"/>
                <a:cs typeface="Arial"/>
              </a:rPr>
              <a:t>Deputy Assistant Attorney General; David </a:t>
            </a:r>
            <a:r>
              <a:rPr lang="en-US" sz="1200" dirty="0">
                <a:solidFill>
                  <a:srgbClr val="FFFFFF"/>
                </a:solidFill>
                <a:latin typeface="Arial"/>
                <a:cs typeface="Arial"/>
              </a:rPr>
              <a:t>Ogden, </a:t>
            </a:r>
            <a:r>
              <a:rPr lang="en-US" sz="1200" dirty="0">
                <a:solidFill>
                  <a:srgbClr val="FFFFFF"/>
                </a:solidFill>
                <a:latin typeface="Arial"/>
                <a:ea typeface="ＭＳ 明朝"/>
                <a:cs typeface="Arial"/>
              </a:rPr>
              <a:t>Associate Deputy Attorney General</a:t>
            </a:r>
            <a:r>
              <a:rPr lang="en-US" sz="1200" dirty="0">
                <a:solidFill>
                  <a:srgbClr val="FFFFFF"/>
                </a:solidFill>
                <a:latin typeface="Arial"/>
                <a:cs typeface="Arial"/>
              </a:rPr>
              <a:t>)</a:t>
            </a:r>
          </a:p>
        </p:txBody>
      </p:sp>
      <p:sp>
        <p:nvSpPr>
          <p:cNvPr id="41" name="TextBox 40">
            <a:extLst>
              <a:ext uri="{FF2B5EF4-FFF2-40B4-BE49-F238E27FC236}">
                <a16:creationId xmlns:a16="http://schemas.microsoft.com/office/drawing/2014/main" id="{4B322145-7041-114B-8D10-7EBD0B61C77C}"/>
              </a:ext>
            </a:extLst>
          </p:cNvPr>
          <p:cNvSpPr txBox="1"/>
          <p:nvPr/>
        </p:nvSpPr>
        <p:spPr>
          <a:xfrm>
            <a:off x="7664509" y="2455547"/>
            <a:ext cx="2752293" cy="646331"/>
          </a:xfrm>
          <a:prstGeom prst="rect">
            <a:avLst/>
          </a:prstGeom>
          <a:noFill/>
        </p:spPr>
        <p:txBody>
          <a:bodyPr wrap="square" rtlCol="0">
            <a:spAutoFit/>
          </a:bodyPr>
          <a:lstStyle/>
          <a:p>
            <a:pPr algn="ctr"/>
            <a:r>
              <a:rPr lang="en-US" b="1" u="sng" dirty="0"/>
              <a:t>Pro-Lotus</a:t>
            </a:r>
          </a:p>
          <a:p>
            <a:pPr algn="ctr"/>
            <a:r>
              <a:rPr lang="en-US" b="1" dirty="0"/>
              <a:t>(oppose SG amicus brief)</a:t>
            </a:r>
          </a:p>
        </p:txBody>
      </p:sp>
      <p:sp>
        <p:nvSpPr>
          <p:cNvPr id="42" name="Oval 41">
            <a:extLst>
              <a:ext uri="{FF2B5EF4-FFF2-40B4-BE49-F238E27FC236}">
                <a16:creationId xmlns:a16="http://schemas.microsoft.com/office/drawing/2014/main" id="{D4477D6B-37DE-F64A-88AB-2A00FCF8BED6}"/>
              </a:ext>
            </a:extLst>
          </p:cNvPr>
          <p:cNvSpPr/>
          <p:nvPr/>
        </p:nvSpPr>
        <p:spPr>
          <a:xfrm>
            <a:off x="6164279" y="5621363"/>
            <a:ext cx="2096853" cy="81790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956AB9A-D563-114E-A73B-2276AC01F742}"/>
              </a:ext>
            </a:extLst>
          </p:cNvPr>
          <p:cNvSpPr txBox="1"/>
          <p:nvPr/>
        </p:nvSpPr>
        <p:spPr>
          <a:xfrm>
            <a:off x="5838840" y="5708094"/>
            <a:ext cx="2859731" cy="553998"/>
          </a:xfrm>
          <a:prstGeom prst="rect">
            <a:avLst/>
          </a:prstGeom>
          <a:noFill/>
        </p:spPr>
        <p:txBody>
          <a:bodyPr wrap="square" rtlCol="0">
            <a:spAutoFit/>
          </a:bodyPr>
          <a:lstStyle/>
          <a:p>
            <a:pPr algn="ctr"/>
            <a:r>
              <a:rPr lang="en-US" b="1" dirty="0">
                <a:solidFill>
                  <a:schemeClr val="bg1"/>
                </a:solidFill>
                <a:latin typeface="Arial"/>
                <a:cs typeface="Arial"/>
              </a:rPr>
              <a:t>Copyright Office</a:t>
            </a:r>
          </a:p>
          <a:p>
            <a:pPr algn="ctr"/>
            <a:r>
              <a:rPr lang="en-US" sz="1200" dirty="0">
                <a:solidFill>
                  <a:schemeClr val="bg1"/>
                </a:solidFill>
                <a:latin typeface="Arial"/>
                <a:cs typeface="Arial"/>
              </a:rPr>
              <a:t>(Marybeth Peters, Register)</a:t>
            </a:r>
          </a:p>
        </p:txBody>
      </p:sp>
      <p:cxnSp>
        <p:nvCxnSpPr>
          <p:cNvPr id="44" name="Straight Arrow Connector 43">
            <a:extLst>
              <a:ext uri="{FF2B5EF4-FFF2-40B4-BE49-F238E27FC236}">
                <a16:creationId xmlns:a16="http://schemas.microsoft.com/office/drawing/2014/main" id="{C1311D58-14C8-CE4B-86DB-EE8A19AA1CF7}"/>
              </a:ext>
            </a:extLst>
          </p:cNvPr>
          <p:cNvCxnSpPr>
            <a:cxnSpLocks/>
          </p:cNvCxnSpPr>
          <p:nvPr/>
        </p:nvCxnSpPr>
        <p:spPr>
          <a:xfrm flipH="1" flipV="1">
            <a:off x="6472301" y="3298986"/>
            <a:ext cx="279485" cy="240910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93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19160" y="1889778"/>
            <a:ext cx="2753680" cy="1409209"/>
            <a:chOff x="3302048" y="2239347"/>
            <a:chExt cx="2078157" cy="1106047"/>
          </a:xfrm>
        </p:grpSpPr>
        <p:sp>
          <p:nvSpPr>
            <p:cNvPr id="8" name="Oval 7"/>
            <p:cNvSpPr/>
            <p:nvPr/>
          </p:nvSpPr>
          <p:spPr>
            <a:xfrm>
              <a:off x="3302048" y="2239347"/>
              <a:ext cx="2078157" cy="1106047"/>
            </a:xfrm>
            <a:prstGeom prst="ellipse">
              <a:avLst/>
            </a:prstGeom>
            <a:gradFill flip="none" rotWithShape="1">
              <a:gsLst>
                <a:gs pos="0">
                  <a:srgbClr val="008000"/>
                </a:gs>
                <a:gs pos="100000">
                  <a:srgbClr val="FFFFFF"/>
                </a:gs>
                <a:gs pos="99000">
                  <a:srgbClr val="FF0000"/>
                </a:gs>
              </a:gsLst>
              <a:lin ang="0" scaled="1"/>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46697" y="2403567"/>
              <a:ext cx="1788858" cy="724695"/>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grpSp>
      <p:sp>
        <p:nvSpPr>
          <p:cNvPr id="4" name="Oval 3"/>
          <p:cNvSpPr/>
          <p:nvPr/>
        </p:nvSpPr>
        <p:spPr>
          <a:xfrm>
            <a:off x="1894907" y="3101878"/>
            <a:ext cx="2412496" cy="160912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36613" y="4786605"/>
            <a:ext cx="2670790" cy="1950776"/>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06826" y="4247814"/>
            <a:ext cx="3389742" cy="148581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21990" y="3111161"/>
            <a:ext cx="2015902" cy="1477328"/>
          </a:xfrm>
          <a:prstGeom prst="rect">
            <a:avLst/>
          </a:prstGeom>
          <a:noFill/>
        </p:spPr>
        <p:txBody>
          <a:bodyPr wrap="square" rtlCol="0">
            <a:spAutoFit/>
          </a:bodyPr>
          <a:lstStyle/>
          <a:p>
            <a:pPr algn="ctr"/>
            <a:r>
              <a:rPr lang="en-US" b="1" dirty="0">
                <a:solidFill>
                  <a:schemeClr val="bg1"/>
                </a:solidFill>
              </a:rPr>
              <a:t>White House</a:t>
            </a:r>
          </a:p>
          <a:p>
            <a:pPr algn="ctr"/>
            <a:r>
              <a:rPr lang="en-US" sz="1200" dirty="0">
                <a:solidFill>
                  <a:schemeClr val="bg1"/>
                </a:solidFill>
              </a:rPr>
              <a:t>(Jack Quinn, Counsel to the President; Elena </a:t>
            </a:r>
            <a:r>
              <a:rPr lang="en-US" sz="1200" dirty="0" err="1">
                <a:solidFill>
                  <a:schemeClr val="bg1"/>
                </a:solidFill>
              </a:rPr>
              <a:t>Kagan</a:t>
            </a:r>
            <a:r>
              <a:rPr lang="en-US" sz="1200" dirty="0">
                <a:solidFill>
                  <a:schemeClr val="bg1"/>
                </a:solidFill>
              </a:rPr>
              <a:t>, Associate Counsel to the President; Kathleen </a:t>
            </a:r>
            <a:r>
              <a:rPr lang="en-US" sz="1200" dirty="0" err="1">
                <a:solidFill>
                  <a:schemeClr val="bg1"/>
                </a:solidFill>
              </a:rPr>
              <a:t>Wallman</a:t>
            </a:r>
            <a:r>
              <a:rPr lang="en-US" sz="1200" dirty="0">
                <a:solidFill>
                  <a:schemeClr val="bg1"/>
                </a:solidFill>
              </a:rPr>
              <a:t>, Deputy Counsel to the President)</a:t>
            </a:r>
          </a:p>
        </p:txBody>
      </p:sp>
      <p:sp>
        <p:nvSpPr>
          <p:cNvPr id="11" name="TextBox 10"/>
          <p:cNvSpPr txBox="1"/>
          <p:nvPr/>
        </p:nvSpPr>
        <p:spPr>
          <a:xfrm>
            <a:off x="7169682" y="4472275"/>
            <a:ext cx="2859731" cy="1107996"/>
          </a:xfrm>
          <a:prstGeom prst="rect">
            <a:avLst/>
          </a:prstGeom>
          <a:noFill/>
        </p:spPr>
        <p:txBody>
          <a:bodyPr wrap="square" rtlCol="0">
            <a:spAutoFit/>
          </a:bodyPr>
          <a:lstStyle/>
          <a:p>
            <a:pPr algn="ctr"/>
            <a:r>
              <a:rPr lang="en-US" b="1" dirty="0">
                <a:solidFill>
                  <a:schemeClr val="bg1"/>
                </a:solidFill>
                <a:latin typeface="Arial"/>
                <a:cs typeface="Arial"/>
              </a:rPr>
              <a:t>Commerce Dept. &amp; PTO</a:t>
            </a:r>
          </a:p>
          <a:p>
            <a:pPr algn="ctr"/>
            <a:r>
              <a:rPr lang="en-US" sz="1200" dirty="0">
                <a:solidFill>
                  <a:schemeClr val="bg1"/>
                </a:solidFill>
                <a:latin typeface="Arial"/>
                <a:cs typeface="Arial"/>
              </a:rPr>
              <a:t>(Lawrence </a:t>
            </a:r>
            <a:r>
              <a:rPr lang="en-US" sz="1200" dirty="0" err="1">
                <a:solidFill>
                  <a:schemeClr val="bg1"/>
                </a:solidFill>
                <a:latin typeface="Arial"/>
                <a:cs typeface="Arial"/>
              </a:rPr>
              <a:t>Goffney</a:t>
            </a:r>
            <a:r>
              <a:rPr lang="en-US" sz="1200" dirty="0">
                <a:solidFill>
                  <a:schemeClr val="bg1"/>
                </a:solidFill>
                <a:latin typeface="Arial"/>
                <a:cs typeface="Arial"/>
              </a:rPr>
              <a:t>, </a:t>
            </a:r>
            <a:r>
              <a:rPr lang="en-US" sz="1200" dirty="0">
                <a:solidFill>
                  <a:schemeClr val="bg1"/>
                </a:solidFill>
                <a:latin typeface="Arial"/>
                <a:ea typeface="ＭＳ 明朝"/>
                <a:cs typeface="Arial"/>
              </a:rPr>
              <a:t>Acting Deputy Secretary of Commerce and Deputy Commissioner of Patents and Trademarks</a:t>
            </a:r>
            <a:r>
              <a:rPr lang="en-US" sz="1200" dirty="0">
                <a:solidFill>
                  <a:schemeClr val="bg1"/>
                </a:solidFill>
                <a:latin typeface="Arial"/>
                <a:cs typeface="Arial"/>
              </a:rPr>
              <a:t>)</a:t>
            </a:r>
          </a:p>
        </p:txBody>
      </p:sp>
      <p:sp>
        <p:nvSpPr>
          <p:cNvPr id="12" name="TextBox 11"/>
          <p:cNvSpPr txBox="1"/>
          <p:nvPr/>
        </p:nvSpPr>
        <p:spPr>
          <a:xfrm>
            <a:off x="1913113" y="5154096"/>
            <a:ext cx="2069458" cy="1107996"/>
          </a:xfrm>
          <a:prstGeom prst="rect">
            <a:avLst/>
          </a:prstGeom>
          <a:noFill/>
        </p:spPr>
        <p:txBody>
          <a:bodyPr wrap="square" rtlCol="0">
            <a:spAutoFit/>
          </a:bodyPr>
          <a:lstStyle/>
          <a:p>
            <a:pPr algn="ctr"/>
            <a:r>
              <a:rPr lang="en-US" b="1" dirty="0" err="1">
                <a:solidFill>
                  <a:schemeClr val="bg1"/>
                </a:solidFill>
              </a:rPr>
              <a:t>DoJ</a:t>
            </a:r>
            <a:r>
              <a:rPr lang="en-US" b="1" dirty="0">
                <a:solidFill>
                  <a:schemeClr val="bg1"/>
                </a:solidFill>
              </a:rPr>
              <a:t> Antitrust</a:t>
            </a:r>
          </a:p>
          <a:p>
            <a:pPr algn="ctr"/>
            <a:r>
              <a:rPr lang="en-US" sz="1200" dirty="0">
                <a:solidFill>
                  <a:srgbClr val="FFFFFF"/>
                </a:solidFill>
                <a:latin typeface="Arial"/>
                <a:cs typeface="Arial"/>
              </a:rPr>
              <a:t>(Joel Klein, </a:t>
            </a:r>
            <a:r>
              <a:rPr lang="en-US" sz="1200" dirty="0">
                <a:solidFill>
                  <a:srgbClr val="FFFFFF"/>
                </a:solidFill>
                <a:latin typeface="Arial"/>
                <a:ea typeface="ＭＳ 明朝"/>
                <a:cs typeface="Arial"/>
              </a:rPr>
              <a:t>Deputy Assistant Attorney General; David </a:t>
            </a:r>
            <a:r>
              <a:rPr lang="en-US" sz="1200" dirty="0">
                <a:solidFill>
                  <a:srgbClr val="FFFFFF"/>
                </a:solidFill>
                <a:latin typeface="Arial"/>
                <a:cs typeface="Arial"/>
              </a:rPr>
              <a:t>Ogden, </a:t>
            </a:r>
            <a:r>
              <a:rPr lang="en-US" sz="1200" dirty="0">
                <a:solidFill>
                  <a:srgbClr val="FFFFFF"/>
                </a:solidFill>
                <a:latin typeface="Arial"/>
                <a:ea typeface="ＭＳ 明朝"/>
                <a:cs typeface="Arial"/>
              </a:rPr>
              <a:t>Associate Deputy Attorney General</a:t>
            </a:r>
            <a:r>
              <a:rPr lang="en-US" sz="1200" dirty="0">
                <a:solidFill>
                  <a:srgbClr val="FFFFFF"/>
                </a:solidFill>
                <a:latin typeface="Arial"/>
                <a:cs typeface="Arial"/>
              </a:rPr>
              <a:t>)</a:t>
            </a:r>
          </a:p>
        </p:txBody>
      </p:sp>
      <p:cxnSp>
        <p:nvCxnSpPr>
          <p:cNvPr id="17" name="Straight Arrow Connector 16"/>
          <p:cNvCxnSpPr/>
          <p:nvPr/>
        </p:nvCxnSpPr>
        <p:spPr>
          <a:xfrm flipV="1">
            <a:off x="4052082" y="3199732"/>
            <a:ext cx="1281791" cy="19543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11871" y="3033272"/>
            <a:ext cx="782934" cy="5240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1"/>
          </p:cNvCxnSpPr>
          <p:nvPr/>
        </p:nvCxnSpPr>
        <p:spPr>
          <a:xfrm flipH="1" flipV="1">
            <a:off x="6739456" y="3242892"/>
            <a:ext cx="663786" cy="12225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38420" y="2455548"/>
            <a:ext cx="2752293" cy="646331"/>
          </a:xfrm>
          <a:prstGeom prst="rect">
            <a:avLst/>
          </a:prstGeom>
          <a:noFill/>
        </p:spPr>
        <p:txBody>
          <a:bodyPr wrap="square" rtlCol="0">
            <a:spAutoFit/>
          </a:bodyPr>
          <a:lstStyle/>
          <a:p>
            <a:pPr algn="ctr"/>
            <a:r>
              <a:rPr lang="en-US" b="1" u="sng" dirty="0"/>
              <a:t>Pro-Borland</a:t>
            </a:r>
          </a:p>
          <a:p>
            <a:pPr algn="ctr"/>
            <a:r>
              <a:rPr lang="en-US" b="1" dirty="0"/>
              <a:t>(support SG amicus brief)</a:t>
            </a:r>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36" name="Oval 35"/>
          <p:cNvSpPr/>
          <p:nvPr/>
        </p:nvSpPr>
        <p:spPr>
          <a:xfrm>
            <a:off x="4376914" y="5580271"/>
            <a:ext cx="1719087" cy="115711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1916" y="5621363"/>
            <a:ext cx="1832362" cy="938962"/>
          </a:xfrm>
          <a:prstGeom prst="rect">
            <a:avLst/>
          </a:prstGeom>
          <a:noFill/>
        </p:spPr>
        <p:txBody>
          <a:bodyPr wrap="square" rtlCol="0">
            <a:spAutoFit/>
          </a:bodyPr>
          <a:lstStyle/>
          <a:p>
            <a:pPr algn="ctr"/>
            <a:r>
              <a:rPr lang="en-US" b="1" dirty="0">
                <a:solidFill>
                  <a:schemeClr val="bg1"/>
                </a:solidFill>
              </a:rPr>
              <a:t>Council of Economic Advisors (CEA)</a:t>
            </a:r>
          </a:p>
        </p:txBody>
      </p:sp>
      <p:cxnSp>
        <p:nvCxnSpPr>
          <p:cNvPr id="38" name="Straight Arrow Connector 37"/>
          <p:cNvCxnSpPr>
            <a:stCxn id="36" idx="0"/>
          </p:cNvCxnSpPr>
          <p:nvPr/>
        </p:nvCxnSpPr>
        <p:spPr>
          <a:xfrm flipV="1">
            <a:off x="5236457" y="3298987"/>
            <a:ext cx="565942" cy="22812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32" name="Straight Arrow Connector 31"/>
          <p:cNvCxnSpPr>
            <a:stCxn id="31"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35" name="TextBox 34">
            <a:extLst>
              <a:ext uri="{FF2B5EF4-FFF2-40B4-BE49-F238E27FC236}">
                <a16:creationId xmlns:a16="http://schemas.microsoft.com/office/drawing/2014/main" id="{8F03DC63-A1EF-EB48-B6F7-095E5DDD21E8}"/>
              </a:ext>
            </a:extLst>
          </p:cNvPr>
          <p:cNvSpPr txBox="1"/>
          <p:nvPr/>
        </p:nvSpPr>
        <p:spPr>
          <a:xfrm>
            <a:off x="7664509" y="2455547"/>
            <a:ext cx="2752293" cy="646331"/>
          </a:xfrm>
          <a:prstGeom prst="rect">
            <a:avLst/>
          </a:prstGeom>
          <a:noFill/>
        </p:spPr>
        <p:txBody>
          <a:bodyPr wrap="square" rtlCol="0">
            <a:spAutoFit/>
          </a:bodyPr>
          <a:lstStyle/>
          <a:p>
            <a:pPr algn="ctr"/>
            <a:r>
              <a:rPr lang="en-US" b="1" u="sng" dirty="0"/>
              <a:t>Pro-Lotus</a:t>
            </a:r>
          </a:p>
          <a:p>
            <a:pPr algn="ctr"/>
            <a:r>
              <a:rPr lang="en-US" b="1" dirty="0"/>
              <a:t>(oppose SG amicus brief)</a:t>
            </a:r>
          </a:p>
        </p:txBody>
      </p:sp>
      <p:sp>
        <p:nvSpPr>
          <p:cNvPr id="2" name="Rounded Rectangle 1">
            <a:extLst>
              <a:ext uri="{FF2B5EF4-FFF2-40B4-BE49-F238E27FC236}">
                <a16:creationId xmlns:a16="http://schemas.microsoft.com/office/drawing/2014/main" id="{18E08F89-5770-6949-A88F-F79BEF6F2061}"/>
              </a:ext>
            </a:extLst>
          </p:cNvPr>
          <p:cNvSpPr/>
          <p:nvPr/>
        </p:nvSpPr>
        <p:spPr>
          <a:xfrm>
            <a:off x="2051539" y="5822731"/>
            <a:ext cx="1017482" cy="241738"/>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753EF60B-0D68-944A-8E72-A00BB778CC3C}"/>
              </a:ext>
            </a:extLst>
          </p:cNvPr>
          <p:cNvSpPr/>
          <p:nvPr/>
        </p:nvSpPr>
        <p:spPr>
          <a:xfrm>
            <a:off x="2947654" y="3583803"/>
            <a:ext cx="1017482" cy="241738"/>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3B536D4-A8FC-9F44-A0E0-B2F364C765FC}"/>
              </a:ext>
            </a:extLst>
          </p:cNvPr>
          <p:cNvCxnSpPr>
            <a:cxnSpLocks/>
            <a:stCxn id="2" idx="0"/>
          </p:cNvCxnSpPr>
          <p:nvPr/>
        </p:nvCxnSpPr>
        <p:spPr>
          <a:xfrm flipV="1">
            <a:off x="2560280" y="3901141"/>
            <a:ext cx="718978" cy="1921591"/>
          </a:xfrm>
          <a:prstGeom prst="straightConnector1">
            <a:avLst/>
          </a:prstGeom>
          <a:ln w="38100">
            <a:solidFill>
              <a:srgbClr val="FFFF00"/>
            </a:solidFill>
            <a:prstDash val="sysDash"/>
            <a:tailEnd type="stealth" w="lg" len="lg"/>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6CB4A64-EC2A-374E-87E7-6A69CBAF5223}"/>
              </a:ext>
            </a:extLst>
          </p:cNvPr>
          <p:cNvSpPr txBox="1"/>
          <p:nvPr/>
        </p:nvSpPr>
        <p:spPr>
          <a:xfrm>
            <a:off x="7724968" y="6368049"/>
            <a:ext cx="2571601" cy="369332"/>
          </a:xfrm>
          <a:prstGeom prst="rect">
            <a:avLst/>
          </a:prstGeom>
          <a:noFill/>
        </p:spPr>
        <p:txBody>
          <a:bodyPr wrap="none" rtlCol="0">
            <a:spAutoFit/>
          </a:bodyPr>
          <a:lstStyle/>
          <a:p>
            <a:r>
              <a:rPr lang="en-US" dirty="0"/>
              <a:t>Friday, December 1, 1995</a:t>
            </a:r>
          </a:p>
        </p:txBody>
      </p:sp>
      <p:sp>
        <p:nvSpPr>
          <p:cNvPr id="42" name="Oval 41">
            <a:extLst>
              <a:ext uri="{FF2B5EF4-FFF2-40B4-BE49-F238E27FC236}">
                <a16:creationId xmlns:a16="http://schemas.microsoft.com/office/drawing/2014/main" id="{06A81075-36FD-0E4B-8AD7-5E414369A7FE}"/>
              </a:ext>
            </a:extLst>
          </p:cNvPr>
          <p:cNvSpPr/>
          <p:nvPr/>
        </p:nvSpPr>
        <p:spPr>
          <a:xfrm>
            <a:off x="6164279" y="5621363"/>
            <a:ext cx="2096853" cy="81790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34B766-5712-FB40-8855-4FE02DCFFFC9}"/>
              </a:ext>
            </a:extLst>
          </p:cNvPr>
          <p:cNvSpPr txBox="1"/>
          <p:nvPr/>
        </p:nvSpPr>
        <p:spPr>
          <a:xfrm>
            <a:off x="5838840" y="5708094"/>
            <a:ext cx="2859731" cy="553998"/>
          </a:xfrm>
          <a:prstGeom prst="rect">
            <a:avLst/>
          </a:prstGeom>
          <a:noFill/>
        </p:spPr>
        <p:txBody>
          <a:bodyPr wrap="square" rtlCol="0">
            <a:spAutoFit/>
          </a:bodyPr>
          <a:lstStyle/>
          <a:p>
            <a:pPr algn="ctr"/>
            <a:r>
              <a:rPr lang="en-US" b="1" dirty="0">
                <a:solidFill>
                  <a:schemeClr val="bg1"/>
                </a:solidFill>
                <a:latin typeface="Arial"/>
                <a:cs typeface="Arial"/>
              </a:rPr>
              <a:t>Copyright Office</a:t>
            </a:r>
          </a:p>
          <a:p>
            <a:pPr algn="ctr"/>
            <a:r>
              <a:rPr lang="en-US" sz="1200" dirty="0">
                <a:solidFill>
                  <a:schemeClr val="bg1"/>
                </a:solidFill>
                <a:latin typeface="Arial"/>
                <a:cs typeface="Arial"/>
              </a:rPr>
              <a:t>(Marybeth Peters, Register)</a:t>
            </a:r>
          </a:p>
        </p:txBody>
      </p:sp>
      <p:cxnSp>
        <p:nvCxnSpPr>
          <p:cNvPr id="44" name="Straight Arrow Connector 43">
            <a:extLst>
              <a:ext uri="{FF2B5EF4-FFF2-40B4-BE49-F238E27FC236}">
                <a16:creationId xmlns:a16="http://schemas.microsoft.com/office/drawing/2014/main" id="{EF7F5CC1-BBF8-4847-999A-C06272FCD37F}"/>
              </a:ext>
            </a:extLst>
          </p:cNvPr>
          <p:cNvCxnSpPr>
            <a:cxnSpLocks/>
          </p:cNvCxnSpPr>
          <p:nvPr/>
        </p:nvCxnSpPr>
        <p:spPr>
          <a:xfrm flipH="1" flipV="1">
            <a:off x="6472301" y="3298986"/>
            <a:ext cx="279485" cy="240910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321727"/>
      </p:ext>
    </p:extLst>
  </p:cSld>
  <p:clrMapOvr>
    <a:masterClrMapping/>
  </p:clrMapOvr>
  <p:transition spd="slow">
    <p:strips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gden-kag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9117341" cy="6858000"/>
          </a:xfrm>
          <a:prstGeom prst="rect">
            <a:avLst/>
          </a:prstGeom>
        </p:spPr>
      </p:pic>
      <p:pic>
        <p:nvPicPr>
          <p:cNvPr id="8" name="Picture 7"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Tree>
    <p:extLst>
      <p:ext uri="{BB962C8B-B14F-4D97-AF65-F5344CB8AC3E}">
        <p14:creationId xmlns:p14="http://schemas.microsoft.com/office/powerpoint/2010/main" val="2472978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19160" y="1889778"/>
            <a:ext cx="2753680" cy="1409209"/>
            <a:chOff x="3302048" y="2239347"/>
            <a:chExt cx="2078157" cy="1106047"/>
          </a:xfrm>
        </p:grpSpPr>
        <p:sp>
          <p:nvSpPr>
            <p:cNvPr id="8" name="Oval 7"/>
            <p:cNvSpPr/>
            <p:nvPr/>
          </p:nvSpPr>
          <p:spPr>
            <a:xfrm>
              <a:off x="3302048" y="2239347"/>
              <a:ext cx="2078157" cy="1106047"/>
            </a:xfrm>
            <a:prstGeom prst="ellipse">
              <a:avLst/>
            </a:prstGeom>
            <a:gradFill flip="none" rotWithShape="1">
              <a:gsLst>
                <a:gs pos="0">
                  <a:srgbClr val="008000"/>
                </a:gs>
                <a:gs pos="100000">
                  <a:srgbClr val="FFFFFF"/>
                </a:gs>
                <a:gs pos="99000">
                  <a:srgbClr val="FF0000"/>
                </a:gs>
              </a:gsLst>
              <a:lin ang="0" scaled="1"/>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446697" y="2403567"/>
              <a:ext cx="1788858" cy="724695"/>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grpSp>
      <p:sp>
        <p:nvSpPr>
          <p:cNvPr id="4" name="Oval 3"/>
          <p:cNvSpPr/>
          <p:nvPr/>
        </p:nvSpPr>
        <p:spPr>
          <a:xfrm>
            <a:off x="1894907" y="3101878"/>
            <a:ext cx="2412496" cy="160912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36613" y="4786605"/>
            <a:ext cx="2670790" cy="1950776"/>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06826" y="4247814"/>
            <a:ext cx="3389742" cy="148581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21990" y="3111161"/>
            <a:ext cx="2015902" cy="1477328"/>
          </a:xfrm>
          <a:prstGeom prst="rect">
            <a:avLst/>
          </a:prstGeom>
          <a:noFill/>
        </p:spPr>
        <p:txBody>
          <a:bodyPr wrap="square" rtlCol="0">
            <a:spAutoFit/>
          </a:bodyPr>
          <a:lstStyle/>
          <a:p>
            <a:pPr algn="ctr"/>
            <a:r>
              <a:rPr lang="en-US" b="1" dirty="0">
                <a:solidFill>
                  <a:schemeClr val="bg1"/>
                </a:solidFill>
              </a:rPr>
              <a:t>White House</a:t>
            </a:r>
          </a:p>
          <a:p>
            <a:pPr algn="ctr"/>
            <a:r>
              <a:rPr lang="en-US" sz="1200" dirty="0">
                <a:solidFill>
                  <a:schemeClr val="bg1"/>
                </a:solidFill>
              </a:rPr>
              <a:t>(Jack Quinn, Counsel to the President; Elena </a:t>
            </a:r>
            <a:r>
              <a:rPr lang="en-US" sz="1200" dirty="0" err="1">
                <a:solidFill>
                  <a:schemeClr val="bg1"/>
                </a:solidFill>
              </a:rPr>
              <a:t>Kagan</a:t>
            </a:r>
            <a:r>
              <a:rPr lang="en-US" sz="1200" dirty="0">
                <a:solidFill>
                  <a:schemeClr val="bg1"/>
                </a:solidFill>
              </a:rPr>
              <a:t>, Associate Counsel to the President; Kathleen </a:t>
            </a:r>
            <a:r>
              <a:rPr lang="en-US" sz="1200" dirty="0" err="1">
                <a:solidFill>
                  <a:schemeClr val="bg1"/>
                </a:solidFill>
              </a:rPr>
              <a:t>Wallman</a:t>
            </a:r>
            <a:r>
              <a:rPr lang="en-US" sz="1200" dirty="0">
                <a:solidFill>
                  <a:schemeClr val="bg1"/>
                </a:solidFill>
              </a:rPr>
              <a:t>, Deputy Counsel to the President)</a:t>
            </a:r>
          </a:p>
        </p:txBody>
      </p:sp>
      <p:sp>
        <p:nvSpPr>
          <p:cNvPr id="11" name="TextBox 10"/>
          <p:cNvSpPr txBox="1"/>
          <p:nvPr/>
        </p:nvSpPr>
        <p:spPr>
          <a:xfrm>
            <a:off x="7169682" y="4472275"/>
            <a:ext cx="2859731" cy="1107996"/>
          </a:xfrm>
          <a:prstGeom prst="rect">
            <a:avLst/>
          </a:prstGeom>
          <a:noFill/>
        </p:spPr>
        <p:txBody>
          <a:bodyPr wrap="square" rtlCol="0">
            <a:spAutoFit/>
          </a:bodyPr>
          <a:lstStyle/>
          <a:p>
            <a:pPr algn="ctr"/>
            <a:r>
              <a:rPr lang="en-US" b="1" dirty="0">
                <a:solidFill>
                  <a:schemeClr val="bg1"/>
                </a:solidFill>
                <a:latin typeface="Arial"/>
                <a:cs typeface="Arial"/>
              </a:rPr>
              <a:t>Commerce Dept. &amp; PTO</a:t>
            </a:r>
          </a:p>
          <a:p>
            <a:pPr algn="ctr"/>
            <a:r>
              <a:rPr lang="en-US" sz="1200" dirty="0">
                <a:solidFill>
                  <a:schemeClr val="bg1"/>
                </a:solidFill>
                <a:latin typeface="Arial"/>
                <a:cs typeface="Arial"/>
              </a:rPr>
              <a:t>(Lawrence </a:t>
            </a:r>
            <a:r>
              <a:rPr lang="en-US" sz="1200" dirty="0" err="1">
                <a:solidFill>
                  <a:schemeClr val="bg1"/>
                </a:solidFill>
                <a:latin typeface="Arial"/>
                <a:cs typeface="Arial"/>
              </a:rPr>
              <a:t>Goffney</a:t>
            </a:r>
            <a:r>
              <a:rPr lang="en-US" sz="1200" dirty="0">
                <a:solidFill>
                  <a:schemeClr val="bg1"/>
                </a:solidFill>
                <a:latin typeface="Arial"/>
                <a:cs typeface="Arial"/>
              </a:rPr>
              <a:t>, </a:t>
            </a:r>
            <a:r>
              <a:rPr lang="en-US" sz="1200" dirty="0">
                <a:solidFill>
                  <a:schemeClr val="bg1"/>
                </a:solidFill>
                <a:latin typeface="Arial"/>
                <a:ea typeface="ＭＳ 明朝"/>
                <a:cs typeface="Arial"/>
              </a:rPr>
              <a:t>Acting Deputy Secretary of Commerce and Deputy Commissioner of Patents and Trademarks</a:t>
            </a:r>
            <a:r>
              <a:rPr lang="en-US" sz="1200" dirty="0">
                <a:solidFill>
                  <a:schemeClr val="bg1"/>
                </a:solidFill>
                <a:latin typeface="Arial"/>
                <a:cs typeface="Arial"/>
              </a:rPr>
              <a:t>)</a:t>
            </a:r>
          </a:p>
        </p:txBody>
      </p:sp>
      <p:sp>
        <p:nvSpPr>
          <p:cNvPr id="12" name="TextBox 11"/>
          <p:cNvSpPr txBox="1"/>
          <p:nvPr/>
        </p:nvSpPr>
        <p:spPr>
          <a:xfrm>
            <a:off x="1913113" y="5154096"/>
            <a:ext cx="2069458" cy="1107996"/>
          </a:xfrm>
          <a:prstGeom prst="rect">
            <a:avLst/>
          </a:prstGeom>
          <a:noFill/>
        </p:spPr>
        <p:txBody>
          <a:bodyPr wrap="square" rtlCol="0">
            <a:spAutoFit/>
          </a:bodyPr>
          <a:lstStyle/>
          <a:p>
            <a:pPr algn="ctr"/>
            <a:r>
              <a:rPr lang="en-US" b="1" dirty="0" err="1">
                <a:solidFill>
                  <a:schemeClr val="bg1"/>
                </a:solidFill>
              </a:rPr>
              <a:t>DoJ</a:t>
            </a:r>
            <a:r>
              <a:rPr lang="en-US" b="1" dirty="0">
                <a:solidFill>
                  <a:schemeClr val="bg1"/>
                </a:solidFill>
              </a:rPr>
              <a:t> Antitrust</a:t>
            </a:r>
          </a:p>
          <a:p>
            <a:pPr algn="ctr"/>
            <a:r>
              <a:rPr lang="en-US" sz="1200" dirty="0">
                <a:solidFill>
                  <a:srgbClr val="FFFFFF"/>
                </a:solidFill>
                <a:latin typeface="Arial"/>
                <a:cs typeface="Arial"/>
              </a:rPr>
              <a:t>(Joel Klein, </a:t>
            </a:r>
            <a:r>
              <a:rPr lang="en-US" sz="1200" dirty="0">
                <a:solidFill>
                  <a:srgbClr val="FFFFFF"/>
                </a:solidFill>
                <a:latin typeface="Arial"/>
                <a:ea typeface="ＭＳ 明朝"/>
                <a:cs typeface="Arial"/>
              </a:rPr>
              <a:t>Deputy Assistant Attorney General; David </a:t>
            </a:r>
            <a:r>
              <a:rPr lang="en-US" sz="1200" dirty="0">
                <a:solidFill>
                  <a:srgbClr val="FFFFFF"/>
                </a:solidFill>
                <a:latin typeface="Arial"/>
                <a:cs typeface="Arial"/>
              </a:rPr>
              <a:t>Ogden, </a:t>
            </a:r>
            <a:r>
              <a:rPr lang="en-US" sz="1200" dirty="0">
                <a:solidFill>
                  <a:srgbClr val="FFFFFF"/>
                </a:solidFill>
                <a:latin typeface="Arial"/>
                <a:ea typeface="ＭＳ 明朝"/>
                <a:cs typeface="Arial"/>
              </a:rPr>
              <a:t>Associate Deputy Attorney General</a:t>
            </a:r>
            <a:r>
              <a:rPr lang="en-US" sz="1200" dirty="0">
                <a:solidFill>
                  <a:srgbClr val="FFFFFF"/>
                </a:solidFill>
                <a:latin typeface="Arial"/>
                <a:cs typeface="Arial"/>
              </a:rPr>
              <a:t>)</a:t>
            </a:r>
          </a:p>
        </p:txBody>
      </p:sp>
      <p:cxnSp>
        <p:nvCxnSpPr>
          <p:cNvPr id="17" name="Straight Arrow Connector 16"/>
          <p:cNvCxnSpPr/>
          <p:nvPr/>
        </p:nvCxnSpPr>
        <p:spPr>
          <a:xfrm flipV="1">
            <a:off x="4052082" y="3199732"/>
            <a:ext cx="1281791" cy="19543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11871" y="3033272"/>
            <a:ext cx="782934" cy="5240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1"/>
          </p:cNvCxnSpPr>
          <p:nvPr/>
        </p:nvCxnSpPr>
        <p:spPr>
          <a:xfrm flipH="1" flipV="1">
            <a:off x="6739456" y="3242892"/>
            <a:ext cx="663786" cy="12225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38420" y="2455548"/>
            <a:ext cx="2752293" cy="646331"/>
          </a:xfrm>
          <a:prstGeom prst="rect">
            <a:avLst/>
          </a:prstGeom>
          <a:noFill/>
        </p:spPr>
        <p:txBody>
          <a:bodyPr wrap="square" rtlCol="0">
            <a:spAutoFit/>
          </a:bodyPr>
          <a:lstStyle/>
          <a:p>
            <a:pPr algn="ctr"/>
            <a:r>
              <a:rPr lang="en-US" b="1" u="sng" dirty="0"/>
              <a:t>Pro-Borland</a:t>
            </a:r>
          </a:p>
          <a:p>
            <a:pPr algn="ctr"/>
            <a:r>
              <a:rPr lang="en-US" b="1" dirty="0"/>
              <a:t>(support SG amicus brief)</a:t>
            </a:r>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36" name="Oval 35"/>
          <p:cNvSpPr/>
          <p:nvPr/>
        </p:nvSpPr>
        <p:spPr>
          <a:xfrm>
            <a:off x="4376914" y="5580271"/>
            <a:ext cx="1719087" cy="115711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1916" y="5621363"/>
            <a:ext cx="1832362" cy="938962"/>
          </a:xfrm>
          <a:prstGeom prst="rect">
            <a:avLst/>
          </a:prstGeom>
          <a:noFill/>
        </p:spPr>
        <p:txBody>
          <a:bodyPr wrap="square" rtlCol="0">
            <a:spAutoFit/>
          </a:bodyPr>
          <a:lstStyle/>
          <a:p>
            <a:pPr algn="ctr"/>
            <a:r>
              <a:rPr lang="en-US" b="1" dirty="0">
                <a:solidFill>
                  <a:schemeClr val="bg1"/>
                </a:solidFill>
              </a:rPr>
              <a:t>Council of Economic Advisors (CEA)</a:t>
            </a:r>
          </a:p>
        </p:txBody>
      </p:sp>
      <p:cxnSp>
        <p:nvCxnSpPr>
          <p:cNvPr id="38" name="Straight Arrow Connector 37"/>
          <p:cNvCxnSpPr>
            <a:stCxn id="36" idx="0"/>
          </p:cNvCxnSpPr>
          <p:nvPr/>
        </p:nvCxnSpPr>
        <p:spPr>
          <a:xfrm flipV="1">
            <a:off x="5236457" y="3298987"/>
            <a:ext cx="565942" cy="22812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32" name="Straight Arrow Connector 31"/>
          <p:cNvCxnSpPr>
            <a:stCxn id="31"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35" name="TextBox 34">
            <a:extLst>
              <a:ext uri="{FF2B5EF4-FFF2-40B4-BE49-F238E27FC236}">
                <a16:creationId xmlns:a16="http://schemas.microsoft.com/office/drawing/2014/main" id="{8F03DC63-A1EF-EB48-B6F7-095E5DDD21E8}"/>
              </a:ext>
            </a:extLst>
          </p:cNvPr>
          <p:cNvSpPr txBox="1"/>
          <p:nvPr/>
        </p:nvSpPr>
        <p:spPr>
          <a:xfrm>
            <a:off x="7664509" y="2455547"/>
            <a:ext cx="2752293" cy="646331"/>
          </a:xfrm>
          <a:prstGeom prst="rect">
            <a:avLst/>
          </a:prstGeom>
          <a:noFill/>
        </p:spPr>
        <p:txBody>
          <a:bodyPr wrap="square" rtlCol="0">
            <a:spAutoFit/>
          </a:bodyPr>
          <a:lstStyle/>
          <a:p>
            <a:pPr algn="ctr"/>
            <a:r>
              <a:rPr lang="en-US" b="1" u="sng" dirty="0"/>
              <a:t>Pro-Lotus</a:t>
            </a:r>
          </a:p>
          <a:p>
            <a:pPr algn="ctr"/>
            <a:r>
              <a:rPr lang="en-US" b="1" dirty="0"/>
              <a:t>(oppose SG amicus brief)</a:t>
            </a:r>
          </a:p>
        </p:txBody>
      </p:sp>
      <p:sp>
        <p:nvSpPr>
          <p:cNvPr id="42" name="TextBox 41">
            <a:extLst>
              <a:ext uri="{FF2B5EF4-FFF2-40B4-BE49-F238E27FC236}">
                <a16:creationId xmlns:a16="http://schemas.microsoft.com/office/drawing/2014/main" id="{02564533-8636-4C46-833F-73434BB36BBC}"/>
              </a:ext>
            </a:extLst>
          </p:cNvPr>
          <p:cNvSpPr txBox="1"/>
          <p:nvPr/>
        </p:nvSpPr>
        <p:spPr>
          <a:xfrm>
            <a:off x="7724967" y="6368049"/>
            <a:ext cx="2773580" cy="369332"/>
          </a:xfrm>
          <a:prstGeom prst="rect">
            <a:avLst/>
          </a:prstGeom>
          <a:noFill/>
        </p:spPr>
        <p:txBody>
          <a:bodyPr wrap="none" rtlCol="0">
            <a:spAutoFit/>
          </a:bodyPr>
          <a:lstStyle/>
          <a:p>
            <a:r>
              <a:rPr lang="en-US" dirty="0"/>
              <a:t>Monday, December 4, 1995</a:t>
            </a:r>
          </a:p>
        </p:txBody>
      </p:sp>
      <p:sp>
        <p:nvSpPr>
          <p:cNvPr id="41" name="Rounded Rectangle 40">
            <a:extLst>
              <a:ext uri="{FF2B5EF4-FFF2-40B4-BE49-F238E27FC236}">
                <a16:creationId xmlns:a16="http://schemas.microsoft.com/office/drawing/2014/main" id="{7D0E8606-E4C7-D246-ACE9-CC738C323DE2}"/>
              </a:ext>
            </a:extLst>
          </p:cNvPr>
          <p:cNvSpPr/>
          <p:nvPr/>
        </p:nvSpPr>
        <p:spPr>
          <a:xfrm>
            <a:off x="2208447" y="5411545"/>
            <a:ext cx="881595" cy="275684"/>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28F429FE-A5C6-404F-9C42-9A7B89064E35}"/>
              </a:ext>
            </a:extLst>
          </p:cNvPr>
          <p:cNvSpPr/>
          <p:nvPr/>
        </p:nvSpPr>
        <p:spPr>
          <a:xfrm>
            <a:off x="2079948" y="5812982"/>
            <a:ext cx="1017482" cy="241738"/>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4020B16D-0190-C342-8416-00EE0FC77D5F}"/>
              </a:ext>
            </a:extLst>
          </p:cNvPr>
          <p:cNvSpPr/>
          <p:nvPr/>
        </p:nvSpPr>
        <p:spPr>
          <a:xfrm>
            <a:off x="5050836" y="2583824"/>
            <a:ext cx="1272669" cy="268464"/>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1F5E1582-CF47-F742-B758-91CBC62CA117}"/>
              </a:ext>
            </a:extLst>
          </p:cNvPr>
          <p:cNvSpPr/>
          <p:nvPr/>
        </p:nvSpPr>
        <p:spPr>
          <a:xfrm>
            <a:off x="7371741" y="4786605"/>
            <a:ext cx="1383376" cy="239668"/>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89FC6730-831C-B04C-881B-A27BC6F6B0CA}"/>
              </a:ext>
            </a:extLst>
          </p:cNvPr>
          <p:cNvSpPr/>
          <p:nvPr/>
        </p:nvSpPr>
        <p:spPr>
          <a:xfrm>
            <a:off x="2828648" y="3934217"/>
            <a:ext cx="1303382" cy="241738"/>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3AFBB127-F52E-FD47-B4EA-2FC511D572A0}"/>
              </a:ext>
            </a:extLst>
          </p:cNvPr>
          <p:cNvSpPr/>
          <p:nvPr/>
        </p:nvSpPr>
        <p:spPr>
          <a:xfrm>
            <a:off x="2947654" y="3566726"/>
            <a:ext cx="1017482" cy="241738"/>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53714F-6ECF-AD40-918C-1C726630A9FD}"/>
              </a:ext>
            </a:extLst>
          </p:cNvPr>
          <p:cNvSpPr txBox="1"/>
          <p:nvPr/>
        </p:nvSpPr>
        <p:spPr>
          <a:xfrm>
            <a:off x="5660675" y="3599136"/>
            <a:ext cx="1256562" cy="461665"/>
          </a:xfrm>
          <a:prstGeom prst="rect">
            <a:avLst/>
          </a:prstGeom>
          <a:noFill/>
        </p:spPr>
        <p:txBody>
          <a:bodyPr wrap="none" rtlCol="0">
            <a:spAutoFit/>
          </a:bodyPr>
          <a:lstStyle/>
          <a:p>
            <a:r>
              <a:rPr lang="en-US" sz="2400" b="1" dirty="0"/>
              <a:t>Meeting</a:t>
            </a:r>
          </a:p>
        </p:txBody>
      </p:sp>
      <p:cxnSp>
        <p:nvCxnSpPr>
          <p:cNvPr id="49" name="Straight Arrow Connector 48">
            <a:extLst>
              <a:ext uri="{FF2B5EF4-FFF2-40B4-BE49-F238E27FC236}">
                <a16:creationId xmlns:a16="http://schemas.microsoft.com/office/drawing/2014/main" id="{0E98A139-FB4B-F444-B937-AC8F5C8EBD6C}"/>
              </a:ext>
            </a:extLst>
          </p:cNvPr>
          <p:cNvCxnSpPr>
            <a:cxnSpLocks/>
          </p:cNvCxnSpPr>
          <p:nvPr/>
        </p:nvCxnSpPr>
        <p:spPr>
          <a:xfrm flipV="1">
            <a:off x="3150044" y="3987856"/>
            <a:ext cx="2801547" cy="1859815"/>
          </a:xfrm>
          <a:prstGeom prst="straightConnector1">
            <a:avLst/>
          </a:prstGeom>
          <a:ln w="38100">
            <a:solidFill>
              <a:srgbClr val="FFFF00"/>
            </a:solidFill>
            <a:prstDash val="sysDash"/>
            <a:tailEnd type="stealth" w="lg" len="lg"/>
          </a:ln>
          <a:effectLst>
            <a:outerShdw blurRad="38100" dist="127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8C332FFA-CE7C-7C41-8C57-4F2E38302B1E}"/>
              </a:ext>
            </a:extLst>
          </p:cNvPr>
          <p:cNvCxnSpPr>
            <a:cxnSpLocks/>
          </p:cNvCxnSpPr>
          <p:nvPr/>
        </p:nvCxnSpPr>
        <p:spPr>
          <a:xfrm flipV="1">
            <a:off x="3226177" y="4005370"/>
            <a:ext cx="2486810" cy="1361601"/>
          </a:xfrm>
          <a:prstGeom prst="straightConnector1">
            <a:avLst/>
          </a:prstGeom>
          <a:ln w="38100">
            <a:solidFill>
              <a:srgbClr val="FFFF00"/>
            </a:solidFill>
            <a:prstDash val="sysDash"/>
            <a:tailEnd type="stealth" w="lg" len="lg"/>
          </a:ln>
          <a:effectLst>
            <a:outerShdw blurRad="38100" dist="127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616385C2-B9E9-D74F-BB51-799B325E0984}"/>
              </a:ext>
            </a:extLst>
          </p:cNvPr>
          <p:cNvCxnSpPr>
            <a:cxnSpLocks/>
            <a:endCxn id="2" idx="1"/>
          </p:cNvCxnSpPr>
          <p:nvPr/>
        </p:nvCxnSpPr>
        <p:spPr>
          <a:xfrm flipV="1">
            <a:off x="4184631" y="3829968"/>
            <a:ext cx="1476044" cy="238038"/>
          </a:xfrm>
          <a:prstGeom prst="straightConnector1">
            <a:avLst/>
          </a:prstGeom>
          <a:ln w="38100">
            <a:solidFill>
              <a:srgbClr val="FFFF00"/>
            </a:solidFill>
            <a:prstDash val="sysDash"/>
            <a:tailEnd type="stealth" w="lg" len="lg"/>
          </a:ln>
          <a:effectLst>
            <a:outerShdw blurRad="38100" dist="127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D4AE368C-C39F-6E47-B5E5-896D4E0E4952}"/>
              </a:ext>
            </a:extLst>
          </p:cNvPr>
          <p:cNvCxnSpPr>
            <a:cxnSpLocks/>
          </p:cNvCxnSpPr>
          <p:nvPr/>
        </p:nvCxnSpPr>
        <p:spPr>
          <a:xfrm>
            <a:off x="4033908" y="3702193"/>
            <a:ext cx="1567730" cy="35893"/>
          </a:xfrm>
          <a:prstGeom prst="straightConnector1">
            <a:avLst/>
          </a:prstGeom>
          <a:ln w="38100">
            <a:solidFill>
              <a:srgbClr val="FFFF00"/>
            </a:solidFill>
            <a:prstDash val="sysDash"/>
            <a:tailEnd type="stealth" w="lg" len="lg"/>
          </a:ln>
          <a:effectLst>
            <a:outerShdw blurRad="38100" dist="127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E4C0198D-0904-6340-95F2-67D175A30B79}"/>
              </a:ext>
            </a:extLst>
          </p:cNvPr>
          <p:cNvCxnSpPr>
            <a:cxnSpLocks/>
          </p:cNvCxnSpPr>
          <p:nvPr/>
        </p:nvCxnSpPr>
        <p:spPr>
          <a:xfrm>
            <a:off x="5731160" y="2914477"/>
            <a:ext cx="307138" cy="773119"/>
          </a:xfrm>
          <a:prstGeom prst="straightConnector1">
            <a:avLst/>
          </a:prstGeom>
          <a:ln w="38100">
            <a:solidFill>
              <a:srgbClr val="FFFF00"/>
            </a:solidFill>
            <a:prstDash val="sysDash"/>
            <a:tailEnd type="stealth" w="lg" len="lg"/>
          </a:ln>
          <a:effectLst>
            <a:outerShdw blurRad="38100" dist="127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D3BE0480-0EAE-184B-8DAF-3A4A3657F098}"/>
              </a:ext>
            </a:extLst>
          </p:cNvPr>
          <p:cNvCxnSpPr>
            <a:cxnSpLocks/>
          </p:cNvCxnSpPr>
          <p:nvPr/>
        </p:nvCxnSpPr>
        <p:spPr>
          <a:xfrm flipV="1">
            <a:off x="5601638" y="4140257"/>
            <a:ext cx="502352" cy="1440015"/>
          </a:xfrm>
          <a:prstGeom prst="straightConnector1">
            <a:avLst/>
          </a:prstGeom>
          <a:ln w="38100">
            <a:solidFill>
              <a:srgbClr val="FFFF00"/>
            </a:solidFill>
            <a:prstDash val="sysDash"/>
            <a:tailEnd type="stealth" w="lg" len="lg"/>
          </a:ln>
          <a:effectLst>
            <a:outerShdw blurRad="38100" dist="12700" dir="5400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59" name="Oval 58">
            <a:extLst>
              <a:ext uri="{FF2B5EF4-FFF2-40B4-BE49-F238E27FC236}">
                <a16:creationId xmlns:a16="http://schemas.microsoft.com/office/drawing/2014/main" id="{56AE76B7-F1A1-5D4E-B9B5-8539A3DECB0E}"/>
              </a:ext>
            </a:extLst>
          </p:cNvPr>
          <p:cNvSpPr/>
          <p:nvPr/>
        </p:nvSpPr>
        <p:spPr>
          <a:xfrm>
            <a:off x="6164279" y="5621363"/>
            <a:ext cx="2096853" cy="81790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3E18319E-91CF-4542-9082-AAC1C25D7998}"/>
              </a:ext>
            </a:extLst>
          </p:cNvPr>
          <p:cNvSpPr txBox="1"/>
          <p:nvPr/>
        </p:nvSpPr>
        <p:spPr>
          <a:xfrm>
            <a:off x="5838840" y="5708094"/>
            <a:ext cx="2859731" cy="553998"/>
          </a:xfrm>
          <a:prstGeom prst="rect">
            <a:avLst/>
          </a:prstGeom>
          <a:noFill/>
        </p:spPr>
        <p:txBody>
          <a:bodyPr wrap="square" rtlCol="0">
            <a:spAutoFit/>
          </a:bodyPr>
          <a:lstStyle/>
          <a:p>
            <a:pPr algn="ctr"/>
            <a:r>
              <a:rPr lang="en-US" b="1" dirty="0">
                <a:solidFill>
                  <a:schemeClr val="bg1"/>
                </a:solidFill>
                <a:latin typeface="Arial"/>
                <a:cs typeface="Arial"/>
              </a:rPr>
              <a:t>Copyright Office</a:t>
            </a:r>
          </a:p>
          <a:p>
            <a:pPr algn="ctr"/>
            <a:r>
              <a:rPr lang="en-US" sz="1200" dirty="0">
                <a:solidFill>
                  <a:schemeClr val="bg1"/>
                </a:solidFill>
                <a:latin typeface="Arial"/>
                <a:cs typeface="Arial"/>
              </a:rPr>
              <a:t>(Marybeth Peters, Register)</a:t>
            </a:r>
          </a:p>
        </p:txBody>
      </p:sp>
      <p:cxnSp>
        <p:nvCxnSpPr>
          <p:cNvPr id="61" name="Straight Arrow Connector 60">
            <a:extLst>
              <a:ext uri="{FF2B5EF4-FFF2-40B4-BE49-F238E27FC236}">
                <a16:creationId xmlns:a16="http://schemas.microsoft.com/office/drawing/2014/main" id="{BB470287-02B5-8E4A-A003-E21A8051A091}"/>
              </a:ext>
            </a:extLst>
          </p:cNvPr>
          <p:cNvCxnSpPr>
            <a:cxnSpLocks/>
          </p:cNvCxnSpPr>
          <p:nvPr/>
        </p:nvCxnSpPr>
        <p:spPr>
          <a:xfrm flipH="1" flipV="1">
            <a:off x="6472301" y="3298986"/>
            <a:ext cx="279485" cy="240910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A6EF1046-946C-A64D-9996-ECE55B0EB545}"/>
              </a:ext>
            </a:extLst>
          </p:cNvPr>
          <p:cNvCxnSpPr>
            <a:cxnSpLocks/>
          </p:cNvCxnSpPr>
          <p:nvPr/>
        </p:nvCxnSpPr>
        <p:spPr>
          <a:xfrm flipH="1" flipV="1">
            <a:off x="6288956" y="4060800"/>
            <a:ext cx="1082786" cy="725806"/>
          </a:xfrm>
          <a:prstGeom prst="straightConnector1">
            <a:avLst/>
          </a:prstGeom>
          <a:ln w="38100">
            <a:solidFill>
              <a:srgbClr val="FFFF00"/>
            </a:solidFill>
            <a:prstDash val="sysDash"/>
            <a:tailEnd type="stealth" w="lg" len="lg"/>
          </a:ln>
          <a:effectLst>
            <a:outerShdw blurRad="38100" dist="127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823B4573-3801-DD41-81D5-49E40C67DF98}"/>
              </a:ext>
            </a:extLst>
          </p:cNvPr>
          <p:cNvCxnSpPr>
            <a:cxnSpLocks/>
          </p:cNvCxnSpPr>
          <p:nvPr/>
        </p:nvCxnSpPr>
        <p:spPr>
          <a:xfrm flipH="1" flipV="1">
            <a:off x="6288956" y="4247814"/>
            <a:ext cx="343468" cy="1439416"/>
          </a:xfrm>
          <a:prstGeom prst="straightConnector1">
            <a:avLst/>
          </a:prstGeom>
          <a:ln w="38100">
            <a:solidFill>
              <a:srgbClr val="FFFF00"/>
            </a:solidFill>
            <a:prstDash val="sysDash"/>
            <a:tailEnd type="stealth" w="lg" len="lg"/>
          </a:ln>
          <a:effectLst>
            <a:outerShdw blurRad="38100" dist="12700" dir="5400000" rotWithShape="0">
              <a:srgbClr val="000000"/>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25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19160" y="1889778"/>
            <a:ext cx="2753680" cy="1409209"/>
            <a:chOff x="3302048" y="2239347"/>
            <a:chExt cx="2078157" cy="1106047"/>
          </a:xfrm>
        </p:grpSpPr>
        <p:sp>
          <p:nvSpPr>
            <p:cNvPr id="8" name="Oval 7"/>
            <p:cNvSpPr/>
            <p:nvPr/>
          </p:nvSpPr>
          <p:spPr>
            <a:xfrm>
              <a:off x="3302048" y="2239347"/>
              <a:ext cx="2078157" cy="1106047"/>
            </a:xfrm>
            <a:prstGeom prst="ellipse">
              <a:avLst/>
            </a:prstGeom>
            <a:gradFill flip="none" rotWithShape="1">
              <a:gsLst>
                <a:gs pos="0">
                  <a:srgbClr val="008000"/>
                </a:gs>
                <a:gs pos="100000">
                  <a:srgbClr val="FFFFFF"/>
                </a:gs>
                <a:gs pos="99000">
                  <a:srgbClr val="FF0000"/>
                </a:gs>
              </a:gsLst>
              <a:lin ang="0" scaled="1"/>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46697" y="2403567"/>
              <a:ext cx="1788858" cy="724695"/>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grpSp>
      <p:sp>
        <p:nvSpPr>
          <p:cNvPr id="4" name="Oval 3"/>
          <p:cNvSpPr/>
          <p:nvPr/>
        </p:nvSpPr>
        <p:spPr>
          <a:xfrm>
            <a:off x="1894907" y="3101878"/>
            <a:ext cx="2412496" cy="160912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36613" y="4786605"/>
            <a:ext cx="2670790" cy="1950776"/>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06826" y="4247814"/>
            <a:ext cx="3389742" cy="148581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21990" y="3111161"/>
            <a:ext cx="2015902" cy="1477328"/>
          </a:xfrm>
          <a:prstGeom prst="rect">
            <a:avLst/>
          </a:prstGeom>
          <a:noFill/>
        </p:spPr>
        <p:txBody>
          <a:bodyPr wrap="square" rtlCol="0">
            <a:spAutoFit/>
          </a:bodyPr>
          <a:lstStyle/>
          <a:p>
            <a:pPr algn="ctr"/>
            <a:r>
              <a:rPr lang="en-US" b="1" dirty="0">
                <a:solidFill>
                  <a:schemeClr val="bg1"/>
                </a:solidFill>
              </a:rPr>
              <a:t>White House</a:t>
            </a:r>
          </a:p>
          <a:p>
            <a:pPr algn="ctr"/>
            <a:r>
              <a:rPr lang="en-US" sz="1200" dirty="0">
                <a:solidFill>
                  <a:schemeClr val="bg1"/>
                </a:solidFill>
              </a:rPr>
              <a:t>(Jack Quinn, Counsel to the President; Elena </a:t>
            </a:r>
            <a:r>
              <a:rPr lang="en-US" sz="1200" dirty="0" err="1">
                <a:solidFill>
                  <a:schemeClr val="bg1"/>
                </a:solidFill>
              </a:rPr>
              <a:t>Kagan</a:t>
            </a:r>
            <a:r>
              <a:rPr lang="en-US" sz="1200" dirty="0">
                <a:solidFill>
                  <a:schemeClr val="bg1"/>
                </a:solidFill>
              </a:rPr>
              <a:t>, Associate Counsel to the President; Kathleen </a:t>
            </a:r>
            <a:r>
              <a:rPr lang="en-US" sz="1200" dirty="0" err="1">
                <a:solidFill>
                  <a:schemeClr val="bg1"/>
                </a:solidFill>
              </a:rPr>
              <a:t>Wallman</a:t>
            </a:r>
            <a:r>
              <a:rPr lang="en-US" sz="1200" dirty="0">
                <a:solidFill>
                  <a:schemeClr val="bg1"/>
                </a:solidFill>
              </a:rPr>
              <a:t>, Deputy Counsel to the President)</a:t>
            </a:r>
          </a:p>
        </p:txBody>
      </p:sp>
      <p:sp>
        <p:nvSpPr>
          <p:cNvPr id="11" name="TextBox 10"/>
          <p:cNvSpPr txBox="1"/>
          <p:nvPr/>
        </p:nvSpPr>
        <p:spPr>
          <a:xfrm>
            <a:off x="7169682" y="4472275"/>
            <a:ext cx="2859731" cy="1107996"/>
          </a:xfrm>
          <a:prstGeom prst="rect">
            <a:avLst/>
          </a:prstGeom>
          <a:noFill/>
        </p:spPr>
        <p:txBody>
          <a:bodyPr wrap="square" rtlCol="0">
            <a:spAutoFit/>
          </a:bodyPr>
          <a:lstStyle/>
          <a:p>
            <a:pPr algn="ctr"/>
            <a:r>
              <a:rPr lang="en-US" b="1" dirty="0">
                <a:solidFill>
                  <a:schemeClr val="bg1"/>
                </a:solidFill>
                <a:latin typeface="Arial"/>
                <a:cs typeface="Arial"/>
              </a:rPr>
              <a:t>Commerce Dept. &amp; PTO</a:t>
            </a:r>
          </a:p>
          <a:p>
            <a:pPr algn="ctr"/>
            <a:r>
              <a:rPr lang="en-US" sz="1200" dirty="0">
                <a:solidFill>
                  <a:schemeClr val="bg1"/>
                </a:solidFill>
                <a:latin typeface="Arial"/>
                <a:cs typeface="Arial"/>
              </a:rPr>
              <a:t>(Lawrence </a:t>
            </a:r>
            <a:r>
              <a:rPr lang="en-US" sz="1200" dirty="0" err="1">
                <a:solidFill>
                  <a:schemeClr val="bg1"/>
                </a:solidFill>
                <a:latin typeface="Arial"/>
                <a:cs typeface="Arial"/>
              </a:rPr>
              <a:t>Goffney</a:t>
            </a:r>
            <a:r>
              <a:rPr lang="en-US" sz="1200" dirty="0">
                <a:solidFill>
                  <a:schemeClr val="bg1"/>
                </a:solidFill>
                <a:latin typeface="Arial"/>
                <a:cs typeface="Arial"/>
              </a:rPr>
              <a:t>, </a:t>
            </a:r>
            <a:r>
              <a:rPr lang="en-US" sz="1200" dirty="0">
                <a:solidFill>
                  <a:schemeClr val="bg1"/>
                </a:solidFill>
                <a:latin typeface="Arial"/>
                <a:ea typeface="ＭＳ 明朝"/>
                <a:cs typeface="Arial"/>
              </a:rPr>
              <a:t>Acting Deputy Secretary of Commerce and Deputy Commissioner of Patents and Trademarks</a:t>
            </a:r>
            <a:r>
              <a:rPr lang="en-US" sz="1200" dirty="0">
                <a:solidFill>
                  <a:schemeClr val="bg1"/>
                </a:solidFill>
                <a:latin typeface="Arial"/>
                <a:cs typeface="Arial"/>
              </a:rPr>
              <a:t>)</a:t>
            </a:r>
          </a:p>
        </p:txBody>
      </p:sp>
      <p:sp>
        <p:nvSpPr>
          <p:cNvPr id="12" name="TextBox 11"/>
          <p:cNvSpPr txBox="1"/>
          <p:nvPr/>
        </p:nvSpPr>
        <p:spPr>
          <a:xfrm>
            <a:off x="1913113" y="5154096"/>
            <a:ext cx="2069458" cy="1107996"/>
          </a:xfrm>
          <a:prstGeom prst="rect">
            <a:avLst/>
          </a:prstGeom>
          <a:noFill/>
        </p:spPr>
        <p:txBody>
          <a:bodyPr wrap="square" rtlCol="0">
            <a:spAutoFit/>
          </a:bodyPr>
          <a:lstStyle/>
          <a:p>
            <a:pPr algn="ctr"/>
            <a:r>
              <a:rPr lang="en-US" b="1" dirty="0" err="1">
                <a:solidFill>
                  <a:schemeClr val="bg1"/>
                </a:solidFill>
              </a:rPr>
              <a:t>DoJ</a:t>
            </a:r>
            <a:r>
              <a:rPr lang="en-US" b="1" dirty="0">
                <a:solidFill>
                  <a:schemeClr val="bg1"/>
                </a:solidFill>
              </a:rPr>
              <a:t> Antitrust</a:t>
            </a:r>
          </a:p>
          <a:p>
            <a:pPr algn="ctr"/>
            <a:r>
              <a:rPr lang="en-US" sz="1200" dirty="0">
                <a:solidFill>
                  <a:srgbClr val="FFFFFF"/>
                </a:solidFill>
                <a:latin typeface="Arial"/>
                <a:cs typeface="Arial"/>
              </a:rPr>
              <a:t>(Joel Klein, </a:t>
            </a:r>
            <a:r>
              <a:rPr lang="en-US" sz="1200" dirty="0">
                <a:solidFill>
                  <a:srgbClr val="FFFFFF"/>
                </a:solidFill>
                <a:latin typeface="Arial"/>
                <a:ea typeface="ＭＳ 明朝"/>
                <a:cs typeface="Arial"/>
              </a:rPr>
              <a:t>Deputy Assistant Attorney General; David </a:t>
            </a:r>
            <a:r>
              <a:rPr lang="en-US" sz="1200" dirty="0">
                <a:solidFill>
                  <a:srgbClr val="FFFFFF"/>
                </a:solidFill>
                <a:latin typeface="Arial"/>
                <a:cs typeface="Arial"/>
              </a:rPr>
              <a:t>Ogden, </a:t>
            </a:r>
            <a:r>
              <a:rPr lang="en-US" sz="1200" dirty="0">
                <a:solidFill>
                  <a:srgbClr val="FFFFFF"/>
                </a:solidFill>
                <a:latin typeface="Arial"/>
                <a:ea typeface="ＭＳ 明朝"/>
                <a:cs typeface="Arial"/>
              </a:rPr>
              <a:t>Associate Deputy Attorney General</a:t>
            </a:r>
            <a:r>
              <a:rPr lang="en-US" sz="1200" dirty="0">
                <a:solidFill>
                  <a:srgbClr val="FFFFFF"/>
                </a:solidFill>
                <a:latin typeface="Arial"/>
                <a:cs typeface="Arial"/>
              </a:rPr>
              <a:t>)</a:t>
            </a:r>
          </a:p>
        </p:txBody>
      </p:sp>
      <p:cxnSp>
        <p:nvCxnSpPr>
          <p:cNvPr id="17" name="Straight Arrow Connector 16"/>
          <p:cNvCxnSpPr/>
          <p:nvPr/>
        </p:nvCxnSpPr>
        <p:spPr>
          <a:xfrm flipV="1">
            <a:off x="4052082" y="3199732"/>
            <a:ext cx="1281791" cy="19543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11871" y="3033272"/>
            <a:ext cx="782934" cy="5240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1"/>
          </p:cNvCxnSpPr>
          <p:nvPr/>
        </p:nvCxnSpPr>
        <p:spPr>
          <a:xfrm flipH="1" flipV="1">
            <a:off x="6739456" y="3242892"/>
            <a:ext cx="663786" cy="12225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38420" y="2455548"/>
            <a:ext cx="2752293" cy="646331"/>
          </a:xfrm>
          <a:prstGeom prst="rect">
            <a:avLst/>
          </a:prstGeom>
          <a:noFill/>
        </p:spPr>
        <p:txBody>
          <a:bodyPr wrap="square" rtlCol="0">
            <a:spAutoFit/>
          </a:bodyPr>
          <a:lstStyle/>
          <a:p>
            <a:pPr algn="ctr"/>
            <a:r>
              <a:rPr lang="en-US" b="1" u="sng" dirty="0"/>
              <a:t>Pro-Borland</a:t>
            </a:r>
          </a:p>
          <a:p>
            <a:pPr algn="ctr"/>
            <a:r>
              <a:rPr lang="en-US" b="1" dirty="0"/>
              <a:t>(support SG amicus brief)</a:t>
            </a:r>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36" name="Oval 35"/>
          <p:cNvSpPr/>
          <p:nvPr/>
        </p:nvSpPr>
        <p:spPr>
          <a:xfrm>
            <a:off x="4376914" y="5580271"/>
            <a:ext cx="1719087" cy="115711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1916" y="5621363"/>
            <a:ext cx="1832362" cy="938962"/>
          </a:xfrm>
          <a:prstGeom prst="rect">
            <a:avLst/>
          </a:prstGeom>
          <a:noFill/>
        </p:spPr>
        <p:txBody>
          <a:bodyPr wrap="square" rtlCol="0">
            <a:spAutoFit/>
          </a:bodyPr>
          <a:lstStyle/>
          <a:p>
            <a:pPr algn="ctr"/>
            <a:r>
              <a:rPr lang="en-US" b="1" dirty="0">
                <a:solidFill>
                  <a:schemeClr val="bg1"/>
                </a:solidFill>
              </a:rPr>
              <a:t>Council of Economic Advisors (CEA)</a:t>
            </a:r>
          </a:p>
        </p:txBody>
      </p:sp>
      <p:cxnSp>
        <p:nvCxnSpPr>
          <p:cNvPr id="38" name="Straight Arrow Connector 37"/>
          <p:cNvCxnSpPr>
            <a:stCxn id="36" idx="0"/>
          </p:cNvCxnSpPr>
          <p:nvPr/>
        </p:nvCxnSpPr>
        <p:spPr>
          <a:xfrm flipV="1">
            <a:off x="5236457" y="3298987"/>
            <a:ext cx="565942" cy="22812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32" name="Straight Arrow Connector 31"/>
          <p:cNvCxnSpPr>
            <a:stCxn id="31"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35" name="TextBox 34">
            <a:extLst>
              <a:ext uri="{FF2B5EF4-FFF2-40B4-BE49-F238E27FC236}">
                <a16:creationId xmlns:a16="http://schemas.microsoft.com/office/drawing/2014/main" id="{8F03DC63-A1EF-EB48-B6F7-095E5DDD21E8}"/>
              </a:ext>
            </a:extLst>
          </p:cNvPr>
          <p:cNvSpPr txBox="1"/>
          <p:nvPr/>
        </p:nvSpPr>
        <p:spPr>
          <a:xfrm>
            <a:off x="7664509" y="2455547"/>
            <a:ext cx="2752293" cy="646331"/>
          </a:xfrm>
          <a:prstGeom prst="rect">
            <a:avLst/>
          </a:prstGeom>
          <a:noFill/>
        </p:spPr>
        <p:txBody>
          <a:bodyPr wrap="square" rtlCol="0">
            <a:spAutoFit/>
          </a:bodyPr>
          <a:lstStyle/>
          <a:p>
            <a:pPr algn="ctr"/>
            <a:r>
              <a:rPr lang="en-US" b="1" u="sng" dirty="0"/>
              <a:t>Pro-Lotus</a:t>
            </a:r>
          </a:p>
          <a:p>
            <a:pPr algn="ctr"/>
            <a:r>
              <a:rPr lang="en-US" b="1" dirty="0"/>
              <a:t>(oppose SG amicus brief)</a:t>
            </a:r>
          </a:p>
        </p:txBody>
      </p:sp>
      <p:sp>
        <p:nvSpPr>
          <p:cNvPr id="42" name="TextBox 41">
            <a:extLst>
              <a:ext uri="{FF2B5EF4-FFF2-40B4-BE49-F238E27FC236}">
                <a16:creationId xmlns:a16="http://schemas.microsoft.com/office/drawing/2014/main" id="{02564533-8636-4C46-833F-73434BB36BBC}"/>
              </a:ext>
            </a:extLst>
          </p:cNvPr>
          <p:cNvSpPr txBox="1"/>
          <p:nvPr/>
        </p:nvSpPr>
        <p:spPr>
          <a:xfrm>
            <a:off x="7724967" y="6368049"/>
            <a:ext cx="2773580" cy="369332"/>
          </a:xfrm>
          <a:prstGeom prst="rect">
            <a:avLst/>
          </a:prstGeom>
          <a:noFill/>
        </p:spPr>
        <p:txBody>
          <a:bodyPr wrap="none" rtlCol="0">
            <a:spAutoFit/>
          </a:bodyPr>
          <a:lstStyle/>
          <a:p>
            <a:r>
              <a:rPr lang="en-US" dirty="0"/>
              <a:t>Monday, December 4, 1995</a:t>
            </a:r>
          </a:p>
        </p:txBody>
      </p:sp>
      <p:sp>
        <p:nvSpPr>
          <p:cNvPr id="41" name="Rounded Rectangle 40">
            <a:extLst>
              <a:ext uri="{FF2B5EF4-FFF2-40B4-BE49-F238E27FC236}">
                <a16:creationId xmlns:a16="http://schemas.microsoft.com/office/drawing/2014/main" id="{64CC894E-CC0F-034D-BE85-5320ADDD2126}"/>
              </a:ext>
            </a:extLst>
          </p:cNvPr>
          <p:cNvSpPr/>
          <p:nvPr/>
        </p:nvSpPr>
        <p:spPr>
          <a:xfrm>
            <a:off x="7403242" y="4755049"/>
            <a:ext cx="1357899" cy="22599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CACB124C-5EA3-7646-B496-60013B2D67B9}"/>
              </a:ext>
            </a:extLst>
          </p:cNvPr>
          <p:cNvSpPr/>
          <p:nvPr/>
        </p:nvSpPr>
        <p:spPr>
          <a:xfrm>
            <a:off x="2186407" y="3429000"/>
            <a:ext cx="936621" cy="22860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400C276A-1600-8D4F-A791-6C9DA64E4826}"/>
              </a:ext>
            </a:extLst>
          </p:cNvPr>
          <p:cNvSpPr/>
          <p:nvPr/>
        </p:nvSpPr>
        <p:spPr>
          <a:xfrm>
            <a:off x="5025692" y="2396884"/>
            <a:ext cx="1002033" cy="234804"/>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19CE5E40-C454-A24C-B54F-059A860BE79C}"/>
              </a:ext>
            </a:extLst>
          </p:cNvPr>
          <p:cNvCxnSpPr>
            <a:cxnSpLocks/>
          </p:cNvCxnSpPr>
          <p:nvPr/>
        </p:nvCxnSpPr>
        <p:spPr>
          <a:xfrm flipH="1" flipV="1">
            <a:off x="5802399" y="2631688"/>
            <a:ext cx="1600842" cy="2079318"/>
          </a:xfrm>
          <a:prstGeom prst="straightConnector1">
            <a:avLst/>
          </a:prstGeom>
          <a:ln w="38100">
            <a:solidFill>
              <a:srgbClr val="FFFF00"/>
            </a:solidFill>
            <a:prstDash val="sysDash"/>
            <a:tailEnd type="stealth" w="lg" len="lg"/>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F9B54EE0-352A-4E40-9D71-E6332A844D0B}"/>
              </a:ext>
            </a:extLst>
          </p:cNvPr>
          <p:cNvCxnSpPr>
            <a:cxnSpLocks/>
            <a:stCxn id="41" idx="1"/>
          </p:cNvCxnSpPr>
          <p:nvPr/>
        </p:nvCxnSpPr>
        <p:spPr>
          <a:xfrm flipH="1" flipV="1">
            <a:off x="3279259" y="3657600"/>
            <a:ext cx="4123982" cy="1210444"/>
          </a:xfrm>
          <a:prstGeom prst="straightConnector1">
            <a:avLst/>
          </a:prstGeom>
          <a:ln w="38100">
            <a:solidFill>
              <a:srgbClr val="FFFF00"/>
            </a:solidFill>
            <a:prstDash val="sysDash"/>
            <a:tailEnd type="stealth" w="lg" len="lg"/>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9244072B-A7C8-A14E-96A4-A846F5C1138C}"/>
              </a:ext>
            </a:extLst>
          </p:cNvPr>
          <p:cNvSpPr/>
          <p:nvPr/>
        </p:nvSpPr>
        <p:spPr>
          <a:xfrm>
            <a:off x="6164279" y="5621363"/>
            <a:ext cx="2096853" cy="81790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D38AB96-BE23-CD49-AC81-C5282A0E8B55}"/>
              </a:ext>
            </a:extLst>
          </p:cNvPr>
          <p:cNvSpPr txBox="1"/>
          <p:nvPr/>
        </p:nvSpPr>
        <p:spPr>
          <a:xfrm>
            <a:off x="5838840" y="5708094"/>
            <a:ext cx="2859731" cy="553998"/>
          </a:xfrm>
          <a:prstGeom prst="rect">
            <a:avLst/>
          </a:prstGeom>
          <a:noFill/>
        </p:spPr>
        <p:txBody>
          <a:bodyPr wrap="square" rtlCol="0">
            <a:spAutoFit/>
          </a:bodyPr>
          <a:lstStyle/>
          <a:p>
            <a:pPr algn="ctr"/>
            <a:r>
              <a:rPr lang="en-US" b="1" dirty="0">
                <a:solidFill>
                  <a:schemeClr val="bg1"/>
                </a:solidFill>
                <a:latin typeface="Arial"/>
                <a:cs typeface="Arial"/>
              </a:rPr>
              <a:t>Copyright Office</a:t>
            </a:r>
          </a:p>
          <a:p>
            <a:pPr algn="ctr"/>
            <a:r>
              <a:rPr lang="en-US" sz="1200" dirty="0">
                <a:solidFill>
                  <a:schemeClr val="bg1"/>
                </a:solidFill>
                <a:latin typeface="Arial"/>
                <a:cs typeface="Arial"/>
              </a:rPr>
              <a:t>(Marybeth Peters, Register)</a:t>
            </a:r>
          </a:p>
        </p:txBody>
      </p:sp>
      <p:cxnSp>
        <p:nvCxnSpPr>
          <p:cNvPr id="50" name="Straight Arrow Connector 49">
            <a:extLst>
              <a:ext uri="{FF2B5EF4-FFF2-40B4-BE49-F238E27FC236}">
                <a16:creationId xmlns:a16="http://schemas.microsoft.com/office/drawing/2014/main" id="{F29BAB34-DC75-B648-8C02-6BA4CD9683B7}"/>
              </a:ext>
            </a:extLst>
          </p:cNvPr>
          <p:cNvCxnSpPr>
            <a:cxnSpLocks/>
          </p:cNvCxnSpPr>
          <p:nvPr/>
        </p:nvCxnSpPr>
        <p:spPr>
          <a:xfrm flipH="1" flipV="1">
            <a:off x="6472301" y="3298986"/>
            <a:ext cx="279485" cy="240910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575729"/>
      </p:ext>
    </p:extLst>
  </p:cSld>
  <p:clrMapOvr>
    <a:masterClrMapping/>
  </p:clrMapOvr>
  <p:transition spd="slow">
    <p:strip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19160" y="1889778"/>
            <a:ext cx="2753680" cy="1409209"/>
            <a:chOff x="3302048" y="2239347"/>
            <a:chExt cx="2078157" cy="1106047"/>
          </a:xfrm>
        </p:grpSpPr>
        <p:sp>
          <p:nvSpPr>
            <p:cNvPr id="8" name="Oval 7"/>
            <p:cNvSpPr/>
            <p:nvPr/>
          </p:nvSpPr>
          <p:spPr>
            <a:xfrm>
              <a:off x="3302048" y="2239347"/>
              <a:ext cx="2078157" cy="1106047"/>
            </a:xfrm>
            <a:prstGeom prst="ellipse">
              <a:avLst/>
            </a:prstGeom>
            <a:gradFill flip="none" rotWithShape="1">
              <a:gsLst>
                <a:gs pos="0">
                  <a:srgbClr val="008000"/>
                </a:gs>
                <a:gs pos="100000">
                  <a:srgbClr val="FFFFFF"/>
                </a:gs>
                <a:gs pos="99000">
                  <a:srgbClr val="FF0000"/>
                </a:gs>
              </a:gsLst>
              <a:lin ang="0" scaled="1"/>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46697" y="2403567"/>
              <a:ext cx="1788858" cy="724695"/>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grpSp>
      <p:sp>
        <p:nvSpPr>
          <p:cNvPr id="4" name="Oval 3"/>
          <p:cNvSpPr/>
          <p:nvPr/>
        </p:nvSpPr>
        <p:spPr>
          <a:xfrm>
            <a:off x="1894907" y="3101878"/>
            <a:ext cx="2412496" cy="160912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36613" y="4786605"/>
            <a:ext cx="2670790" cy="1950776"/>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06826" y="4247814"/>
            <a:ext cx="3389742" cy="148581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21990" y="3111161"/>
            <a:ext cx="2015902" cy="1477328"/>
          </a:xfrm>
          <a:prstGeom prst="rect">
            <a:avLst/>
          </a:prstGeom>
          <a:noFill/>
        </p:spPr>
        <p:txBody>
          <a:bodyPr wrap="square" rtlCol="0">
            <a:spAutoFit/>
          </a:bodyPr>
          <a:lstStyle/>
          <a:p>
            <a:pPr algn="ctr"/>
            <a:r>
              <a:rPr lang="en-US" b="1" dirty="0">
                <a:solidFill>
                  <a:schemeClr val="bg1"/>
                </a:solidFill>
              </a:rPr>
              <a:t>White House</a:t>
            </a:r>
          </a:p>
          <a:p>
            <a:pPr algn="ctr"/>
            <a:r>
              <a:rPr lang="en-US" sz="1200" dirty="0">
                <a:solidFill>
                  <a:schemeClr val="bg1"/>
                </a:solidFill>
              </a:rPr>
              <a:t>(Jack Quinn, Counsel to the President; Elena </a:t>
            </a:r>
            <a:r>
              <a:rPr lang="en-US" sz="1200" dirty="0" err="1">
                <a:solidFill>
                  <a:schemeClr val="bg1"/>
                </a:solidFill>
              </a:rPr>
              <a:t>Kagan</a:t>
            </a:r>
            <a:r>
              <a:rPr lang="en-US" sz="1200" dirty="0">
                <a:solidFill>
                  <a:schemeClr val="bg1"/>
                </a:solidFill>
              </a:rPr>
              <a:t>, Associate Counsel to the President; Kathleen </a:t>
            </a:r>
            <a:r>
              <a:rPr lang="en-US" sz="1200" dirty="0" err="1">
                <a:solidFill>
                  <a:schemeClr val="bg1"/>
                </a:solidFill>
              </a:rPr>
              <a:t>Wallman</a:t>
            </a:r>
            <a:r>
              <a:rPr lang="en-US" sz="1200" dirty="0">
                <a:solidFill>
                  <a:schemeClr val="bg1"/>
                </a:solidFill>
              </a:rPr>
              <a:t>, Deputy Counsel to the President)</a:t>
            </a:r>
          </a:p>
        </p:txBody>
      </p:sp>
      <p:sp>
        <p:nvSpPr>
          <p:cNvPr id="11" name="TextBox 10"/>
          <p:cNvSpPr txBox="1"/>
          <p:nvPr/>
        </p:nvSpPr>
        <p:spPr>
          <a:xfrm>
            <a:off x="7169682" y="4472275"/>
            <a:ext cx="2859731" cy="1107996"/>
          </a:xfrm>
          <a:prstGeom prst="rect">
            <a:avLst/>
          </a:prstGeom>
          <a:noFill/>
        </p:spPr>
        <p:txBody>
          <a:bodyPr wrap="square" rtlCol="0">
            <a:spAutoFit/>
          </a:bodyPr>
          <a:lstStyle/>
          <a:p>
            <a:pPr algn="ctr"/>
            <a:r>
              <a:rPr lang="en-US" b="1" dirty="0">
                <a:solidFill>
                  <a:schemeClr val="bg1"/>
                </a:solidFill>
                <a:latin typeface="Arial"/>
                <a:cs typeface="Arial"/>
              </a:rPr>
              <a:t>Commerce Dept. &amp; PTO</a:t>
            </a:r>
          </a:p>
          <a:p>
            <a:pPr algn="ctr"/>
            <a:r>
              <a:rPr lang="en-US" sz="1200" dirty="0">
                <a:solidFill>
                  <a:schemeClr val="bg1"/>
                </a:solidFill>
                <a:latin typeface="Arial"/>
                <a:cs typeface="Arial"/>
              </a:rPr>
              <a:t>(Lawrence </a:t>
            </a:r>
            <a:r>
              <a:rPr lang="en-US" sz="1200" dirty="0" err="1">
                <a:solidFill>
                  <a:schemeClr val="bg1"/>
                </a:solidFill>
                <a:latin typeface="Arial"/>
                <a:cs typeface="Arial"/>
              </a:rPr>
              <a:t>Goffney</a:t>
            </a:r>
            <a:r>
              <a:rPr lang="en-US" sz="1200" dirty="0">
                <a:solidFill>
                  <a:schemeClr val="bg1"/>
                </a:solidFill>
                <a:latin typeface="Arial"/>
                <a:cs typeface="Arial"/>
              </a:rPr>
              <a:t>, </a:t>
            </a:r>
            <a:r>
              <a:rPr lang="en-US" sz="1200" dirty="0">
                <a:solidFill>
                  <a:schemeClr val="bg1"/>
                </a:solidFill>
                <a:latin typeface="Arial"/>
                <a:ea typeface="ＭＳ 明朝"/>
                <a:cs typeface="Arial"/>
              </a:rPr>
              <a:t>Acting Deputy Secretary of Commerce and Deputy Commissioner of Patents and Trademarks</a:t>
            </a:r>
            <a:r>
              <a:rPr lang="en-US" sz="1200" dirty="0">
                <a:solidFill>
                  <a:schemeClr val="bg1"/>
                </a:solidFill>
                <a:latin typeface="Arial"/>
                <a:cs typeface="Arial"/>
              </a:rPr>
              <a:t>)</a:t>
            </a:r>
          </a:p>
        </p:txBody>
      </p:sp>
      <p:sp>
        <p:nvSpPr>
          <p:cNvPr id="12" name="TextBox 11"/>
          <p:cNvSpPr txBox="1"/>
          <p:nvPr/>
        </p:nvSpPr>
        <p:spPr>
          <a:xfrm>
            <a:off x="1913113" y="5154096"/>
            <a:ext cx="2069458" cy="1107996"/>
          </a:xfrm>
          <a:prstGeom prst="rect">
            <a:avLst/>
          </a:prstGeom>
          <a:noFill/>
        </p:spPr>
        <p:txBody>
          <a:bodyPr wrap="square" rtlCol="0">
            <a:spAutoFit/>
          </a:bodyPr>
          <a:lstStyle/>
          <a:p>
            <a:pPr algn="ctr"/>
            <a:r>
              <a:rPr lang="en-US" b="1" dirty="0" err="1">
                <a:solidFill>
                  <a:schemeClr val="bg1"/>
                </a:solidFill>
              </a:rPr>
              <a:t>DoJ</a:t>
            </a:r>
            <a:r>
              <a:rPr lang="en-US" b="1" dirty="0">
                <a:solidFill>
                  <a:schemeClr val="bg1"/>
                </a:solidFill>
              </a:rPr>
              <a:t> Antitrust</a:t>
            </a:r>
          </a:p>
          <a:p>
            <a:pPr algn="ctr"/>
            <a:r>
              <a:rPr lang="en-US" sz="1200" dirty="0">
                <a:solidFill>
                  <a:srgbClr val="FFFFFF"/>
                </a:solidFill>
                <a:latin typeface="Arial"/>
                <a:cs typeface="Arial"/>
              </a:rPr>
              <a:t>(Joel Klein, </a:t>
            </a:r>
            <a:r>
              <a:rPr lang="en-US" sz="1200" dirty="0">
                <a:solidFill>
                  <a:srgbClr val="FFFFFF"/>
                </a:solidFill>
                <a:latin typeface="Arial"/>
                <a:ea typeface="ＭＳ 明朝"/>
                <a:cs typeface="Arial"/>
              </a:rPr>
              <a:t>Deputy Assistant Attorney General; David </a:t>
            </a:r>
            <a:r>
              <a:rPr lang="en-US" sz="1200" dirty="0">
                <a:solidFill>
                  <a:srgbClr val="FFFFFF"/>
                </a:solidFill>
                <a:latin typeface="Arial"/>
                <a:cs typeface="Arial"/>
              </a:rPr>
              <a:t>Ogden, </a:t>
            </a:r>
            <a:r>
              <a:rPr lang="en-US" sz="1200" dirty="0">
                <a:solidFill>
                  <a:srgbClr val="FFFFFF"/>
                </a:solidFill>
                <a:latin typeface="Arial"/>
                <a:ea typeface="ＭＳ 明朝"/>
                <a:cs typeface="Arial"/>
              </a:rPr>
              <a:t>Associate Deputy Attorney General</a:t>
            </a:r>
            <a:r>
              <a:rPr lang="en-US" sz="1200" dirty="0">
                <a:solidFill>
                  <a:srgbClr val="FFFFFF"/>
                </a:solidFill>
                <a:latin typeface="Arial"/>
                <a:cs typeface="Arial"/>
              </a:rPr>
              <a:t>)</a:t>
            </a:r>
          </a:p>
        </p:txBody>
      </p:sp>
      <p:cxnSp>
        <p:nvCxnSpPr>
          <p:cNvPr id="17" name="Straight Arrow Connector 16"/>
          <p:cNvCxnSpPr/>
          <p:nvPr/>
        </p:nvCxnSpPr>
        <p:spPr>
          <a:xfrm flipV="1">
            <a:off x="4052082" y="3199732"/>
            <a:ext cx="1281791" cy="19543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11871" y="3033272"/>
            <a:ext cx="782934" cy="5240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1"/>
          </p:cNvCxnSpPr>
          <p:nvPr/>
        </p:nvCxnSpPr>
        <p:spPr>
          <a:xfrm flipH="1" flipV="1">
            <a:off x="6739456" y="3242892"/>
            <a:ext cx="663786" cy="12225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38420" y="2455548"/>
            <a:ext cx="2752293" cy="646331"/>
          </a:xfrm>
          <a:prstGeom prst="rect">
            <a:avLst/>
          </a:prstGeom>
          <a:noFill/>
        </p:spPr>
        <p:txBody>
          <a:bodyPr wrap="square" rtlCol="0">
            <a:spAutoFit/>
          </a:bodyPr>
          <a:lstStyle/>
          <a:p>
            <a:pPr algn="ctr"/>
            <a:r>
              <a:rPr lang="en-US" b="1" u="sng" dirty="0"/>
              <a:t>Pro-Borland</a:t>
            </a:r>
          </a:p>
          <a:p>
            <a:pPr algn="ctr"/>
            <a:r>
              <a:rPr lang="en-US" b="1" dirty="0"/>
              <a:t>(support SG amicus brief)</a:t>
            </a:r>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36" name="Oval 35"/>
          <p:cNvSpPr/>
          <p:nvPr/>
        </p:nvSpPr>
        <p:spPr>
          <a:xfrm>
            <a:off x="4376914" y="5580271"/>
            <a:ext cx="1719087" cy="115711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1916" y="5621363"/>
            <a:ext cx="1832362" cy="938962"/>
          </a:xfrm>
          <a:prstGeom prst="rect">
            <a:avLst/>
          </a:prstGeom>
          <a:noFill/>
        </p:spPr>
        <p:txBody>
          <a:bodyPr wrap="square" rtlCol="0">
            <a:spAutoFit/>
          </a:bodyPr>
          <a:lstStyle/>
          <a:p>
            <a:pPr algn="ctr"/>
            <a:r>
              <a:rPr lang="en-US" b="1" dirty="0">
                <a:solidFill>
                  <a:schemeClr val="bg1"/>
                </a:solidFill>
              </a:rPr>
              <a:t>Council of Economic Advisors (CEA)</a:t>
            </a:r>
          </a:p>
        </p:txBody>
      </p:sp>
      <p:cxnSp>
        <p:nvCxnSpPr>
          <p:cNvPr id="38" name="Straight Arrow Connector 37"/>
          <p:cNvCxnSpPr>
            <a:stCxn id="36" idx="0"/>
          </p:cNvCxnSpPr>
          <p:nvPr/>
        </p:nvCxnSpPr>
        <p:spPr>
          <a:xfrm flipV="1">
            <a:off x="5236457" y="3298987"/>
            <a:ext cx="565942" cy="22812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32" name="Straight Arrow Connector 31"/>
          <p:cNvCxnSpPr>
            <a:stCxn id="31"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35" name="TextBox 34">
            <a:extLst>
              <a:ext uri="{FF2B5EF4-FFF2-40B4-BE49-F238E27FC236}">
                <a16:creationId xmlns:a16="http://schemas.microsoft.com/office/drawing/2014/main" id="{8F03DC63-A1EF-EB48-B6F7-095E5DDD21E8}"/>
              </a:ext>
            </a:extLst>
          </p:cNvPr>
          <p:cNvSpPr txBox="1"/>
          <p:nvPr/>
        </p:nvSpPr>
        <p:spPr>
          <a:xfrm>
            <a:off x="7664509" y="2455547"/>
            <a:ext cx="2752293" cy="646331"/>
          </a:xfrm>
          <a:prstGeom prst="rect">
            <a:avLst/>
          </a:prstGeom>
          <a:noFill/>
        </p:spPr>
        <p:txBody>
          <a:bodyPr wrap="square" rtlCol="0">
            <a:spAutoFit/>
          </a:bodyPr>
          <a:lstStyle/>
          <a:p>
            <a:pPr algn="ctr"/>
            <a:r>
              <a:rPr lang="en-US" b="1" u="sng" dirty="0"/>
              <a:t>Pro-Lotus</a:t>
            </a:r>
          </a:p>
          <a:p>
            <a:pPr algn="ctr"/>
            <a:r>
              <a:rPr lang="en-US" b="1" dirty="0"/>
              <a:t>(oppose SG amicus brief)</a:t>
            </a:r>
          </a:p>
        </p:txBody>
      </p:sp>
      <p:sp>
        <p:nvSpPr>
          <p:cNvPr id="2" name="Rounded Rectangle 1">
            <a:extLst>
              <a:ext uri="{FF2B5EF4-FFF2-40B4-BE49-F238E27FC236}">
                <a16:creationId xmlns:a16="http://schemas.microsoft.com/office/drawing/2014/main" id="{18E08F89-5770-6949-A88F-F79BEF6F2061}"/>
              </a:ext>
            </a:extLst>
          </p:cNvPr>
          <p:cNvSpPr/>
          <p:nvPr/>
        </p:nvSpPr>
        <p:spPr>
          <a:xfrm>
            <a:off x="2816852" y="3928215"/>
            <a:ext cx="1245771" cy="284718"/>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753EF60B-0D68-944A-8E72-A00BB778CC3C}"/>
              </a:ext>
            </a:extLst>
          </p:cNvPr>
          <p:cNvSpPr/>
          <p:nvPr/>
        </p:nvSpPr>
        <p:spPr>
          <a:xfrm>
            <a:off x="2947654" y="3583803"/>
            <a:ext cx="1017482" cy="241738"/>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2564533-8636-4C46-833F-73434BB36BBC}"/>
              </a:ext>
            </a:extLst>
          </p:cNvPr>
          <p:cNvSpPr txBox="1"/>
          <p:nvPr/>
        </p:nvSpPr>
        <p:spPr>
          <a:xfrm>
            <a:off x="7724967" y="6368049"/>
            <a:ext cx="2773580" cy="369332"/>
          </a:xfrm>
          <a:prstGeom prst="rect">
            <a:avLst/>
          </a:prstGeom>
          <a:noFill/>
        </p:spPr>
        <p:txBody>
          <a:bodyPr wrap="none" rtlCol="0">
            <a:spAutoFit/>
          </a:bodyPr>
          <a:lstStyle/>
          <a:p>
            <a:r>
              <a:rPr lang="en-US" dirty="0"/>
              <a:t>Monday, December 4, 1995</a:t>
            </a:r>
          </a:p>
        </p:txBody>
      </p:sp>
      <p:sp>
        <p:nvSpPr>
          <p:cNvPr id="15" name="Freeform 14">
            <a:extLst>
              <a:ext uri="{FF2B5EF4-FFF2-40B4-BE49-F238E27FC236}">
                <a16:creationId xmlns:a16="http://schemas.microsoft.com/office/drawing/2014/main" id="{25584BED-91EC-3D42-B38B-A78E103DC882}"/>
              </a:ext>
            </a:extLst>
          </p:cNvPr>
          <p:cNvSpPr/>
          <p:nvPr/>
        </p:nvSpPr>
        <p:spPr>
          <a:xfrm>
            <a:off x="3983422" y="3647091"/>
            <a:ext cx="485385" cy="399393"/>
          </a:xfrm>
          <a:custGeom>
            <a:avLst/>
            <a:gdLst>
              <a:gd name="connsiteX0" fmla="*/ 0 w 485385"/>
              <a:gd name="connsiteY0" fmla="*/ 0 h 399393"/>
              <a:gd name="connsiteX1" fmla="*/ 483476 w 485385"/>
              <a:gd name="connsiteY1" fmla="*/ 168165 h 399393"/>
              <a:gd name="connsiteX2" fmla="*/ 136634 w 485385"/>
              <a:gd name="connsiteY2" fmla="*/ 399393 h 399393"/>
            </a:gdLst>
            <a:ahLst/>
            <a:cxnLst>
              <a:cxn ang="0">
                <a:pos x="connsiteX0" y="connsiteY0"/>
              </a:cxn>
              <a:cxn ang="0">
                <a:pos x="connsiteX1" y="connsiteY1"/>
              </a:cxn>
              <a:cxn ang="0">
                <a:pos x="connsiteX2" y="connsiteY2"/>
              </a:cxn>
            </a:cxnLst>
            <a:rect l="l" t="t" r="r" b="b"/>
            <a:pathLst>
              <a:path w="485385" h="399393">
                <a:moveTo>
                  <a:pt x="0" y="0"/>
                </a:moveTo>
                <a:cubicBezTo>
                  <a:pt x="230352" y="50800"/>
                  <a:pt x="460704" y="101600"/>
                  <a:pt x="483476" y="168165"/>
                </a:cubicBezTo>
                <a:cubicBezTo>
                  <a:pt x="506248" y="234730"/>
                  <a:pt x="321441" y="317061"/>
                  <a:pt x="136634" y="399393"/>
                </a:cubicBezTo>
              </a:path>
            </a:pathLst>
          </a:custGeom>
          <a:noFill/>
          <a:ln w="25400">
            <a:solidFill>
              <a:srgbClr val="FFFF00"/>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BC3146E2-C384-A04A-BF04-5EB0803E8246}"/>
              </a:ext>
            </a:extLst>
          </p:cNvPr>
          <p:cNvSpPr/>
          <p:nvPr/>
        </p:nvSpPr>
        <p:spPr>
          <a:xfrm>
            <a:off x="2056046" y="5776791"/>
            <a:ext cx="1017482" cy="241738"/>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A4743DE6-8248-7E40-A1AE-7E46D93103A2}"/>
              </a:ext>
            </a:extLst>
          </p:cNvPr>
          <p:cNvSpPr/>
          <p:nvPr/>
        </p:nvSpPr>
        <p:spPr>
          <a:xfrm>
            <a:off x="1724968" y="3735660"/>
            <a:ext cx="1170633" cy="2007219"/>
          </a:xfrm>
          <a:custGeom>
            <a:avLst/>
            <a:gdLst>
              <a:gd name="connsiteX0" fmla="*/ 334292 w 1170633"/>
              <a:gd name="connsiteY0" fmla="*/ 2007219 h 2007219"/>
              <a:gd name="connsiteX1" fmla="*/ 44360 w 1170633"/>
              <a:gd name="connsiteY1" fmla="*/ 791736 h 2007219"/>
              <a:gd name="connsiteX2" fmla="*/ 1170633 w 1170633"/>
              <a:gd name="connsiteY2" fmla="*/ 0 h 2007219"/>
            </a:gdLst>
            <a:ahLst/>
            <a:cxnLst>
              <a:cxn ang="0">
                <a:pos x="connsiteX0" y="connsiteY0"/>
              </a:cxn>
              <a:cxn ang="0">
                <a:pos x="connsiteX1" y="connsiteY1"/>
              </a:cxn>
              <a:cxn ang="0">
                <a:pos x="connsiteX2" y="connsiteY2"/>
              </a:cxn>
            </a:cxnLst>
            <a:rect l="l" t="t" r="r" b="b"/>
            <a:pathLst>
              <a:path w="1170633" h="2007219">
                <a:moveTo>
                  <a:pt x="334292" y="2007219"/>
                </a:moveTo>
                <a:cubicBezTo>
                  <a:pt x="119631" y="1566745"/>
                  <a:pt x="-95030" y="1126272"/>
                  <a:pt x="44360" y="791736"/>
                </a:cubicBezTo>
                <a:cubicBezTo>
                  <a:pt x="183750" y="457200"/>
                  <a:pt x="677191" y="228600"/>
                  <a:pt x="1170633" y="0"/>
                </a:cubicBezTo>
              </a:path>
            </a:pathLst>
          </a:custGeom>
          <a:noFill/>
          <a:ln w="25400">
            <a:solidFill>
              <a:srgbClr val="FFFF00"/>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3F4F578-B01A-0C4E-9B36-EC584D846152}"/>
              </a:ext>
            </a:extLst>
          </p:cNvPr>
          <p:cNvSpPr/>
          <p:nvPr/>
        </p:nvSpPr>
        <p:spPr>
          <a:xfrm>
            <a:off x="6164279" y="5621363"/>
            <a:ext cx="2096853" cy="81790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D8A69D3-60F0-2C43-984F-169FFB4389B4}"/>
              </a:ext>
            </a:extLst>
          </p:cNvPr>
          <p:cNvSpPr txBox="1"/>
          <p:nvPr/>
        </p:nvSpPr>
        <p:spPr>
          <a:xfrm>
            <a:off x="5838840" y="5708094"/>
            <a:ext cx="2859731" cy="553998"/>
          </a:xfrm>
          <a:prstGeom prst="rect">
            <a:avLst/>
          </a:prstGeom>
          <a:noFill/>
        </p:spPr>
        <p:txBody>
          <a:bodyPr wrap="square" rtlCol="0">
            <a:spAutoFit/>
          </a:bodyPr>
          <a:lstStyle/>
          <a:p>
            <a:pPr algn="ctr"/>
            <a:r>
              <a:rPr lang="en-US" b="1" dirty="0">
                <a:solidFill>
                  <a:schemeClr val="bg1"/>
                </a:solidFill>
                <a:latin typeface="Arial"/>
                <a:cs typeface="Arial"/>
              </a:rPr>
              <a:t>Copyright Office</a:t>
            </a:r>
          </a:p>
          <a:p>
            <a:pPr algn="ctr"/>
            <a:r>
              <a:rPr lang="en-US" sz="1200" dirty="0">
                <a:solidFill>
                  <a:schemeClr val="bg1"/>
                </a:solidFill>
                <a:latin typeface="Arial"/>
                <a:cs typeface="Arial"/>
              </a:rPr>
              <a:t>(Marybeth Peters, Register)</a:t>
            </a:r>
          </a:p>
        </p:txBody>
      </p:sp>
      <p:cxnSp>
        <p:nvCxnSpPr>
          <p:cNvPr id="46" name="Straight Arrow Connector 45">
            <a:extLst>
              <a:ext uri="{FF2B5EF4-FFF2-40B4-BE49-F238E27FC236}">
                <a16:creationId xmlns:a16="http://schemas.microsoft.com/office/drawing/2014/main" id="{E398E70D-6E2A-9840-8CAC-2BE838B77528}"/>
              </a:ext>
            </a:extLst>
          </p:cNvPr>
          <p:cNvCxnSpPr>
            <a:cxnSpLocks/>
          </p:cNvCxnSpPr>
          <p:nvPr/>
        </p:nvCxnSpPr>
        <p:spPr>
          <a:xfrm flipH="1" flipV="1">
            <a:off x="6472301" y="3298986"/>
            <a:ext cx="279485" cy="240910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622568"/>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2-02 at 1.43.03 PM.png"/>
          <p:cNvPicPr>
            <a:picLocks noGrp="1" noChangeAspect="1"/>
          </p:cNvPicPr>
          <p:nvPr>
            <p:ph idx="1"/>
          </p:nvPr>
        </p:nvPicPr>
        <p:blipFill>
          <a:blip r:embed="rId2">
            <a:extLst>
              <a:ext uri="{28A0092B-C50C-407E-A947-70E740481C1C}">
                <a14:useLocalDpi xmlns:a14="http://schemas.microsoft.com/office/drawing/2010/main" val="0"/>
              </a:ext>
            </a:extLst>
          </a:blip>
          <a:srcRect t="6200" b="6200"/>
          <a:stretch>
            <a:fillRect/>
          </a:stretch>
        </p:blipFill>
        <p:spPr>
          <a:xfrm>
            <a:off x="1598749" y="1220251"/>
            <a:ext cx="8994503" cy="4946630"/>
          </a:xfrm>
        </p:spPr>
      </p:pic>
      <p:pic>
        <p:nvPicPr>
          <p:cNvPr id="6" name="Picture 5"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Tree>
    <p:extLst>
      <p:ext uri="{BB962C8B-B14F-4D97-AF65-F5344CB8AC3E}">
        <p14:creationId xmlns:p14="http://schemas.microsoft.com/office/powerpoint/2010/main" val="158019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976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127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759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921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50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33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036266"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9433629"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7595304"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3924146"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5801612"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3688108"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73586" y="3898900"/>
            <a:ext cx="3176766" cy="0"/>
          </a:xfrm>
          <a:prstGeom prst="line">
            <a:avLst/>
          </a:prstGeom>
          <a:ln w="57150" cmpd="sng">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214748" y="2963716"/>
            <a:ext cx="1239506" cy="1735"/>
          </a:xfrm>
          <a:prstGeom prst="line">
            <a:avLst/>
          </a:prstGeom>
          <a:ln>
            <a:solidFill>
              <a:schemeClr val="accent6">
                <a:lumMod val="75000"/>
              </a:schemeClr>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14748" y="2044553"/>
            <a:ext cx="3176766" cy="0"/>
          </a:xfrm>
          <a:prstGeom prst="line">
            <a:avLst/>
          </a:prstGeom>
          <a:ln w="57150" cmpd="sng">
            <a:solidFill>
              <a:srgbClr val="008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938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4961139" y="3898900"/>
            <a:ext cx="1095485" cy="369332"/>
          </a:xfrm>
          <a:prstGeom prst="rect">
            <a:avLst/>
          </a:prstGeom>
          <a:noFill/>
        </p:spPr>
        <p:txBody>
          <a:bodyPr wrap="none" rtlCol="0">
            <a:spAutoFit/>
          </a:bodyPr>
          <a:lstStyle/>
          <a:p>
            <a:r>
              <a:rPr lang="en-US" dirty="0">
                <a:solidFill>
                  <a:srgbClr val="0000FF"/>
                </a:solidFill>
              </a:rPr>
              <a:t>Lotus 123</a:t>
            </a:r>
          </a:p>
        </p:txBody>
      </p:sp>
      <p:sp>
        <p:nvSpPr>
          <p:cNvPr id="32" name="TextBox 31"/>
          <p:cNvSpPr txBox="1"/>
          <p:nvPr/>
        </p:nvSpPr>
        <p:spPr>
          <a:xfrm>
            <a:off x="5254016" y="2963715"/>
            <a:ext cx="1210588" cy="369332"/>
          </a:xfrm>
          <a:prstGeom prst="rect">
            <a:avLst/>
          </a:prstGeom>
          <a:noFill/>
        </p:spPr>
        <p:txBody>
          <a:bodyPr wrap="none" rtlCol="0">
            <a:spAutoFit/>
          </a:bodyPr>
          <a:lstStyle/>
          <a:p>
            <a:r>
              <a:rPr lang="en-US" dirty="0">
                <a:solidFill>
                  <a:schemeClr val="accent6">
                    <a:lumMod val="75000"/>
                  </a:schemeClr>
                </a:solidFill>
              </a:rPr>
              <a:t>VP Planner</a:t>
            </a:r>
          </a:p>
        </p:txBody>
      </p:sp>
      <p:sp>
        <p:nvSpPr>
          <p:cNvPr id="34" name="TextBox 33"/>
          <p:cNvSpPr txBox="1"/>
          <p:nvPr/>
        </p:nvSpPr>
        <p:spPr>
          <a:xfrm>
            <a:off x="6075762" y="2044553"/>
            <a:ext cx="920444" cy="369332"/>
          </a:xfrm>
          <a:prstGeom prst="rect">
            <a:avLst/>
          </a:prstGeom>
          <a:noFill/>
        </p:spPr>
        <p:txBody>
          <a:bodyPr wrap="none" rtlCol="0">
            <a:spAutoFit/>
          </a:bodyPr>
          <a:lstStyle/>
          <a:p>
            <a:r>
              <a:rPr lang="en-US" dirty="0">
                <a:solidFill>
                  <a:srgbClr val="008000"/>
                </a:solidFill>
              </a:rPr>
              <a:t>Quattro</a:t>
            </a:r>
          </a:p>
        </p:txBody>
      </p:sp>
      <p:cxnSp>
        <p:nvCxnSpPr>
          <p:cNvPr id="21" name="Straight Connector 20"/>
          <p:cNvCxnSpPr/>
          <p:nvPr/>
        </p:nvCxnSpPr>
        <p:spPr>
          <a:xfrm>
            <a:off x="5178425" y="988577"/>
            <a:ext cx="5167462" cy="0"/>
          </a:xfrm>
          <a:prstGeom prst="line">
            <a:avLst/>
          </a:prstGeom>
          <a:ln w="57150" cmpd="sng">
            <a:solidFill>
              <a:srgbClr val="FF0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258839" y="988577"/>
            <a:ext cx="662787" cy="369332"/>
          </a:xfrm>
          <a:prstGeom prst="rect">
            <a:avLst/>
          </a:prstGeom>
          <a:noFill/>
        </p:spPr>
        <p:txBody>
          <a:bodyPr wrap="none" rtlCol="0">
            <a:spAutoFit/>
          </a:bodyPr>
          <a:lstStyle/>
          <a:p>
            <a:r>
              <a:rPr lang="en-US" dirty="0">
                <a:solidFill>
                  <a:srgbClr val="FF0000"/>
                </a:solidFill>
              </a:rPr>
              <a:t>Excel</a:t>
            </a:r>
          </a:p>
        </p:txBody>
      </p:sp>
      <p:sp>
        <p:nvSpPr>
          <p:cNvPr id="2" name="TextBox 1"/>
          <p:cNvSpPr txBox="1"/>
          <p:nvPr/>
        </p:nvSpPr>
        <p:spPr>
          <a:xfrm>
            <a:off x="1976547" y="612501"/>
            <a:ext cx="1760610" cy="923330"/>
          </a:xfrm>
          <a:prstGeom prst="rect">
            <a:avLst/>
          </a:prstGeom>
          <a:noFill/>
        </p:spPr>
        <p:txBody>
          <a:bodyPr wrap="none" rtlCol="0">
            <a:spAutoFit/>
          </a:bodyPr>
          <a:lstStyle/>
          <a:p>
            <a:r>
              <a:rPr lang="en-US" dirty="0"/>
              <a:t>By 1990, </a:t>
            </a:r>
          </a:p>
          <a:p>
            <a:r>
              <a:rPr lang="en-US" dirty="0"/>
              <a:t>only 3 remained </a:t>
            </a:r>
          </a:p>
          <a:p>
            <a:r>
              <a:rPr lang="en-US" dirty="0"/>
              <a:t>viable</a:t>
            </a:r>
          </a:p>
        </p:txBody>
      </p:sp>
    </p:spTree>
    <p:extLst>
      <p:ext uri="{BB962C8B-B14F-4D97-AF65-F5344CB8AC3E}">
        <p14:creationId xmlns:p14="http://schemas.microsoft.com/office/powerpoint/2010/main" val="340191310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839"/>
            <a:ext cx="8229600" cy="1143000"/>
          </a:xfrm>
        </p:spPr>
        <p:txBody>
          <a:bodyPr>
            <a:normAutofit/>
          </a:bodyPr>
          <a:lstStyle/>
          <a:p>
            <a:r>
              <a:rPr lang="en-US" sz="3600" dirty="0"/>
              <a:t>Possible Arguments for Borland</a:t>
            </a:r>
          </a:p>
        </p:txBody>
      </p:sp>
      <p:sp>
        <p:nvSpPr>
          <p:cNvPr id="3" name="Content Placeholder 2"/>
          <p:cNvSpPr>
            <a:spLocks noGrp="1"/>
          </p:cNvSpPr>
          <p:nvPr>
            <p:ph idx="1"/>
          </p:nvPr>
        </p:nvSpPr>
        <p:spPr>
          <a:xfrm>
            <a:off x="1981201" y="1275839"/>
            <a:ext cx="5029508" cy="5086634"/>
          </a:xfrm>
        </p:spPr>
        <p:txBody>
          <a:bodyPr>
            <a:normAutofit lnSpcReduction="10000"/>
          </a:bodyPr>
          <a:lstStyle/>
          <a:p>
            <a:pPr marL="514350" indent="-514350">
              <a:buFont typeface="+mj-lt"/>
              <a:buAutoNum type="arabicParenR"/>
            </a:pPr>
            <a:r>
              <a:rPr lang="en-US" sz="2400" dirty="0"/>
              <a:t>Lack of Originality</a:t>
            </a:r>
          </a:p>
          <a:p>
            <a:pPr marL="514350" indent="-514350">
              <a:buFont typeface="+mj-lt"/>
              <a:buAutoNum type="arabicParenR"/>
            </a:pPr>
            <a:r>
              <a:rPr lang="en-US" sz="2400" dirty="0"/>
              <a:t>Menu is not protected “expression”</a:t>
            </a:r>
          </a:p>
          <a:p>
            <a:pPr marL="514350" indent="-514350">
              <a:buFont typeface="+mj-lt"/>
              <a:buAutoNum type="arabicParenR"/>
            </a:pPr>
            <a:r>
              <a:rPr lang="en-US" sz="2400" dirty="0"/>
              <a:t>Merger</a:t>
            </a:r>
          </a:p>
          <a:p>
            <a:pPr marL="514350" indent="-514350">
              <a:buFont typeface="+mj-lt"/>
              <a:buAutoNum type="arabicParenR"/>
            </a:pPr>
            <a:r>
              <a:rPr lang="en-US" sz="2400" dirty="0"/>
              <a:t>Scene-a-faire</a:t>
            </a:r>
          </a:p>
          <a:p>
            <a:pPr marL="514350" indent="-514350">
              <a:buFont typeface="+mj-lt"/>
              <a:buAutoNum type="arabicParenR"/>
            </a:pPr>
            <a:r>
              <a:rPr lang="en-US" sz="2400" dirty="0"/>
              <a:t>No protection for “words and short phrases”</a:t>
            </a:r>
          </a:p>
          <a:p>
            <a:pPr marL="514350" indent="-514350">
              <a:buFont typeface="+mj-lt"/>
              <a:buAutoNum type="arabicParenR"/>
            </a:pPr>
            <a:r>
              <a:rPr lang="en-US" sz="2400" dirty="0"/>
              <a:t>Method of Operation – 102(b)</a:t>
            </a:r>
          </a:p>
          <a:p>
            <a:pPr marL="514350" indent="-514350">
              <a:buFont typeface="+mj-lt"/>
              <a:buAutoNum type="arabicParenR"/>
            </a:pPr>
            <a:r>
              <a:rPr lang="en-US" sz="2400" dirty="0"/>
              <a:t>De </a:t>
            </a:r>
            <a:r>
              <a:rPr lang="en-US" sz="2400" dirty="0" err="1"/>
              <a:t>minimis</a:t>
            </a:r>
            <a:r>
              <a:rPr lang="en-US" sz="2400" dirty="0"/>
              <a:t> copying</a:t>
            </a:r>
          </a:p>
          <a:p>
            <a:pPr marL="514350" indent="-514350">
              <a:buFont typeface="+mj-lt"/>
              <a:buAutoNum type="arabicParenR"/>
            </a:pPr>
            <a:r>
              <a:rPr lang="en-US" sz="2400" dirty="0"/>
              <a:t>Fair Use</a:t>
            </a:r>
          </a:p>
          <a:p>
            <a:pPr marL="514350" indent="-514350">
              <a:buFont typeface="+mj-lt"/>
              <a:buAutoNum type="arabicParenR"/>
            </a:pPr>
            <a:r>
              <a:rPr lang="en-US" sz="2400" dirty="0"/>
              <a:t>Privilege for Interoperability</a:t>
            </a:r>
          </a:p>
          <a:p>
            <a:pPr marL="514350" indent="-514350">
              <a:buFont typeface="+mj-lt"/>
              <a:buAutoNum type="arabicParenR"/>
            </a:pPr>
            <a:r>
              <a:rPr lang="en-US" sz="2400" dirty="0"/>
              <a:t>Copyright protection for software is bad policy</a:t>
            </a:r>
          </a:p>
        </p:txBody>
      </p:sp>
      <p:sp>
        <p:nvSpPr>
          <p:cNvPr id="4" name="Rounded Rectangle 3"/>
          <p:cNvSpPr/>
          <p:nvPr/>
        </p:nvSpPr>
        <p:spPr>
          <a:xfrm>
            <a:off x="1981202" y="3933389"/>
            <a:ext cx="4480837" cy="4253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529853" y="3915619"/>
            <a:ext cx="808935" cy="461665"/>
          </a:xfrm>
          <a:prstGeom prst="rect">
            <a:avLst/>
          </a:prstGeom>
          <a:noFill/>
        </p:spPr>
        <p:txBody>
          <a:bodyPr wrap="none" rtlCol="0">
            <a:spAutoFit/>
          </a:bodyPr>
          <a:lstStyle/>
          <a:p>
            <a:r>
              <a:rPr lang="en-US" sz="2400" dirty="0">
                <a:solidFill>
                  <a:srgbClr val="FF0000"/>
                </a:solidFill>
              </a:rPr>
              <a:t>Stahl</a:t>
            </a:r>
          </a:p>
        </p:txBody>
      </p:sp>
      <p:sp>
        <p:nvSpPr>
          <p:cNvPr id="6" name="Rounded Rectangle 5"/>
          <p:cNvSpPr/>
          <p:nvPr/>
        </p:nvSpPr>
        <p:spPr>
          <a:xfrm>
            <a:off x="1981201" y="4757795"/>
            <a:ext cx="1755977" cy="4253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09435" y="4757796"/>
            <a:ext cx="1070125" cy="461665"/>
          </a:xfrm>
          <a:prstGeom prst="rect">
            <a:avLst/>
          </a:prstGeom>
          <a:noFill/>
        </p:spPr>
        <p:txBody>
          <a:bodyPr wrap="none" rtlCol="0">
            <a:spAutoFit/>
          </a:bodyPr>
          <a:lstStyle/>
          <a:p>
            <a:r>
              <a:rPr lang="en-US" sz="2400" dirty="0" err="1">
                <a:solidFill>
                  <a:srgbClr val="FF0000"/>
                </a:solidFill>
              </a:rPr>
              <a:t>Boudin</a:t>
            </a:r>
            <a:endParaRPr lang="en-US" sz="2400" dirty="0">
              <a:solidFill>
                <a:srgbClr val="FF0000"/>
              </a:solidFill>
            </a:endParaRPr>
          </a:p>
        </p:txBody>
      </p:sp>
      <p:sp>
        <p:nvSpPr>
          <p:cNvPr id="8" name="Rounded Rectangle 7">
            <a:extLst>
              <a:ext uri="{FF2B5EF4-FFF2-40B4-BE49-F238E27FC236}">
                <a16:creationId xmlns:a16="http://schemas.microsoft.com/office/drawing/2014/main" id="{46FF9FC0-3FE1-D34A-85FE-4DF7ECDBB819}"/>
              </a:ext>
            </a:extLst>
          </p:cNvPr>
          <p:cNvSpPr/>
          <p:nvPr/>
        </p:nvSpPr>
        <p:spPr>
          <a:xfrm>
            <a:off x="1981202" y="1674847"/>
            <a:ext cx="3526220" cy="743992"/>
          </a:xfrm>
          <a:prstGeom prst="roundRect">
            <a:avLst/>
          </a:prstGeom>
          <a:noFill/>
          <a:ln w="28575" cmpd="sng">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1F2EF2-03F0-9045-8C20-2619EB7C2D16}"/>
              </a:ext>
            </a:extLst>
          </p:cNvPr>
          <p:cNvSpPr txBox="1"/>
          <p:nvPr/>
        </p:nvSpPr>
        <p:spPr>
          <a:xfrm>
            <a:off x="5541519" y="1816011"/>
            <a:ext cx="3041410" cy="461665"/>
          </a:xfrm>
          <a:prstGeom prst="rect">
            <a:avLst/>
          </a:prstGeom>
          <a:noFill/>
        </p:spPr>
        <p:txBody>
          <a:bodyPr wrap="none" rtlCol="0">
            <a:spAutoFit/>
          </a:bodyPr>
          <a:lstStyle/>
          <a:p>
            <a:r>
              <a:rPr lang="en-US" sz="2400" dirty="0">
                <a:solidFill>
                  <a:srgbClr val="0070C0"/>
                </a:solidFill>
              </a:rPr>
              <a:t>DOJ prefers this theory</a:t>
            </a:r>
          </a:p>
        </p:txBody>
      </p:sp>
      <p:sp>
        <p:nvSpPr>
          <p:cNvPr id="10" name="&quot;No&quot; Symbol 9">
            <a:extLst>
              <a:ext uri="{FF2B5EF4-FFF2-40B4-BE49-F238E27FC236}">
                <a16:creationId xmlns:a16="http://schemas.microsoft.com/office/drawing/2014/main" id="{38C58A93-C151-274A-B583-6842E84110C7}"/>
              </a:ext>
            </a:extLst>
          </p:cNvPr>
          <p:cNvSpPr/>
          <p:nvPr/>
        </p:nvSpPr>
        <p:spPr>
          <a:xfrm>
            <a:off x="4572001" y="3668111"/>
            <a:ext cx="1114097" cy="987973"/>
          </a:xfrm>
          <a:prstGeom prst="noSmoking">
            <a:avLst/>
          </a:prstGeom>
          <a:gradFill>
            <a:gsLst>
              <a:gs pos="0">
                <a:schemeClr val="accent1">
                  <a:tint val="100000"/>
                  <a:shade val="100000"/>
                  <a:satMod val="130000"/>
                  <a:alpha val="2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94B29A5-07AC-B642-A59E-614A9D7A461C}"/>
              </a:ext>
            </a:extLst>
          </p:cNvPr>
          <p:cNvSpPr txBox="1"/>
          <p:nvPr/>
        </p:nvSpPr>
        <p:spPr>
          <a:xfrm>
            <a:off x="5539467" y="3471725"/>
            <a:ext cx="671146" cy="461665"/>
          </a:xfrm>
          <a:prstGeom prst="rect">
            <a:avLst/>
          </a:prstGeom>
          <a:noFill/>
        </p:spPr>
        <p:txBody>
          <a:bodyPr wrap="none" rtlCol="0">
            <a:spAutoFit/>
          </a:bodyPr>
          <a:lstStyle/>
          <a:p>
            <a:r>
              <a:rPr lang="en-US" sz="2400" dirty="0">
                <a:solidFill>
                  <a:srgbClr val="0070C0"/>
                </a:solidFill>
              </a:rPr>
              <a:t>DOJ</a:t>
            </a:r>
          </a:p>
        </p:txBody>
      </p:sp>
    </p:spTree>
    <p:extLst>
      <p:ext uri="{BB962C8B-B14F-4D97-AF65-F5344CB8AC3E}">
        <p14:creationId xmlns:p14="http://schemas.microsoft.com/office/powerpoint/2010/main" val="2237483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19160" y="1889778"/>
            <a:ext cx="2753680" cy="1409209"/>
            <a:chOff x="3302048" y="2239347"/>
            <a:chExt cx="2078157" cy="1106047"/>
          </a:xfrm>
        </p:grpSpPr>
        <p:sp>
          <p:nvSpPr>
            <p:cNvPr id="8" name="Oval 7"/>
            <p:cNvSpPr/>
            <p:nvPr/>
          </p:nvSpPr>
          <p:spPr>
            <a:xfrm>
              <a:off x="3302048" y="2239347"/>
              <a:ext cx="2078157" cy="1106047"/>
            </a:xfrm>
            <a:prstGeom prst="ellipse">
              <a:avLst/>
            </a:prstGeom>
            <a:gradFill flip="none" rotWithShape="1">
              <a:gsLst>
                <a:gs pos="0">
                  <a:srgbClr val="008000"/>
                </a:gs>
                <a:gs pos="100000">
                  <a:srgbClr val="FFFFFF"/>
                </a:gs>
                <a:gs pos="99000">
                  <a:srgbClr val="FF0000"/>
                </a:gs>
              </a:gsLst>
              <a:lin ang="0" scaled="1"/>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46697" y="2403567"/>
              <a:ext cx="1788858" cy="724695"/>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grpSp>
      <p:sp>
        <p:nvSpPr>
          <p:cNvPr id="4" name="Oval 3"/>
          <p:cNvSpPr/>
          <p:nvPr/>
        </p:nvSpPr>
        <p:spPr>
          <a:xfrm>
            <a:off x="1894907" y="3101878"/>
            <a:ext cx="2412496" cy="160912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36613" y="4786605"/>
            <a:ext cx="2670790" cy="1950776"/>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06826" y="4247814"/>
            <a:ext cx="3389742" cy="148581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21990" y="3111161"/>
            <a:ext cx="2015902" cy="1477328"/>
          </a:xfrm>
          <a:prstGeom prst="rect">
            <a:avLst/>
          </a:prstGeom>
          <a:noFill/>
        </p:spPr>
        <p:txBody>
          <a:bodyPr wrap="square" rtlCol="0">
            <a:spAutoFit/>
          </a:bodyPr>
          <a:lstStyle/>
          <a:p>
            <a:pPr algn="ctr"/>
            <a:r>
              <a:rPr lang="en-US" b="1" dirty="0">
                <a:solidFill>
                  <a:schemeClr val="bg1"/>
                </a:solidFill>
              </a:rPr>
              <a:t>White House</a:t>
            </a:r>
          </a:p>
          <a:p>
            <a:pPr algn="ctr"/>
            <a:r>
              <a:rPr lang="en-US" sz="1200" dirty="0">
                <a:solidFill>
                  <a:schemeClr val="bg1"/>
                </a:solidFill>
              </a:rPr>
              <a:t>(Jack Quinn, Counsel to the President; Elena </a:t>
            </a:r>
            <a:r>
              <a:rPr lang="en-US" sz="1200" dirty="0" err="1">
                <a:solidFill>
                  <a:schemeClr val="bg1"/>
                </a:solidFill>
              </a:rPr>
              <a:t>Kagan</a:t>
            </a:r>
            <a:r>
              <a:rPr lang="en-US" sz="1200" dirty="0">
                <a:solidFill>
                  <a:schemeClr val="bg1"/>
                </a:solidFill>
              </a:rPr>
              <a:t>, Associate Counsel to the President; Kathleen </a:t>
            </a:r>
            <a:r>
              <a:rPr lang="en-US" sz="1200" dirty="0" err="1">
                <a:solidFill>
                  <a:schemeClr val="bg1"/>
                </a:solidFill>
              </a:rPr>
              <a:t>Wallman</a:t>
            </a:r>
            <a:r>
              <a:rPr lang="en-US" sz="1200" dirty="0">
                <a:solidFill>
                  <a:schemeClr val="bg1"/>
                </a:solidFill>
              </a:rPr>
              <a:t>, Deputy Counsel to the President)</a:t>
            </a:r>
          </a:p>
        </p:txBody>
      </p:sp>
      <p:sp>
        <p:nvSpPr>
          <p:cNvPr id="11" name="TextBox 10"/>
          <p:cNvSpPr txBox="1"/>
          <p:nvPr/>
        </p:nvSpPr>
        <p:spPr>
          <a:xfrm>
            <a:off x="7169682" y="4472275"/>
            <a:ext cx="2859731" cy="1107996"/>
          </a:xfrm>
          <a:prstGeom prst="rect">
            <a:avLst/>
          </a:prstGeom>
          <a:noFill/>
        </p:spPr>
        <p:txBody>
          <a:bodyPr wrap="square" rtlCol="0">
            <a:spAutoFit/>
          </a:bodyPr>
          <a:lstStyle/>
          <a:p>
            <a:pPr algn="ctr"/>
            <a:r>
              <a:rPr lang="en-US" b="1" dirty="0">
                <a:solidFill>
                  <a:schemeClr val="bg1"/>
                </a:solidFill>
                <a:latin typeface="Arial"/>
                <a:cs typeface="Arial"/>
              </a:rPr>
              <a:t>Commerce Dept. &amp; PTO</a:t>
            </a:r>
          </a:p>
          <a:p>
            <a:pPr algn="ctr"/>
            <a:r>
              <a:rPr lang="en-US" sz="1200" dirty="0">
                <a:solidFill>
                  <a:schemeClr val="bg1"/>
                </a:solidFill>
                <a:latin typeface="Arial"/>
                <a:cs typeface="Arial"/>
              </a:rPr>
              <a:t>(Lawrence </a:t>
            </a:r>
            <a:r>
              <a:rPr lang="en-US" sz="1200" dirty="0" err="1">
                <a:solidFill>
                  <a:schemeClr val="bg1"/>
                </a:solidFill>
                <a:latin typeface="Arial"/>
                <a:cs typeface="Arial"/>
              </a:rPr>
              <a:t>Goffney</a:t>
            </a:r>
            <a:r>
              <a:rPr lang="en-US" sz="1200" dirty="0">
                <a:solidFill>
                  <a:schemeClr val="bg1"/>
                </a:solidFill>
                <a:latin typeface="Arial"/>
                <a:cs typeface="Arial"/>
              </a:rPr>
              <a:t>, </a:t>
            </a:r>
            <a:r>
              <a:rPr lang="en-US" sz="1200" dirty="0">
                <a:solidFill>
                  <a:schemeClr val="bg1"/>
                </a:solidFill>
                <a:latin typeface="Arial"/>
                <a:ea typeface="ＭＳ 明朝"/>
                <a:cs typeface="Arial"/>
              </a:rPr>
              <a:t>Acting Deputy Secretary of Commerce and Deputy Commissioner of Patents and Trademarks</a:t>
            </a:r>
            <a:r>
              <a:rPr lang="en-US" sz="1200" dirty="0">
                <a:solidFill>
                  <a:schemeClr val="bg1"/>
                </a:solidFill>
                <a:latin typeface="Arial"/>
                <a:cs typeface="Arial"/>
              </a:rPr>
              <a:t>)</a:t>
            </a:r>
          </a:p>
        </p:txBody>
      </p:sp>
      <p:sp>
        <p:nvSpPr>
          <p:cNvPr id="12" name="TextBox 11"/>
          <p:cNvSpPr txBox="1"/>
          <p:nvPr/>
        </p:nvSpPr>
        <p:spPr>
          <a:xfrm>
            <a:off x="1913113" y="5154096"/>
            <a:ext cx="2069458" cy="1107996"/>
          </a:xfrm>
          <a:prstGeom prst="rect">
            <a:avLst/>
          </a:prstGeom>
          <a:noFill/>
        </p:spPr>
        <p:txBody>
          <a:bodyPr wrap="square" rtlCol="0">
            <a:spAutoFit/>
          </a:bodyPr>
          <a:lstStyle/>
          <a:p>
            <a:pPr algn="ctr"/>
            <a:r>
              <a:rPr lang="en-US" b="1" dirty="0" err="1">
                <a:solidFill>
                  <a:schemeClr val="bg1"/>
                </a:solidFill>
              </a:rPr>
              <a:t>DoJ</a:t>
            </a:r>
            <a:r>
              <a:rPr lang="en-US" b="1" dirty="0">
                <a:solidFill>
                  <a:schemeClr val="bg1"/>
                </a:solidFill>
              </a:rPr>
              <a:t> Antitrust</a:t>
            </a:r>
          </a:p>
          <a:p>
            <a:pPr algn="ctr"/>
            <a:r>
              <a:rPr lang="en-US" sz="1200" dirty="0">
                <a:solidFill>
                  <a:srgbClr val="FFFFFF"/>
                </a:solidFill>
                <a:latin typeface="Arial"/>
                <a:cs typeface="Arial"/>
              </a:rPr>
              <a:t>(Joel Klein, </a:t>
            </a:r>
            <a:r>
              <a:rPr lang="en-US" sz="1200" dirty="0">
                <a:solidFill>
                  <a:srgbClr val="FFFFFF"/>
                </a:solidFill>
                <a:latin typeface="Arial"/>
                <a:ea typeface="ＭＳ 明朝"/>
                <a:cs typeface="Arial"/>
              </a:rPr>
              <a:t>Deputy Assistant Attorney General; David </a:t>
            </a:r>
            <a:r>
              <a:rPr lang="en-US" sz="1200" dirty="0">
                <a:solidFill>
                  <a:srgbClr val="FFFFFF"/>
                </a:solidFill>
                <a:latin typeface="Arial"/>
                <a:cs typeface="Arial"/>
              </a:rPr>
              <a:t>Ogden, </a:t>
            </a:r>
            <a:r>
              <a:rPr lang="en-US" sz="1200" dirty="0">
                <a:solidFill>
                  <a:srgbClr val="FFFFFF"/>
                </a:solidFill>
                <a:latin typeface="Arial"/>
                <a:ea typeface="ＭＳ 明朝"/>
                <a:cs typeface="Arial"/>
              </a:rPr>
              <a:t>Associate Deputy Attorney General</a:t>
            </a:r>
            <a:r>
              <a:rPr lang="en-US" sz="1200" dirty="0">
                <a:solidFill>
                  <a:srgbClr val="FFFFFF"/>
                </a:solidFill>
                <a:latin typeface="Arial"/>
                <a:cs typeface="Arial"/>
              </a:rPr>
              <a:t>)</a:t>
            </a:r>
          </a:p>
        </p:txBody>
      </p:sp>
      <p:cxnSp>
        <p:nvCxnSpPr>
          <p:cNvPr id="17" name="Straight Arrow Connector 16"/>
          <p:cNvCxnSpPr/>
          <p:nvPr/>
        </p:nvCxnSpPr>
        <p:spPr>
          <a:xfrm flipV="1">
            <a:off x="4052082" y="3199732"/>
            <a:ext cx="1281791" cy="19543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11871" y="3033272"/>
            <a:ext cx="782934" cy="5240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1"/>
          </p:cNvCxnSpPr>
          <p:nvPr/>
        </p:nvCxnSpPr>
        <p:spPr>
          <a:xfrm flipH="1" flipV="1">
            <a:off x="6739456" y="3242892"/>
            <a:ext cx="663786" cy="12225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38420" y="2455548"/>
            <a:ext cx="2752293" cy="646331"/>
          </a:xfrm>
          <a:prstGeom prst="rect">
            <a:avLst/>
          </a:prstGeom>
          <a:noFill/>
        </p:spPr>
        <p:txBody>
          <a:bodyPr wrap="square" rtlCol="0">
            <a:spAutoFit/>
          </a:bodyPr>
          <a:lstStyle/>
          <a:p>
            <a:pPr algn="ctr"/>
            <a:r>
              <a:rPr lang="en-US" b="1" u="sng" dirty="0"/>
              <a:t>Pro-Borland</a:t>
            </a:r>
          </a:p>
          <a:p>
            <a:pPr algn="ctr"/>
            <a:r>
              <a:rPr lang="en-US" b="1" dirty="0"/>
              <a:t>(support SG amicus brief)</a:t>
            </a:r>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36" name="Oval 35"/>
          <p:cNvSpPr/>
          <p:nvPr/>
        </p:nvSpPr>
        <p:spPr>
          <a:xfrm>
            <a:off x="4376914" y="5580271"/>
            <a:ext cx="1719087" cy="115711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1916" y="5621363"/>
            <a:ext cx="1832362" cy="938962"/>
          </a:xfrm>
          <a:prstGeom prst="rect">
            <a:avLst/>
          </a:prstGeom>
          <a:noFill/>
        </p:spPr>
        <p:txBody>
          <a:bodyPr wrap="square" rtlCol="0">
            <a:spAutoFit/>
          </a:bodyPr>
          <a:lstStyle/>
          <a:p>
            <a:pPr algn="ctr"/>
            <a:r>
              <a:rPr lang="en-US" b="1" dirty="0">
                <a:solidFill>
                  <a:schemeClr val="bg1"/>
                </a:solidFill>
              </a:rPr>
              <a:t>Council of Economic Advisors (CEA)</a:t>
            </a:r>
          </a:p>
        </p:txBody>
      </p:sp>
      <p:cxnSp>
        <p:nvCxnSpPr>
          <p:cNvPr id="38" name="Straight Arrow Connector 37"/>
          <p:cNvCxnSpPr>
            <a:stCxn id="36" idx="0"/>
          </p:cNvCxnSpPr>
          <p:nvPr/>
        </p:nvCxnSpPr>
        <p:spPr>
          <a:xfrm flipV="1">
            <a:off x="5236457" y="3298987"/>
            <a:ext cx="565942" cy="22812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32" name="Straight Arrow Connector 31"/>
          <p:cNvCxnSpPr>
            <a:stCxn id="31"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35" name="TextBox 34">
            <a:extLst>
              <a:ext uri="{FF2B5EF4-FFF2-40B4-BE49-F238E27FC236}">
                <a16:creationId xmlns:a16="http://schemas.microsoft.com/office/drawing/2014/main" id="{8F03DC63-A1EF-EB48-B6F7-095E5DDD21E8}"/>
              </a:ext>
            </a:extLst>
          </p:cNvPr>
          <p:cNvSpPr txBox="1"/>
          <p:nvPr/>
        </p:nvSpPr>
        <p:spPr>
          <a:xfrm>
            <a:off x="7664509" y="2455547"/>
            <a:ext cx="2752293" cy="646331"/>
          </a:xfrm>
          <a:prstGeom prst="rect">
            <a:avLst/>
          </a:prstGeom>
          <a:noFill/>
        </p:spPr>
        <p:txBody>
          <a:bodyPr wrap="square" rtlCol="0">
            <a:spAutoFit/>
          </a:bodyPr>
          <a:lstStyle/>
          <a:p>
            <a:pPr algn="ctr"/>
            <a:r>
              <a:rPr lang="en-US" b="1" u="sng" dirty="0"/>
              <a:t>Pro-Lotus</a:t>
            </a:r>
          </a:p>
          <a:p>
            <a:pPr algn="ctr"/>
            <a:r>
              <a:rPr lang="en-US" b="1" dirty="0"/>
              <a:t>(oppose SG amicus brief)</a:t>
            </a:r>
          </a:p>
        </p:txBody>
      </p:sp>
      <p:sp>
        <p:nvSpPr>
          <p:cNvPr id="2" name="Rounded Rectangle 1">
            <a:extLst>
              <a:ext uri="{FF2B5EF4-FFF2-40B4-BE49-F238E27FC236}">
                <a16:creationId xmlns:a16="http://schemas.microsoft.com/office/drawing/2014/main" id="{18E08F89-5770-6949-A88F-F79BEF6F2061}"/>
              </a:ext>
            </a:extLst>
          </p:cNvPr>
          <p:cNvSpPr/>
          <p:nvPr/>
        </p:nvSpPr>
        <p:spPr>
          <a:xfrm>
            <a:off x="2241061" y="3404298"/>
            <a:ext cx="1017482" cy="241738"/>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753EF60B-0D68-944A-8E72-A00BB778CC3C}"/>
              </a:ext>
            </a:extLst>
          </p:cNvPr>
          <p:cNvSpPr/>
          <p:nvPr/>
        </p:nvSpPr>
        <p:spPr>
          <a:xfrm>
            <a:off x="2828648" y="3929760"/>
            <a:ext cx="1303382" cy="318054"/>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FA1542D-646C-7D48-9B91-75B06EF5DD49}"/>
              </a:ext>
            </a:extLst>
          </p:cNvPr>
          <p:cNvSpPr txBox="1"/>
          <p:nvPr/>
        </p:nvSpPr>
        <p:spPr>
          <a:xfrm>
            <a:off x="7724967" y="6368049"/>
            <a:ext cx="2757678" cy="369332"/>
          </a:xfrm>
          <a:prstGeom prst="rect">
            <a:avLst/>
          </a:prstGeom>
          <a:noFill/>
        </p:spPr>
        <p:txBody>
          <a:bodyPr wrap="none" rtlCol="0">
            <a:spAutoFit/>
          </a:bodyPr>
          <a:lstStyle/>
          <a:p>
            <a:r>
              <a:rPr lang="en-US" dirty="0"/>
              <a:t>Tuesday, December 5, 1995</a:t>
            </a:r>
          </a:p>
        </p:txBody>
      </p:sp>
      <p:sp>
        <p:nvSpPr>
          <p:cNvPr id="15" name="Freeform 14">
            <a:extLst>
              <a:ext uri="{FF2B5EF4-FFF2-40B4-BE49-F238E27FC236}">
                <a16:creationId xmlns:a16="http://schemas.microsoft.com/office/drawing/2014/main" id="{DA6ED59C-BF89-FA4C-9AB8-0C4B9656203F}"/>
              </a:ext>
            </a:extLst>
          </p:cNvPr>
          <p:cNvSpPr/>
          <p:nvPr/>
        </p:nvSpPr>
        <p:spPr>
          <a:xfrm>
            <a:off x="2200976" y="3691055"/>
            <a:ext cx="605414" cy="345687"/>
          </a:xfrm>
          <a:custGeom>
            <a:avLst/>
            <a:gdLst>
              <a:gd name="connsiteX0" fmla="*/ 605414 w 605414"/>
              <a:gd name="connsiteY0" fmla="*/ 345687 h 345687"/>
              <a:gd name="connsiteX1" fmla="*/ 36702 w 605414"/>
              <a:gd name="connsiteY1" fmla="*/ 200722 h 345687"/>
              <a:gd name="connsiteX2" fmla="*/ 103609 w 605414"/>
              <a:gd name="connsiteY2" fmla="*/ 0 h 345687"/>
            </a:gdLst>
            <a:ahLst/>
            <a:cxnLst>
              <a:cxn ang="0">
                <a:pos x="connsiteX0" y="connsiteY0"/>
              </a:cxn>
              <a:cxn ang="0">
                <a:pos x="connsiteX1" y="connsiteY1"/>
              </a:cxn>
              <a:cxn ang="0">
                <a:pos x="connsiteX2" y="connsiteY2"/>
              </a:cxn>
            </a:cxnLst>
            <a:rect l="l" t="t" r="r" b="b"/>
            <a:pathLst>
              <a:path w="605414" h="345687">
                <a:moveTo>
                  <a:pt x="605414" y="345687"/>
                </a:moveTo>
                <a:cubicBezTo>
                  <a:pt x="362875" y="302011"/>
                  <a:pt x="120336" y="258336"/>
                  <a:pt x="36702" y="200722"/>
                </a:cubicBezTo>
                <a:cubicBezTo>
                  <a:pt x="-46932" y="143108"/>
                  <a:pt x="28338" y="71554"/>
                  <a:pt x="103609" y="0"/>
                </a:cubicBezTo>
              </a:path>
            </a:pathLst>
          </a:custGeom>
          <a:noFill/>
          <a:ln w="25400">
            <a:solidFill>
              <a:srgbClr val="FFFF00"/>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0AB9138-3F82-C24E-9362-5568C18020BA}"/>
              </a:ext>
            </a:extLst>
          </p:cNvPr>
          <p:cNvSpPr/>
          <p:nvPr/>
        </p:nvSpPr>
        <p:spPr>
          <a:xfrm>
            <a:off x="6164279" y="5621363"/>
            <a:ext cx="2096853" cy="81790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7BC1178-8D06-774A-B7DA-20BB2C187F2C}"/>
              </a:ext>
            </a:extLst>
          </p:cNvPr>
          <p:cNvSpPr txBox="1"/>
          <p:nvPr/>
        </p:nvSpPr>
        <p:spPr>
          <a:xfrm>
            <a:off x="5838840" y="5708094"/>
            <a:ext cx="2859731" cy="553998"/>
          </a:xfrm>
          <a:prstGeom prst="rect">
            <a:avLst/>
          </a:prstGeom>
          <a:noFill/>
        </p:spPr>
        <p:txBody>
          <a:bodyPr wrap="square" rtlCol="0">
            <a:spAutoFit/>
          </a:bodyPr>
          <a:lstStyle/>
          <a:p>
            <a:pPr algn="ctr"/>
            <a:r>
              <a:rPr lang="en-US" b="1" dirty="0">
                <a:solidFill>
                  <a:schemeClr val="bg1"/>
                </a:solidFill>
                <a:latin typeface="Arial"/>
                <a:cs typeface="Arial"/>
              </a:rPr>
              <a:t>Copyright Office</a:t>
            </a:r>
          </a:p>
          <a:p>
            <a:pPr algn="ctr"/>
            <a:r>
              <a:rPr lang="en-US" sz="1200" dirty="0">
                <a:solidFill>
                  <a:schemeClr val="bg1"/>
                </a:solidFill>
                <a:latin typeface="Arial"/>
                <a:cs typeface="Arial"/>
              </a:rPr>
              <a:t>(Marybeth Peters, Register)</a:t>
            </a:r>
          </a:p>
        </p:txBody>
      </p:sp>
      <p:cxnSp>
        <p:nvCxnSpPr>
          <p:cNvPr id="45" name="Straight Arrow Connector 44">
            <a:extLst>
              <a:ext uri="{FF2B5EF4-FFF2-40B4-BE49-F238E27FC236}">
                <a16:creationId xmlns:a16="http://schemas.microsoft.com/office/drawing/2014/main" id="{665EFA4D-944F-AD4D-B1F0-0AD2D6829C7D}"/>
              </a:ext>
            </a:extLst>
          </p:cNvPr>
          <p:cNvCxnSpPr>
            <a:cxnSpLocks/>
          </p:cNvCxnSpPr>
          <p:nvPr/>
        </p:nvCxnSpPr>
        <p:spPr>
          <a:xfrm flipH="1" flipV="1">
            <a:off x="6472301" y="3298986"/>
            <a:ext cx="279485" cy="240910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7954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5fb9059b282a483f6ada113066448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590" y="-583970"/>
            <a:ext cx="6674824" cy="8510144"/>
          </a:xfrm>
          <a:prstGeom prst="rect">
            <a:avLst/>
          </a:prstGeom>
        </p:spPr>
      </p:pic>
      <p:grpSp>
        <p:nvGrpSpPr>
          <p:cNvPr id="24" name="Group 23"/>
          <p:cNvGrpSpPr/>
          <p:nvPr/>
        </p:nvGrpSpPr>
        <p:grpSpPr>
          <a:xfrm>
            <a:off x="5034007" y="2867862"/>
            <a:ext cx="5482536" cy="3170099"/>
            <a:chOff x="3510007" y="2867861"/>
            <a:chExt cx="5482536" cy="3170099"/>
          </a:xfrm>
        </p:grpSpPr>
        <p:cxnSp>
          <p:nvCxnSpPr>
            <p:cNvPr id="13" name="Straight Arrow Connector 12"/>
            <p:cNvCxnSpPr/>
            <p:nvPr/>
          </p:nvCxnSpPr>
          <p:spPr>
            <a:xfrm flipH="1">
              <a:off x="3510007" y="4575974"/>
              <a:ext cx="2277331" cy="9051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255382" y="2867861"/>
              <a:ext cx="3737161" cy="3170099"/>
            </a:xfrm>
            <a:prstGeom prst="rect">
              <a:avLst/>
            </a:prstGeom>
            <a:solidFill>
              <a:schemeClr val="bg1"/>
            </a:solidFill>
            <a:ln w="57150" cmpd="sng">
              <a:solidFill>
                <a:srgbClr val="FF0000"/>
              </a:solidFill>
            </a:ln>
          </p:spPr>
          <p:txBody>
            <a:bodyPr wrap="square" rtlCol="0">
              <a:spAutoFit/>
            </a:bodyPr>
            <a:lstStyle/>
            <a:p>
              <a:r>
                <a:rPr lang="en-US" sz="2000" dirty="0"/>
                <a:t>“A number of the interested agencies and some in the White House wished that there had been more time to sort out the policy questions…which go fundamentally to striking the right balance between intellectual property rights and antitrust concerns, against the backdrop of international trade issues…”</a:t>
              </a:r>
            </a:p>
          </p:txBody>
        </p:sp>
      </p:grpSp>
    </p:spTree>
    <p:extLst>
      <p:ext uri="{BB962C8B-B14F-4D97-AF65-F5344CB8AC3E}">
        <p14:creationId xmlns:p14="http://schemas.microsoft.com/office/powerpoint/2010/main" val="4065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19160" y="1889778"/>
            <a:ext cx="2753680" cy="1409209"/>
            <a:chOff x="3302048" y="2239347"/>
            <a:chExt cx="2078157" cy="1106047"/>
          </a:xfrm>
        </p:grpSpPr>
        <p:sp>
          <p:nvSpPr>
            <p:cNvPr id="8" name="Oval 7"/>
            <p:cNvSpPr/>
            <p:nvPr/>
          </p:nvSpPr>
          <p:spPr>
            <a:xfrm>
              <a:off x="3302048" y="2239347"/>
              <a:ext cx="2078157" cy="1106047"/>
            </a:xfrm>
            <a:prstGeom prst="ellipse">
              <a:avLst/>
            </a:prstGeom>
            <a:gradFill flip="none" rotWithShape="1">
              <a:gsLst>
                <a:gs pos="0">
                  <a:srgbClr val="008000"/>
                </a:gs>
                <a:gs pos="100000">
                  <a:srgbClr val="FFFFFF"/>
                </a:gs>
                <a:gs pos="99000">
                  <a:srgbClr val="FF0000"/>
                </a:gs>
              </a:gsLst>
              <a:lin ang="0" scaled="1"/>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46697" y="2403567"/>
              <a:ext cx="1788858" cy="724695"/>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grpSp>
      <p:sp>
        <p:nvSpPr>
          <p:cNvPr id="4" name="Oval 3"/>
          <p:cNvSpPr/>
          <p:nvPr/>
        </p:nvSpPr>
        <p:spPr>
          <a:xfrm>
            <a:off x="1894907" y="3101878"/>
            <a:ext cx="2412496" cy="160912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36613" y="4786605"/>
            <a:ext cx="2670790" cy="1950776"/>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06826" y="4247814"/>
            <a:ext cx="3389742" cy="148581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21990" y="3111161"/>
            <a:ext cx="2015902" cy="1477328"/>
          </a:xfrm>
          <a:prstGeom prst="rect">
            <a:avLst/>
          </a:prstGeom>
          <a:noFill/>
        </p:spPr>
        <p:txBody>
          <a:bodyPr wrap="square" rtlCol="0">
            <a:spAutoFit/>
          </a:bodyPr>
          <a:lstStyle/>
          <a:p>
            <a:pPr algn="ctr"/>
            <a:r>
              <a:rPr lang="en-US" b="1" dirty="0">
                <a:solidFill>
                  <a:schemeClr val="bg1"/>
                </a:solidFill>
              </a:rPr>
              <a:t>White House</a:t>
            </a:r>
          </a:p>
          <a:p>
            <a:pPr algn="ctr"/>
            <a:r>
              <a:rPr lang="en-US" sz="1200" dirty="0">
                <a:solidFill>
                  <a:schemeClr val="bg1"/>
                </a:solidFill>
              </a:rPr>
              <a:t>(Jack Quinn, Counsel to the President; Elena </a:t>
            </a:r>
            <a:r>
              <a:rPr lang="en-US" sz="1200" dirty="0" err="1">
                <a:solidFill>
                  <a:schemeClr val="bg1"/>
                </a:solidFill>
              </a:rPr>
              <a:t>Kagan</a:t>
            </a:r>
            <a:r>
              <a:rPr lang="en-US" sz="1200" dirty="0">
                <a:solidFill>
                  <a:schemeClr val="bg1"/>
                </a:solidFill>
              </a:rPr>
              <a:t>, Associate Counsel to the President; Kathleen </a:t>
            </a:r>
            <a:r>
              <a:rPr lang="en-US" sz="1200" dirty="0" err="1">
                <a:solidFill>
                  <a:schemeClr val="bg1"/>
                </a:solidFill>
              </a:rPr>
              <a:t>Wallman</a:t>
            </a:r>
            <a:r>
              <a:rPr lang="en-US" sz="1200" dirty="0">
                <a:solidFill>
                  <a:schemeClr val="bg1"/>
                </a:solidFill>
              </a:rPr>
              <a:t>, Deputy Counsel to the President)</a:t>
            </a:r>
          </a:p>
        </p:txBody>
      </p:sp>
      <p:sp>
        <p:nvSpPr>
          <p:cNvPr id="11" name="TextBox 10"/>
          <p:cNvSpPr txBox="1"/>
          <p:nvPr/>
        </p:nvSpPr>
        <p:spPr>
          <a:xfrm>
            <a:off x="7169682" y="4472275"/>
            <a:ext cx="2859731" cy="1107996"/>
          </a:xfrm>
          <a:prstGeom prst="rect">
            <a:avLst/>
          </a:prstGeom>
          <a:noFill/>
        </p:spPr>
        <p:txBody>
          <a:bodyPr wrap="square" rtlCol="0">
            <a:spAutoFit/>
          </a:bodyPr>
          <a:lstStyle/>
          <a:p>
            <a:pPr algn="ctr"/>
            <a:r>
              <a:rPr lang="en-US" b="1" dirty="0">
                <a:solidFill>
                  <a:schemeClr val="bg1"/>
                </a:solidFill>
                <a:latin typeface="Arial"/>
                <a:cs typeface="Arial"/>
              </a:rPr>
              <a:t>Commerce Dept. &amp; PTO</a:t>
            </a:r>
          </a:p>
          <a:p>
            <a:pPr algn="ctr"/>
            <a:r>
              <a:rPr lang="en-US" sz="1200" dirty="0">
                <a:solidFill>
                  <a:schemeClr val="bg1"/>
                </a:solidFill>
                <a:latin typeface="Arial"/>
                <a:cs typeface="Arial"/>
              </a:rPr>
              <a:t>(Lawrence </a:t>
            </a:r>
            <a:r>
              <a:rPr lang="en-US" sz="1200" dirty="0" err="1">
                <a:solidFill>
                  <a:schemeClr val="bg1"/>
                </a:solidFill>
                <a:latin typeface="Arial"/>
                <a:cs typeface="Arial"/>
              </a:rPr>
              <a:t>Goffney</a:t>
            </a:r>
            <a:r>
              <a:rPr lang="en-US" sz="1200" dirty="0">
                <a:solidFill>
                  <a:schemeClr val="bg1"/>
                </a:solidFill>
                <a:latin typeface="Arial"/>
                <a:cs typeface="Arial"/>
              </a:rPr>
              <a:t>, </a:t>
            </a:r>
            <a:r>
              <a:rPr lang="en-US" sz="1200" dirty="0">
                <a:solidFill>
                  <a:schemeClr val="bg1"/>
                </a:solidFill>
                <a:latin typeface="Arial"/>
                <a:ea typeface="ＭＳ 明朝"/>
                <a:cs typeface="Arial"/>
              </a:rPr>
              <a:t>Acting Deputy Secretary of Commerce and Deputy Commissioner of Patents and Trademarks</a:t>
            </a:r>
            <a:r>
              <a:rPr lang="en-US" sz="1200" dirty="0">
                <a:solidFill>
                  <a:schemeClr val="bg1"/>
                </a:solidFill>
                <a:latin typeface="Arial"/>
                <a:cs typeface="Arial"/>
              </a:rPr>
              <a:t>)</a:t>
            </a:r>
          </a:p>
        </p:txBody>
      </p:sp>
      <p:sp>
        <p:nvSpPr>
          <p:cNvPr id="12" name="TextBox 11"/>
          <p:cNvSpPr txBox="1"/>
          <p:nvPr/>
        </p:nvSpPr>
        <p:spPr>
          <a:xfrm>
            <a:off x="1913113" y="5154096"/>
            <a:ext cx="2069458" cy="1107996"/>
          </a:xfrm>
          <a:prstGeom prst="rect">
            <a:avLst/>
          </a:prstGeom>
          <a:noFill/>
        </p:spPr>
        <p:txBody>
          <a:bodyPr wrap="square" rtlCol="0">
            <a:spAutoFit/>
          </a:bodyPr>
          <a:lstStyle/>
          <a:p>
            <a:pPr algn="ctr"/>
            <a:r>
              <a:rPr lang="en-US" b="1" dirty="0" err="1">
                <a:solidFill>
                  <a:schemeClr val="bg1"/>
                </a:solidFill>
              </a:rPr>
              <a:t>DoJ</a:t>
            </a:r>
            <a:r>
              <a:rPr lang="en-US" b="1" dirty="0">
                <a:solidFill>
                  <a:schemeClr val="bg1"/>
                </a:solidFill>
              </a:rPr>
              <a:t> Antitrust</a:t>
            </a:r>
          </a:p>
          <a:p>
            <a:pPr algn="ctr"/>
            <a:r>
              <a:rPr lang="en-US" sz="1200" dirty="0">
                <a:solidFill>
                  <a:srgbClr val="FFFFFF"/>
                </a:solidFill>
                <a:latin typeface="Arial"/>
                <a:cs typeface="Arial"/>
              </a:rPr>
              <a:t>(Joel Klein, </a:t>
            </a:r>
            <a:r>
              <a:rPr lang="en-US" sz="1200" dirty="0">
                <a:solidFill>
                  <a:srgbClr val="FFFFFF"/>
                </a:solidFill>
                <a:latin typeface="Arial"/>
                <a:ea typeface="ＭＳ 明朝"/>
                <a:cs typeface="Arial"/>
              </a:rPr>
              <a:t>Deputy Assistant Attorney General; David </a:t>
            </a:r>
            <a:r>
              <a:rPr lang="en-US" sz="1200" dirty="0">
                <a:solidFill>
                  <a:srgbClr val="FFFFFF"/>
                </a:solidFill>
                <a:latin typeface="Arial"/>
                <a:cs typeface="Arial"/>
              </a:rPr>
              <a:t>Ogden, </a:t>
            </a:r>
            <a:r>
              <a:rPr lang="en-US" sz="1200" dirty="0">
                <a:solidFill>
                  <a:srgbClr val="FFFFFF"/>
                </a:solidFill>
                <a:latin typeface="Arial"/>
                <a:ea typeface="ＭＳ 明朝"/>
                <a:cs typeface="Arial"/>
              </a:rPr>
              <a:t>Associate Deputy Attorney General</a:t>
            </a:r>
            <a:r>
              <a:rPr lang="en-US" sz="1200" dirty="0">
                <a:solidFill>
                  <a:srgbClr val="FFFFFF"/>
                </a:solidFill>
                <a:latin typeface="Arial"/>
                <a:cs typeface="Arial"/>
              </a:rPr>
              <a:t>)</a:t>
            </a:r>
          </a:p>
        </p:txBody>
      </p:sp>
      <p:cxnSp>
        <p:nvCxnSpPr>
          <p:cNvPr id="17" name="Straight Arrow Connector 16"/>
          <p:cNvCxnSpPr/>
          <p:nvPr/>
        </p:nvCxnSpPr>
        <p:spPr>
          <a:xfrm flipV="1">
            <a:off x="4052082" y="3199732"/>
            <a:ext cx="1281791" cy="19543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11871" y="3033272"/>
            <a:ext cx="782934" cy="5240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1"/>
          </p:cNvCxnSpPr>
          <p:nvPr/>
        </p:nvCxnSpPr>
        <p:spPr>
          <a:xfrm flipH="1" flipV="1">
            <a:off x="6739456" y="3242892"/>
            <a:ext cx="663786" cy="12225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38420" y="2455548"/>
            <a:ext cx="2752293" cy="646331"/>
          </a:xfrm>
          <a:prstGeom prst="rect">
            <a:avLst/>
          </a:prstGeom>
          <a:noFill/>
        </p:spPr>
        <p:txBody>
          <a:bodyPr wrap="square" rtlCol="0">
            <a:spAutoFit/>
          </a:bodyPr>
          <a:lstStyle/>
          <a:p>
            <a:pPr algn="ctr"/>
            <a:r>
              <a:rPr lang="en-US" b="1" u="sng" dirty="0"/>
              <a:t>Pro-Borland</a:t>
            </a:r>
          </a:p>
          <a:p>
            <a:pPr algn="ctr"/>
            <a:r>
              <a:rPr lang="en-US" b="1" dirty="0"/>
              <a:t>(support SG amicus brief)</a:t>
            </a:r>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36" name="Oval 35"/>
          <p:cNvSpPr/>
          <p:nvPr/>
        </p:nvSpPr>
        <p:spPr>
          <a:xfrm>
            <a:off x="4376914" y="5580271"/>
            <a:ext cx="1719087" cy="115711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1916" y="5621363"/>
            <a:ext cx="1832362" cy="938962"/>
          </a:xfrm>
          <a:prstGeom prst="rect">
            <a:avLst/>
          </a:prstGeom>
          <a:noFill/>
        </p:spPr>
        <p:txBody>
          <a:bodyPr wrap="square" rtlCol="0">
            <a:spAutoFit/>
          </a:bodyPr>
          <a:lstStyle/>
          <a:p>
            <a:pPr algn="ctr"/>
            <a:r>
              <a:rPr lang="en-US" b="1" dirty="0">
                <a:solidFill>
                  <a:schemeClr val="bg1"/>
                </a:solidFill>
              </a:rPr>
              <a:t>Council of Economic Advisors (CEA)</a:t>
            </a:r>
          </a:p>
        </p:txBody>
      </p:sp>
      <p:cxnSp>
        <p:nvCxnSpPr>
          <p:cNvPr id="38" name="Straight Arrow Connector 37"/>
          <p:cNvCxnSpPr>
            <a:stCxn id="36" idx="0"/>
          </p:cNvCxnSpPr>
          <p:nvPr/>
        </p:nvCxnSpPr>
        <p:spPr>
          <a:xfrm flipV="1">
            <a:off x="5236457" y="3298987"/>
            <a:ext cx="565942" cy="22812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32" name="Straight Arrow Connector 31"/>
          <p:cNvCxnSpPr>
            <a:stCxn id="31"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35" name="TextBox 34">
            <a:extLst>
              <a:ext uri="{FF2B5EF4-FFF2-40B4-BE49-F238E27FC236}">
                <a16:creationId xmlns:a16="http://schemas.microsoft.com/office/drawing/2014/main" id="{8F03DC63-A1EF-EB48-B6F7-095E5DDD21E8}"/>
              </a:ext>
            </a:extLst>
          </p:cNvPr>
          <p:cNvSpPr txBox="1"/>
          <p:nvPr/>
        </p:nvSpPr>
        <p:spPr>
          <a:xfrm>
            <a:off x="7664509" y="2455547"/>
            <a:ext cx="2752293" cy="646331"/>
          </a:xfrm>
          <a:prstGeom prst="rect">
            <a:avLst/>
          </a:prstGeom>
          <a:noFill/>
        </p:spPr>
        <p:txBody>
          <a:bodyPr wrap="square" rtlCol="0">
            <a:spAutoFit/>
          </a:bodyPr>
          <a:lstStyle/>
          <a:p>
            <a:pPr algn="ctr"/>
            <a:r>
              <a:rPr lang="en-US" b="1" u="sng" dirty="0"/>
              <a:t>Pro-Lotus</a:t>
            </a:r>
          </a:p>
          <a:p>
            <a:pPr algn="ctr"/>
            <a:r>
              <a:rPr lang="en-US" b="1" dirty="0"/>
              <a:t>(oppose SG amicus brief)</a:t>
            </a:r>
          </a:p>
        </p:txBody>
      </p:sp>
      <p:sp>
        <p:nvSpPr>
          <p:cNvPr id="2" name="Rounded Rectangle 1">
            <a:extLst>
              <a:ext uri="{FF2B5EF4-FFF2-40B4-BE49-F238E27FC236}">
                <a16:creationId xmlns:a16="http://schemas.microsoft.com/office/drawing/2014/main" id="{18E08F89-5770-6949-A88F-F79BEF6F2061}"/>
              </a:ext>
            </a:extLst>
          </p:cNvPr>
          <p:cNvSpPr/>
          <p:nvPr/>
        </p:nvSpPr>
        <p:spPr>
          <a:xfrm>
            <a:off x="2965001" y="3572371"/>
            <a:ext cx="1017482" cy="241738"/>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753EF60B-0D68-944A-8E72-A00BB778CC3C}"/>
              </a:ext>
            </a:extLst>
          </p:cNvPr>
          <p:cNvSpPr/>
          <p:nvPr/>
        </p:nvSpPr>
        <p:spPr>
          <a:xfrm>
            <a:off x="2828648" y="3929760"/>
            <a:ext cx="1303382" cy="318054"/>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0D8CFE3-AE0E-A74A-ACDF-1E03E31E76F1}"/>
              </a:ext>
            </a:extLst>
          </p:cNvPr>
          <p:cNvSpPr txBox="1"/>
          <p:nvPr/>
        </p:nvSpPr>
        <p:spPr>
          <a:xfrm>
            <a:off x="7724967" y="6368049"/>
            <a:ext cx="2757678" cy="369332"/>
          </a:xfrm>
          <a:prstGeom prst="rect">
            <a:avLst/>
          </a:prstGeom>
          <a:noFill/>
        </p:spPr>
        <p:txBody>
          <a:bodyPr wrap="none" rtlCol="0">
            <a:spAutoFit/>
          </a:bodyPr>
          <a:lstStyle/>
          <a:p>
            <a:r>
              <a:rPr lang="en-US" dirty="0"/>
              <a:t>Tuesday, December 5, 1995</a:t>
            </a:r>
          </a:p>
        </p:txBody>
      </p:sp>
      <p:sp>
        <p:nvSpPr>
          <p:cNvPr id="13" name="Freeform 12">
            <a:extLst>
              <a:ext uri="{FF2B5EF4-FFF2-40B4-BE49-F238E27FC236}">
                <a16:creationId xmlns:a16="http://schemas.microsoft.com/office/drawing/2014/main" id="{9C4225B7-3D78-7A48-9171-0830CD8871ED}"/>
              </a:ext>
            </a:extLst>
          </p:cNvPr>
          <p:cNvSpPr/>
          <p:nvPr/>
        </p:nvSpPr>
        <p:spPr>
          <a:xfrm>
            <a:off x="4010723" y="3646449"/>
            <a:ext cx="393641" cy="367990"/>
          </a:xfrm>
          <a:custGeom>
            <a:avLst/>
            <a:gdLst>
              <a:gd name="connsiteX0" fmla="*/ 0 w 393641"/>
              <a:gd name="connsiteY0" fmla="*/ 0 h 367990"/>
              <a:gd name="connsiteX1" fmla="*/ 390293 w 393641"/>
              <a:gd name="connsiteY1" fmla="*/ 211873 h 367990"/>
              <a:gd name="connsiteX2" fmla="*/ 156117 w 393641"/>
              <a:gd name="connsiteY2" fmla="*/ 367990 h 367990"/>
            </a:gdLst>
            <a:ahLst/>
            <a:cxnLst>
              <a:cxn ang="0">
                <a:pos x="connsiteX0" y="connsiteY0"/>
              </a:cxn>
              <a:cxn ang="0">
                <a:pos x="connsiteX1" y="connsiteY1"/>
              </a:cxn>
              <a:cxn ang="0">
                <a:pos x="connsiteX2" y="connsiteY2"/>
              </a:cxn>
            </a:cxnLst>
            <a:rect l="l" t="t" r="r" b="b"/>
            <a:pathLst>
              <a:path w="393641" h="367990">
                <a:moveTo>
                  <a:pt x="0" y="0"/>
                </a:moveTo>
                <a:cubicBezTo>
                  <a:pt x="182137" y="75270"/>
                  <a:pt x="364274" y="150541"/>
                  <a:pt x="390293" y="211873"/>
                </a:cubicBezTo>
                <a:cubicBezTo>
                  <a:pt x="416312" y="273205"/>
                  <a:pt x="286214" y="320597"/>
                  <a:pt x="156117" y="367990"/>
                </a:cubicBezTo>
              </a:path>
            </a:pathLst>
          </a:custGeom>
          <a:noFill/>
          <a:ln w="25400">
            <a:solidFill>
              <a:srgbClr val="FFFF00"/>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F7D62A9-0AFB-C044-BE7E-FA4E03EFD819}"/>
              </a:ext>
            </a:extLst>
          </p:cNvPr>
          <p:cNvSpPr/>
          <p:nvPr/>
        </p:nvSpPr>
        <p:spPr>
          <a:xfrm>
            <a:off x="6164279" y="5621363"/>
            <a:ext cx="2096853" cy="81790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1E9FFB1-0B41-C34F-AFC9-1C82E376032E}"/>
              </a:ext>
            </a:extLst>
          </p:cNvPr>
          <p:cNvSpPr txBox="1"/>
          <p:nvPr/>
        </p:nvSpPr>
        <p:spPr>
          <a:xfrm>
            <a:off x="5838840" y="5708094"/>
            <a:ext cx="2859731" cy="553998"/>
          </a:xfrm>
          <a:prstGeom prst="rect">
            <a:avLst/>
          </a:prstGeom>
          <a:noFill/>
        </p:spPr>
        <p:txBody>
          <a:bodyPr wrap="square" rtlCol="0">
            <a:spAutoFit/>
          </a:bodyPr>
          <a:lstStyle/>
          <a:p>
            <a:pPr algn="ctr"/>
            <a:r>
              <a:rPr lang="en-US" b="1" dirty="0">
                <a:solidFill>
                  <a:schemeClr val="bg1"/>
                </a:solidFill>
                <a:latin typeface="Arial"/>
                <a:cs typeface="Arial"/>
              </a:rPr>
              <a:t>Copyright Office</a:t>
            </a:r>
          </a:p>
          <a:p>
            <a:pPr algn="ctr"/>
            <a:r>
              <a:rPr lang="en-US" sz="1200" dirty="0">
                <a:solidFill>
                  <a:schemeClr val="bg1"/>
                </a:solidFill>
                <a:latin typeface="Arial"/>
                <a:cs typeface="Arial"/>
              </a:rPr>
              <a:t>(Marybeth Peters, Register)</a:t>
            </a:r>
          </a:p>
        </p:txBody>
      </p:sp>
      <p:cxnSp>
        <p:nvCxnSpPr>
          <p:cNvPr id="45" name="Straight Arrow Connector 44">
            <a:extLst>
              <a:ext uri="{FF2B5EF4-FFF2-40B4-BE49-F238E27FC236}">
                <a16:creationId xmlns:a16="http://schemas.microsoft.com/office/drawing/2014/main" id="{6A94F611-605C-6345-9A42-4EB5A8F0F764}"/>
              </a:ext>
            </a:extLst>
          </p:cNvPr>
          <p:cNvCxnSpPr>
            <a:cxnSpLocks/>
          </p:cNvCxnSpPr>
          <p:nvPr/>
        </p:nvCxnSpPr>
        <p:spPr>
          <a:xfrm flipH="1" flipV="1">
            <a:off x="6472301" y="3298986"/>
            <a:ext cx="279485" cy="240910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018134"/>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2-02 at 1.44.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5849121"/>
          </a:xfrm>
          <a:prstGeom prst="rect">
            <a:avLst/>
          </a:prstGeom>
        </p:spPr>
      </p:pic>
      <p:pic>
        <p:nvPicPr>
          <p:cNvPr id="3" name="Picture 2" descr="Harvard Law School shield bearing the legend &quot;Verita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457" y="121837"/>
            <a:ext cx="408082" cy="473577"/>
          </a:xfrm>
          <a:prstGeom prst="rect">
            <a:avLst/>
          </a:prstGeom>
        </p:spPr>
      </p:pic>
      <p:pic>
        <p:nvPicPr>
          <p:cNvPr id="5" name="Picture 4" descr="CopyrightX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Tree>
    <p:extLst>
      <p:ext uri="{BB962C8B-B14F-4D97-AF65-F5344CB8AC3E}">
        <p14:creationId xmlns:p14="http://schemas.microsoft.com/office/powerpoint/2010/main" val="3830696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19160" y="1889778"/>
            <a:ext cx="2753680" cy="1409209"/>
            <a:chOff x="3302048" y="2239347"/>
            <a:chExt cx="2078157" cy="1106047"/>
          </a:xfrm>
        </p:grpSpPr>
        <p:sp>
          <p:nvSpPr>
            <p:cNvPr id="8" name="Oval 7"/>
            <p:cNvSpPr/>
            <p:nvPr/>
          </p:nvSpPr>
          <p:spPr>
            <a:xfrm>
              <a:off x="3302048" y="2239347"/>
              <a:ext cx="2078157" cy="1106047"/>
            </a:xfrm>
            <a:prstGeom prst="ellipse">
              <a:avLst/>
            </a:prstGeom>
            <a:gradFill flip="none" rotWithShape="1">
              <a:gsLst>
                <a:gs pos="0">
                  <a:srgbClr val="008000"/>
                </a:gs>
                <a:gs pos="100000">
                  <a:srgbClr val="FFFFFF"/>
                </a:gs>
                <a:gs pos="99000">
                  <a:srgbClr val="FF0000"/>
                </a:gs>
              </a:gsLst>
              <a:lin ang="0" scaled="1"/>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46697" y="2403567"/>
              <a:ext cx="1788858" cy="724695"/>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grpSp>
      <p:sp>
        <p:nvSpPr>
          <p:cNvPr id="4" name="Oval 3"/>
          <p:cNvSpPr/>
          <p:nvPr/>
        </p:nvSpPr>
        <p:spPr>
          <a:xfrm>
            <a:off x="1894907" y="3101878"/>
            <a:ext cx="2412496" cy="160912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36613" y="4786605"/>
            <a:ext cx="2670790" cy="1950776"/>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06826" y="4247814"/>
            <a:ext cx="3389742" cy="148581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21990" y="3111161"/>
            <a:ext cx="2015902" cy="1477328"/>
          </a:xfrm>
          <a:prstGeom prst="rect">
            <a:avLst/>
          </a:prstGeom>
          <a:noFill/>
        </p:spPr>
        <p:txBody>
          <a:bodyPr wrap="square" rtlCol="0">
            <a:spAutoFit/>
          </a:bodyPr>
          <a:lstStyle/>
          <a:p>
            <a:pPr algn="ctr"/>
            <a:r>
              <a:rPr lang="en-US" b="1" dirty="0">
                <a:solidFill>
                  <a:schemeClr val="bg1"/>
                </a:solidFill>
              </a:rPr>
              <a:t>White House</a:t>
            </a:r>
          </a:p>
          <a:p>
            <a:pPr algn="ctr"/>
            <a:r>
              <a:rPr lang="en-US" sz="1200" dirty="0">
                <a:solidFill>
                  <a:schemeClr val="bg1"/>
                </a:solidFill>
              </a:rPr>
              <a:t>(Jack Quinn, Counsel to the President; Elena </a:t>
            </a:r>
            <a:r>
              <a:rPr lang="en-US" sz="1200" dirty="0" err="1">
                <a:solidFill>
                  <a:schemeClr val="bg1"/>
                </a:solidFill>
              </a:rPr>
              <a:t>Kagan</a:t>
            </a:r>
            <a:r>
              <a:rPr lang="en-US" sz="1200" dirty="0">
                <a:solidFill>
                  <a:schemeClr val="bg1"/>
                </a:solidFill>
              </a:rPr>
              <a:t>, Associate Counsel to the President; Kathleen </a:t>
            </a:r>
            <a:r>
              <a:rPr lang="en-US" sz="1200" dirty="0" err="1">
                <a:solidFill>
                  <a:schemeClr val="bg1"/>
                </a:solidFill>
              </a:rPr>
              <a:t>Wallman</a:t>
            </a:r>
            <a:r>
              <a:rPr lang="en-US" sz="1200" dirty="0">
                <a:solidFill>
                  <a:schemeClr val="bg1"/>
                </a:solidFill>
              </a:rPr>
              <a:t>, Deputy Counsel to the President)</a:t>
            </a:r>
          </a:p>
        </p:txBody>
      </p:sp>
      <p:sp>
        <p:nvSpPr>
          <p:cNvPr id="11" name="TextBox 10"/>
          <p:cNvSpPr txBox="1"/>
          <p:nvPr/>
        </p:nvSpPr>
        <p:spPr>
          <a:xfrm>
            <a:off x="7169682" y="4472275"/>
            <a:ext cx="2859731" cy="1107996"/>
          </a:xfrm>
          <a:prstGeom prst="rect">
            <a:avLst/>
          </a:prstGeom>
          <a:noFill/>
        </p:spPr>
        <p:txBody>
          <a:bodyPr wrap="square" rtlCol="0">
            <a:spAutoFit/>
          </a:bodyPr>
          <a:lstStyle/>
          <a:p>
            <a:pPr algn="ctr"/>
            <a:r>
              <a:rPr lang="en-US" b="1" dirty="0">
                <a:solidFill>
                  <a:schemeClr val="bg1"/>
                </a:solidFill>
                <a:latin typeface="Arial"/>
                <a:cs typeface="Arial"/>
              </a:rPr>
              <a:t>Commerce Dept. &amp; PTO</a:t>
            </a:r>
          </a:p>
          <a:p>
            <a:pPr algn="ctr"/>
            <a:r>
              <a:rPr lang="en-US" sz="1200" dirty="0">
                <a:solidFill>
                  <a:schemeClr val="bg1"/>
                </a:solidFill>
                <a:latin typeface="Arial"/>
                <a:cs typeface="Arial"/>
              </a:rPr>
              <a:t>(Lawrence </a:t>
            </a:r>
            <a:r>
              <a:rPr lang="en-US" sz="1200" dirty="0" err="1">
                <a:solidFill>
                  <a:schemeClr val="bg1"/>
                </a:solidFill>
                <a:latin typeface="Arial"/>
                <a:cs typeface="Arial"/>
              </a:rPr>
              <a:t>Goffney</a:t>
            </a:r>
            <a:r>
              <a:rPr lang="en-US" sz="1200" dirty="0">
                <a:solidFill>
                  <a:schemeClr val="bg1"/>
                </a:solidFill>
                <a:latin typeface="Arial"/>
                <a:cs typeface="Arial"/>
              </a:rPr>
              <a:t>, </a:t>
            </a:r>
            <a:r>
              <a:rPr lang="en-US" sz="1200" dirty="0">
                <a:solidFill>
                  <a:schemeClr val="bg1"/>
                </a:solidFill>
                <a:latin typeface="Arial"/>
                <a:ea typeface="ＭＳ 明朝"/>
                <a:cs typeface="Arial"/>
              </a:rPr>
              <a:t>Acting Deputy Secretary of Commerce and Deputy Commissioner of Patents and Trademarks</a:t>
            </a:r>
            <a:r>
              <a:rPr lang="en-US" sz="1200" dirty="0">
                <a:solidFill>
                  <a:schemeClr val="bg1"/>
                </a:solidFill>
                <a:latin typeface="Arial"/>
                <a:cs typeface="Arial"/>
              </a:rPr>
              <a:t>)</a:t>
            </a:r>
          </a:p>
        </p:txBody>
      </p:sp>
      <p:sp>
        <p:nvSpPr>
          <p:cNvPr id="12" name="TextBox 11"/>
          <p:cNvSpPr txBox="1"/>
          <p:nvPr/>
        </p:nvSpPr>
        <p:spPr>
          <a:xfrm>
            <a:off x="1913113" y="5154096"/>
            <a:ext cx="2069458" cy="1107996"/>
          </a:xfrm>
          <a:prstGeom prst="rect">
            <a:avLst/>
          </a:prstGeom>
          <a:noFill/>
        </p:spPr>
        <p:txBody>
          <a:bodyPr wrap="square" rtlCol="0">
            <a:spAutoFit/>
          </a:bodyPr>
          <a:lstStyle/>
          <a:p>
            <a:pPr algn="ctr"/>
            <a:r>
              <a:rPr lang="en-US" b="1" dirty="0" err="1">
                <a:solidFill>
                  <a:schemeClr val="bg1"/>
                </a:solidFill>
              </a:rPr>
              <a:t>DoJ</a:t>
            </a:r>
            <a:r>
              <a:rPr lang="en-US" b="1" dirty="0">
                <a:solidFill>
                  <a:schemeClr val="bg1"/>
                </a:solidFill>
              </a:rPr>
              <a:t> Antitrust</a:t>
            </a:r>
          </a:p>
          <a:p>
            <a:pPr algn="ctr"/>
            <a:r>
              <a:rPr lang="en-US" sz="1200" dirty="0">
                <a:solidFill>
                  <a:srgbClr val="FFFFFF"/>
                </a:solidFill>
                <a:latin typeface="Arial"/>
                <a:cs typeface="Arial"/>
              </a:rPr>
              <a:t>(Joel Klein, </a:t>
            </a:r>
            <a:r>
              <a:rPr lang="en-US" sz="1200" dirty="0">
                <a:solidFill>
                  <a:srgbClr val="FFFFFF"/>
                </a:solidFill>
                <a:latin typeface="Arial"/>
                <a:ea typeface="ＭＳ 明朝"/>
                <a:cs typeface="Arial"/>
              </a:rPr>
              <a:t>Deputy Assistant Attorney General; David </a:t>
            </a:r>
            <a:r>
              <a:rPr lang="en-US" sz="1200" dirty="0">
                <a:solidFill>
                  <a:srgbClr val="FFFFFF"/>
                </a:solidFill>
                <a:latin typeface="Arial"/>
                <a:cs typeface="Arial"/>
              </a:rPr>
              <a:t>Ogden, </a:t>
            </a:r>
            <a:r>
              <a:rPr lang="en-US" sz="1200" dirty="0">
                <a:solidFill>
                  <a:srgbClr val="FFFFFF"/>
                </a:solidFill>
                <a:latin typeface="Arial"/>
                <a:ea typeface="ＭＳ 明朝"/>
                <a:cs typeface="Arial"/>
              </a:rPr>
              <a:t>Associate Deputy Attorney General</a:t>
            </a:r>
            <a:r>
              <a:rPr lang="en-US" sz="1200" dirty="0">
                <a:solidFill>
                  <a:srgbClr val="FFFFFF"/>
                </a:solidFill>
                <a:latin typeface="Arial"/>
                <a:cs typeface="Arial"/>
              </a:rPr>
              <a:t>)</a:t>
            </a:r>
          </a:p>
        </p:txBody>
      </p:sp>
      <p:cxnSp>
        <p:nvCxnSpPr>
          <p:cNvPr id="17" name="Straight Arrow Connector 16"/>
          <p:cNvCxnSpPr/>
          <p:nvPr/>
        </p:nvCxnSpPr>
        <p:spPr>
          <a:xfrm flipV="1">
            <a:off x="4052082" y="3199732"/>
            <a:ext cx="1281791" cy="19543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11871" y="3033272"/>
            <a:ext cx="782934" cy="5240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1"/>
          </p:cNvCxnSpPr>
          <p:nvPr/>
        </p:nvCxnSpPr>
        <p:spPr>
          <a:xfrm flipH="1" flipV="1">
            <a:off x="6739456" y="3242892"/>
            <a:ext cx="663786" cy="12225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38420" y="2455548"/>
            <a:ext cx="2752293" cy="646331"/>
          </a:xfrm>
          <a:prstGeom prst="rect">
            <a:avLst/>
          </a:prstGeom>
          <a:noFill/>
        </p:spPr>
        <p:txBody>
          <a:bodyPr wrap="square" rtlCol="0">
            <a:spAutoFit/>
          </a:bodyPr>
          <a:lstStyle/>
          <a:p>
            <a:pPr algn="ctr"/>
            <a:r>
              <a:rPr lang="en-US" b="1" u="sng" dirty="0"/>
              <a:t>Pro-Borland</a:t>
            </a:r>
          </a:p>
          <a:p>
            <a:pPr algn="ctr"/>
            <a:r>
              <a:rPr lang="en-US" b="1" dirty="0"/>
              <a:t>(support SG amicus brief)</a:t>
            </a:r>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36" name="Oval 35"/>
          <p:cNvSpPr/>
          <p:nvPr/>
        </p:nvSpPr>
        <p:spPr>
          <a:xfrm>
            <a:off x="4376914" y="5580271"/>
            <a:ext cx="1719087" cy="115711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1916" y="5621363"/>
            <a:ext cx="1832362" cy="938962"/>
          </a:xfrm>
          <a:prstGeom prst="rect">
            <a:avLst/>
          </a:prstGeom>
          <a:noFill/>
        </p:spPr>
        <p:txBody>
          <a:bodyPr wrap="square" rtlCol="0">
            <a:spAutoFit/>
          </a:bodyPr>
          <a:lstStyle/>
          <a:p>
            <a:pPr algn="ctr"/>
            <a:r>
              <a:rPr lang="en-US" b="1" dirty="0">
                <a:solidFill>
                  <a:schemeClr val="bg1"/>
                </a:solidFill>
              </a:rPr>
              <a:t>Council of Economic Advisors (CEA)</a:t>
            </a:r>
          </a:p>
        </p:txBody>
      </p:sp>
      <p:cxnSp>
        <p:nvCxnSpPr>
          <p:cNvPr id="38" name="Straight Arrow Connector 37"/>
          <p:cNvCxnSpPr>
            <a:stCxn id="36" idx="0"/>
          </p:cNvCxnSpPr>
          <p:nvPr/>
        </p:nvCxnSpPr>
        <p:spPr>
          <a:xfrm flipV="1">
            <a:off x="5236457" y="3298987"/>
            <a:ext cx="565942" cy="22812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32" name="Straight Arrow Connector 31"/>
          <p:cNvCxnSpPr>
            <a:stCxn id="31"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35" name="TextBox 34">
            <a:extLst>
              <a:ext uri="{FF2B5EF4-FFF2-40B4-BE49-F238E27FC236}">
                <a16:creationId xmlns:a16="http://schemas.microsoft.com/office/drawing/2014/main" id="{8F03DC63-A1EF-EB48-B6F7-095E5DDD21E8}"/>
              </a:ext>
            </a:extLst>
          </p:cNvPr>
          <p:cNvSpPr txBox="1"/>
          <p:nvPr/>
        </p:nvSpPr>
        <p:spPr>
          <a:xfrm>
            <a:off x="7664509" y="2455547"/>
            <a:ext cx="2752293" cy="646331"/>
          </a:xfrm>
          <a:prstGeom prst="rect">
            <a:avLst/>
          </a:prstGeom>
          <a:noFill/>
        </p:spPr>
        <p:txBody>
          <a:bodyPr wrap="square" rtlCol="0">
            <a:spAutoFit/>
          </a:bodyPr>
          <a:lstStyle/>
          <a:p>
            <a:pPr algn="ctr"/>
            <a:r>
              <a:rPr lang="en-US" b="1" u="sng" dirty="0"/>
              <a:t>Pro-Lotus</a:t>
            </a:r>
          </a:p>
          <a:p>
            <a:pPr algn="ctr"/>
            <a:r>
              <a:rPr lang="en-US" b="1" dirty="0"/>
              <a:t>(oppose SG amicus brief)</a:t>
            </a:r>
          </a:p>
        </p:txBody>
      </p:sp>
      <p:sp>
        <p:nvSpPr>
          <p:cNvPr id="41" name="Rounded Rectangle 40">
            <a:extLst>
              <a:ext uri="{FF2B5EF4-FFF2-40B4-BE49-F238E27FC236}">
                <a16:creationId xmlns:a16="http://schemas.microsoft.com/office/drawing/2014/main" id="{753EF60B-0D68-944A-8E72-A00BB778CC3C}"/>
              </a:ext>
            </a:extLst>
          </p:cNvPr>
          <p:cNvSpPr/>
          <p:nvPr/>
        </p:nvSpPr>
        <p:spPr>
          <a:xfrm>
            <a:off x="5029088" y="2573884"/>
            <a:ext cx="2114234" cy="41068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22DA7F78-14BD-8D42-BD18-7089AD29DFA6}"/>
              </a:ext>
            </a:extLst>
          </p:cNvPr>
          <p:cNvCxnSpPr>
            <a:cxnSpLocks/>
          </p:cNvCxnSpPr>
          <p:nvPr/>
        </p:nvCxnSpPr>
        <p:spPr>
          <a:xfrm flipH="1">
            <a:off x="3647090" y="3022340"/>
            <a:ext cx="1589368" cy="2131757"/>
          </a:xfrm>
          <a:prstGeom prst="straightConnector1">
            <a:avLst/>
          </a:prstGeom>
          <a:ln w="38100">
            <a:solidFill>
              <a:srgbClr val="FFFF00"/>
            </a:solidFill>
            <a:prstDash val="sysDash"/>
            <a:tailEnd type="stealth" w="lg" len="lg"/>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23AADA11-074D-8645-89F5-ADFE57EF2A6E}"/>
              </a:ext>
            </a:extLst>
          </p:cNvPr>
          <p:cNvSpPr txBox="1"/>
          <p:nvPr/>
        </p:nvSpPr>
        <p:spPr>
          <a:xfrm>
            <a:off x="7724967" y="6368049"/>
            <a:ext cx="2757678" cy="369332"/>
          </a:xfrm>
          <a:prstGeom prst="rect">
            <a:avLst/>
          </a:prstGeom>
          <a:noFill/>
        </p:spPr>
        <p:txBody>
          <a:bodyPr wrap="none" rtlCol="0">
            <a:spAutoFit/>
          </a:bodyPr>
          <a:lstStyle/>
          <a:p>
            <a:r>
              <a:rPr lang="en-US" dirty="0"/>
              <a:t>Tuesday, December 5, 1995</a:t>
            </a:r>
          </a:p>
        </p:txBody>
      </p:sp>
      <p:sp>
        <p:nvSpPr>
          <p:cNvPr id="45" name="Oval 44">
            <a:extLst>
              <a:ext uri="{FF2B5EF4-FFF2-40B4-BE49-F238E27FC236}">
                <a16:creationId xmlns:a16="http://schemas.microsoft.com/office/drawing/2014/main" id="{63DDE2A5-A579-6644-8A73-C0DB7CADD3A9}"/>
              </a:ext>
            </a:extLst>
          </p:cNvPr>
          <p:cNvSpPr/>
          <p:nvPr/>
        </p:nvSpPr>
        <p:spPr>
          <a:xfrm>
            <a:off x="6164279" y="5621363"/>
            <a:ext cx="2096853" cy="81790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EBEB804-C31A-4F43-9771-E576C14DF297}"/>
              </a:ext>
            </a:extLst>
          </p:cNvPr>
          <p:cNvSpPr txBox="1"/>
          <p:nvPr/>
        </p:nvSpPr>
        <p:spPr>
          <a:xfrm>
            <a:off x="5838840" y="5708094"/>
            <a:ext cx="2859731" cy="553998"/>
          </a:xfrm>
          <a:prstGeom prst="rect">
            <a:avLst/>
          </a:prstGeom>
          <a:noFill/>
        </p:spPr>
        <p:txBody>
          <a:bodyPr wrap="square" rtlCol="0">
            <a:spAutoFit/>
          </a:bodyPr>
          <a:lstStyle/>
          <a:p>
            <a:pPr algn="ctr"/>
            <a:r>
              <a:rPr lang="en-US" b="1" dirty="0">
                <a:solidFill>
                  <a:schemeClr val="bg1"/>
                </a:solidFill>
                <a:latin typeface="Arial"/>
                <a:cs typeface="Arial"/>
              </a:rPr>
              <a:t>Copyright Office</a:t>
            </a:r>
          </a:p>
          <a:p>
            <a:pPr algn="ctr"/>
            <a:r>
              <a:rPr lang="en-US" sz="1200" dirty="0">
                <a:solidFill>
                  <a:schemeClr val="bg1"/>
                </a:solidFill>
                <a:latin typeface="Arial"/>
                <a:cs typeface="Arial"/>
              </a:rPr>
              <a:t>(Marybeth Peters, Register)</a:t>
            </a:r>
          </a:p>
        </p:txBody>
      </p:sp>
      <p:cxnSp>
        <p:nvCxnSpPr>
          <p:cNvPr id="47" name="Straight Arrow Connector 46">
            <a:extLst>
              <a:ext uri="{FF2B5EF4-FFF2-40B4-BE49-F238E27FC236}">
                <a16:creationId xmlns:a16="http://schemas.microsoft.com/office/drawing/2014/main" id="{E09C72C8-8191-6B41-869D-FE06A2FB1BF1}"/>
              </a:ext>
            </a:extLst>
          </p:cNvPr>
          <p:cNvCxnSpPr>
            <a:cxnSpLocks/>
          </p:cNvCxnSpPr>
          <p:nvPr/>
        </p:nvCxnSpPr>
        <p:spPr>
          <a:xfrm flipH="1" flipV="1">
            <a:off x="6472301" y="3298986"/>
            <a:ext cx="279485" cy="240910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D9FB2E66-F8AF-944B-A60C-150C1B2C501C}"/>
              </a:ext>
            </a:extLst>
          </p:cNvPr>
          <p:cNvCxnSpPr>
            <a:cxnSpLocks/>
          </p:cNvCxnSpPr>
          <p:nvPr/>
        </p:nvCxnSpPr>
        <p:spPr>
          <a:xfrm>
            <a:off x="6289357" y="3022339"/>
            <a:ext cx="900133" cy="1822492"/>
          </a:xfrm>
          <a:prstGeom prst="straightConnector1">
            <a:avLst/>
          </a:prstGeom>
          <a:ln w="38100">
            <a:solidFill>
              <a:srgbClr val="FFFF00"/>
            </a:solidFill>
            <a:prstDash val="sysDash"/>
            <a:tailEnd type="stealth" w="lg" len="lg"/>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B0F0DBBF-3E61-E740-8286-C18141B5FA2A}"/>
              </a:ext>
            </a:extLst>
          </p:cNvPr>
          <p:cNvCxnSpPr>
            <a:cxnSpLocks/>
            <a:stCxn id="41" idx="2"/>
          </p:cNvCxnSpPr>
          <p:nvPr/>
        </p:nvCxnSpPr>
        <p:spPr>
          <a:xfrm>
            <a:off x="6086205" y="2984564"/>
            <a:ext cx="504158" cy="2859188"/>
          </a:xfrm>
          <a:prstGeom prst="straightConnector1">
            <a:avLst/>
          </a:prstGeom>
          <a:ln w="38100">
            <a:solidFill>
              <a:srgbClr val="FFFF00"/>
            </a:solidFill>
            <a:prstDash val="sysDash"/>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7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rvard Law School shield bearing the legend &quot;Veritas&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457" y="121837"/>
            <a:ext cx="408082" cy="473577"/>
          </a:xfrm>
          <a:prstGeom prst="rect">
            <a:avLst/>
          </a:prstGeom>
        </p:spPr>
      </p:pic>
      <p:pic>
        <p:nvPicPr>
          <p:cNvPr id="6" name="Picture 5"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pic>
        <p:nvPicPr>
          <p:cNvPr id="3" name="Picture 2" descr="brinkmann-draftbrief.png"/>
          <p:cNvPicPr>
            <a:picLocks noChangeAspect="1"/>
          </p:cNvPicPr>
          <p:nvPr/>
        </p:nvPicPr>
        <p:blipFill rotWithShape="1">
          <a:blip r:embed="rId4">
            <a:extLst>
              <a:ext uri="{28A0092B-C50C-407E-A947-70E740481C1C}">
                <a14:useLocalDpi xmlns:a14="http://schemas.microsoft.com/office/drawing/2010/main" val="0"/>
              </a:ext>
            </a:extLst>
          </a:blip>
          <a:srcRect t="9363" b="4970"/>
          <a:stretch/>
        </p:blipFill>
        <p:spPr>
          <a:xfrm>
            <a:off x="1524000" y="1137153"/>
            <a:ext cx="9144000" cy="5405175"/>
          </a:xfrm>
          <a:prstGeom prst="rect">
            <a:avLst/>
          </a:prstGeom>
        </p:spPr>
      </p:pic>
    </p:spTree>
    <p:extLst>
      <p:ext uri="{BB962C8B-B14F-4D97-AF65-F5344CB8AC3E}">
        <p14:creationId xmlns:p14="http://schemas.microsoft.com/office/powerpoint/2010/main" val="3851894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ftbrief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00475"/>
            <a:ext cx="9144000" cy="5457051"/>
          </a:xfrm>
          <a:prstGeom prst="rect">
            <a:avLst/>
          </a:prstGeom>
        </p:spPr>
      </p:pic>
      <p:pic>
        <p:nvPicPr>
          <p:cNvPr id="5" name="Picture 4" descr="Harvard Law School shield bearing the legend &quot;Verita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457" y="121837"/>
            <a:ext cx="408082" cy="473577"/>
          </a:xfrm>
          <a:prstGeom prst="rect">
            <a:avLst/>
          </a:prstGeom>
        </p:spPr>
      </p:pic>
      <p:pic>
        <p:nvPicPr>
          <p:cNvPr id="6" name="Picture 5" descr="CopyrightX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cxnSp>
        <p:nvCxnSpPr>
          <p:cNvPr id="7" name="Straight Connector 6">
            <a:extLst>
              <a:ext uri="{FF2B5EF4-FFF2-40B4-BE49-F238E27FC236}">
                <a16:creationId xmlns:a16="http://schemas.microsoft.com/office/drawing/2014/main" id="{6D01E3B2-5D90-A44A-901E-6DB3EB07C202}"/>
              </a:ext>
            </a:extLst>
          </p:cNvPr>
          <p:cNvCxnSpPr>
            <a:cxnSpLocks/>
          </p:cNvCxnSpPr>
          <p:nvPr/>
        </p:nvCxnSpPr>
        <p:spPr>
          <a:xfrm>
            <a:off x="1643457" y="5289512"/>
            <a:ext cx="85200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9D29153-E425-C54E-A89F-5CDA99013E3D}"/>
              </a:ext>
            </a:extLst>
          </p:cNvPr>
          <p:cNvCxnSpPr>
            <a:cxnSpLocks/>
          </p:cNvCxnSpPr>
          <p:nvPr/>
        </p:nvCxnSpPr>
        <p:spPr>
          <a:xfrm>
            <a:off x="1643457" y="5694160"/>
            <a:ext cx="83308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3F7EE66-34E0-7B41-8A5A-E1112B50FEF7}"/>
              </a:ext>
            </a:extLst>
          </p:cNvPr>
          <p:cNvCxnSpPr>
            <a:cxnSpLocks/>
          </p:cNvCxnSpPr>
          <p:nvPr/>
        </p:nvCxnSpPr>
        <p:spPr>
          <a:xfrm>
            <a:off x="1643458" y="6077787"/>
            <a:ext cx="567174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7C6D63E-9F94-AB4E-9A47-1E933CCA88C0}"/>
              </a:ext>
            </a:extLst>
          </p:cNvPr>
          <p:cNvCxnSpPr>
            <a:cxnSpLocks/>
          </p:cNvCxnSpPr>
          <p:nvPr/>
        </p:nvCxnSpPr>
        <p:spPr>
          <a:xfrm>
            <a:off x="9501352" y="4874352"/>
            <a:ext cx="84608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1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aftbrief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41539"/>
            <a:ext cx="9144000" cy="4074946"/>
          </a:xfrm>
          <a:prstGeom prst="rect">
            <a:avLst/>
          </a:prstGeom>
        </p:spPr>
      </p:pic>
      <p:cxnSp>
        <p:nvCxnSpPr>
          <p:cNvPr id="6" name="Straight Connector 5"/>
          <p:cNvCxnSpPr/>
          <p:nvPr/>
        </p:nvCxnSpPr>
        <p:spPr>
          <a:xfrm>
            <a:off x="4662632" y="4438173"/>
            <a:ext cx="477363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754045" y="4911757"/>
            <a:ext cx="81639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754046" y="5276738"/>
            <a:ext cx="419323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Picture 7" descr="Harvard Law School shield bearing the legend &quot;Verita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457" y="121837"/>
            <a:ext cx="408082" cy="473577"/>
          </a:xfrm>
          <a:prstGeom prst="rect">
            <a:avLst/>
          </a:prstGeom>
        </p:spPr>
      </p:pic>
      <p:pic>
        <p:nvPicPr>
          <p:cNvPr id="10" name="Picture 9" descr="CopyrightX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Tree>
    <p:extLst>
      <p:ext uri="{BB962C8B-B14F-4D97-AF65-F5344CB8AC3E}">
        <p14:creationId xmlns:p14="http://schemas.microsoft.com/office/powerpoint/2010/main" val="463830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ftbrief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77801"/>
            <a:ext cx="9144000" cy="3399459"/>
          </a:xfrm>
          <a:prstGeom prst="rect">
            <a:avLst/>
          </a:prstGeom>
        </p:spPr>
      </p:pic>
      <p:cxnSp>
        <p:nvCxnSpPr>
          <p:cNvPr id="6" name="Straight Connector 5"/>
          <p:cNvCxnSpPr/>
          <p:nvPr/>
        </p:nvCxnSpPr>
        <p:spPr>
          <a:xfrm>
            <a:off x="5334153" y="4423574"/>
            <a:ext cx="477363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822383" y="4882558"/>
            <a:ext cx="78620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22383" y="5339868"/>
            <a:ext cx="851898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6" descr="Harvard Law School shield bearing the legend &quot;Verita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457" y="121837"/>
            <a:ext cx="408082" cy="473577"/>
          </a:xfrm>
          <a:prstGeom prst="rect">
            <a:avLst/>
          </a:prstGeom>
        </p:spPr>
      </p:pic>
      <p:pic>
        <p:nvPicPr>
          <p:cNvPr id="9" name="Picture 8" descr="CopyrightX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Tree>
    <p:extLst>
      <p:ext uri="{BB962C8B-B14F-4D97-AF65-F5344CB8AC3E}">
        <p14:creationId xmlns:p14="http://schemas.microsoft.com/office/powerpoint/2010/main" val="65099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1-2-3</a:t>
            </a:r>
          </a:p>
        </p:txBody>
      </p:sp>
      <p:pic>
        <p:nvPicPr>
          <p:cNvPr id="4" name="Picture 3" descr="Macintosh HD:Users:bensobel:Dropbox:lotusborland screenshots:123.jpg"/>
          <p:cNvPicPr/>
          <p:nvPr/>
        </p:nvPicPr>
        <p:blipFill>
          <a:blip r:embed="rId3">
            <a:extLst>
              <a:ext uri="{28A0092B-C50C-407E-A947-70E740481C1C}">
                <a14:useLocalDpi xmlns:a14="http://schemas.microsoft.com/office/drawing/2010/main" val="0"/>
              </a:ext>
            </a:extLst>
          </a:blip>
          <a:srcRect/>
          <a:stretch>
            <a:fillRect/>
          </a:stretch>
        </p:blipFill>
        <p:spPr bwMode="auto">
          <a:xfrm>
            <a:off x="1926506" y="1203456"/>
            <a:ext cx="8338991" cy="5455331"/>
          </a:xfrm>
          <a:prstGeom prst="rect">
            <a:avLst/>
          </a:prstGeom>
          <a:noFill/>
          <a:ln>
            <a:noFill/>
          </a:ln>
        </p:spPr>
      </p:pic>
      <p:pic>
        <p:nvPicPr>
          <p:cNvPr id="6" name="Picture 5" descr="CopyrightX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2" y="136604"/>
            <a:ext cx="1272733" cy="454548"/>
          </a:xfrm>
          <a:prstGeom prst="rect">
            <a:avLst/>
          </a:prstGeom>
        </p:spPr>
      </p:pic>
    </p:spTree>
    <p:extLst>
      <p:ext uri="{BB962C8B-B14F-4D97-AF65-F5344CB8AC3E}">
        <p14:creationId xmlns:p14="http://schemas.microsoft.com/office/powerpoint/2010/main" val="1259280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839"/>
            <a:ext cx="8229600" cy="1143000"/>
          </a:xfrm>
        </p:spPr>
        <p:txBody>
          <a:bodyPr>
            <a:normAutofit/>
          </a:bodyPr>
          <a:lstStyle/>
          <a:p>
            <a:r>
              <a:rPr lang="en-US" sz="3600" dirty="0"/>
              <a:t>Possible Arguments for Borland</a:t>
            </a:r>
          </a:p>
        </p:txBody>
      </p:sp>
      <p:sp>
        <p:nvSpPr>
          <p:cNvPr id="3" name="Content Placeholder 2"/>
          <p:cNvSpPr>
            <a:spLocks noGrp="1"/>
          </p:cNvSpPr>
          <p:nvPr>
            <p:ph idx="1"/>
          </p:nvPr>
        </p:nvSpPr>
        <p:spPr>
          <a:xfrm>
            <a:off x="1981201" y="1275839"/>
            <a:ext cx="5029508" cy="5086634"/>
          </a:xfrm>
        </p:spPr>
        <p:txBody>
          <a:bodyPr>
            <a:normAutofit lnSpcReduction="10000"/>
          </a:bodyPr>
          <a:lstStyle/>
          <a:p>
            <a:pPr marL="514350" indent="-514350">
              <a:buFont typeface="+mj-lt"/>
              <a:buAutoNum type="arabicParenR"/>
            </a:pPr>
            <a:r>
              <a:rPr lang="en-US" sz="2400" dirty="0"/>
              <a:t>Lack of Originality</a:t>
            </a:r>
          </a:p>
          <a:p>
            <a:pPr marL="514350" indent="-514350">
              <a:buFont typeface="+mj-lt"/>
              <a:buAutoNum type="arabicParenR"/>
            </a:pPr>
            <a:r>
              <a:rPr lang="en-US" sz="2400" dirty="0"/>
              <a:t>Menu is not protected “expression”</a:t>
            </a:r>
          </a:p>
          <a:p>
            <a:pPr marL="514350" indent="-514350">
              <a:buFont typeface="+mj-lt"/>
              <a:buAutoNum type="arabicParenR"/>
            </a:pPr>
            <a:r>
              <a:rPr lang="en-US" sz="2400" dirty="0"/>
              <a:t>Merger</a:t>
            </a:r>
          </a:p>
          <a:p>
            <a:pPr marL="514350" indent="-514350">
              <a:buFont typeface="+mj-lt"/>
              <a:buAutoNum type="arabicParenR"/>
            </a:pPr>
            <a:r>
              <a:rPr lang="en-US" sz="2400" dirty="0"/>
              <a:t>Scene-a-faire</a:t>
            </a:r>
          </a:p>
          <a:p>
            <a:pPr marL="514350" indent="-514350">
              <a:buFont typeface="+mj-lt"/>
              <a:buAutoNum type="arabicParenR"/>
            </a:pPr>
            <a:r>
              <a:rPr lang="en-US" sz="2400" dirty="0"/>
              <a:t>No protection for “words and short phrases”</a:t>
            </a:r>
          </a:p>
          <a:p>
            <a:pPr marL="514350" indent="-514350">
              <a:buFont typeface="+mj-lt"/>
              <a:buAutoNum type="arabicParenR"/>
            </a:pPr>
            <a:r>
              <a:rPr lang="en-US" sz="2400" dirty="0"/>
              <a:t>Method of Operation – 102(b)</a:t>
            </a:r>
          </a:p>
          <a:p>
            <a:pPr marL="514350" indent="-514350">
              <a:buFont typeface="+mj-lt"/>
              <a:buAutoNum type="arabicParenR"/>
            </a:pPr>
            <a:r>
              <a:rPr lang="en-US" sz="2400" dirty="0"/>
              <a:t>De </a:t>
            </a:r>
            <a:r>
              <a:rPr lang="en-US" sz="2400" dirty="0" err="1"/>
              <a:t>minimis</a:t>
            </a:r>
            <a:r>
              <a:rPr lang="en-US" sz="2400" dirty="0"/>
              <a:t> copying</a:t>
            </a:r>
          </a:p>
          <a:p>
            <a:pPr marL="514350" indent="-514350">
              <a:buFont typeface="+mj-lt"/>
              <a:buAutoNum type="arabicParenR"/>
            </a:pPr>
            <a:r>
              <a:rPr lang="en-US" sz="2400" dirty="0"/>
              <a:t>Fair Use</a:t>
            </a:r>
          </a:p>
          <a:p>
            <a:pPr marL="514350" indent="-514350">
              <a:buFont typeface="+mj-lt"/>
              <a:buAutoNum type="arabicParenR"/>
            </a:pPr>
            <a:r>
              <a:rPr lang="en-US" sz="2400" dirty="0"/>
              <a:t>Privilege for Interoperability</a:t>
            </a:r>
          </a:p>
          <a:p>
            <a:pPr marL="514350" indent="-514350">
              <a:buFont typeface="+mj-lt"/>
              <a:buAutoNum type="arabicParenR"/>
            </a:pPr>
            <a:r>
              <a:rPr lang="en-US" sz="2400" dirty="0"/>
              <a:t>Copyright protection for software is bad policy</a:t>
            </a:r>
          </a:p>
        </p:txBody>
      </p:sp>
      <p:sp>
        <p:nvSpPr>
          <p:cNvPr id="4" name="Rounded Rectangle 3"/>
          <p:cNvSpPr/>
          <p:nvPr/>
        </p:nvSpPr>
        <p:spPr>
          <a:xfrm>
            <a:off x="1981202" y="3933389"/>
            <a:ext cx="4480837" cy="4253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529853" y="3915619"/>
            <a:ext cx="808935" cy="461665"/>
          </a:xfrm>
          <a:prstGeom prst="rect">
            <a:avLst/>
          </a:prstGeom>
          <a:noFill/>
        </p:spPr>
        <p:txBody>
          <a:bodyPr wrap="none" rtlCol="0">
            <a:spAutoFit/>
          </a:bodyPr>
          <a:lstStyle/>
          <a:p>
            <a:r>
              <a:rPr lang="en-US" sz="2400" dirty="0">
                <a:solidFill>
                  <a:srgbClr val="FF0000"/>
                </a:solidFill>
              </a:rPr>
              <a:t>Stahl</a:t>
            </a:r>
          </a:p>
        </p:txBody>
      </p:sp>
      <p:sp>
        <p:nvSpPr>
          <p:cNvPr id="6" name="Rounded Rectangle 5"/>
          <p:cNvSpPr/>
          <p:nvPr/>
        </p:nvSpPr>
        <p:spPr>
          <a:xfrm>
            <a:off x="1981201" y="4757795"/>
            <a:ext cx="1755977" cy="4253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09435" y="4757796"/>
            <a:ext cx="1070125" cy="461665"/>
          </a:xfrm>
          <a:prstGeom prst="rect">
            <a:avLst/>
          </a:prstGeom>
          <a:noFill/>
        </p:spPr>
        <p:txBody>
          <a:bodyPr wrap="none" rtlCol="0">
            <a:spAutoFit/>
          </a:bodyPr>
          <a:lstStyle/>
          <a:p>
            <a:r>
              <a:rPr lang="en-US" sz="2400" dirty="0" err="1">
                <a:solidFill>
                  <a:srgbClr val="FF0000"/>
                </a:solidFill>
              </a:rPr>
              <a:t>Boudin</a:t>
            </a:r>
            <a:endParaRPr lang="en-US" sz="2400" dirty="0">
              <a:solidFill>
                <a:srgbClr val="FF0000"/>
              </a:solidFill>
            </a:endParaRPr>
          </a:p>
        </p:txBody>
      </p:sp>
      <p:sp>
        <p:nvSpPr>
          <p:cNvPr id="8" name="Rounded Rectangle 7">
            <a:extLst>
              <a:ext uri="{FF2B5EF4-FFF2-40B4-BE49-F238E27FC236}">
                <a16:creationId xmlns:a16="http://schemas.microsoft.com/office/drawing/2014/main" id="{46FF9FC0-3FE1-D34A-85FE-4DF7ECDBB819}"/>
              </a:ext>
            </a:extLst>
          </p:cNvPr>
          <p:cNvSpPr/>
          <p:nvPr/>
        </p:nvSpPr>
        <p:spPr>
          <a:xfrm>
            <a:off x="1981202" y="1674847"/>
            <a:ext cx="3526220" cy="743992"/>
          </a:xfrm>
          <a:prstGeom prst="roundRect">
            <a:avLst/>
          </a:prstGeom>
          <a:noFill/>
          <a:ln w="28575" cmpd="sng">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1F2EF2-03F0-9045-8C20-2619EB7C2D16}"/>
              </a:ext>
            </a:extLst>
          </p:cNvPr>
          <p:cNvSpPr txBox="1"/>
          <p:nvPr/>
        </p:nvSpPr>
        <p:spPr>
          <a:xfrm>
            <a:off x="5541519" y="1816011"/>
            <a:ext cx="3041410" cy="461665"/>
          </a:xfrm>
          <a:prstGeom prst="rect">
            <a:avLst/>
          </a:prstGeom>
          <a:noFill/>
        </p:spPr>
        <p:txBody>
          <a:bodyPr wrap="none" rtlCol="0">
            <a:spAutoFit/>
          </a:bodyPr>
          <a:lstStyle/>
          <a:p>
            <a:r>
              <a:rPr lang="en-US" sz="2400" dirty="0">
                <a:solidFill>
                  <a:srgbClr val="0070C0"/>
                </a:solidFill>
              </a:rPr>
              <a:t>DOJ prefers this theory</a:t>
            </a:r>
          </a:p>
        </p:txBody>
      </p:sp>
      <p:sp>
        <p:nvSpPr>
          <p:cNvPr id="10" name="&quot;No&quot; Symbol 9">
            <a:extLst>
              <a:ext uri="{FF2B5EF4-FFF2-40B4-BE49-F238E27FC236}">
                <a16:creationId xmlns:a16="http://schemas.microsoft.com/office/drawing/2014/main" id="{38C58A93-C151-274A-B583-6842E84110C7}"/>
              </a:ext>
            </a:extLst>
          </p:cNvPr>
          <p:cNvSpPr/>
          <p:nvPr/>
        </p:nvSpPr>
        <p:spPr>
          <a:xfrm>
            <a:off x="4572001" y="3668111"/>
            <a:ext cx="1114097" cy="987973"/>
          </a:xfrm>
          <a:prstGeom prst="noSmoking">
            <a:avLst/>
          </a:prstGeom>
          <a:gradFill>
            <a:gsLst>
              <a:gs pos="0">
                <a:schemeClr val="accent1">
                  <a:tint val="100000"/>
                  <a:shade val="100000"/>
                  <a:satMod val="130000"/>
                  <a:alpha val="2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94B29A5-07AC-B642-A59E-614A9D7A461C}"/>
              </a:ext>
            </a:extLst>
          </p:cNvPr>
          <p:cNvSpPr txBox="1"/>
          <p:nvPr/>
        </p:nvSpPr>
        <p:spPr>
          <a:xfrm>
            <a:off x="5539467" y="3471725"/>
            <a:ext cx="671146" cy="461665"/>
          </a:xfrm>
          <a:prstGeom prst="rect">
            <a:avLst/>
          </a:prstGeom>
          <a:noFill/>
        </p:spPr>
        <p:txBody>
          <a:bodyPr wrap="none" rtlCol="0">
            <a:spAutoFit/>
          </a:bodyPr>
          <a:lstStyle/>
          <a:p>
            <a:r>
              <a:rPr lang="en-US" sz="2400" dirty="0">
                <a:solidFill>
                  <a:srgbClr val="0070C0"/>
                </a:solidFill>
              </a:rPr>
              <a:t>DOJ</a:t>
            </a:r>
          </a:p>
        </p:txBody>
      </p:sp>
      <p:sp>
        <p:nvSpPr>
          <p:cNvPr id="12" name="TextBox 11">
            <a:extLst>
              <a:ext uri="{FF2B5EF4-FFF2-40B4-BE49-F238E27FC236}">
                <a16:creationId xmlns:a16="http://schemas.microsoft.com/office/drawing/2014/main" id="{6CB01042-E203-9042-9C67-E0C3F29AF2DE}"/>
              </a:ext>
            </a:extLst>
          </p:cNvPr>
          <p:cNvSpPr txBox="1"/>
          <p:nvPr/>
        </p:nvSpPr>
        <p:spPr>
          <a:xfrm>
            <a:off x="6210614" y="2195492"/>
            <a:ext cx="3658601" cy="830997"/>
          </a:xfrm>
          <a:prstGeom prst="rect">
            <a:avLst/>
          </a:prstGeom>
          <a:noFill/>
        </p:spPr>
        <p:txBody>
          <a:bodyPr wrap="square" rtlCol="0">
            <a:spAutoFit/>
          </a:bodyPr>
          <a:lstStyle/>
          <a:p>
            <a:r>
              <a:rPr lang="en-US" sz="2400" dirty="0">
                <a:solidFill>
                  <a:srgbClr val="0070C0"/>
                </a:solidFill>
              </a:rPr>
              <a:t>Solicitor General sides with DOJ (and White House)</a:t>
            </a:r>
          </a:p>
        </p:txBody>
      </p:sp>
    </p:spTree>
    <p:extLst>
      <p:ext uri="{BB962C8B-B14F-4D97-AF65-F5344CB8AC3E}">
        <p14:creationId xmlns:p14="http://schemas.microsoft.com/office/powerpoint/2010/main" val="328385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19160" y="1889778"/>
            <a:ext cx="2753680" cy="1409209"/>
            <a:chOff x="3302048" y="2239347"/>
            <a:chExt cx="2078157" cy="1106047"/>
          </a:xfrm>
        </p:grpSpPr>
        <p:sp>
          <p:nvSpPr>
            <p:cNvPr id="8" name="Oval 7"/>
            <p:cNvSpPr/>
            <p:nvPr/>
          </p:nvSpPr>
          <p:spPr>
            <a:xfrm>
              <a:off x="3302048" y="2239347"/>
              <a:ext cx="2078157" cy="1106047"/>
            </a:xfrm>
            <a:prstGeom prst="ellipse">
              <a:avLst/>
            </a:prstGeom>
            <a:gradFill flip="none" rotWithShape="1">
              <a:gsLst>
                <a:gs pos="0">
                  <a:srgbClr val="008000"/>
                </a:gs>
                <a:gs pos="100000">
                  <a:srgbClr val="FFFFFF"/>
                </a:gs>
                <a:gs pos="99000">
                  <a:srgbClr val="FF0000"/>
                </a:gs>
              </a:gsLst>
              <a:lin ang="0" scaled="1"/>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46697" y="2403567"/>
              <a:ext cx="1788858" cy="724695"/>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grpSp>
      <p:sp>
        <p:nvSpPr>
          <p:cNvPr id="4" name="Oval 3"/>
          <p:cNvSpPr/>
          <p:nvPr/>
        </p:nvSpPr>
        <p:spPr>
          <a:xfrm>
            <a:off x="1894907" y="3101878"/>
            <a:ext cx="2412496" cy="160912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36613" y="4786605"/>
            <a:ext cx="2670790" cy="1950776"/>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06826" y="4247814"/>
            <a:ext cx="3389742" cy="148581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21990" y="3111161"/>
            <a:ext cx="2015902" cy="1477328"/>
          </a:xfrm>
          <a:prstGeom prst="rect">
            <a:avLst/>
          </a:prstGeom>
          <a:noFill/>
        </p:spPr>
        <p:txBody>
          <a:bodyPr wrap="square" rtlCol="0">
            <a:spAutoFit/>
          </a:bodyPr>
          <a:lstStyle/>
          <a:p>
            <a:pPr algn="ctr"/>
            <a:r>
              <a:rPr lang="en-US" b="1" dirty="0">
                <a:solidFill>
                  <a:schemeClr val="bg1"/>
                </a:solidFill>
              </a:rPr>
              <a:t>White House</a:t>
            </a:r>
          </a:p>
          <a:p>
            <a:pPr algn="ctr"/>
            <a:r>
              <a:rPr lang="en-US" sz="1200" dirty="0">
                <a:solidFill>
                  <a:schemeClr val="bg1"/>
                </a:solidFill>
              </a:rPr>
              <a:t>(Jack Quinn, Counsel to the President; Elena </a:t>
            </a:r>
            <a:r>
              <a:rPr lang="en-US" sz="1200" dirty="0" err="1">
                <a:solidFill>
                  <a:schemeClr val="bg1"/>
                </a:solidFill>
              </a:rPr>
              <a:t>Kagan</a:t>
            </a:r>
            <a:r>
              <a:rPr lang="en-US" sz="1200" dirty="0">
                <a:solidFill>
                  <a:schemeClr val="bg1"/>
                </a:solidFill>
              </a:rPr>
              <a:t>, Associate Counsel to the President; Kathleen </a:t>
            </a:r>
            <a:r>
              <a:rPr lang="en-US" sz="1200" dirty="0" err="1">
                <a:solidFill>
                  <a:schemeClr val="bg1"/>
                </a:solidFill>
              </a:rPr>
              <a:t>Wallman</a:t>
            </a:r>
            <a:r>
              <a:rPr lang="en-US" sz="1200" dirty="0">
                <a:solidFill>
                  <a:schemeClr val="bg1"/>
                </a:solidFill>
              </a:rPr>
              <a:t>, Deputy Counsel to the President)</a:t>
            </a:r>
          </a:p>
        </p:txBody>
      </p:sp>
      <p:sp>
        <p:nvSpPr>
          <p:cNvPr id="11" name="TextBox 10"/>
          <p:cNvSpPr txBox="1"/>
          <p:nvPr/>
        </p:nvSpPr>
        <p:spPr>
          <a:xfrm>
            <a:off x="7169682" y="4472275"/>
            <a:ext cx="2859731" cy="1107996"/>
          </a:xfrm>
          <a:prstGeom prst="rect">
            <a:avLst/>
          </a:prstGeom>
          <a:noFill/>
        </p:spPr>
        <p:txBody>
          <a:bodyPr wrap="square" rtlCol="0">
            <a:spAutoFit/>
          </a:bodyPr>
          <a:lstStyle/>
          <a:p>
            <a:pPr algn="ctr"/>
            <a:r>
              <a:rPr lang="en-US" b="1" dirty="0">
                <a:solidFill>
                  <a:schemeClr val="bg1"/>
                </a:solidFill>
                <a:latin typeface="Arial"/>
                <a:cs typeface="Arial"/>
              </a:rPr>
              <a:t>Commerce Dept. &amp; PTO</a:t>
            </a:r>
          </a:p>
          <a:p>
            <a:pPr algn="ctr"/>
            <a:r>
              <a:rPr lang="en-US" sz="1200" dirty="0">
                <a:solidFill>
                  <a:schemeClr val="bg1"/>
                </a:solidFill>
                <a:latin typeface="Arial"/>
                <a:cs typeface="Arial"/>
              </a:rPr>
              <a:t>(Lawrence </a:t>
            </a:r>
            <a:r>
              <a:rPr lang="en-US" sz="1200" dirty="0" err="1">
                <a:solidFill>
                  <a:schemeClr val="bg1"/>
                </a:solidFill>
                <a:latin typeface="Arial"/>
                <a:cs typeface="Arial"/>
              </a:rPr>
              <a:t>Goffney</a:t>
            </a:r>
            <a:r>
              <a:rPr lang="en-US" sz="1200" dirty="0">
                <a:solidFill>
                  <a:schemeClr val="bg1"/>
                </a:solidFill>
                <a:latin typeface="Arial"/>
                <a:cs typeface="Arial"/>
              </a:rPr>
              <a:t>, </a:t>
            </a:r>
            <a:r>
              <a:rPr lang="en-US" sz="1200" dirty="0">
                <a:solidFill>
                  <a:schemeClr val="bg1"/>
                </a:solidFill>
                <a:latin typeface="Arial"/>
                <a:ea typeface="ＭＳ 明朝"/>
                <a:cs typeface="Arial"/>
              </a:rPr>
              <a:t>Acting Deputy Secretary of Commerce and Deputy Commissioner of Patents and Trademarks</a:t>
            </a:r>
            <a:r>
              <a:rPr lang="en-US" sz="1200" dirty="0">
                <a:solidFill>
                  <a:schemeClr val="bg1"/>
                </a:solidFill>
                <a:latin typeface="Arial"/>
                <a:cs typeface="Arial"/>
              </a:rPr>
              <a:t>)</a:t>
            </a:r>
          </a:p>
        </p:txBody>
      </p:sp>
      <p:sp>
        <p:nvSpPr>
          <p:cNvPr id="12" name="TextBox 11"/>
          <p:cNvSpPr txBox="1"/>
          <p:nvPr/>
        </p:nvSpPr>
        <p:spPr>
          <a:xfrm>
            <a:off x="1913113" y="5154096"/>
            <a:ext cx="2069458" cy="1107996"/>
          </a:xfrm>
          <a:prstGeom prst="rect">
            <a:avLst/>
          </a:prstGeom>
          <a:noFill/>
        </p:spPr>
        <p:txBody>
          <a:bodyPr wrap="square" rtlCol="0">
            <a:spAutoFit/>
          </a:bodyPr>
          <a:lstStyle/>
          <a:p>
            <a:pPr algn="ctr"/>
            <a:r>
              <a:rPr lang="en-US" b="1" dirty="0" err="1">
                <a:solidFill>
                  <a:schemeClr val="bg1"/>
                </a:solidFill>
              </a:rPr>
              <a:t>DoJ</a:t>
            </a:r>
            <a:r>
              <a:rPr lang="en-US" b="1" dirty="0">
                <a:solidFill>
                  <a:schemeClr val="bg1"/>
                </a:solidFill>
              </a:rPr>
              <a:t> Antitrust</a:t>
            </a:r>
          </a:p>
          <a:p>
            <a:pPr algn="ctr"/>
            <a:r>
              <a:rPr lang="en-US" sz="1200" dirty="0">
                <a:solidFill>
                  <a:srgbClr val="FFFFFF"/>
                </a:solidFill>
                <a:latin typeface="Arial"/>
                <a:cs typeface="Arial"/>
              </a:rPr>
              <a:t>(Joel Klein, </a:t>
            </a:r>
            <a:r>
              <a:rPr lang="en-US" sz="1200" dirty="0">
                <a:solidFill>
                  <a:srgbClr val="FFFFFF"/>
                </a:solidFill>
                <a:latin typeface="Arial"/>
                <a:ea typeface="ＭＳ 明朝"/>
                <a:cs typeface="Arial"/>
              </a:rPr>
              <a:t>Deputy Assistant Attorney General; David </a:t>
            </a:r>
            <a:r>
              <a:rPr lang="en-US" sz="1200" dirty="0">
                <a:solidFill>
                  <a:srgbClr val="FFFFFF"/>
                </a:solidFill>
                <a:latin typeface="Arial"/>
                <a:cs typeface="Arial"/>
              </a:rPr>
              <a:t>Ogden, </a:t>
            </a:r>
            <a:r>
              <a:rPr lang="en-US" sz="1200" dirty="0">
                <a:solidFill>
                  <a:srgbClr val="FFFFFF"/>
                </a:solidFill>
                <a:latin typeface="Arial"/>
                <a:ea typeface="ＭＳ 明朝"/>
                <a:cs typeface="Arial"/>
              </a:rPr>
              <a:t>Associate Deputy Attorney General</a:t>
            </a:r>
            <a:r>
              <a:rPr lang="en-US" sz="1200" dirty="0">
                <a:solidFill>
                  <a:srgbClr val="FFFFFF"/>
                </a:solidFill>
                <a:latin typeface="Arial"/>
                <a:cs typeface="Arial"/>
              </a:rPr>
              <a:t>)</a:t>
            </a:r>
          </a:p>
        </p:txBody>
      </p:sp>
      <p:cxnSp>
        <p:nvCxnSpPr>
          <p:cNvPr id="17" name="Straight Arrow Connector 16"/>
          <p:cNvCxnSpPr/>
          <p:nvPr/>
        </p:nvCxnSpPr>
        <p:spPr>
          <a:xfrm flipV="1">
            <a:off x="4052082" y="3199732"/>
            <a:ext cx="1281791" cy="19543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11871" y="3033272"/>
            <a:ext cx="782934" cy="5240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1"/>
          </p:cNvCxnSpPr>
          <p:nvPr/>
        </p:nvCxnSpPr>
        <p:spPr>
          <a:xfrm flipH="1" flipV="1">
            <a:off x="6739456" y="3242892"/>
            <a:ext cx="663786" cy="12225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38420" y="2455548"/>
            <a:ext cx="2752293" cy="646331"/>
          </a:xfrm>
          <a:prstGeom prst="rect">
            <a:avLst/>
          </a:prstGeom>
          <a:noFill/>
        </p:spPr>
        <p:txBody>
          <a:bodyPr wrap="square" rtlCol="0">
            <a:spAutoFit/>
          </a:bodyPr>
          <a:lstStyle/>
          <a:p>
            <a:pPr algn="ctr"/>
            <a:r>
              <a:rPr lang="en-US" b="1" u="sng" dirty="0"/>
              <a:t>Pro-Borland</a:t>
            </a:r>
          </a:p>
          <a:p>
            <a:pPr algn="ctr"/>
            <a:r>
              <a:rPr lang="en-US" b="1" dirty="0"/>
              <a:t>(support SG amicus brief)</a:t>
            </a:r>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36" name="Oval 35"/>
          <p:cNvSpPr/>
          <p:nvPr/>
        </p:nvSpPr>
        <p:spPr>
          <a:xfrm>
            <a:off x="4376914" y="5580271"/>
            <a:ext cx="1719087" cy="115711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1916" y="5621363"/>
            <a:ext cx="1832362" cy="938962"/>
          </a:xfrm>
          <a:prstGeom prst="rect">
            <a:avLst/>
          </a:prstGeom>
          <a:noFill/>
        </p:spPr>
        <p:txBody>
          <a:bodyPr wrap="square" rtlCol="0">
            <a:spAutoFit/>
          </a:bodyPr>
          <a:lstStyle/>
          <a:p>
            <a:pPr algn="ctr"/>
            <a:r>
              <a:rPr lang="en-US" b="1" dirty="0">
                <a:solidFill>
                  <a:schemeClr val="bg1"/>
                </a:solidFill>
              </a:rPr>
              <a:t>Council of Economic Advisors (CEA)</a:t>
            </a:r>
          </a:p>
        </p:txBody>
      </p:sp>
      <p:cxnSp>
        <p:nvCxnSpPr>
          <p:cNvPr id="38" name="Straight Arrow Connector 37"/>
          <p:cNvCxnSpPr>
            <a:stCxn id="36" idx="0"/>
          </p:cNvCxnSpPr>
          <p:nvPr/>
        </p:nvCxnSpPr>
        <p:spPr>
          <a:xfrm flipV="1">
            <a:off x="5236457" y="3298987"/>
            <a:ext cx="565942" cy="22812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32" name="Straight Arrow Connector 31"/>
          <p:cNvCxnSpPr>
            <a:stCxn id="31"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35" name="TextBox 34">
            <a:extLst>
              <a:ext uri="{FF2B5EF4-FFF2-40B4-BE49-F238E27FC236}">
                <a16:creationId xmlns:a16="http://schemas.microsoft.com/office/drawing/2014/main" id="{8F03DC63-A1EF-EB48-B6F7-095E5DDD21E8}"/>
              </a:ext>
            </a:extLst>
          </p:cNvPr>
          <p:cNvSpPr txBox="1"/>
          <p:nvPr/>
        </p:nvSpPr>
        <p:spPr>
          <a:xfrm>
            <a:off x="7664509" y="2455547"/>
            <a:ext cx="2752293" cy="646331"/>
          </a:xfrm>
          <a:prstGeom prst="rect">
            <a:avLst/>
          </a:prstGeom>
          <a:noFill/>
        </p:spPr>
        <p:txBody>
          <a:bodyPr wrap="square" rtlCol="0">
            <a:spAutoFit/>
          </a:bodyPr>
          <a:lstStyle/>
          <a:p>
            <a:pPr algn="ctr"/>
            <a:r>
              <a:rPr lang="en-US" b="1" u="sng" dirty="0"/>
              <a:t>Pro-Lotus</a:t>
            </a:r>
          </a:p>
          <a:p>
            <a:pPr algn="ctr"/>
            <a:r>
              <a:rPr lang="en-US" b="1" dirty="0"/>
              <a:t>(oppose SG amicus brief)</a:t>
            </a:r>
          </a:p>
        </p:txBody>
      </p:sp>
      <p:sp>
        <p:nvSpPr>
          <p:cNvPr id="41" name="Rounded Rectangle 40">
            <a:extLst>
              <a:ext uri="{FF2B5EF4-FFF2-40B4-BE49-F238E27FC236}">
                <a16:creationId xmlns:a16="http://schemas.microsoft.com/office/drawing/2014/main" id="{753EF60B-0D68-944A-8E72-A00BB778CC3C}"/>
              </a:ext>
            </a:extLst>
          </p:cNvPr>
          <p:cNvSpPr/>
          <p:nvPr/>
        </p:nvSpPr>
        <p:spPr>
          <a:xfrm>
            <a:off x="7280582" y="4743416"/>
            <a:ext cx="1579578" cy="31206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09D5EA0D-967E-F64B-A4F0-FD1D7FD1DE91}"/>
              </a:ext>
            </a:extLst>
          </p:cNvPr>
          <p:cNvSpPr/>
          <p:nvPr/>
        </p:nvSpPr>
        <p:spPr>
          <a:xfrm>
            <a:off x="4994805" y="2367401"/>
            <a:ext cx="2194684" cy="31206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7E8FE019-6F51-5C45-B8E2-8CB6AF337089}"/>
              </a:ext>
            </a:extLst>
          </p:cNvPr>
          <p:cNvSpPr/>
          <p:nvPr/>
        </p:nvSpPr>
        <p:spPr>
          <a:xfrm>
            <a:off x="2197475" y="3401284"/>
            <a:ext cx="899122" cy="31206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6B8131C-7193-D341-A8E6-1AA79D0794E6}"/>
              </a:ext>
            </a:extLst>
          </p:cNvPr>
          <p:cNvSpPr txBox="1"/>
          <p:nvPr/>
        </p:nvSpPr>
        <p:spPr>
          <a:xfrm>
            <a:off x="7724967" y="6368049"/>
            <a:ext cx="2757678" cy="369332"/>
          </a:xfrm>
          <a:prstGeom prst="rect">
            <a:avLst/>
          </a:prstGeom>
          <a:noFill/>
        </p:spPr>
        <p:txBody>
          <a:bodyPr wrap="none" rtlCol="0">
            <a:spAutoFit/>
          </a:bodyPr>
          <a:lstStyle/>
          <a:p>
            <a:r>
              <a:rPr lang="en-US" dirty="0"/>
              <a:t>Tuesday, December 5, 1995</a:t>
            </a:r>
          </a:p>
        </p:txBody>
      </p:sp>
      <p:sp>
        <p:nvSpPr>
          <p:cNvPr id="47" name="Oval 46">
            <a:extLst>
              <a:ext uri="{FF2B5EF4-FFF2-40B4-BE49-F238E27FC236}">
                <a16:creationId xmlns:a16="http://schemas.microsoft.com/office/drawing/2014/main" id="{63914662-3533-F843-9DF7-DFD90ED06A7C}"/>
              </a:ext>
            </a:extLst>
          </p:cNvPr>
          <p:cNvSpPr/>
          <p:nvPr/>
        </p:nvSpPr>
        <p:spPr>
          <a:xfrm>
            <a:off x="6164279" y="5621363"/>
            <a:ext cx="2096853" cy="81790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2AE4903-DD1F-C043-8394-682B2E939C09}"/>
              </a:ext>
            </a:extLst>
          </p:cNvPr>
          <p:cNvSpPr txBox="1"/>
          <p:nvPr/>
        </p:nvSpPr>
        <p:spPr>
          <a:xfrm>
            <a:off x="5838840" y="5708094"/>
            <a:ext cx="2859731" cy="553998"/>
          </a:xfrm>
          <a:prstGeom prst="rect">
            <a:avLst/>
          </a:prstGeom>
          <a:noFill/>
        </p:spPr>
        <p:txBody>
          <a:bodyPr wrap="square" rtlCol="0">
            <a:spAutoFit/>
          </a:bodyPr>
          <a:lstStyle/>
          <a:p>
            <a:pPr algn="ctr"/>
            <a:r>
              <a:rPr lang="en-US" b="1" dirty="0">
                <a:solidFill>
                  <a:schemeClr val="bg1"/>
                </a:solidFill>
                <a:latin typeface="Arial"/>
                <a:cs typeface="Arial"/>
              </a:rPr>
              <a:t>Copyright Office</a:t>
            </a:r>
          </a:p>
          <a:p>
            <a:pPr algn="ctr"/>
            <a:r>
              <a:rPr lang="en-US" sz="1200" dirty="0">
                <a:solidFill>
                  <a:schemeClr val="bg1"/>
                </a:solidFill>
                <a:latin typeface="Arial"/>
                <a:cs typeface="Arial"/>
              </a:rPr>
              <a:t>(Marybeth Peters, Register)</a:t>
            </a:r>
          </a:p>
        </p:txBody>
      </p:sp>
      <p:cxnSp>
        <p:nvCxnSpPr>
          <p:cNvPr id="50" name="Straight Arrow Connector 49">
            <a:extLst>
              <a:ext uri="{FF2B5EF4-FFF2-40B4-BE49-F238E27FC236}">
                <a16:creationId xmlns:a16="http://schemas.microsoft.com/office/drawing/2014/main" id="{17D44AA7-2E63-BD4E-9D30-2FF5B10072E5}"/>
              </a:ext>
            </a:extLst>
          </p:cNvPr>
          <p:cNvCxnSpPr>
            <a:cxnSpLocks/>
          </p:cNvCxnSpPr>
          <p:nvPr/>
        </p:nvCxnSpPr>
        <p:spPr>
          <a:xfrm flipH="1" flipV="1">
            <a:off x="6472301" y="3298986"/>
            <a:ext cx="279485" cy="240910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421DD2A8-506B-B04D-8671-133C2CCDDB89}"/>
              </a:ext>
            </a:extLst>
          </p:cNvPr>
          <p:cNvCxnSpPr>
            <a:cxnSpLocks/>
          </p:cNvCxnSpPr>
          <p:nvPr/>
        </p:nvCxnSpPr>
        <p:spPr>
          <a:xfrm flipH="1" flipV="1">
            <a:off x="5854350" y="2753712"/>
            <a:ext cx="1426232" cy="1957295"/>
          </a:xfrm>
          <a:prstGeom prst="straightConnector1">
            <a:avLst/>
          </a:prstGeom>
          <a:ln w="38100">
            <a:solidFill>
              <a:srgbClr val="FFFF00"/>
            </a:solidFill>
            <a:prstDash val="sysDash"/>
            <a:tailEnd type="stealth" w="lg"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91AC6A4D-C2B5-E84A-AEFB-42EB68D8743E}"/>
              </a:ext>
            </a:extLst>
          </p:cNvPr>
          <p:cNvCxnSpPr>
            <a:cxnSpLocks/>
          </p:cNvCxnSpPr>
          <p:nvPr/>
        </p:nvCxnSpPr>
        <p:spPr>
          <a:xfrm flipH="1" flipV="1">
            <a:off x="3259356" y="3636580"/>
            <a:ext cx="3930135" cy="1259093"/>
          </a:xfrm>
          <a:prstGeom prst="straightConnector1">
            <a:avLst/>
          </a:prstGeom>
          <a:ln w="38100">
            <a:solidFill>
              <a:srgbClr val="FFFF00"/>
            </a:solidFill>
            <a:prstDash val="sysDash"/>
            <a:tailEnd type="stealth" w="lg" len="lg"/>
          </a:ln>
        </p:spPr>
        <p:style>
          <a:lnRef idx="2">
            <a:schemeClr val="accent1"/>
          </a:lnRef>
          <a:fillRef idx="0">
            <a:schemeClr val="accent1"/>
          </a:fillRef>
          <a:effectRef idx="1">
            <a:schemeClr val="accent1"/>
          </a:effectRef>
          <a:fontRef idx="minor">
            <a:schemeClr val="tx1"/>
          </a:fontRef>
        </p:style>
      </p:cxnSp>
      <p:sp>
        <p:nvSpPr>
          <p:cNvPr id="54" name="Rounded Rectangle 53">
            <a:extLst>
              <a:ext uri="{FF2B5EF4-FFF2-40B4-BE49-F238E27FC236}">
                <a16:creationId xmlns:a16="http://schemas.microsoft.com/office/drawing/2014/main" id="{862DBAB9-21DA-F446-AE5B-2357E68C60E3}"/>
              </a:ext>
            </a:extLst>
          </p:cNvPr>
          <p:cNvSpPr/>
          <p:nvPr/>
        </p:nvSpPr>
        <p:spPr>
          <a:xfrm>
            <a:off x="6302224" y="5950032"/>
            <a:ext cx="1255702" cy="31206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0F1B6206-9D27-3B40-BD84-075B25D6C118}"/>
              </a:ext>
            </a:extLst>
          </p:cNvPr>
          <p:cNvCxnSpPr>
            <a:cxnSpLocks/>
          </p:cNvCxnSpPr>
          <p:nvPr/>
        </p:nvCxnSpPr>
        <p:spPr>
          <a:xfrm flipH="1">
            <a:off x="6751786" y="5112080"/>
            <a:ext cx="528591" cy="762474"/>
          </a:xfrm>
          <a:prstGeom prst="straightConnector1">
            <a:avLst/>
          </a:prstGeom>
          <a:ln w="38100">
            <a:solidFill>
              <a:srgbClr val="FFFF00"/>
            </a:solidFill>
            <a:prstDash val="sysDash"/>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50863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offney-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773" y="362199"/>
            <a:ext cx="7170227" cy="1323431"/>
          </a:xfrm>
          <a:prstGeom prst="rect">
            <a:avLst/>
          </a:prstGeom>
        </p:spPr>
      </p:pic>
      <p:pic>
        <p:nvPicPr>
          <p:cNvPr id="5" name="Picture 4" descr="Harvard Law School shield bearing the legend &quot;Verita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457" y="121837"/>
            <a:ext cx="408082" cy="473577"/>
          </a:xfrm>
          <a:prstGeom prst="rect">
            <a:avLst/>
          </a:prstGeom>
        </p:spPr>
      </p:pic>
      <p:pic>
        <p:nvPicPr>
          <p:cNvPr id="6" name="Picture 5" descr="CopyrightX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pic>
        <p:nvPicPr>
          <p:cNvPr id="8" name="Picture 7" descr="goffney-3.png"/>
          <p:cNvPicPr>
            <a:picLocks noChangeAspect="1"/>
          </p:cNvPicPr>
          <p:nvPr/>
        </p:nvPicPr>
        <p:blipFill rotWithShape="1">
          <a:blip r:embed="rId5">
            <a:extLst>
              <a:ext uri="{28A0092B-C50C-407E-A947-70E740481C1C}">
                <a14:useLocalDpi xmlns:a14="http://schemas.microsoft.com/office/drawing/2010/main" val="0"/>
              </a:ext>
            </a:extLst>
          </a:blip>
          <a:srcRect b="16378"/>
          <a:stretch/>
        </p:blipFill>
        <p:spPr>
          <a:xfrm>
            <a:off x="2065214" y="1274743"/>
            <a:ext cx="8407400" cy="5288743"/>
          </a:xfrm>
          <a:prstGeom prst="rect">
            <a:avLst/>
          </a:prstGeom>
        </p:spPr>
      </p:pic>
    </p:spTree>
    <p:extLst>
      <p:ext uri="{BB962C8B-B14F-4D97-AF65-F5344CB8AC3E}">
        <p14:creationId xmlns:p14="http://schemas.microsoft.com/office/powerpoint/2010/main" val="695637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ffn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46694"/>
            <a:ext cx="9144000" cy="6032578"/>
          </a:xfrm>
          <a:prstGeom prst="rect">
            <a:avLst/>
          </a:prstGeom>
        </p:spPr>
      </p:pic>
      <p:pic>
        <p:nvPicPr>
          <p:cNvPr id="6" name="Picture 5"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Tree>
    <p:extLst>
      <p:ext uri="{BB962C8B-B14F-4D97-AF65-F5344CB8AC3E}">
        <p14:creationId xmlns:p14="http://schemas.microsoft.com/office/powerpoint/2010/main" val="203139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19160" y="1889778"/>
            <a:ext cx="2753680" cy="1409209"/>
            <a:chOff x="3302048" y="2239347"/>
            <a:chExt cx="2078157" cy="1106047"/>
          </a:xfrm>
        </p:grpSpPr>
        <p:sp>
          <p:nvSpPr>
            <p:cNvPr id="8" name="Oval 7"/>
            <p:cNvSpPr/>
            <p:nvPr/>
          </p:nvSpPr>
          <p:spPr>
            <a:xfrm>
              <a:off x="3302048" y="2239347"/>
              <a:ext cx="2078157" cy="1106047"/>
            </a:xfrm>
            <a:prstGeom prst="ellipse">
              <a:avLst/>
            </a:prstGeom>
            <a:gradFill flip="none" rotWithShape="1">
              <a:gsLst>
                <a:gs pos="0">
                  <a:srgbClr val="008000"/>
                </a:gs>
                <a:gs pos="100000">
                  <a:srgbClr val="FFFFFF"/>
                </a:gs>
                <a:gs pos="99000">
                  <a:srgbClr val="FF0000"/>
                </a:gs>
              </a:gsLst>
              <a:lin ang="0" scaled="1"/>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46697" y="2403567"/>
              <a:ext cx="1788858" cy="724695"/>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grpSp>
      <p:sp>
        <p:nvSpPr>
          <p:cNvPr id="4" name="Oval 3"/>
          <p:cNvSpPr/>
          <p:nvPr/>
        </p:nvSpPr>
        <p:spPr>
          <a:xfrm>
            <a:off x="1894907" y="3101878"/>
            <a:ext cx="2412496" cy="160912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36613" y="4786605"/>
            <a:ext cx="2670790" cy="1950776"/>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06826" y="4247814"/>
            <a:ext cx="3389742" cy="148581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21990" y="3111161"/>
            <a:ext cx="2015902" cy="1477328"/>
          </a:xfrm>
          <a:prstGeom prst="rect">
            <a:avLst/>
          </a:prstGeom>
          <a:noFill/>
        </p:spPr>
        <p:txBody>
          <a:bodyPr wrap="square" rtlCol="0">
            <a:spAutoFit/>
          </a:bodyPr>
          <a:lstStyle/>
          <a:p>
            <a:pPr algn="ctr"/>
            <a:r>
              <a:rPr lang="en-US" b="1" dirty="0">
                <a:solidFill>
                  <a:schemeClr val="bg1"/>
                </a:solidFill>
              </a:rPr>
              <a:t>White House</a:t>
            </a:r>
          </a:p>
          <a:p>
            <a:pPr algn="ctr"/>
            <a:r>
              <a:rPr lang="en-US" sz="1200" dirty="0">
                <a:solidFill>
                  <a:schemeClr val="bg1"/>
                </a:solidFill>
              </a:rPr>
              <a:t>(Jack Quinn, Counsel to the President; Elena </a:t>
            </a:r>
            <a:r>
              <a:rPr lang="en-US" sz="1200" dirty="0" err="1">
                <a:solidFill>
                  <a:schemeClr val="bg1"/>
                </a:solidFill>
              </a:rPr>
              <a:t>Kagan</a:t>
            </a:r>
            <a:r>
              <a:rPr lang="en-US" sz="1200" dirty="0">
                <a:solidFill>
                  <a:schemeClr val="bg1"/>
                </a:solidFill>
              </a:rPr>
              <a:t>, Associate Counsel to the President; Kathleen </a:t>
            </a:r>
            <a:r>
              <a:rPr lang="en-US" sz="1200" dirty="0" err="1">
                <a:solidFill>
                  <a:schemeClr val="bg1"/>
                </a:solidFill>
              </a:rPr>
              <a:t>Wallman</a:t>
            </a:r>
            <a:r>
              <a:rPr lang="en-US" sz="1200" dirty="0">
                <a:solidFill>
                  <a:schemeClr val="bg1"/>
                </a:solidFill>
              </a:rPr>
              <a:t>, Deputy Counsel to the President)</a:t>
            </a:r>
          </a:p>
        </p:txBody>
      </p:sp>
      <p:sp>
        <p:nvSpPr>
          <p:cNvPr id="11" name="TextBox 10"/>
          <p:cNvSpPr txBox="1"/>
          <p:nvPr/>
        </p:nvSpPr>
        <p:spPr>
          <a:xfrm>
            <a:off x="7169682" y="4472275"/>
            <a:ext cx="2859731" cy="1107996"/>
          </a:xfrm>
          <a:prstGeom prst="rect">
            <a:avLst/>
          </a:prstGeom>
          <a:noFill/>
        </p:spPr>
        <p:txBody>
          <a:bodyPr wrap="square" rtlCol="0">
            <a:spAutoFit/>
          </a:bodyPr>
          <a:lstStyle/>
          <a:p>
            <a:pPr algn="ctr"/>
            <a:r>
              <a:rPr lang="en-US" b="1" dirty="0">
                <a:solidFill>
                  <a:schemeClr val="bg1"/>
                </a:solidFill>
                <a:latin typeface="Arial"/>
                <a:cs typeface="Arial"/>
              </a:rPr>
              <a:t>Commerce Dept. &amp; PTO</a:t>
            </a:r>
          </a:p>
          <a:p>
            <a:pPr algn="ctr"/>
            <a:r>
              <a:rPr lang="en-US" sz="1200" dirty="0">
                <a:solidFill>
                  <a:schemeClr val="bg1"/>
                </a:solidFill>
                <a:latin typeface="Arial"/>
                <a:cs typeface="Arial"/>
              </a:rPr>
              <a:t>(Lawrence </a:t>
            </a:r>
            <a:r>
              <a:rPr lang="en-US" sz="1200" dirty="0" err="1">
                <a:solidFill>
                  <a:schemeClr val="bg1"/>
                </a:solidFill>
                <a:latin typeface="Arial"/>
                <a:cs typeface="Arial"/>
              </a:rPr>
              <a:t>Goffney</a:t>
            </a:r>
            <a:r>
              <a:rPr lang="en-US" sz="1200" dirty="0">
                <a:solidFill>
                  <a:schemeClr val="bg1"/>
                </a:solidFill>
                <a:latin typeface="Arial"/>
                <a:cs typeface="Arial"/>
              </a:rPr>
              <a:t>, </a:t>
            </a:r>
            <a:r>
              <a:rPr lang="en-US" sz="1200" dirty="0">
                <a:solidFill>
                  <a:schemeClr val="bg1"/>
                </a:solidFill>
                <a:latin typeface="Arial"/>
                <a:ea typeface="ＭＳ 明朝"/>
                <a:cs typeface="Arial"/>
              </a:rPr>
              <a:t>Acting Deputy Secretary of Commerce and Deputy Commissioner of Patents and Trademarks</a:t>
            </a:r>
            <a:r>
              <a:rPr lang="en-US" sz="1200" dirty="0">
                <a:solidFill>
                  <a:schemeClr val="bg1"/>
                </a:solidFill>
                <a:latin typeface="Arial"/>
                <a:cs typeface="Arial"/>
              </a:rPr>
              <a:t>)</a:t>
            </a:r>
          </a:p>
        </p:txBody>
      </p:sp>
      <p:sp>
        <p:nvSpPr>
          <p:cNvPr id="12" name="TextBox 11"/>
          <p:cNvSpPr txBox="1"/>
          <p:nvPr/>
        </p:nvSpPr>
        <p:spPr>
          <a:xfrm>
            <a:off x="1913113" y="5154096"/>
            <a:ext cx="2069458" cy="1107996"/>
          </a:xfrm>
          <a:prstGeom prst="rect">
            <a:avLst/>
          </a:prstGeom>
          <a:noFill/>
        </p:spPr>
        <p:txBody>
          <a:bodyPr wrap="square" rtlCol="0">
            <a:spAutoFit/>
          </a:bodyPr>
          <a:lstStyle/>
          <a:p>
            <a:pPr algn="ctr"/>
            <a:r>
              <a:rPr lang="en-US" b="1" dirty="0" err="1">
                <a:solidFill>
                  <a:schemeClr val="bg1"/>
                </a:solidFill>
              </a:rPr>
              <a:t>DoJ</a:t>
            </a:r>
            <a:r>
              <a:rPr lang="en-US" b="1" dirty="0">
                <a:solidFill>
                  <a:schemeClr val="bg1"/>
                </a:solidFill>
              </a:rPr>
              <a:t> Antitrust</a:t>
            </a:r>
          </a:p>
          <a:p>
            <a:pPr algn="ctr"/>
            <a:r>
              <a:rPr lang="en-US" sz="1200" dirty="0">
                <a:solidFill>
                  <a:srgbClr val="FFFFFF"/>
                </a:solidFill>
                <a:latin typeface="Arial"/>
                <a:cs typeface="Arial"/>
              </a:rPr>
              <a:t>(Joel Klein, </a:t>
            </a:r>
            <a:r>
              <a:rPr lang="en-US" sz="1200" dirty="0">
                <a:solidFill>
                  <a:srgbClr val="FFFFFF"/>
                </a:solidFill>
                <a:latin typeface="Arial"/>
                <a:ea typeface="ＭＳ 明朝"/>
                <a:cs typeface="Arial"/>
              </a:rPr>
              <a:t>Deputy Assistant Attorney General; David </a:t>
            </a:r>
            <a:r>
              <a:rPr lang="en-US" sz="1200" dirty="0">
                <a:solidFill>
                  <a:srgbClr val="FFFFFF"/>
                </a:solidFill>
                <a:latin typeface="Arial"/>
                <a:cs typeface="Arial"/>
              </a:rPr>
              <a:t>Ogden, </a:t>
            </a:r>
            <a:r>
              <a:rPr lang="en-US" sz="1200" dirty="0">
                <a:solidFill>
                  <a:srgbClr val="FFFFFF"/>
                </a:solidFill>
                <a:latin typeface="Arial"/>
                <a:ea typeface="ＭＳ 明朝"/>
                <a:cs typeface="Arial"/>
              </a:rPr>
              <a:t>Associate Deputy Attorney General</a:t>
            </a:r>
            <a:r>
              <a:rPr lang="en-US" sz="1200" dirty="0">
                <a:solidFill>
                  <a:srgbClr val="FFFFFF"/>
                </a:solidFill>
                <a:latin typeface="Arial"/>
                <a:cs typeface="Arial"/>
              </a:rPr>
              <a:t>)</a:t>
            </a:r>
          </a:p>
        </p:txBody>
      </p:sp>
      <p:cxnSp>
        <p:nvCxnSpPr>
          <p:cNvPr id="17" name="Straight Arrow Connector 16"/>
          <p:cNvCxnSpPr/>
          <p:nvPr/>
        </p:nvCxnSpPr>
        <p:spPr>
          <a:xfrm flipV="1">
            <a:off x="4052082" y="3199732"/>
            <a:ext cx="1281791" cy="19543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11871" y="3033272"/>
            <a:ext cx="782934" cy="5240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1"/>
          </p:cNvCxnSpPr>
          <p:nvPr/>
        </p:nvCxnSpPr>
        <p:spPr>
          <a:xfrm flipH="1" flipV="1">
            <a:off x="6739456" y="3242892"/>
            <a:ext cx="663786" cy="12225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38420" y="2455548"/>
            <a:ext cx="2752293" cy="646331"/>
          </a:xfrm>
          <a:prstGeom prst="rect">
            <a:avLst/>
          </a:prstGeom>
          <a:noFill/>
        </p:spPr>
        <p:txBody>
          <a:bodyPr wrap="square" rtlCol="0">
            <a:spAutoFit/>
          </a:bodyPr>
          <a:lstStyle/>
          <a:p>
            <a:pPr algn="ctr"/>
            <a:r>
              <a:rPr lang="en-US" b="1" u="sng" dirty="0"/>
              <a:t>Pro-Borland</a:t>
            </a:r>
          </a:p>
          <a:p>
            <a:pPr algn="ctr"/>
            <a:r>
              <a:rPr lang="en-US" b="1" dirty="0"/>
              <a:t>(support SG amicus brief)</a:t>
            </a:r>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36" name="Oval 35"/>
          <p:cNvSpPr/>
          <p:nvPr/>
        </p:nvSpPr>
        <p:spPr>
          <a:xfrm>
            <a:off x="4376914" y="5580271"/>
            <a:ext cx="1719087" cy="115711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1916" y="5621363"/>
            <a:ext cx="1832362" cy="938962"/>
          </a:xfrm>
          <a:prstGeom prst="rect">
            <a:avLst/>
          </a:prstGeom>
          <a:noFill/>
        </p:spPr>
        <p:txBody>
          <a:bodyPr wrap="square" rtlCol="0">
            <a:spAutoFit/>
          </a:bodyPr>
          <a:lstStyle/>
          <a:p>
            <a:pPr algn="ctr"/>
            <a:r>
              <a:rPr lang="en-US" b="1" dirty="0">
                <a:solidFill>
                  <a:schemeClr val="bg1"/>
                </a:solidFill>
              </a:rPr>
              <a:t>Council of Economic Advisors (CEA)</a:t>
            </a:r>
          </a:p>
        </p:txBody>
      </p:sp>
      <p:cxnSp>
        <p:nvCxnSpPr>
          <p:cNvPr id="38" name="Straight Arrow Connector 37"/>
          <p:cNvCxnSpPr>
            <a:stCxn id="36" idx="0"/>
          </p:cNvCxnSpPr>
          <p:nvPr/>
        </p:nvCxnSpPr>
        <p:spPr>
          <a:xfrm flipV="1">
            <a:off x="5236457" y="3298987"/>
            <a:ext cx="565942" cy="22812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32" name="Straight Arrow Connector 31"/>
          <p:cNvCxnSpPr>
            <a:stCxn id="31"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35" name="TextBox 34">
            <a:extLst>
              <a:ext uri="{FF2B5EF4-FFF2-40B4-BE49-F238E27FC236}">
                <a16:creationId xmlns:a16="http://schemas.microsoft.com/office/drawing/2014/main" id="{8F03DC63-A1EF-EB48-B6F7-095E5DDD21E8}"/>
              </a:ext>
            </a:extLst>
          </p:cNvPr>
          <p:cNvSpPr txBox="1"/>
          <p:nvPr/>
        </p:nvSpPr>
        <p:spPr>
          <a:xfrm>
            <a:off x="7664509" y="2455547"/>
            <a:ext cx="2752293" cy="646331"/>
          </a:xfrm>
          <a:prstGeom prst="rect">
            <a:avLst/>
          </a:prstGeom>
          <a:noFill/>
        </p:spPr>
        <p:txBody>
          <a:bodyPr wrap="square" rtlCol="0">
            <a:spAutoFit/>
          </a:bodyPr>
          <a:lstStyle/>
          <a:p>
            <a:pPr algn="ctr"/>
            <a:r>
              <a:rPr lang="en-US" b="1" u="sng" dirty="0"/>
              <a:t>Pro-Lotus</a:t>
            </a:r>
          </a:p>
          <a:p>
            <a:pPr algn="ctr"/>
            <a:r>
              <a:rPr lang="en-US" b="1" dirty="0"/>
              <a:t>(oppose SG amicus brief)</a:t>
            </a:r>
          </a:p>
        </p:txBody>
      </p:sp>
      <p:sp>
        <p:nvSpPr>
          <p:cNvPr id="41" name="Rounded Rectangle 40">
            <a:extLst>
              <a:ext uri="{FF2B5EF4-FFF2-40B4-BE49-F238E27FC236}">
                <a16:creationId xmlns:a16="http://schemas.microsoft.com/office/drawing/2014/main" id="{753EF60B-0D68-944A-8E72-A00BB778CC3C}"/>
              </a:ext>
            </a:extLst>
          </p:cNvPr>
          <p:cNvSpPr/>
          <p:nvPr/>
        </p:nvSpPr>
        <p:spPr>
          <a:xfrm>
            <a:off x="2812581" y="3906442"/>
            <a:ext cx="1238912" cy="31206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1C4DD436-6963-B54D-9ACF-833A3D07056F}"/>
              </a:ext>
            </a:extLst>
          </p:cNvPr>
          <p:cNvSpPr/>
          <p:nvPr/>
        </p:nvSpPr>
        <p:spPr>
          <a:xfrm>
            <a:off x="4394679" y="1237786"/>
            <a:ext cx="3976171" cy="2583854"/>
          </a:xfrm>
          <a:custGeom>
            <a:avLst/>
            <a:gdLst>
              <a:gd name="connsiteX0" fmla="*/ 4248615 w 4248615"/>
              <a:gd name="connsiteY0" fmla="*/ 0 h 2765503"/>
              <a:gd name="connsiteX1" fmla="*/ 3245005 w 4248615"/>
              <a:gd name="connsiteY1" fmla="*/ 2007220 h 2765503"/>
              <a:gd name="connsiteX2" fmla="*/ 0 w 4248615"/>
              <a:gd name="connsiteY2" fmla="*/ 2765503 h 2765503"/>
            </a:gdLst>
            <a:ahLst/>
            <a:cxnLst>
              <a:cxn ang="0">
                <a:pos x="connsiteX0" y="connsiteY0"/>
              </a:cxn>
              <a:cxn ang="0">
                <a:pos x="connsiteX1" y="connsiteY1"/>
              </a:cxn>
              <a:cxn ang="0">
                <a:pos x="connsiteX2" y="connsiteY2"/>
              </a:cxn>
            </a:cxnLst>
            <a:rect l="l" t="t" r="r" b="b"/>
            <a:pathLst>
              <a:path w="4248615" h="2765503">
                <a:moveTo>
                  <a:pt x="4248615" y="0"/>
                </a:moveTo>
                <a:cubicBezTo>
                  <a:pt x="4100861" y="773151"/>
                  <a:pt x="3953107" y="1546303"/>
                  <a:pt x="3245005" y="2007220"/>
                </a:cubicBezTo>
                <a:cubicBezTo>
                  <a:pt x="2536903" y="2468137"/>
                  <a:pt x="1268451" y="2616820"/>
                  <a:pt x="0" y="2765503"/>
                </a:cubicBezTo>
              </a:path>
            </a:pathLst>
          </a:custGeom>
          <a:noFill/>
          <a:ln>
            <a:solidFill>
              <a:srgbClr val="FF0000"/>
            </a:solidFill>
            <a:prstDash val="sysDash"/>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A1EA07F3-0516-9146-97D8-10E0CED45053}"/>
              </a:ext>
            </a:extLst>
          </p:cNvPr>
          <p:cNvSpPr txBox="1"/>
          <p:nvPr/>
        </p:nvSpPr>
        <p:spPr>
          <a:xfrm>
            <a:off x="7493788" y="6375659"/>
            <a:ext cx="3093732" cy="369332"/>
          </a:xfrm>
          <a:prstGeom prst="rect">
            <a:avLst/>
          </a:prstGeom>
          <a:noFill/>
        </p:spPr>
        <p:txBody>
          <a:bodyPr wrap="none" rtlCol="0">
            <a:spAutoFit/>
          </a:bodyPr>
          <a:lstStyle/>
          <a:p>
            <a:r>
              <a:rPr lang="en-US" dirty="0"/>
              <a:t>Wednesday, December 6, 1995</a:t>
            </a:r>
          </a:p>
        </p:txBody>
      </p:sp>
      <p:sp>
        <p:nvSpPr>
          <p:cNvPr id="47" name="Rounded Rectangle 46">
            <a:extLst>
              <a:ext uri="{FF2B5EF4-FFF2-40B4-BE49-F238E27FC236}">
                <a16:creationId xmlns:a16="http://schemas.microsoft.com/office/drawing/2014/main" id="{5E3242BC-2839-9F4F-9D05-E6A8428BEE3B}"/>
              </a:ext>
            </a:extLst>
          </p:cNvPr>
          <p:cNvSpPr/>
          <p:nvPr/>
        </p:nvSpPr>
        <p:spPr>
          <a:xfrm>
            <a:off x="2964098" y="3557314"/>
            <a:ext cx="1238912" cy="31206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4078C5-E7EF-C941-8A8A-34E14A3BD704}"/>
              </a:ext>
            </a:extLst>
          </p:cNvPr>
          <p:cNvSpPr txBox="1"/>
          <p:nvPr/>
        </p:nvSpPr>
        <p:spPr>
          <a:xfrm>
            <a:off x="8333747" y="1328683"/>
            <a:ext cx="1570623" cy="646331"/>
          </a:xfrm>
          <a:prstGeom prst="rect">
            <a:avLst/>
          </a:prstGeom>
          <a:noFill/>
        </p:spPr>
        <p:txBody>
          <a:bodyPr wrap="none" rtlCol="0">
            <a:spAutoFit/>
          </a:bodyPr>
          <a:lstStyle/>
          <a:p>
            <a:r>
              <a:rPr lang="en-US" dirty="0">
                <a:solidFill>
                  <a:srgbClr val="FF0000"/>
                </a:solidFill>
              </a:rPr>
              <a:t>Lester Hyman</a:t>
            </a:r>
          </a:p>
          <a:p>
            <a:r>
              <a:rPr lang="en-US" dirty="0">
                <a:solidFill>
                  <a:srgbClr val="FF0000"/>
                </a:solidFill>
              </a:rPr>
              <a:t>(</a:t>
            </a:r>
            <a:r>
              <a:rPr lang="en-US" dirty="0" err="1">
                <a:solidFill>
                  <a:srgbClr val="FF0000"/>
                </a:solidFill>
              </a:rPr>
              <a:t>atty</a:t>
            </a:r>
            <a:r>
              <a:rPr lang="en-US" dirty="0">
                <a:solidFill>
                  <a:srgbClr val="FF0000"/>
                </a:solidFill>
              </a:rPr>
              <a:t> for Lotus)</a:t>
            </a:r>
          </a:p>
        </p:txBody>
      </p:sp>
      <p:sp>
        <p:nvSpPr>
          <p:cNvPr id="42" name="Oval 41">
            <a:extLst>
              <a:ext uri="{FF2B5EF4-FFF2-40B4-BE49-F238E27FC236}">
                <a16:creationId xmlns:a16="http://schemas.microsoft.com/office/drawing/2014/main" id="{811BF43C-C4BB-0E45-A89F-832DADC6726B}"/>
              </a:ext>
            </a:extLst>
          </p:cNvPr>
          <p:cNvSpPr/>
          <p:nvPr/>
        </p:nvSpPr>
        <p:spPr>
          <a:xfrm>
            <a:off x="6164279" y="5621363"/>
            <a:ext cx="2096853" cy="81790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04B9B34-1FBF-FB4E-8D82-30FF886A0134}"/>
              </a:ext>
            </a:extLst>
          </p:cNvPr>
          <p:cNvSpPr txBox="1"/>
          <p:nvPr/>
        </p:nvSpPr>
        <p:spPr>
          <a:xfrm>
            <a:off x="5838840" y="5708094"/>
            <a:ext cx="2859731" cy="553998"/>
          </a:xfrm>
          <a:prstGeom prst="rect">
            <a:avLst/>
          </a:prstGeom>
          <a:noFill/>
        </p:spPr>
        <p:txBody>
          <a:bodyPr wrap="square" rtlCol="0">
            <a:spAutoFit/>
          </a:bodyPr>
          <a:lstStyle/>
          <a:p>
            <a:pPr algn="ctr"/>
            <a:r>
              <a:rPr lang="en-US" b="1" dirty="0">
                <a:solidFill>
                  <a:schemeClr val="bg1"/>
                </a:solidFill>
                <a:latin typeface="Arial"/>
                <a:cs typeface="Arial"/>
              </a:rPr>
              <a:t>Copyright Office</a:t>
            </a:r>
          </a:p>
          <a:p>
            <a:pPr algn="ctr"/>
            <a:r>
              <a:rPr lang="en-US" sz="1200" dirty="0">
                <a:solidFill>
                  <a:schemeClr val="bg1"/>
                </a:solidFill>
                <a:latin typeface="Arial"/>
                <a:cs typeface="Arial"/>
              </a:rPr>
              <a:t>(Marybeth Peters, Register)</a:t>
            </a:r>
          </a:p>
        </p:txBody>
      </p:sp>
      <p:cxnSp>
        <p:nvCxnSpPr>
          <p:cNvPr id="44" name="Straight Arrow Connector 43">
            <a:extLst>
              <a:ext uri="{FF2B5EF4-FFF2-40B4-BE49-F238E27FC236}">
                <a16:creationId xmlns:a16="http://schemas.microsoft.com/office/drawing/2014/main" id="{579F092A-8706-0B4F-86D6-12DDA24607DB}"/>
              </a:ext>
            </a:extLst>
          </p:cNvPr>
          <p:cNvCxnSpPr>
            <a:cxnSpLocks/>
          </p:cNvCxnSpPr>
          <p:nvPr/>
        </p:nvCxnSpPr>
        <p:spPr>
          <a:xfrm flipH="1" flipV="1">
            <a:off x="6472301" y="3298986"/>
            <a:ext cx="279485" cy="240910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9173"/>
      </p:ext>
    </p:extLst>
  </p:cSld>
  <p:clrMapOvr>
    <a:masterClrMapping/>
  </p:clrMapOvr>
  <p:transition spd="slow">
    <p:strips dir="l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19160" y="1889778"/>
            <a:ext cx="2753680" cy="1409209"/>
            <a:chOff x="3302048" y="2239347"/>
            <a:chExt cx="2078157" cy="1106047"/>
          </a:xfrm>
        </p:grpSpPr>
        <p:sp>
          <p:nvSpPr>
            <p:cNvPr id="8" name="Oval 7"/>
            <p:cNvSpPr/>
            <p:nvPr/>
          </p:nvSpPr>
          <p:spPr>
            <a:xfrm>
              <a:off x="3302048" y="2239347"/>
              <a:ext cx="2078157" cy="1106047"/>
            </a:xfrm>
            <a:prstGeom prst="ellipse">
              <a:avLst/>
            </a:prstGeom>
            <a:gradFill flip="none" rotWithShape="1">
              <a:gsLst>
                <a:gs pos="0">
                  <a:srgbClr val="008000"/>
                </a:gs>
                <a:gs pos="100000">
                  <a:srgbClr val="FFFFFF"/>
                </a:gs>
                <a:gs pos="99000">
                  <a:srgbClr val="FF0000"/>
                </a:gs>
              </a:gsLst>
              <a:lin ang="0" scaled="1"/>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46697" y="2403567"/>
              <a:ext cx="1788858" cy="724695"/>
            </a:xfrm>
            <a:prstGeom prst="rect">
              <a:avLst/>
            </a:prstGeom>
            <a:noFill/>
          </p:spPr>
          <p:txBody>
            <a:bodyPr wrap="square" rtlCol="0">
              <a:spAutoFit/>
            </a:bodyPr>
            <a:lstStyle/>
            <a:p>
              <a:pPr algn="ctr"/>
              <a:r>
                <a:rPr lang="en-US" b="1" dirty="0">
                  <a:solidFill>
                    <a:schemeClr val="bg1"/>
                  </a:solidFill>
                </a:rPr>
                <a:t>Solicitor General</a:t>
              </a:r>
            </a:p>
            <a:p>
              <a:pPr algn="ctr"/>
              <a:r>
                <a:rPr lang="en-US" sz="1200" dirty="0">
                  <a:solidFill>
                    <a:schemeClr val="bg1"/>
                  </a:solidFill>
                  <a:latin typeface="Arial"/>
                  <a:cs typeface="Arial"/>
                </a:rPr>
                <a:t>(Drew Days, Solicitor General; Beth </a:t>
              </a:r>
              <a:r>
                <a:rPr lang="en-US" sz="1200" dirty="0" err="1">
                  <a:solidFill>
                    <a:schemeClr val="bg1"/>
                  </a:solidFill>
                  <a:latin typeface="Arial"/>
                  <a:cs typeface="Arial"/>
                </a:rPr>
                <a:t>Brinkmann</a:t>
              </a:r>
              <a:r>
                <a:rPr lang="en-US" sz="1200" dirty="0">
                  <a:solidFill>
                    <a:schemeClr val="bg1"/>
                  </a:solidFill>
                  <a:latin typeface="Arial"/>
                  <a:cs typeface="Arial"/>
                </a:rPr>
                <a:t>, Assistant to the Solicitor General)</a:t>
              </a:r>
            </a:p>
          </p:txBody>
        </p:sp>
      </p:grpSp>
      <p:sp>
        <p:nvSpPr>
          <p:cNvPr id="4" name="Oval 3"/>
          <p:cNvSpPr/>
          <p:nvPr/>
        </p:nvSpPr>
        <p:spPr>
          <a:xfrm>
            <a:off x="1894907" y="3101878"/>
            <a:ext cx="2412496" cy="160912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36613" y="4786605"/>
            <a:ext cx="2670790" cy="1950776"/>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06826" y="4247814"/>
            <a:ext cx="3389742" cy="148581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21990" y="3111161"/>
            <a:ext cx="2015902" cy="1477328"/>
          </a:xfrm>
          <a:prstGeom prst="rect">
            <a:avLst/>
          </a:prstGeom>
          <a:noFill/>
        </p:spPr>
        <p:txBody>
          <a:bodyPr wrap="square" rtlCol="0">
            <a:spAutoFit/>
          </a:bodyPr>
          <a:lstStyle/>
          <a:p>
            <a:pPr algn="ctr"/>
            <a:r>
              <a:rPr lang="en-US" b="1" dirty="0">
                <a:solidFill>
                  <a:schemeClr val="bg1"/>
                </a:solidFill>
              </a:rPr>
              <a:t>White House</a:t>
            </a:r>
          </a:p>
          <a:p>
            <a:pPr algn="ctr"/>
            <a:r>
              <a:rPr lang="en-US" sz="1200" dirty="0">
                <a:solidFill>
                  <a:schemeClr val="bg1"/>
                </a:solidFill>
              </a:rPr>
              <a:t>(Jack Quinn, Counsel to the President; Elena </a:t>
            </a:r>
            <a:r>
              <a:rPr lang="en-US" sz="1200" dirty="0" err="1">
                <a:solidFill>
                  <a:schemeClr val="bg1"/>
                </a:solidFill>
              </a:rPr>
              <a:t>Kagan</a:t>
            </a:r>
            <a:r>
              <a:rPr lang="en-US" sz="1200" dirty="0">
                <a:solidFill>
                  <a:schemeClr val="bg1"/>
                </a:solidFill>
              </a:rPr>
              <a:t>, Associate Counsel to the President; Kathleen </a:t>
            </a:r>
            <a:r>
              <a:rPr lang="en-US" sz="1200" dirty="0" err="1">
                <a:solidFill>
                  <a:schemeClr val="bg1"/>
                </a:solidFill>
              </a:rPr>
              <a:t>Wallman</a:t>
            </a:r>
            <a:r>
              <a:rPr lang="en-US" sz="1200" dirty="0">
                <a:solidFill>
                  <a:schemeClr val="bg1"/>
                </a:solidFill>
              </a:rPr>
              <a:t>, Deputy Counsel to the President)</a:t>
            </a:r>
          </a:p>
        </p:txBody>
      </p:sp>
      <p:sp>
        <p:nvSpPr>
          <p:cNvPr id="11" name="TextBox 10"/>
          <p:cNvSpPr txBox="1"/>
          <p:nvPr/>
        </p:nvSpPr>
        <p:spPr>
          <a:xfrm>
            <a:off x="7169682" y="4472275"/>
            <a:ext cx="2859731" cy="1107996"/>
          </a:xfrm>
          <a:prstGeom prst="rect">
            <a:avLst/>
          </a:prstGeom>
          <a:noFill/>
        </p:spPr>
        <p:txBody>
          <a:bodyPr wrap="square" rtlCol="0">
            <a:spAutoFit/>
          </a:bodyPr>
          <a:lstStyle/>
          <a:p>
            <a:pPr algn="ctr"/>
            <a:r>
              <a:rPr lang="en-US" b="1" dirty="0">
                <a:solidFill>
                  <a:schemeClr val="bg1"/>
                </a:solidFill>
                <a:latin typeface="Arial"/>
                <a:cs typeface="Arial"/>
              </a:rPr>
              <a:t>Commerce Dept. &amp; PTO</a:t>
            </a:r>
          </a:p>
          <a:p>
            <a:pPr algn="ctr"/>
            <a:r>
              <a:rPr lang="en-US" sz="1200" dirty="0">
                <a:solidFill>
                  <a:schemeClr val="bg1"/>
                </a:solidFill>
                <a:latin typeface="Arial"/>
                <a:cs typeface="Arial"/>
              </a:rPr>
              <a:t>(Lawrence </a:t>
            </a:r>
            <a:r>
              <a:rPr lang="en-US" sz="1200" dirty="0" err="1">
                <a:solidFill>
                  <a:schemeClr val="bg1"/>
                </a:solidFill>
                <a:latin typeface="Arial"/>
                <a:cs typeface="Arial"/>
              </a:rPr>
              <a:t>Goffney</a:t>
            </a:r>
            <a:r>
              <a:rPr lang="en-US" sz="1200" dirty="0">
                <a:solidFill>
                  <a:schemeClr val="bg1"/>
                </a:solidFill>
                <a:latin typeface="Arial"/>
                <a:cs typeface="Arial"/>
              </a:rPr>
              <a:t>, </a:t>
            </a:r>
            <a:r>
              <a:rPr lang="en-US" sz="1200" dirty="0">
                <a:solidFill>
                  <a:schemeClr val="bg1"/>
                </a:solidFill>
                <a:latin typeface="Arial"/>
                <a:ea typeface="ＭＳ 明朝"/>
                <a:cs typeface="Arial"/>
              </a:rPr>
              <a:t>Acting Deputy Secretary of Commerce and Deputy Commissioner of Patents and Trademarks</a:t>
            </a:r>
            <a:r>
              <a:rPr lang="en-US" sz="1200" dirty="0">
                <a:solidFill>
                  <a:schemeClr val="bg1"/>
                </a:solidFill>
                <a:latin typeface="Arial"/>
                <a:cs typeface="Arial"/>
              </a:rPr>
              <a:t>)</a:t>
            </a:r>
          </a:p>
        </p:txBody>
      </p:sp>
      <p:sp>
        <p:nvSpPr>
          <p:cNvPr id="12" name="TextBox 11"/>
          <p:cNvSpPr txBox="1"/>
          <p:nvPr/>
        </p:nvSpPr>
        <p:spPr>
          <a:xfrm>
            <a:off x="1913113" y="5154096"/>
            <a:ext cx="2069458" cy="1107996"/>
          </a:xfrm>
          <a:prstGeom prst="rect">
            <a:avLst/>
          </a:prstGeom>
          <a:noFill/>
        </p:spPr>
        <p:txBody>
          <a:bodyPr wrap="square" rtlCol="0">
            <a:spAutoFit/>
          </a:bodyPr>
          <a:lstStyle/>
          <a:p>
            <a:pPr algn="ctr"/>
            <a:r>
              <a:rPr lang="en-US" b="1" dirty="0" err="1">
                <a:solidFill>
                  <a:schemeClr val="bg1"/>
                </a:solidFill>
              </a:rPr>
              <a:t>DoJ</a:t>
            </a:r>
            <a:r>
              <a:rPr lang="en-US" b="1" dirty="0">
                <a:solidFill>
                  <a:schemeClr val="bg1"/>
                </a:solidFill>
              </a:rPr>
              <a:t> Antitrust</a:t>
            </a:r>
          </a:p>
          <a:p>
            <a:pPr algn="ctr"/>
            <a:r>
              <a:rPr lang="en-US" sz="1200" dirty="0">
                <a:solidFill>
                  <a:srgbClr val="FFFFFF"/>
                </a:solidFill>
                <a:latin typeface="Arial"/>
                <a:cs typeface="Arial"/>
              </a:rPr>
              <a:t>(Joel Klein, </a:t>
            </a:r>
            <a:r>
              <a:rPr lang="en-US" sz="1200" dirty="0">
                <a:solidFill>
                  <a:srgbClr val="FFFFFF"/>
                </a:solidFill>
                <a:latin typeface="Arial"/>
                <a:ea typeface="ＭＳ 明朝"/>
                <a:cs typeface="Arial"/>
              </a:rPr>
              <a:t>Deputy Assistant Attorney General; David </a:t>
            </a:r>
            <a:r>
              <a:rPr lang="en-US" sz="1200" dirty="0">
                <a:solidFill>
                  <a:srgbClr val="FFFFFF"/>
                </a:solidFill>
                <a:latin typeface="Arial"/>
                <a:cs typeface="Arial"/>
              </a:rPr>
              <a:t>Ogden, </a:t>
            </a:r>
            <a:r>
              <a:rPr lang="en-US" sz="1200" dirty="0">
                <a:solidFill>
                  <a:srgbClr val="FFFFFF"/>
                </a:solidFill>
                <a:latin typeface="Arial"/>
                <a:ea typeface="ＭＳ 明朝"/>
                <a:cs typeface="Arial"/>
              </a:rPr>
              <a:t>Associate Deputy Attorney General</a:t>
            </a:r>
            <a:r>
              <a:rPr lang="en-US" sz="1200" dirty="0">
                <a:solidFill>
                  <a:srgbClr val="FFFFFF"/>
                </a:solidFill>
                <a:latin typeface="Arial"/>
                <a:cs typeface="Arial"/>
              </a:rPr>
              <a:t>)</a:t>
            </a:r>
          </a:p>
        </p:txBody>
      </p:sp>
      <p:cxnSp>
        <p:nvCxnSpPr>
          <p:cNvPr id="17" name="Straight Arrow Connector 16"/>
          <p:cNvCxnSpPr/>
          <p:nvPr/>
        </p:nvCxnSpPr>
        <p:spPr>
          <a:xfrm flipV="1">
            <a:off x="4052082" y="3199732"/>
            <a:ext cx="1281791" cy="19543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11871" y="3033272"/>
            <a:ext cx="782934" cy="5240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 idx="1"/>
          </p:cNvCxnSpPr>
          <p:nvPr/>
        </p:nvCxnSpPr>
        <p:spPr>
          <a:xfrm flipH="1" flipV="1">
            <a:off x="6739456" y="3242892"/>
            <a:ext cx="663786" cy="12225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38420" y="2455548"/>
            <a:ext cx="2752293" cy="646331"/>
          </a:xfrm>
          <a:prstGeom prst="rect">
            <a:avLst/>
          </a:prstGeom>
          <a:noFill/>
        </p:spPr>
        <p:txBody>
          <a:bodyPr wrap="square" rtlCol="0">
            <a:spAutoFit/>
          </a:bodyPr>
          <a:lstStyle/>
          <a:p>
            <a:pPr algn="ctr"/>
            <a:r>
              <a:rPr lang="en-US" b="1" u="sng" dirty="0"/>
              <a:t>Pro-Borland</a:t>
            </a:r>
          </a:p>
          <a:p>
            <a:pPr algn="ctr"/>
            <a:r>
              <a:rPr lang="en-US" b="1" dirty="0"/>
              <a:t>(support SG amicus brief)</a:t>
            </a:r>
          </a:p>
        </p:txBody>
      </p:sp>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cxnSp>
        <p:nvCxnSpPr>
          <p:cNvPr id="73" name="Straight Arrow Connector 72"/>
          <p:cNvCxnSpPr>
            <a:stCxn id="8" idx="0"/>
            <a:endCxn id="67" idx="2"/>
          </p:cNvCxnSpPr>
          <p:nvPr/>
        </p:nvCxnSpPr>
        <p:spPr>
          <a:xfrm flipV="1">
            <a:off x="6096001" y="1461687"/>
            <a:ext cx="1" cy="428091"/>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36" name="Oval 35"/>
          <p:cNvSpPr/>
          <p:nvPr/>
        </p:nvSpPr>
        <p:spPr>
          <a:xfrm>
            <a:off x="4376914" y="5580271"/>
            <a:ext cx="1719087" cy="115711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1916" y="5621363"/>
            <a:ext cx="1832362" cy="938962"/>
          </a:xfrm>
          <a:prstGeom prst="rect">
            <a:avLst/>
          </a:prstGeom>
          <a:noFill/>
        </p:spPr>
        <p:txBody>
          <a:bodyPr wrap="square" rtlCol="0">
            <a:spAutoFit/>
          </a:bodyPr>
          <a:lstStyle/>
          <a:p>
            <a:pPr algn="ctr"/>
            <a:r>
              <a:rPr lang="en-US" b="1" dirty="0">
                <a:solidFill>
                  <a:schemeClr val="bg1"/>
                </a:solidFill>
              </a:rPr>
              <a:t>Council of Economic Advisors (CEA)</a:t>
            </a:r>
          </a:p>
        </p:txBody>
      </p:sp>
      <p:cxnSp>
        <p:nvCxnSpPr>
          <p:cNvPr id="38" name="Straight Arrow Connector 37"/>
          <p:cNvCxnSpPr>
            <a:stCxn id="36" idx="0"/>
          </p:cNvCxnSpPr>
          <p:nvPr/>
        </p:nvCxnSpPr>
        <p:spPr>
          <a:xfrm flipV="1">
            <a:off x="5236457" y="3298987"/>
            <a:ext cx="565942" cy="228128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32" name="Straight Arrow Connector 31"/>
          <p:cNvCxnSpPr>
            <a:stCxn id="31"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35" name="TextBox 34">
            <a:extLst>
              <a:ext uri="{FF2B5EF4-FFF2-40B4-BE49-F238E27FC236}">
                <a16:creationId xmlns:a16="http://schemas.microsoft.com/office/drawing/2014/main" id="{8F03DC63-A1EF-EB48-B6F7-095E5DDD21E8}"/>
              </a:ext>
            </a:extLst>
          </p:cNvPr>
          <p:cNvSpPr txBox="1"/>
          <p:nvPr/>
        </p:nvSpPr>
        <p:spPr>
          <a:xfrm>
            <a:off x="7664509" y="2455547"/>
            <a:ext cx="2752293" cy="646331"/>
          </a:xfrm>
          <a:prstGeom prst="rect">
            <a:avLst/>
          </a:prstGeom>
          <a:noFill/>
        </p:spPr>
        <p:txBody>
          <a:bodyPr wrap="square" rtlCol="0">
            <a:spAutoFit/>
          </a:bodyPr>
          <a:lstStyle/>
          <a:p>
            <a:pPr algn="ctr"/>
            <a:r>
              <a:rPr lang="en-US" b="1" u="sng" dirty="0"/>
              <a:t>Pro-Lotus</a:t>
            </a:r>
          </a:p>
          <a:p>
            <a:pPr algn="ctr"/>
            <a:r>
              <a:rPr lang="en-US" b="1" dirty="0"/>
              <a:t>(oppose SG amicus brief)</a:t>
            </a:r>
          </a:p>
        </p:txBody>
      </p:sp>
      <p:sp>
        <p:nvSpPr>
          <p:cNvPr id="41" name="Rounded Rectangle 40">
            <a:extLst>
              <a:ext uri="{FF2B5EF4-FFF2-40B4-BE49-F238E27FC236}">
                <a16:creationId xmlns:a16="http://schemas.microsoft.com/office/drawing/2014/main" id="{753EF60B-0D68-944A-8E72-A00BB778CC3C}"/>
              </a:ext>
            </a:extLst>
          </p:cNvPr>
          <p:cNvSpPr/>
          <p:nvPr/>
        </p:nvSpPr>
        <p:spPr>
          <a:xfrm>
            <a:off x="2812581" y="3906442"/>
            <a:ext cx="1238912" cy="31206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7E8FE019-6F51-5C45-B8E2-8CB6AF337089}"/>
              </a:ext>
            </a:extLst>
          </p:cNvPr>
          <p:cNvSpPr/>
          <p:nvPr/>
        </p:nvSpPr>
        <p:spPr>
          <a:xfrm>
            <a:off x="2197475" y="3401284"/>
            <a:ext cx="899122" cy="31206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1FE87D66-C3BB-4343-A25F-532A9D8282F9}"/>
              </a:ext>
            </a:extLst>
          </p:cNvPr>
          <p:cNvSpPr/>
          <p:nvPr/>
        </p:nvSpPr>
        <p:spPr>
          <a:xfrm>
            <a:off x="3166107" y="3469370"/>
            <a:ext cx="599288" cy="422407"/>
          </a:xfrm>
          <a:custGeom>
            <a:avLst/>
            <a:gdLst>
              <a:gd name="connsiteX0" fmla="*/ 624468 w 624468"/>
              <a:gd name="connsiteY0" fmla="*/ 337899 h 337899"/>
              <a:gd name="connsiteX1" fmla="*/ 468351 w 624468"/>
              <a:gd name="connsiteY1" fmla="*/ 47967 h 337899"/>
              <a:gd name="connsiteX2" fmla="*/ 0 w 624468"/>
              <a:gd name="connsiteY2" fmla="*/ 3362 h 337899"/>
            </a:gdLst>
            <a:ahLst/>
            <a:cxnLst>
              <a:cxn ang="0">
                <a:pos x="connsiteX0" y="connsiteY0"/>
              </a:cxn>
              <a:cxn ang="0">
                <a:pos x="connsiteX1" y="connsiteY1"/>
              </a:cxn>
              <a:cxn ang="0">
                <a:pos x="connsiteX2" y="connsiteY2"/>
              </a:cxn>
            </a:cxnLst>
            <a:rect l="l" t="t" r="r" b="b"/>
            <a:pathLst>
              <a:path w="624468" h="337899">
                <a:moveTo>
                  <a:pt x="624468" y="337899"/>
                </a:moveTo>
                <a:cubicBezTo>
                  <a:pt x="598448" y="220811"/>
                  <a:pt x="572429" y="103723"/>
                  <a:pt x="468351" y="47967"/>
                </a:cubicBezTo>
                <a:cubicBezTo>
                  <a:pt x="364273" y="-7789"/>
                  <a:pt x="182136" y="-2214"/>
                  <a:pt x="0" y="3362"/>
                </a:cubicBezTo>
              </a:path>
            </a:pathLst>
          </a:custGeom>
          <a:noFill/>
          <a:ln w="25400">
            <a:solidFill>
              <a:srgbClr val="FFFF00"/>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9009097-63D0-2A45-AB28-9172F7DC1042}"/>
              </a:ext>
            </a:extLst>
          </p:cNvPr>
          <p:cNvSpPr txBox="1"/>
          <p:nvPr/>
        </p:nvSpPr>
        <p:spPr>
          <a:xfrm>
            <a:off x="7493788" y="6375659"/>
            <a:ext cx="3093732" cy="369332"/>
          </a:xfrm>
          <a:prstGeom prst="rect">
            <a:avLst/>
          </a:prstGeom>
          <a:noFill/>
        </p:spPr>
        <p:txBody>
          <a:bodyPr wrap="none" rtlCol="0">
            <a:spAutoFit/>
          </a:bodyPr>
          <a:lstStyle/>
          <a:p>
            <a:r>
              <a:rPr lang="en-US" dirty="0"/>
              <a:t>Wednesday, December 6, 1995</a:t>
            </a:r>
          </a:p>
        </p:txBody>
      </p:sp>
      <p:sp>
        <p:nvSpPr>
          <p:cNvPr id="43" name="Oval 42">
            <a:extLst>
              <a:ext uri="{FF2B5EF4-FFF2-40B4-BE49-F238E27FC236}">
                <a16:creationId xmlns:a16="http://schemas.microsoft.com/office/drawing/2014/main" id="{9AB09F15-DFA1-CD4B-A5D2-B583096A9FCA}"/>
              </a:ext>
            </a:extLst>
          </p:cNvPr>
          <p:cNvSpPr/>
          <p:nvPr/>
        </p:nvSpPr>
        <p:spPr>
          <a:xfrm>
            <a:off x="6164279" y="5621363"/>
            <a:ext cx="2096853" cy="81790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0B9262A-1771-8942-A3DB-BD9E564CFB6F}"/>
              </a:ext>
            </a:extLst>
          </p:cNvPr>
          <p:cNvSpPr txBox="1"/>
          <p:nvPr/>
        </p:nvSpPr>
        <p:spPr>
          <a:xfrm>
            <a:off x="5838840" y="5708094"/>
            <a:ext cx="2859731" cy="553998"/>
          </a:xfrm>
          <a:prstGeom prst="rect">
            <a:avLst/>
          </a:prstGeom>
          <a:noFill/>
        </p:spPr>
        <p:txBody>
          <a:bodyPr wrap="square" rtlCol="0">
            <a:spAutoFit/>
          </a:bodyPr>
          <a:lstStyle/>
          <a:p>
            <a:pPr algn="ctr"/>
            <a:r>
              <a:rPr lang="en-US" b="1" dirty="0">
                <a:solidFill>
                  <a:schemeClr val="bg1"/>
                </a:solidFill>
                <a:latin typeface="Arial"/>
                <a:cs typeface="Arial"/>
              </a:rPr>
              <a:t>Copyright Office</a:t>
            </a:r>
          </a:p>
          <a:p>
            <a:pPr algn="ctr"/>
            <a:r>
              <a:rPr lang="en-US" sz="1200" dirty="0">
                <a:solidFill>
                  <a:schemeClr val="bg1"/>
                </a:solidFill>
                <a:latin typeface="Arial"/>
                <a:cs typeface="Arial"/>
              </a:rPr>
              <a:t>(Marybeth Peters, Register)</a:t>
            </a:r>
          </a:p>
        </p:txBody>
      </p:sp>
      <p:cxnSp>
        <p:nvCxnSpPr>
          <p:cNvPr id="46" name="Straight Arrow Connector 45">
            <a:extLst>
              <a:ext uri="{FF2B5EF4-FFF2-40B4-BE49-F238E27FC236}">
                <a16:creationId xmlns:a16="http://schemas.microsoft.com/office/drawing/2014/main" id="{7474042E-B169-874B-98B8-9DC7FF96AD3E}"/>
              </a:ext>
            </a:extLst>
          </p:cNvPr>
          <p:cNvCxnSpPr>
            <a:cxnSpLocks/>
          </p:cNvCxnSpPr>
          <p:nvPr/>
        </p:nvCxnSpPr>
        <p:spPr>
          <a:xfrm flipH="1" flipV="1">
            <a:off x="6472301" y="3298986"/>
            <a:ext cx="279485" cy="240910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008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Next Day…</a:t>
            </a:r>
          </a:p>
        </p:txBody>
      </p:sp>
      <p:pic>
        <p:nvPicPr>
          <p:cNvPr id="4" name="Picture 3" descr="Screen Shot 2016-02-02 at 2.28.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129" y="1281409"/>
            <a:ext cx="7707894" cy="5403564"/>
          </a:xfrm>
          <a:prstGeom prst="rect">
            <a:avLst/>
          </a:prstGeom>
        </p:spPr>
      </p:pic>
      <p:pic>
        <p:nvPicPr>
          <p:cNvPr id="5" name="Picture 4" descr="Harvard Law School shield bearing the legend &quot;Veritas&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457" y="121837"/>
            <a:ext cx="408082" cy="473577"/>
          </a:xfrm>
          <a:prstGeom prst="rect">
            <a:avLst/>
          </a:prstGeom>
        </p:spPr>
      </p:pic>
      <p:pic>
        <p:nvPicPr>
          <p:cNvPr id="6" name="Picture 5" descr="CopyrightX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Tree>
    <p:extLst>
      <p:ext uri="{BB962C8B-B14F-4D97-AF65-F5344CB8AC3E}">
        <p14:creationId xmlns:p14="http://schemas.microsoft.com/office/powerpoint/2010/main" val="2642934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5048680" y="109234"/>
            <a:ext cx="2094643" cy="1352453"/>
            <a:chOff x="3524679" y="204818"/>
            <a:chExt cx="2094643" cy="1352453"/>
          </a:xfrm>
        </p:grpSpPr>
        <p:sp>
          <p:nvSpPr>
            <p:cNvPr id="51" name="Isosceles Triangle 50"/>
            <p:cNvSpPr/>
            <p:nvPr/>
          </p:nvSpPr>
          <p:spPr>
            <a:xfrm>
              <a:off x="4077638" y="204818"/>
              <a:ext cx="988725" cy="530757"/>
            </a:xfrm>
            <a:prstGeom prst="triangl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207942" y="735575"/>
              <a:ext cx="728117" cy="506989"/>
              <a:chOff x="3987378" y="735575"/>
              <a:chExt cx="728117" cy="506989"/>
            </a:xfrm>
            <a:solidFill>
              <a:schemeClr val="bg1">
                <a:lumMod val="65000"/>
              </a:schemeClr>
            </a:solidFill>
          </p:grpSpPr>
          <p:sp>
            <p:nvSpPr>
              <p:cNvPr id="63" name="Oval 62"/>
              <p:cNvSpPr/>
              <p:nvPr/>
            </p:nvSpPr>
            <p:spPr>
              <a:xfrm>
                <a:off x="3987378"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283160"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578941" y="735575"/>
                <a:ext cx="136554" cy="506989"/>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p:cNvSpPr/>
            <p:nvPr/>
          </p:nvSpPr>
          <p:spPr>
            <a:xfrm>
              <a:off x="4035577" y="1242564"/>
              <a:ext cx="1072847" cy="314707"/>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524679" y="1187939"/>
              <a:ext cx="2094643" cy="369332"/>
            </a:xfrm>
            <a:prstGeom prst="rect">
              <a:avLst/>
            </a:prstGeom>
            <a:noFill/>
          </p:spPr>
          <p:txBody>
            <a:bodyPr wrap="square" rtlCol="0">
              <a:spAutoFit/>
            </a:bodyPr>
            <a:lstStyle/>
            <a:p>
              <a:pPr algn="ctr"/>
              <a:r>
                <a:rPr lang="en-US" b="1" u="sng" dirty="0"/>
                <a:t>SCOTUS</a:t>
              </a:r>
            </a:p>
          </p:txBody>
        </p:sp>
      </p:grpSp>
      <p:pic>
        <p:nvPicPr>
          <p:cNvPr id="34" name="Picture 33"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
        <p:nvSpPr>
          <p:cNvPr id="2" name="Rectangle 1"/>
          <p:cNvSpPr/>
          <p:nvPr/>
        </p:nvSpPr>
        <p:spPr>
          <a:xfrm>
            <a:off x="7627192" y="639990"/>
            <a:ext cx="1232968" cy="57455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Lotus</a:t>
            </a:r>
          </a:p>
        </p:txBody>
      </p:sp>
      <p:cxnSp>
        <p:nvCxnSpPr>
          <p:cNvPr id="4" name="Straight Arrow Connector 3"/>
          <p:cNvCxnSpPr>
            <a:stCxn id="2" idx="1"/>
          </p:cNvCxnSpPr>
          <p:nvPr/>
        </p:nvCxnSpPr>
        <p:spPr>
          <a:xfrm flipH="1" flipV="1">
            <a:off x="6751786" y="918614"/>
            <a:ext cx="875407" cy="8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496991" y="923050"/>
            <a:ext cx="959995"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279258" y="639990"/>
            <a:ext cx="1232968" cy="574552"/>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Borland</a:t>
            </a:r>
          </a:p>
        </p:txBody>
      </p:sp>
      <p:sp>
        <p:nvSpPr>
          <p:cNvPr id="17" name="TextBox 16">
            <a:extLst>
              <a:ext uri="{FF2B5EF4-FFF2-40B4-BE49-F238E27FC236}">
                <a16:creationId xmlns:a16="http://schemas.microsoft.com/office/drawing/2014/main" id="{EC8CACF8-0970-2740-8F21-08BB90AB9CCE}"/>
              </a:ext>
            </a:extLst>
          </p:cNvPr>
          <p:cNvSpPr txBox="1"/>
          <p:nvPr/>
        </p:nvSpPr>
        <p:spPr>
          <a:xfrm>
            <a:off x="7724968" y="6368049"/>
            <a:ext cx="2571601" cy="369332"/>
          </a:xfrm>
          <a:prstGeom prst="rect">
            <a:avLst/>
          </a:prstGeom>
          <a:noFill/>
        </p:spPr>
        <p:txBody>
          <a:bodyPr wrap="none" rtlCol="0">
            <a:spAutoFit/>
          </a:bodyPr>
          <a:lstStyle/>
          <a:p>
            <a:r>
              <a:rPr lang="en-US" dirty="0"/>
              <a:t>Friday, December 8, 1995</a:t>
            </a:r>
          </a:p>
        </p:txBody>
      </p:sp>
    </p:spTree>
    <p:extLst>
      <p:ext uri="{BB962C8B-B14F-4D97-AF65-F5344CB8AC3E}">
        <p14:creationId xmlns:p14="http://schemas.microsoft.com/office/powerpoint/2010/main" val="2912252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772"/>
            <a:ext cx="8229600" cy="850724"/>
          </a:xfrm>
        </p:spPr>
        <p:txBody>
          <a:bodyPr>
            <a:normAutofit/>
          </a:bodyPr>
          <a:lstStyle/>
          <a:p>
            <a:r>
              <a:rPr lang="en-US" sz="3200" dirty="0"/>
              <a:t>Outcome</a:t>
            </a:r>
          </a:p>
        </p:txBody>
      </p:sp>
      <p:pic>
        <p:nvPicPr>
          <p:cNvPr id="6" name="Picture 5" descr="Screen Shot 2017-02-12 at 7.54.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54101"/>
            <a:ext cx="9144000" cy="4733657"/>
          </a:xfrm>
          <a:prstGeom prst="rect">
            <a:avLst/>
          </a:prstGeom>
        </p:spPr>
      </p:pic>
    </p:spTree>
    <p:extLst>
      <p:ext uri="{BB962C8B-B14F-4D97-AF65-F5344CB8AC3E}">
        <p14:creationId xmlns:p14="http://schemas.microsoft.com/office/powerpoint/2010/main" val="3437461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839"/>
            <a:ext cx="8229600" cy="1143000"/>
          </a:xfrm>
        </p:spPr>
        <p:txBody>
          <a:bodyPr>
            <a:normAutofit/>
          </a:bodyPr>
          <a:lstStyle/>
          <a:p>
            <a:r>
              <a:rPr lang="en-US" sz="3600" dirty="0"/>
              <a:t>Possible Arguments for Borland</a:t>
            </a:r>
          </a:p>
        </p:txBody>
      </p:sp>
      <p:sp>
        <p:nvSpPr>
          <p:cNvPr id="3" name="Content Placeholder 2"/>
          <p:cNvSpPr>
            <a:spLocks noGrp="1"/>
          </p:cNvSpPr>
          <p:nvPr>
            <p:ph idx="1"/>
          </p:nvPr>
        </p:nvSpPr>
        <p:spPr>
          <a:xfrm>
            <a:off x="1981201" y="1275839"/>
            <a:ext cx="5029508" cy="5086634"/>
          </a:xfrm>
        </p:spPr>
        <p:txBody>
          <a:bodyPr>
            <a:normAutofit lnSpcReduction="10000"/>
          </a:bodyPr>
          <a:lstStyle/>
          <a:p>
            <a:pPr marL="514350" indent="-514350">
              <a:buFont typeface="+mj-lt"/>
              <a:buAutoNum type="arabicParenR"/>
            </a:pPr>
            <a:r>
              <a:rPr lang="en-US" sz="2400" dirty="0"/>
              <a:t>Lack of Originality</a:t>
            </a:r>
          </a:p>
          <a:p>
            <a:pPr marL="514350" indent="-514350">
              <a:buFont typeface="+mj-lt"/>
              <a:buAutoNum type="arabicParenR"/>
            </a:pPr>
            <a:r>
              <a:rPr lang="en-US" sz="2400" dirty="0"/>
              <a:t>Menu is not protected “expression”</a:t>
            </a:r>
          </a:p>
          <a:p>
            <a:pPr marL="514350" indent="-514350">
              <a:buFont typeface="+mj-lt"/>
              <a:buAutoNum type="arabicParenR"/>
            </a:pPr>
            <a:r>
              <a:rPr lang="en-US" sz="2400" dirty="0"/>
              <a:t>Merger</a:t>
            </a:r>
          </a:p>
          <a:p>
            <a:pPr marL="514350" indent="-514350">
              <a:buFont typeface="+mj-lt"/>
              <a:buAutoNum type="arabicParenR"/>
            </a:pPr>
            <a:r>
              <a:rPr lang="en-US" sz="2400" dirty="0"/>
              <a:t>Scene-a-faire</a:t>
            </a:r>
          </a:p>
          <a:p>
            <a:pPr marL="514350" indent="-514350">
              <a:buFont typeface="+mj-lt"/>
              <a:buAutoNum type="arabicParenR"/>
            </a:pPr>
            <a:r>
              <a:rPr lang="en-US" sz="2400" dirty="0"/>
              <a:t>No protection for “words and short phrases”</a:t>
            </a:r>
          </a:p>
          <a:p>
            <a:pPr marL="514350" indent="-514350">
              <a:buFont typeface="+mj-lt"/>
              <a:buAutoNum type="arabicParenR"/>
            </a:pPr>
            <a:r>
              <a:rPr lang="en-US" sz="2400" dirty="0"/>
              <a:t>Method of Operation – 102(b)</a:t>
            </a:r>
          </a:p>
          <a:p>
            <a:pPr marL="514350" indent="-514350">
              <a:buFont typeface="+mj-lt"/>
              <a:buAutoNum type="arabicParenR"/>
            </a:pPr>
            <a:r>
              <a:rPr lang="en-US" sz="2400" dirty="0"/>
              <a:t>De </a:t>
            </a:r>
            <a:r>
              <a:rPr lang="en-US" sz="2400" dirty="0" err="1"/>
              <a:t>minimis</a:t>
            </a:r>
            <a:r>
              <a:rPr lang="en-US" sz="2400" dirty="0"/>
              <a:t> copying</a:t>
            </a:r>
          </a:p>
          <a:p>
            <a:pPr marL="514350" indent="-514350">
              <a:buFont typeface="+mj-lt"/>
              <a:buAutoNum type="arabicParenR"/>
            </a:pPr>
            <a:r>
              <a:rPr lang="en-US" sz="2400" dirty="0"/>
              <a:t>Fair Use</a:t>
            </a:r>
          </a:p>
          <a:p>
            <a:pPr marL="514350" indent="-514350">
              <a:buFont typeface="+mj-lt"/>
              <a:buAutoNum type="arabicParenR"/>
            </a:pPr>
            <a:r>
              <a:rPr lang="en-US" sz="2400" dirty="0"/>
              <a:t>Privilege for Interoperability</a:t>
            </a:r>
          </a:p>
          <a:p>
            <a:pPr marL="514350" indent="-514350">
              <a:buFont typeface="+mj-lt"/>
              <a:buAutoNum type="arabicParenR"/>
            </a:pPr>
            <a:r>
              <a:rPr lang="en-US" sz="2400" dirty="0"/>
              <a:t>Copyright protection for software is bad policy</a:t>
            </a:r>
          </a:p>
        </p:txBody>
      </p:sp>
      <p:sp>
        <p:nvSpPr>
          <p:cNvPr id="4" name="Rounded Rectangle 3"/>
          <p:cNvSpPr/>
          <p:nvPr/>
        </p:nvSpPr>
        <p:spPr>
          <a:xfrm>
            <a:off x="1981202" y="3933389"/>
            <a:ext cx="4480837" cy="425398"/>
          </a:xfrm>
          <a:prstGeom prst="roundRect">
            <a:avLst/>
          </a:prstGeom>
          <a:noFill/>
          <a:ln w="508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529853" y="3915619"/>
            <a:ext cx="808935" cy="461665"/>
          </a:xfrm>
          <a:prstGeom prst="rect">
            <a:avLst/>
          </a:prstGeom>
          <a:noFill/>
        </p:spPr>
        <p:txBody>
          <a:bodyPr wrap="none" rtlCol="0">
            <a:spAutoFit/>
          </a:bodyPr>
          <a:lstStyle/>
          <a:p>
            <a:r>
              <a:rPr lang="en-US" sz="2400" dirty="0">
                <a:solidFill>
                  <a:srgbClr val="FF0000"/>
                </a:solidFill>
              </a:rPr>
              <a:t>Stahl</a:t>
            </a:r>
          </a:p>
        </p:txBody>
      </p:sp>
      <p:sp>
        <p:nvSpPr>
          <p:cNvPr id="6" name="Rounded Rectangle 5"/>
          <p:cNvSpPr/>
          <p:nvPr/>
        </p:nvSpPr>
        <p:spPr>
          <a:xfrm>
            <a:off x="1981201" y="4757795"/>
            <a:ext cx="1755977" cy="4253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09435" y="4757796"/>
            <a:ext cx="1070125" cy="461665"/>
          </a:xfrm>
          <a:prstGeom prst="rect">
            <a:avLst/>
          </a:prstGeom>
          <a:noFill/>
        </p:spPr>
        <p:txBody>
          <a:bodyPr wrap="none" rtlCol="0">
            <a:spAutoFit/>
          </a:bodyPr>
          <a:lstStyle/>
          <a:p>
            <a:r>
              <a:rPr lang="en-US" sz="2400" dirty="0" err="1">
                <a:solidFill>
                  <a:srgbClr val="FF0000"/>
                </a:solidFill>
              </a:rPr>
              <a:t>Boudin</a:t>
            </a:r>
            <a:endParaRPr lang="en-US" sz="2400" dirty="0">
              <a:solidFill>
                <a:srgbClr val="FF0000"/>
              </a:solidFill>
            </a:endParaRPr>
          </a:p>
        </p:txBody>
      </p:sp>
    </p:spTree>
    <p:extLst>
      <p:ext uri="{BB962C8B-B14F-4D97-AF65-F5344CB8AC3E}">
        <p14:creationId xmlns:p14="http://schemas.microsoft.com/office/powerpoint/2010/main" val="154211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Quattro</a:t>
            </a:r>
          </a:p>
        </p:txBody>
      </p:sp>
      <p:pic>
        <p:nvPicPr>
          <p:cNvPr id="5" name="Picture 4" descr="Macintosh HD:Users:bensobel:Dropbox:lotusborland screenshots:quattro.jpg"/>
          <p:cNvPicPr/>
          <p:nvPr/>
        </p:nvPicPr>
        <p:blipFill>
          <a:blip r:embed="rId3">
            <a:extLst>
              <a:ext uri="{28A0092B-C50C-407E-A947-70E740481C1C}">
                <a14:useLocalDpi xmlns:a14="http://schemas.microsoft.com/office/drawing/2010/main" val="0"/>
              </a:ext>
            </a:extLst>
          </a:blip>
          <a:srcRect/>
          <a:stretch>
            <a:fillRect/>
          </a:stretch>
        </p:blipFill>
        <p:spPr bwMode="auto">
          <a:xfrm>
            <a:off x="2512586" y="1302431"/>
            <a:ext cx="7166831" cy="5345986"/>
          </a:xfrm>
          <a:prstGeom prst="rect">
            <a:avLst/>
          </a:prstGeom>
          <a:noFill/>
          <a:ln>
            <a:noFill/>
          </a:ln>
        </p:spPr>
      </p:pic>
      <p:pic>
        <p:nvPicPr>
          <p:cNvPr id="7" name="Picture 6" descr="CopyrightX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Tree>
    <p:extLst>
      <p:ext uri="{BB962C8B-B14F-4D97-AF65-F5344CB8AC3E}">
        <p14:creationId xmlns:p14="http://schemas.microsoft.com/office/powerpoint/2010/main" val="357844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976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127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759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921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50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33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036266"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9433629"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7595304"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3924146"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5801612"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3688108"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73586" y="3898900"/>
            <a:ext cx="3176766" cy="0"/>
          </a:xfrm>
          <a:prstGeom prst="line">
            <a:avLst/>
          </a:prstGeom>
          <a:ln>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214748" y="2963716"/>
            <a:ext cx="1239506" cy="1735"/>
          </a:xfrm>
          <a:prstGeom prst="line">
            <a:avLst/>
          </a:prstGeom>
          <a:ln>
            <a:solidFill>
              <a:schemeClr val="accent6">
                <a:lumMod val="75000"/>
              </a:schemeClr>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14748" y="2044553"/>
            <a:ext cx="3176766" cy="0"/>
          </a:xfrm>
          <a:prstGeom prst="line">
            <a:avLst/>
          </a:prstGeom>
          <a:ln>
            <a:solidFill>
              <a:srgbClr val="008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938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4961139" y="3898900"/>
            <a:ext cx="1095485" cy="369332"/>
          </a:xfrm>
          <a:prstGeom prst="rect">
            <a:avLst/>
          </a:prstGeom>
          <a:noFill/>
        </p:spPr>
        <p:txBody>
          <a:bodyPr wrap="none" rtlCol="0">
            <a:spAutoFit/>
          </a:bodyPr>
          <a:lstStyle/>
          <a:p>
            <a:r>
              <a:rPr lang="en-US" dirty="0">
                <a:solidFill>
                  <a:srgbClr val="0000FF"/>
                </a:solidFill>
              </a:rPr>
              <a:t>Lotus 123</a:t>
            </a:r>
          </a:p>
        </p:txBody>
      </p:sp>
      <p:sp>
        <p:nvSpPr>
          <p:cNvPr id="32" name="TextBox 31"/>
          <p:cNvSpPr txBox="1"/>
          <p:nvPr/>
        </p:nvSpPr>
        <p:spPr>
          <a:xfrm>
            <a:off x="5254016" y="2963715"/>
            <a:ext cx="1210588" cy="369332"/>
          </a:xfrm>
          <a:prstGeom prst="rect">
            <a:avLst/>
          </a:prstGeom>
          <a:noFill/>
        </p:spPr>
        <p:txBody>
          <a:bodyPr wrap="none" rtlCol="0">
            <a:spAutoFit/>
          </a:bodyPr>
          <a:lstStyle/>
          <a:p>
            <a:r>
              <a:rPr lang="en-US" dirty="0">
                <a:solidFill>
                  <a:schemeClr val="accent6">
                    <a:lumMod val="75000"/>
                  </a:schemeClr>
                </a:solidFill>
              </a:rPr>
              <a:t>VP Planner</a:t>
            </a:r>
          </a:p>
        </p:txBody>
      </p:sp>
      <p:sp>
        <p:nvSpPr>
          <p:cNvPr id="34" name="TextBox 33"/>
          <p:cNvSpPr txBox="1"/>
          <p:nvPr/>
        </p:nvSpPr>
        <p:spPr>
          <a:xfrm>
            <a:off x="6075762" y="2044553"/>
            <a:ext cx="920444" cy="369332"/>
          </a:xfrm>
          <a:prstGeom prst="rect">
            <a:avLst/>
          </a:prstGeom>
          <a:noFill/>
        </p:spPr>
        <p:txBody>
          <a:bodyPr wrap="none" rtlCol="0">
            <a:spAutoFit/>
          </a:bodyPr>
          <a:lstStyle/>
          <a:p>
            <a:r>
              <a:rPr lang="en-US" dirty="0">
                <a:solidFill>
                  <a:srgbClr val="008000"/>
                </a:solidFill>
              </a:rPr>
              <a:t>Quattro</a:t>
            </a:r>
          </a:p>
        </p:txBody>
      </p:sp>
      <p:sp>
        <p:nvSpPr>
          <p:cNvPr id="36" name="Oval 35"/>
          <p:cNvSpPr/>
          <p:nvPr/>
        </p:nvSpPr>
        <p:spPr>
          <a:xfrm>
            <a:off x="6688736" y="1978527"/>
            <a:ext cx="161984" cy="13205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6996206" y="1978527"/>
            <a:ext cx="161984" cy="13205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056623" y="2899424"/>
            <a:ext cx="161984" cy="13205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243209" y="1895360"/>
            <a:ext cx="1444898" cy="923330"/>
          </a:xfrm>
          <a:prstGeom prst="rect">
            <a:avLst/>
          </a:prstGeom>
          <a:noFill/>
        </p:spPr>
        <p:txBody>
          <a:bodyPr wrap="square" rtlCol="0">
            <a:spAutoFit/>
          </a:bodyPr>
          <a:lstStyle/>
          <a:p>
            <a:r>
              <a:rPr lang="en-US" dirty="0"/>
              <a:t>Lotus v. Paperback (1990)</a:t>
            </a:r>
          </a:p>
        </p:txBody>
      </p:sp>
      <p:sp>
        <p:nvSpPr>
          <p:cNvPr id="40" name="TextBox 39"/>
          <p:cNvSpPr txBox="1"/>
          <p:nvPr/>
        </p:nvSpPr>
        <p:spPr>
          <a:xfrm>
            <a:off x="3363840" y="275516"/>
            <a:ext cx="1212948" cy="1200329"/>
          </a:xfrm>
          <a:prstGeom prst="rect">
            <a:avLst/>
          </a:prstGeom>
          <a:noFill/>
        </p:spPr>
        <p:txBody>
          <a:bodyPr wrap="square" rtlCol="0">
            <a:spAutoFit/>
          </a:bodyPr>
          <a:lstStyle/>
          <a:p>
            <a:r>
              <a:rPr lang="en-US" dirty="0"/>
              <a:t>Lotus v. Borland (1993, 1995)</a:t>
            </a:r>
          </a:p>
        </p:txBody>
      </p:sp>
      <p:cxnSp>
        <p:nvCxnSpPr>
          <p:cNvPr id="42" name="Straight Arrow Connector 41"/>
          <p:cNvCxnSpPr>
            <a:endCxn id="38" idx="1"/>
          </p:cNvCxnSpPr>
          <p:nvPr/>
        </p:nvCxnSpPr>
        <p:spPr>
          <a:xfrm>
            <a:off x="3305825" y="2462304"/>
            <a:ext cx="2774520" cy="456459"/>
          </a:xfrm>
          <a:prstGeom prst="straightConnector1">
            <a:avLst/>
          </a:prstGeom>
          <a:ln w="31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36" idx="1"/>
          </p:cNvCxnSpPr>
          <p:nvPr/>
        </p:nvCxnSpPr>
        <p:spPr>
          <a:xfrm>
            <a:off x="4076870" y="1069159"/>
            <a:ext cx="2635589" cy="928707"/>
          </a:xfrm>
          <a:prstGeom prst="straightConnector1">
            <a:avLst/>
          </a:prstGeom>
          <a:ln w="31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178425" y="988577"/>
            <a:ext cx="5167462" cy="0"/>
          </a:xfrm>
          <a:prstGeom prst="line">
            <a:avLst/>
          </a:prstGeom>
          <a:ln>
            <a:solidFill>
              <a:srgbClr val="FF0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258839" y="988577"/>
            <a:ext cx="662787" cy="369332"/>
          </a:xfrm>
          <a:prstGeom prst="rect">
            <a:avLst/>
          </a:prstGeom>
          <a:noFill/>
        </p:spPr>
        <p:txBody>
          <a:bodyPr wrap="none" rtlCol="0">
            <a:spAutoFit/>
          </a:bodyPr>
          <a:lstStyle/>
          <a:p>
            <a:r>
              <a:rPr lang="en-US" dirty="0">
                <a:solidFill>
                  <a:srgbClr val="FF0000"/>
                </a:solidFill>
              </a:rPr>
              <a:t>Excel</a:t>
            </a:r>
          </a:p>
        </p:txBody>
      </p:sp>
      <p:sp>
        <p:nvSpPr>
          <p:cNvPr id="33" name="TextBox 32">
            <a:extLst>
              <a:ext uri="{FF2B5EF4-FFF2-40B4-BE49-F238E27FC236}">
                <a16:creationId xmlns:a16="http://schemas.microsoft.com/office/drawing/2014/main" id="{D6E72842-D097-6C40-B44B-DE941ABABD4A}"/>
              </a:ext>
            </a:extLst>
          </p:cNvPr>
          <p:cNvSpPr txBox="1"/>
          <p:nvPr/>
        </p:nvSpPr>
        <p:spPr>
          <a:xfrm>
            <a:off x="9433629" y="2469718"/>
            <a:ext cx="2398862" cy="830997"/>
          </a:xfrm>
          <a:prstGeom prst="rect">
            <a:avLst/>
          </a:prstGeom>
          <a:noFill/>
        </p:spPr>
        <p:txBody>
          <a:bodyPr wrap="none" rtlCol="0">
            <a:spAutoFit/>
          </a:bodyPr>
          <a:lstStyle/>
          <a:p>
            <a:r>
              <a:rPr lang="en-US" sz="2400" dirty="0"/>
              <a:t>Litigation over </a:t>
            </a:r>
          </a:p>
          <a:p>
            <a:r>
              <a:rPr lang="en-US" sz="2400" dirty="0"/>
              <a:t>Menu Hierarchies</a:t>
            </a:r>
          </a:p>
        </p:txBody>
      </p:sp>
    </p:spTree>
    <p:extLst>
      <p:ext uri="{BB962C8B-B14F-4D97-AF65-F5344CB8AC3E}">
        <p14:creationId xmlns:p14="http://schemas.microsoft.com/office/powerpoint/2010/main" val="91856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2-15 at 2.2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570" y="1086650"/>
            <a:ext cx="9143431" cy="4609655"/>
          </a:xfrm>
          <a:prstGeom prst="rect">
            <a:avLst/>
          </a:prstGeom>
        </p:spPr>
      </p:pic>
      <p:sp>
        <p:nvSpPr>
          <p:cNvPr id="5" name="TextBox 4"/>
          <p:cNvSpPr txBox="1"/>
          <p:nvPr/>
        </p:nvSpPr>
        <p:spPr>
          <a:xfrm>
            <a:off x="3520883" y="5880970"/>
            <a:ext cx="4755892" cy="369332"/>
          </a:xfrm>
          <a:prstGeom prst="rect">
            <a:avLst/>
          </a:prstGeom>
          <a:noFill/>
        </p:spPr>
        <p:txBody>
          <a:bodyPr wrap="none" rtlCol="0">
            <a:spAutoFit/>
          </a:bodyPr>
          <a:lstStyle/>
          <a:p>
            <a:r>
              <a:rPr lang="en-US" dirty="0"/>
              <a:t>Source:  </a:t>
            </a:r>
            <a:r>
              <a:rPr lang="en-US" dirty="0" err="1"/>
              <a:t>Liebowitz</a:t>
            </a:r>
            <a:r>
              <a:rPr lang="en-US" dirty="0"/>
              <a:t> &amp; Margolis, “Network Effects”</a:t>
            </a:r>
          </a:p>
        </p:txBody>
      </p:sp>
      <p:cxnSp>
        <p:nvCxnSpPr>
          <p:cNvPr id="3" name="Straight Arrow Connector 2"/>
          <p:cNvCxnSpPr>
            <a:cxnSpLocks/>
          </p:cNvCxnSpPr>
          <p:nvPr/>
        </p:nvCxnSpPr>
        <p:spPr>
          <a:xfrm flipH="1" flipV="1">
            <a:off x="8407160" y="5160263"/>
            <a:ext cx="558164" cy="10866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407160" y="6246949"/>
            <a:ext cx="1518364" cy="400110"/>
          </a:xfrm>
          <a:prstGeom prst="rect">
            <a:avLst/>
          </a:prstGeom>
          <a:noFill/>
        </p:spPr>
        <p:txBody>
          <a:bodyPr wrap="none" rtlCol="0">
            <a:spAutoFit/>
          </a:bodyPr>
          <a:lstStyle/>
          <a:p>
            <a:r>
              <a:rPr lang="en-US" sz="2000" dirty="0"/>
              <a:t>CA1 decision</a:t>
            </a:r>
          </a:p>
        </p:txBody>
      </p:sp>
      <p:sp>
        <p:nvSpPr>
          <p:cNvPr id="2" name="Rounded Rectangle 1"/>
          <p:cNvSpPr/>
          <p:nvPr/>
        </p:nvSpPr>
        <p:spPr>
          <a:xfrm>
            <a:off x="8151205" y="4112180"/>
            <a:ext cx="437703" cy="998760"/>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CDA7C661-B952-364D-B524-850B669F094A}"/>
              </a:ext>
            </a:extLst>
          </p:cNvPr>
          <p:cNvSpPr/>
          <p:nvPr/>
        </p:nvSpPr>
        <p:spPr>
          <a:xfrm>
            <a:off x="4181333" y="2312276"/>
            <a:ext cx="437703" cy="2798664"/>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86575B-940E-D34A-95BA-30A6207528AA}"/>
              </a:ext>
            </a:extLst>
          </p:cNvPr>
          <p:cNvSpPr txBox="1"/>
          <p:nvPr/>
        </p:nvSpPr>
        <p:spPr>
          <a:xfrm>
            <a:off x="2558446" y="6246949"/>
            <a:ext cx="1774075" cy="400110"/>
          </a:xfrm>
          <a:prstGeom prst="rect">
            <a:avLst/>
          </a:prstGeom>
          <a:noFill/>
        </p:spPr>
        <p:txBody>
          <a:bodyPr wrap="none" rtlCol="0">
            <a:spAutoFit/>
          </a:bodyPr>
          <a:lstStyle/>
          <a:p>
            <a:r>
              <a:rPr lang="en-US" sz="2000" dirty="0"/>
              <a:t>Complaint filed</a:t>
            </a:r>
          </a:p>
        </p:txBody>
      </p:sp>
      <p:sp>
        <p:nvSpPr>
          <p:cNvPr id="10" name="TextBox 9">
            <a:extLst>
              <a:ext uri="{FF2B5EF4-FFF2-40B4-BE49-F238E27FC236}">
                <a16:creationId xmlns:a16="http://schemas.microsoft.com/office/drawing/2014/main" id="{E0ECA78A-7A9D-BB40-B13E-B287F1F64DC2}"/>
              </a:ext>
            </a:extLst>
          </p:cNvPr>
          <p:cNvSpPr txBox="1"/>
          <p:nvPr/>
        </p:nvSpPr>
        <p:spPr>
          <a:xfrm>
            <a:off x="5512427" y="6428262"/>
            <a:ext cx="2488502" cy="400110"/>
          </a:xfrm>
          <a:prstGeom prst="rect">
            <a:avLst/>
          </a:prstGeom>
          <a:noFill/>
        </p:spPr>
        <p:txBody>
          <a:bodyPr wrap="none" rtlCol="0">
            <a:spAutoFit/>
          </a:bodyPr>
          <a:lstStyle/>
          <a:p>
            <a:r>
              <a:rPr lang="en-US" sz="2000" dirty="0"/>
              <a:t>District Court decision</a:t>
            </a:r>
          </a:p>
        </p:txBody>
      </p:sp>
      <p:sp>
        <p:nvSpPr>
          <p:cNvPr id="11" name="Rounded Rectangle 10">
            <a:extLst>
              <a:ext uri="{FF2B5EF4-FFF2-40B4-BE49-F238E27FC236}">
                <a16:creationId xmlns:a16="http://schemas.microsoft.com/office/drawing/2014/main" id="{C51AE78C-0167-F143-9675-B9D9A0619567}"/>
              </a:ext>
            </a:extLst>
          </p:cNvPr>
          <p:cNvSpPr/>
          <p:nvPr/>
        </p:nvSpPr>
        <p:spPr>
          <a:xfrm>
            <a:off x="6537827" y="3429000"/>
            <a:ext cx="437703" cy="1681940"/>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6BBCB33-A01F-834A-B2D4-14A7F6E801F8}"/>
              </a:ext>
            </a:extLst>
          </p:cNvPr>
          <p:cNvCxnSpPr>
            <a:cxnSpLocks/>
          </p:cNvCxnSpPr>
          <p:nvPr/>
        </p:nvCxnSpPr>
        <p:spPr>
          <a:xfrm flipV="1">
            <a:off x="6537827" y="5160264"/>
            <a:ext cx="218851" cy="128674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E6554DA-F96F-BB45-ADB0-41C9402C2EC2}"/>
              </a:ext>
            </a:extLst>
          </p:cNvPr>
          <p:cNvCxnSpPr>
            <a:cxnSpLocks/>
          </p:cNvCxnSpPr>
          <p:nvPr/>
        </p:nvCxnSpPr>
        <p:spPr>
          <a:xfrm flipV="1">
            <a:off x="3174124" y="5177623"/>
            <a:ext cx="1158396" cy="115894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40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839"/>
            <a:ext cx="8229600" cy="1143000"/>
          </a:xfrm>
        </p:spPr>
        <p:txBody>
          <a:bodyPr>
            <a:normAutofit/>
          </a:bodyPr>
          <a:lstStyle/>
          <a:p>
            <a:r>
              <a:rPr lang="en-US" sz="3600" dirty="0"/>
              <a:t>Possible Arguments for Borland</a:t>
            </a:r>
          </a:p>
        </p:txBody>
      </p:sp>
      <p:sp>
        <p:nvSpPr>
          <p:cNvPr id="3" name="Content Placeholder 2"/>
          <p:cNvSpPr>
            <a:spLocks noGrp="1"/>
          </p:cNvSpPr>
          <p:nvPr>
            <p:ph idx="1"/>
          </p:nvPr>
        </p:nvSpPr>
        <p:spPr>
          <a:xfrm>
            <a:off x="1981201" y="1275839"/>
            <a:ext cx="5029508" cy="5086634"/>
          </a:xfrm>
        </p:spPr>
        <p:txBody>
          <a:bodyPr>
            <a:normAutofit lnSpcReduction="10000"/>
          </a:bodyPr>
          <a:lstStyle/>
          <a:p>
            <a:pPr marL="514350" indent="-514350">
              <a:buFont typeface="+mj-lt"/>
              <a:buAutoNum type="arabicParenR"/>
            </a:pPr>
            <a:r>
              <a:rPr lang="en-US" sz="2400" dirty="0"/>
              <a:t>Lack of Originality</a:t>
            </a:r>
          </a:p>
          <a:p>
            <a:pPr marL="514350" indent="-514350">
              <a:buFont typeface="+mj-lt"/>
              <a:buAutoNum type="arabicParenR"/>
            </a:pPr>
            <a:r>
              <a:rPr lang="en-US" sz="2400" dirty="0"/>
              <a:t>Menu is not protected “expression”</a:t>
            </a:r>
          </a:p>
          <a:p>
            <a:pPr marL="514350" indent="-514350">
              <a:buFont typeface="+mj-lt"/>
              <a:buAutoNum type="arabicParenR"/>
            </a:pPr>
            <a:r>
              <a:rPr lang="en-US" sz="2400" dirty="0"/>
              <a:t>Merger</a:t>
            </a:r>
          </a:p>
          <a:p>
            <a:pPr marL="514350" indent="-514350">
              <a:buFont typeface="+mj-lt"/>
              <a:buAutoNum type="arabicParenR"/>
            </a:pPr>
            <a:r>
              <a:rPr lang="en-US" sz="2400" dirty="0"/>
              <a:t>Scene-a-faire</a:t>
            </a:r>
          </a:p>
          <a:p>
            <a:pPr marL="514350" indent="-514350">
              <a:buFont typeface="+mj-lt"/>
              <a:buAutoNum type="arabicParenR"/>
            </a:pPr>
            <a:r>
              <a:rPr lang="en-US" sz="2400" dirty="0"/>
              <a:t>No protection for “words and short phrases”</a:t>
            </a:r>
          </a:p>
          <a:p>
            <a:pPr marL="514350" indent="-514350">
              <a:buFont typeface="+mj-lt"/>
              <a:buAutoNum type="arabicParenR"/>
            </a:pPr>
            <a:r>
              <a:rPr lang="en-US" sz="2400" dirty="0"/>
              <a:t>Method of Operation – 102(b)</a:t>
            </a:r>
          </a:p>
          <a:p>
            <a:pPr marL="514350" indent="-514350">
              <a:buFont typeface="+mj-lt"/>
              <a:buAutoNum type="arabicParenR"/>
            </a:pPr>
            <a:r>
              <a:rPr lang="en-US" sz="2400" dirty="0"/>
              <a:t>De </a:t>
            </a:r>
            <a:r>
              <a:rPr lang="en-US" sz="2400" dirty="0" err="1"/>
              <a:t>minimis</a:t>
            </a:r>
            <a:r>
              <a:rPr lang="en-US" sz="2400" dirty="0"/>
              <a:t> copying</a:t>
            </a:r>
          </a:p>
          <a:p>
            <a:pPr marL="514350" indent="-514350">
              <a:buFont typeface="+mj-lt"/>
              <a:buAutoNum type="arabicParenR"/>
            </a:pPr>
            <a:r>
              <a:rPr lang="en-US" sz="2400" dirty="0"/>
              <a:t>Fair Use</a:t>
            </a:r>
          </a:p>
          <a:p>
            <a:pPr marL="514350" indent="-514350">
              <a:buFont typeface="+mj-lt"/>
              <a:buAutoNum type="arabicParenR"/>
            </a:pPr>
            <a:r>
              <a:rPr lang="en-US" sz="2400" dirty="0"/>
              <a:t>Privilege for Interoperability</a:t>
            </a:r>
          </a:p>
          <a:p>
            <a:pPr marL="514350" indent="-514350">
              <a:buFont typeface="+mj-lt"/>
              <a:buAutoNum type="arabicParenR"/>
            </a:pPr>
            <a:r>
              <a:rPr lang="en-US" sz="2400" dirty="0"/>
              <a:t>Copyright protection for software is bad policy</a:t>
            </a:r>
          </a:p>
        </p:txBody>
      </p:sp>
    </p:spTree>
    <p:extLst>
      <p:ext uri="{BB962C8B-B14F-4D97-AF65-F5344CB8AC3E}">
        <p14:creationId xmlns:p14="http://schemas.microsoft.com/office/powerpoint/2010/main" val="379150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066" y="930755"/>
            <a:ext cx="11568289" cy="5661956"/>
          </a:xfrm>
        </p:spPr>
        <p:txBody>
          <a:bodyPr>
            <a:normAutofit fontScale="92500" lnSpcReduction="10000"/>
          </a:bodyPr>
          <a:lstStyle/>
          <a:p>
            <a:pPr marL="0" indent="0">
              <a:buNone/>
            </a:pPr>
            <a:r>
              <a:rPr lang="en-US" dirty="0"/>
              <a:t>The ‘idea’ or ‘system’ of the Lotus 1-2-3 interface is “a system of menus, each menu consisting of less than a dozen commands, arranged hierarchically, forming a tree in which the main menu is the root/trunk of the tree and submenus branch off from higher menus, each submenu being linked to a higher menu by operation of a command, so that all the specific spreadsheet operations available in Lotus 1-2-3 are accessible through the paths of the menu command hierarchy.”</a:t>
            </a:r>
          </a:p>
          <a:p>
            <a:pPr marL="0" indent="0">
              <a:buNone/>
            </a:pPr>
            <a:r>
              <a:rPr lang="en-US" dirty="0"/>
              <a:t>“</a:t>
            </a:r>
            <a:r>
              <a:rPr lang="en-US" u="sng" dirty="0"/>
              <a:t>Does the Lotus 1-2-3 user interface include identifiable elements of expression?...I conclude that it does</a:t>
            </a:r>
            <a:r>
              <a:rPr lang="en-US" dirty="0"/>
              <a:t>. A very satisfactory spreadsheet menu tree can be constructed using different commands and a different command structure from those of Lotus 1-2-3. In fact, Borland has constructed just such an alternate tree for use in Quattro Pro’s native mode....</a:t>
            </a:r>
            <a:r>
              <a:rPr lang="en-US" u="sng" dirty="0"/>
              <a:t>it is possible to generate literally millions of satisfactory menu trees by varying the menu commands employed</a:t>
            </a:r>
            <a:r>
              <a:rPr lang="en-US" dirty="0"/>
              <a:t>.” </a:t>
            </a:r>
          </a:p>
          <a:p>
            <a:pPr marL="0" indent="0">
              <a:buNone/>
            </a:pPr>
            <a:r>
              <a:rPr lang="en-US" dirty="0"/>
              <a:t>“The question posed by this element of the copyrightability test is </a:t>
            </a:r>
            <a:r>
              <a:rPr lang="en-US" u="sng" dirty="0"/>
              <a:t>whether the creativity</a:t>
            </a:r>
            <a:r>
              <a:rPr lang="en-US" dirty="0"/>
              <a:t> involved in establishing the menu commands, menu command hierarchy, macro language, and keystroke sequences </a:t>
            </a:r>
            <a:r>
              <a:rPr lang="en-US" u="sng" dirty="0"/>
              <a:t>was more than trivial. No reasonable jury could find otherwise</a:t>
            </a:r>
            <a:r>
              <a:rPr lang="en-US" dirty="0"/>
              <a:t>.” </a:t>
            </a:r>
          </a:p>
          <a:p>
            <a:pPr marL="0" indent="0">
              <a:buNone/>
            </a:pPr>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a:xfrm>
            <a:off x="838200" y="0"/>
            <a:ext cx="10515600" cy="808919"/>
          </a:xfrm>
        </p:spPr>
        <p:txBody>
          <a:bodyPr>
            <a:normAutofit/>
          </a:bodyPr>
          <a:lstStyle/>
          <a:p>
            <a:r>
              <a:rPr lang="en-US" sz="3600" dirty="0"/>
              <a:t>District Court</a:t>
            </a:r>
          </a:p>
        </p:txBody>
      </p:sp>
      <p:pic>
        <p:nvPicPr>
          <p:cNvPr id="6" name="Picture 5" descr="CopyrightX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9882" y="121836"/>
            <a:ext cx="1272733" cy="454548"/>
          </a:xfrm>
          <a:prstGeom prst="rect">
            <a:avLst/>
          </a:prstGeom>
        </p:spPr>
      </p:pic>
    </p:spTree>
    <p:extLst>
      <p:ext uri="{BB962C8B-B14F-4D97-AF65-F5344CB8AC3E}">
        <p14:creationId xmlns:p14="http://schemas.microsoft.com/office/powerpoint/2010/main" val="328246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839"/>
            <a:ext cx="8229600" cy="1143000"/>
          </a:xfrm>
        </p:spPr>
        <p:txBody>
          <a:bodyPr>
            <a:normAutofit/>
          </a:bodyPr>
          <a:lstStyle/>
          <a:p>
            <a:r>
              <a:rPr lang="en-US" sz="3600" dirty="0"/>
              <a:t>Possible Arguments for Borland</a:t>
            </a:r>
          </a:p>
        </p:txBody>
      </p:sp>
      <p:sp>
        <p:nvSpPr>
          <p:cNvPr id="3" name="Content Placeholder 2"/>
          <p:cNvSpPr>
            <a:spLocks noGrp="1"/>
          </p:cNvSpPr>
          <p:nvPr>
            <p:ph idx="1"/>
          </p:nvPr>
        </p:nvSpPr>
        <p:spPr>
          <a:xfrm>
            <a:off x="1981201" y="1275839"/>
            <a:ext cx="5029508" cy="5086634"/>
          </a:xfrm>
        </p:spPr>
        <p:txBody>
          <a:bodyPr>
            <a:normAutofit lnSpcReduction="10000"/>
          </a:bodyPr>
          <a:lstStyle/>
          <a:p>
            <a:pPr marL="514350" indent="-514350">
              <a:buFont typeface="+mj-lt"/>
              <a:buAutoNum type="arabicParenR"/>
            </a:pPr>
            <a:r>
              <a:rPr lang="en-US" sz="2400" dirty="0"/>
              <a:t>Lack of Originality</a:t>
            </a:r>
          </a:p>
          <a:p>
            <a:pPr marL="514350" indent="-514350">
              <a:buFont typeface="+mj-lt"/>
              <a:buAutoNum type="arabicParenR"/>
            </a:pPr>
            <a:r>
              <a:rPr lang="en-US" sz="2400" dirty="0"/>
              <a:t>Menu is not protected “expression”</a:t>
            </a:r>
          </a:p>
          <a:p>
            <a:pPr marL="514350" indent="-514350">
              <a:buFont typeface="+mj-lt"/>
              <a:buAutoNum type="arabicParenR"/>
            </a:pPr>
            <a:r>
              <a:rPr lang="en-US" sz="2400" dirty="0"/>
              <a:t>Merger</a:t>
            </a:r>
          </a:p>
          <a:p>
            <a:pPr marL="514350" indent="-514350">
              <a:buFont typeface="+mj-lt"/>
              <a:buAutoNum type="arabicParenR"/>
            </a:pPr>
            <a:r>
              <a:rPr lang="en-US" sz="2400" dirty="0"/>
              <a:t>Scene-a-faire</a:t>
            </a:r>
          </a:p>
          <a:p>
            <a:pPr marL="514350" indent="-514350">
              <a:buFont typeface="+mj-lt"/>
              <a:buAutoNum type="arabicParenR"/>
            </a:pPr>
            <a:r>
              <a:rPr lang="en-US" sz="2400" dirty="0"/>
              <a:t>No protection for “words and short phrases”</a:t>
            </a:r>
          </a:p>
          <a:p>
            <a:pPr marL="514350" indent="-514350">
              <a:buFont typeface="+mj-lt"/>
              <a:buAutoNum type="arabicParenR"/>
            </a:pPr>
            <a:r>
              <a:rPr lang="en-US" sz="2400" dirty="0"/>
              <a:t>Method of Operation – 102(b)</a:t>
            </a:r>
          </a:p>
          <a:p>
            <a:pPr marL="514350" indent="-514350">
              <a:buFont typeface="+mj-lt"/>
              <a:buAutoNum type="arabicParenR"/>
            </a:pPr>
            <a:r>
              <a:rPr lang="en-US" sz="2400" dirty="0"/>
              <a:t>De </a:t>
            </a:r>
            <a:r>
              <a:rPr lang="en-US" sz="2400" dirty="0" err="1"/>
              <a:t>minimis</a:t>
            </a:r>
            <a:r>
              <a:rPr lang="en-US" sz="2400" dirty="0"/>
              <a:t> copying</a:t>
            </a:r>
          </a:p>
          <a:p>
            <a:pPr marL="514350" indent="-514350">
              <a:buFont typeface="+mj-lt"/>
              <a:buAutoNum type="arabicParenR"/>
            </a:pPr>
            <a:r>
              <a:rPr lang="en-US" sz="2400" dirty="0"/>
              <a:t>Fair Use</a:t>
            </a:r>
          </a:p>
          <a:p>
            <a:pPr marL="514350" indent="-514350">
              <a:buFont typeface="+mj-lt"/>
              <a:buAutoNum type="arabicParenR"/>
            </a:pPr>
            <a:r>
              <a:rPr lang="en-US" sz="2400" dirty="0"/>
              <a:t>Privilege for Interoperability</a:t>
            </a:r>
          </a:p>
          <a:p>
            <a:pPr marL="514350" indent="-514350">
              <a:buFont typeface="+mj-lt"/>
              <a:buAutoNum type="arabicParenR"/>
            </a:pPr>
            <a:r>
              <a:rPr lang="en-US" sz="2400" dirty="0"/>
              <a:t>Copyright protection for software is bad policy</a:t>
            </a:r>
          </a:p>
        </p:txBody>
      </p:sp>
      <p:sp>
        <p:nvSpPr>
          <p:cNvPr id="4" name="Rounded Rectangle 3">
            <a:extLst>
              <a:ext uri="{FF2B5EF4-FFF2-40B4-BE49-F238E27FC236}">
                <a16:creationId xmlns:a16="http://schemas.microsoft.com/office/drawing/2014/main" id="{DB1E8A5E-D7FF-C54F-A883-9980500CDED1}"/>
              </a:ext>
            </a:extLst>
          </p:cNvPr>
          <p:cNvSpPr/>
          <p:nvPr/>
        </p:nvSpPr>
        <p:spPr>
          <a:xfrm>
            <a:off x="1873045" y="1165123"/>
            <a:ext cx="3568199" cy="1657099"/>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43C1CA-8B3B-2F47-8104-44452573DE3D}"/>
              </a:ext>
            </a:extLst>
          </p:cNvPr>
          <p:cNvSpPr txBox="1"/>
          <p:nvPr/>
        </p:nvSpPr>
        <p:spPr>
          <a:xfrm>
            <a:off x="5692877" y="1887794"/>
            <a:ext cx="1840312" cy="461665"/>
          </a:xfrm>
          <a:prstGeom prst="rect">
            <a:avLst/>
          </a:prstGeom>
          <a:noFill/>
        </p:spPr>
        <p:txBody>
          <a:bodyPr wrap="none" rtlCol="0">
            <a:spAutoFit/>
          </a:bodyPr>
          <a:lstStyle/>
          <a:p>
            <a:r>
              <a:rPr lang="en-US" sz="2400" dirty="0">
                <a:solidFill>
                  <a:schemeClr val="accent6">
                    <a:lumMod val="75000"/>
                  </a:schemeClr>
                </a:solidFill>
              </a:rPr>
              <a:t>District Court</a:t>
            </a:r>
          </a:p>
        </p:txBody>
      </p:sp>
    </p:spTree>
    <p:extLst>
      <p:ext uri="{BB962C8B-B14F-4D97-AF65-F5344CB8AC3E}">
        <p14:creationId xmlns:p14="http://schemas.microsoft.com/office/powerpoint/2010/main" val="3053716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eld" id="{EAAFB829-7FDA-E14A-91FE-8DF1122D26FD}" vid="{AAF369E0-D4B1-C14F-9831-127C2E3C35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1036</TotalTime>
  <Words>3249</Words>
  <Application>Microsoft Macintosh PowerPoint</Application>
  <PresentationFormat>Widescreen</PresentationFormat>
  <Paragraphs>408</Paragraphs>
  <Slides>39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Lotus v. Borland </vt:lpstr>
      <vt:lpstr>PowerPoint Presentation</vt:lpstr>
      <vt:lpstr>1-2-3</vt:lpstr>
      <vt:lpstr>Quattro</vt:lpstr>
      <vt:lpstr>PowerPoint Presentation</vt:lpstr>
      <vt:lpstr>PowerPoint Presentation</vt:lpstr>
      <vt:lpstr>Possible Arguments for Borland</vt:lpstr>
      <vt:lpstr>District Court</vt:lpstr>
      <vt:lpstr>Possible Arguments for Borland</vt:lpstr>
      <vt:lpstr>First Circuit </vt:lpstr>
      <vt:lpstr>Possible Arguments for Borland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Arguments for Borland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Arguments for Borland</vt:lpstr>
      <vt:lpstr>PowerPoint Presentation</vt:lpstr>
      <vt:lpstr>PowerPoint Presentation</vt:lpstr>
      <vt:lpstr>PowerPoint Presentation</vt:lpstr>
      <vt:lpstr>PowerPoint Presentation</vt:lpstr>
      <vt:lpstr>PowerPoint Presentation</vt:lpstr>
      <vt:lpstr>The Next Day…</vt:lpstr>
      <vt:lpstr>PowerPoint Presentation</vt:lpstr>
      <vt:lpstr>Outcome</vt:lpstr>
      <vt:lpstr>Possible Arguments for Borland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Fisher</dc:creator>
  <cp:lastModifiedBy>Terry Fisher</cp:lastModifiedBy>
  <cp:revision>5</cp:revision>
  <dcterms:created xsi:type="dcterms:W3CDTF">2022-02-13T22:10:08Z</dcterms:created>
  <dcterms:modified xsi:type="dcterms:W3CDTF">2024-04-16T00:11:36Z</dcterms:modified>
</cp:coreProperties>
</file>