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313" r:id="rId3"/>
    <p:sldId id="316" r:id="rId4"/>
    <p:sldId id="317" r:id="rId5"/>
    <p:sldId id="318" r:id="rId6"/>
    <p:sldId id="310" r:id="rId7"/>
    <p:sldId id="312" r:id="rId8"/>
    <p:sldId id="329" r:id="rId9"/>
    <p:sldId id="322" r:id="rId10"/>
    <p:sldId id="326" r:id="rId11"/>
    <p:sldId id="325" r:id="rId12"/>
    <p:sldId id="323" r:id="rId13"/>
    <p:sldId id="32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66"/>
    <p:restoredTop sz="95846"/>
  </p:normalViewPr>
  <p:slideViewPr>
    <p:cSldViewPr snapToGrid="0" showGuides="1">
      <p:cViewPr varScale="1">
        <p:scale>
          <a:sx n="112" d="100"/>
          <a:sy n="112" d="100"/>
        </p:scale>
        <p:origin x="376" y="2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E2ACF-78A3-B5CC-B0BE-B70E711B51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7C2509-696E-66C3-B49E-9B0BC4A2C7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A6232F-A4AA-5D40-3D57-D07CD19B37E7}"/>
              </a:ext>
            </a:extLst>
          </p:cNvPr>
          <p:cNvSpPr>
            <a:spLocks noGrp="1"/>
          </p:cNvSpPr>
          <p:nvPr>
            <p:ph type="dt" sz="half" idx="10"/>
          </p:nvPr>
        </p:nvSpPr>
        <p:spPr/>
        <p:txBody>
          <a:bodyPr/>
          <a:lstStyle/>
          <a:p>
            <a:fld id="{5BA2F062-EB77-1340-ADA8-3D7CD0208A2D}" type="datetimeFigureOut">
              <a:rPr lang="en-US" smtClean="0"/>
              <a:t>4/15/24</a:t>
            </a:fld>
            <a:endParaRPr lang="en-US"/>
          </a:p>
        </p:txBody>
      </p:sp>
      <p:sp>
        <p:nvSpPr>
          <p:cNvPr id="5" name="Footer Placeholder 4">
            <a:extLst>
              <a:ext uri="{FF2B5EF4-FFF2-40B4-BE49-F238E27FC236}">
                <a16:creationId xmlns:a16="http://schemas.microsoft.com/office/drawing/2014/main" id="{BAD701C4-A14A-1E45-1AED-63E1CC63CA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2FB22F-7077-5980-D699-C7413D1F396F}"/>
              </a:ext>
            </a:extLst>
          </p:cNvPr>
          <p:cNvSpPr>
            <a:spLocks noGrp="1"/>
          </p:cNvSpPr>
          <p:nvPr>
            <p:ph type="sldNum" sz="quarter" idx="12"/>
          </p:nvPr>
        </p:nvSpPr>
        <p:spPr/>
        <p:txBody>
          <a:bodyPr/>
          <a:lstStyle/>
          <a:p>
            <a:fld id="{8E1458BF-F45D-6749-BF5F-DC840966D50E}" type="slidenum">
              <a:rPr lang="en-US" smtClean="0"/>
              <a:t>‹#›</a:t>
            </a:fld>
            <a:endParaRPr lang="en-US"/>
          </a:p>
        </p:txBody>
      </p:sp>
    </p:spTree>
    <p:extLst>
      <p:ext uri="{BB962C8B-B14F-4D97-AF65-F5344CB8AC3E}">
        <p14:creationId xmlns:p14="http://schemas.microsoft.com/office/powerpoint/2010/main" val="22975091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DBBC2-CE85-94F6-6D74-CDC1FA34F4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42B835-2ACD-84A2-E1AA-6DECF874CA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08711D-1D41-E71D-4DF6-6C4C5F234C29}"/>
              </a:ext>
            </a:extLst>
          </p:cNvPr>
          <p:cNvSpPr>
            <a:spLocks noGrp="1"/>
          </p:cNvSpPr>
          <p:nvPr>
            <p:ph type="dt" sz="half" idx="10"/>
          </p:nvPr>
        </p:nvSpPr>
        <p:spPr/>
        <p:txBody>
          <a:bodyPr/>
          <a:lstStyle/>
          <a:p>
            <a:fld id="{5BA2F062-EB77-1340-ADA8-3D7CD0208A2D}" type="datetimeFigureOut">
              <a:rPr lang="en-US" smtClean="0"/>
              <a:t>4/15/24</a:t>
            </a:fld>
            <a:endParaRPr lang="en-US"/>
          </a:p>
        </p:txBody>
      </p:sp>
      <p:sp>
        <p:nvSpPr>
          <p:cNvPr id="5" name="Footer Placeholder 4">
            <a:extLst>
              <a:ext uri="{FF2B5EF4-FFF2-40B4-BE49-F238E27FC236}">
                <a16:creationId xmlns:a16="http://schemas.microsoft.com/office/drawing/2014/main" id="{A6591710-6818-EA69-A2A7-2CAD89BF5F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EA545A-9B55-5225-E7DB-17F1732C57CF}"/>
              </a:ext>
            </a:extLst>
          </p:cNvPr>
          <p:cNvSpPr>
            <a:spLocks noGrp="1"/>
          </p:cNvSpPr>
          <p:nvPr>
            <p:ph type="sldNum" sz="quarter" idx="12"/>
          </p:nvPr>
        </p:nvSpPr>
        <p:spPr/>
        <p:txBody>
          <a:bodyPr/>
          <a:lstStyle/>
          <a:p>
            <a:fld id="{8E1458BF-F45D-6749-BF5F-DC840966D50E}" type="slidenum">
              <a:rPr lang="en-US" smtClean="0"/>
              <a:t>‹#›</a:t>
            </a:fld>
            <a:endParaRPr lang="en-US"/>
          </a:p>
        </p:txBody>
      </p:sp>
    </p:spTree>
    <p:extLst>
      <p:ext uri="{BB962C8B-B14F-4D97-AF65-F5344CB8AC3E}">
        <p14:creationId xmlns:p14="http://schemas.microsoft.com/office/powerpoint/2010/main" val="541179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E6D23C-359E-DC53-9FEE-710ADEB4B5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D82EFA-BF1A-B2F3-7C51-55A0AC3351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2E475B-D043-E5D2-C9BE-419E8B4B763A}"/>
              </a:ext>
            </a:extLst>
          </p:cNvPr>
          <p:cNvSpPr>
            <a:spLocks noGrp="1"/>
          </p:cNvSpPr>
          <p:nvPr>
            <p:ph type="dt" sz="half" idx="10"/>
          </p:nvPr>
        </p:nvSpPr>
        <p:spPr/>
        <p:txBody>
          <a:bodyPr/>
          <a:lstStyle/>
          <a:p>
            <a:fld id="{5BA2F062-EB77-1340-ADA8-3D7CD0208A2D}" type="datetimeFigureOut">
              <a:rPr lang="en-US" smtClean="0"/>
              <a:t>4/15/24</a:t>
            </a:fld>
            <a:endParaRPr lang="en-US"/>
          </a:p>
        </p:txBody>
      </p:sp>
      <p:sp>
        <p:nvSpPr>
          <p:cNvPr id="5" name="Footer Placeholder 4">
            <a:extLst>
              <a:ext uri="{FF2B5EF4-FFF2-40B4-BE49-F238E27FC236}">
                <a16:creationId xmlns:a16="http://schemas.microsoft.com/office/drawing/2014/main" id="{0727C39C-F75A-A537-714A-05E97D0F41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629AB0-B16E-1874-F888-ABF7B4ED5184}"/>
              </a:ext>
            </a:extLst>
          </p:cNvPr>
          <p:cNvSpPr>
            <a:spLocks noGrp="1"/>
          </p:cNvSpPr>
          <p:nvPr>
            <p:ph type="sldNum" sz="quarter" idx="12"/>
          </p:nvPr>
        </p:nvSpPr>
        <p:spPr/>
        <p:txBody>
          <a:bodyPr/>
          <a:lstStyle/>
          <a:p>
            <a:fld id="{8E1458BF-F45D-6749-BF5F-DC840966D50E}" type="slidenum">
              <a:rPr lang="en-US" smtClean="0"/>
              <a:t>‹#›</a:t>
            </a:fld>
            <a:endParaRPr lang="en-US"/>
          </a:p>
        </p:txBody>
      </p:sp>
    </p:spTree>
    <p:extLst>
      <p:ext uri="{BB962C8B-B14F-4D97-AF65-F5344CB8AC3E}">
        <p14:creationId xmlns:p14="http://schemas.microsoft.com/office/powerpoint/2010/main" val="1402907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B76D3-835C-FD1B-C3F4-6E00F6F01B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3746B-1703-0B85-BC5F-5E2B8CEF29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5CE6EA-6D56-B942-1048-58A9B78A0CA1}"/>
              </a:ext>
            </a:extLst>
          </p:cNvPr>
          <p:cNvSpPr>
            <a:spLocks noGrp="1"/>
          </p:cNvSpPr>
          <p:nvPr>
            <p:ph type="dt" sz="half" idx="10"/>
          </p:nvPr>
        </p:nvSpPr>
        <p:spPr/>
        <p:txBody>
          <a:bodyPr/>
          <a:lstStyle/>
          <a:p>
            <a:fld id="{5BA2F062-EB77-1340-ADA8-3D7CD0208A2D}" type="datetimeFigureOut">
              <a:rPr lang="en-US" smtClean="0"/>
              <a:t>4/15/24</a:t>
            </a:fld>
            <a:endParaRPr lang="en-US"/>
          </a:p>
        </p:txBody>
      </p:sp>
      <p:sp>
        <p:nvSpPr>
          <p:cNvPr id="5" name="Footer Placeholder 4">
            <a:extLst>
              <a:ext uri="{FF2B5EF4-FFF2-40B4-BE49-F238E27FC236}">
                <a16:creationId xmlns:a16="http://schemas.microsoft.com/office/drawing/2014/main" id="{4A49CE4A-99E8-801D-CD49-9BADA7EF9B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A7067C-A040-A13A-D7E7-BD543B73236E}"/>
              </a:ext>
            </a:extLst>
          </p:cNvPr>
          <p:cNvSpPr>
            <a:spLocks noGrp="1"/>
          </p:cNvSpPr>
          <p:nvPr>
            <p:ph type="sldNum" sz="quarter" idx="12"/>
          </p:nvPr>
        </p:nvSpPr>
        <p:spPr/>
        <p:txBody>
          <a:bodyPr/>
          <a:lstStyle/>
          <a:p>
            <a:fld id="{8E1458BF-F45D-6749-BF5F-DC840966D50E}" type="slidenum">
              <a:rPr lang="en-US" smtClean="0"/>
              <a:t>‹#›</a:t>
            </a:fld>
            <a:endParaRPr lang="en-US"/>
          </a:p>
        </p:txBody>
      </p:sp>
    </p:spTree>
    <p:extLst>
      <p:ext uri="{BB962C8B-B14F-4D97-AF65-F5344CB8AC3E}">
        <p14:creationId xmlns:p14="http://schemas.microsoft.com/office/powerpoint/2010/main" val="3451518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99454-C970-EDA4-DF55-C96AFAE7FC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316C61-B3FD-7FE9-E535-3646317090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7F6427-6D86-8D41-25F2-EB8DA7D0B3E1}"/>
              </a:ext>
            </a:extLst>
          </p:cNvPr>
          <p:cNvSpPr>
            <a:spLocks noGrp="1"/>
          </p:cNvSpPr>
          <p:nvPr>
            <p:ph type="dt" sz="half" idx="10"/>
          </p:nvPr>
        </p:nvSpPr>
        <p:spPr/>
        <p:txBody>
          <a:bodyPr/>
          <a:lstStyle/>
          <a:p>
            <a:fld id="{5BA2F062-EB77-1340-ADA8-3D7CD0208A2D}" type="datetimeFigureOut">
              <a:rPr lang="en-US" smtClean="0"/>
              <a:t>4/15/24</a:t>
            </a:fld>
            <a:endParaRPr lang="en-US"/>
          </a:p>
        </p:txBody>
      </p:sp>
      <p:sp>
        <p:nvSpPr>
          <p:cNvPr id="5" name="Footer Placeholder 4">
            <a:extLst>
              <a:ext uri="{FF2B5EF4-FFF2-40B4-BE49-F238E27FC236}">
                <a16:creationId xmlns:a16="http://schemas.microsoft.com/office/drawing/2014/main" id="{6EC56C9A-8CFE-4D58-AB98-AF828281E5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E58776-83C7-3ED8-2BC0-EAF7BD9B547D}"/>
              </a:ext>
            </a:extLst>
          </p:cNvPr>
          <p:cNvSpPr>
            <a:spLocks noGrp="1"/>
          </p:cNvSpPr>
          <p:nvPr>
            <p:ph type="sldNum" sz="quarter" idx="12"/>
          </p:nvPr>
        </p:nvSpPr>
        <p:spPr/>
        <p:txBody>
          <a:bodyPr/>
          <a:lstStyle/>
          <a:p>
            <a:fld id="{8E1458BF-F45D-6749-BF5F-DC840966D50E}" type="slidenum">
              <a:rPr lang="en-US" smtClean="0"/>
              <a:t>‹#›</a:t>
            </a:fld>
            <a:endParaRPr lang="en-US"/>
          </a:p>
        </p:txBody>
      </p:sp>
    </p:spTree>
    <p:extLst>
      <p:ext uri="{BB962C8B-B14F-4D97-AF65-F5344CB8AC3E}">
        <p14:creationId xmlns:p14="http://schemas.microsoft.com/office/powerpoint/2010/main" val="3717400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5D2D3-D5CF-222E-91CF-14961ABE1B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CE9708-2645-D5EE-414E-48465A2840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5899AE-1CDC-8432-8776-4206E84C0F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9E0221-987A-B280-AC9B-E21FF4C947BB}"/>
              </a:ext>
            </a:extLst>
          </p:cNvPr>
          <p:cNvSpPr>
            <a:spLocks noGrp="1"/>
          </p:cNvSpPr>
          <p:nvPr>
            <p:ph type="dt" sz="half" idx="10"/>
          </p:nvPr>
        </p:nvSpPr>
        <p:spPr/>
        <p:txBody>
          <a:bodyPr/>
          <a:lstStyle/>
          <a:p>
            <a:fld id="{5BA2F062-EB77-1340-ADA8-3D7CD0208A2D}" type="datetimeFigureOut">
              <a:rPr lang="en-US" smtClean="0"/>
              <a:t>4/15/24</a:t>
            </a:fld>
            <a:endParaRPr lang="en-US"/>
          </a:p>
        </p:txBody>
      </p:sp>
      <p:sp>
        <p:nvSpPr>
          <p:cNvPr id="6" name="Footer Placeholder 5">
            <a:extLst>
              <a:ext uri="{FF2B5EF4-FFF2-40B4-BE49-F238E27FC236}">
                <a16:creationId xmlns:a16="http://schemas.microsoft.com/office/drawing/2014/main" id="{427F8194-2B9B-9233-690B-5E9DC41C97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B11D76-C465-EE8F-CFF2-BBE3DA979C95}"/>
              </a:ext>
            </a:extLst>
          </p:cNvPr>
          <p:cNvSpPr>
            <a:spLocks noGrp="1"/>
          </p:cNvSpPr>
          <p:nvPr>
            <p:ph type="sldNum" sz="quarter" idx="12"/>
          </p:nvPr>
        </p:nvSpPr>
        <p:spPr/>
        <p:txBody>
          <a:bodyPr/>
          <a:lstStyle/>
          <a:p>
            <a:fld id="{8E1458BF-F45D-6749-BF5F-DC840966D50E}" type="slidenum">
              <a:rPr lang="en-US" smtClean="0"/>
              <a:t>‹#›</a:t>
            </a:fld>
            <a:endParaRPr lang="en-US"/>
          </a:p>
        </p:txBody>
      </p:sp>
    </p:spTree>
    <p:extLst>
      <p:ext uri="{BB962C8B-B14F-4D97-AF65-F5344CB8AC3E}">
        <p14:creationId xmlns:p14="http://schemas.microsoft.com/office/powerpoint/2010/main" val="2161904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902FC-6F84-4F1D-13E2-46F6F42FB98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A49E9C-49F1-33F0-7F89-FC2C648DA4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2568E8-9B6C-540D-5DA1-BEC1BE0F55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6FB6A9-5713-E959-6315-A1B719AC30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BC0A3C-AC99-761C-76DF-14CCBF3211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9418E4-0418-1CCB-A0B5-B00585F612FB}"/>
              </a:ext>
            </a:extLst>
          </p:cNvPr>
          <p:cNvSpPr>
            <a:spLocks noGrp="1"/>
          </p:cNvSpPr>
          <p:nvPr>
            <p:ph type="dt" sz="half" idx="10"/>
          </p:nvPr>
        </p:nvSpPr>
        <p:spPr/>
        <p:txBody>
          <a:bodyPr/>
          <a:lstStyle/>
          <a:p>
            <a:fld id="{5BA2F062-EB77-1340-ADA8-3D7CD0208A2D}" type="datetimeFigureOut">
              <a:rPr lang="en-US" smtClean="0"/>
              <a:t>4/15/24</a:t>
            </a:fld>
            <a:endParaRPr lang="en-US"/>
          </a:p>
        </p:txBody>
      </p:sp>
      <p:sp>
        <p:nvSpPr>
          <p:cNvPr id="8" name="Footer Placeholder 7">
            <a:extLst>
              <a:ext uri="{FF2B5EF4-FFF2-40B4-BE49-F238E27FC236}">
                <a16:creationId xmlns:a16="http://schemas.microsoft.com/office/drawing/2014/main" id="{B86749DF-966B-0651-3DBF-A1EA96F67D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1173AC-940C-02CB-2BDB-ECAC0C55C644}"/>
              </a:ext>
            </a:extLst>
          </p:cNvPr>
          <p:cNvSpPr>
            <a:spLocks noGrp="1"/>
          </p:cNvSpPr>
          <p:nvPr>
            <p:ph type="sldNum" sz="quarter" idx="12"/>
          </p:nvPr>
        </p:nvSpPr>
        <p:spPr/>
        <p:txBody>
          <a:bodyPr/>
          <a:lstStyle/>
          <a:p>
            <a:fld id="{8E1458BF-F45D-6749-BF5F-DC840966D50E}" type="slidenum">
              <a:rPr lang="en-US" smtClean="0"/>
              <a:t>‹#›</a:t>
            </a:fld>
            <a:endParaRPr lang="en-US"/>
          </a:p>
        </p:txBody>
      </p:sp>
    </p:spTree>
    <p:extLst>
      <p:ext uri="{BB962C8B-B14F-4D97-AF65-F5344CB8AC3E}">
        <p14:creationId xmlns:p14="http://schemas.microsoft.com/office/powerpoint/2010/main" val="1023382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A3C66-27F5-FDB4-C4C1-40441D8E23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2BB314-4CDE-D4F4-B99C-744DEC54E814}"/>
              </a:ext>
            </a:extLst>
          </p:cNvPr>
          <p:cNvSpPr>
            <a:spLocks noGrp="1"/>
          </p:cNvSpPr>
          <p:nvPr>
            <p:ph type="dt" sz="half" idx="10"/>
          </p:nvPr>
        </p:nvSpPr>
        <p:spPr/>
        <p:txBody>
          <a:bodyPr/>
          <a:lstStyle/>
          <a:p>
            <a:fld id="{5BA2F062-EB77-1340-ADA8-3D7CD0208A2D}" type="datetimeFigureOut">
              <a:rPr lang="en-US" smtClean="0"/>
              <a:t>4/15/24</a:t>
            </a:fld>
            <a:endParaRPr lang="en-US"/>
          </a:p>
        </p:txBody>
      </p:sp>
      <p:sp>
        <p:nvSpPr>
          <p:cNvPr id="4" name="Footer Placeholder 3">
            <a:extLst>
              <a:ext uri="{FF2B5EF4-FFF2-40B4-BE49-F238E27FC236}">
                <a16:creationId xmlns:a16="http://schemas.microsoft.com/office/drawing/2014/main" id="{E7B8787C-87D6-8AA8-13B3-D0FBF0C5EB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7BD46A-229E-EABA-B811-E4E8544B180C}"/>
              </a:ext>
            </a:extLst>
          </p:cNvPr>
          <p:cNvSpPr>
            <a:spLocks noGrp="1"/>
          </p:cNvSpPr>
          <p:nvPr>
            <p:ph type="sldNum" sz="quarter" idx="12"/>
          </p:nvPr>
        </p:nvSpPr>
        <p:spPr/>
        <p:txBody>
          <a:bodyPr/>
          <a:lstStyle/>
          <a:p>
            <a:fld id="{8E1458BF-F45D-6749-BF5F-DC840966D50E}" type="slidenum">
              <a:rPr lang="en-US" smtClean="0"/>
              <a:t>‹#›</a:t>
            </a:fld>
            <a:endParaRPr lang="en-US"/>
          </a:p>
        </p:txBody>
      </p:sp>
    </p:spTree>
    <p:extLst>
      <p:ext uri="{BB962C8B-B14F-4D97-AF65-F5344CB8AC3E}">
        <p14:creationId xmlns:p14="http://schemas.microsoft.com/office/powerpoint/2010/main" val="3563220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75940B-293E-85E0-15DF-C8646AE55F90}"/>
              </a:ext>
            </a:extLst>
          </p:cNvPr>
          <p:cNvSpPr>
            <a:spLocks noGrp="1"/>
          </p:cNvSpPr>
          <p:nvPr>
            <p:ph type="dt" sz="half" idx="10"/>
          </p:nvPr>
        </p:nvSpPr>
        <p:spPr/>
        <p:txBody>
          <a:bodyPr/>
          <a:lstStyle/>
          <a:p>
            <a:fld id="{5BA2F062-EB77-1340-ADA8-3D7CD0208A2D}" type="datetimeFigureOut">
              <a:rPr lang="en-US" smtClean="0"/>
              <a:t>4/15/24</a:t>
            </a:fld>
            <a:endParaRPr lang="en-US"/>
          </a:p>
        </p:txBody>
      </p:sp>
      <p:sp>
        <p:nvSpPr>
          <p:cNvPr id="3" name="Footer Placeholder 2">
            <a:extLst>
              <a:ext uri="{FF2B5EF4-FFF2-40B4-BE49-F238E27FC236}">
                <a16:creationId xmlns:a16="http://schemas.microsoft.com/office/drawing/2014/main" id="{41BD7BB8-228F-712A-1AF3-7E2B9724DC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1DDFE4-11FE-DDF7-5E62-1E739B7080DF}"/>
              </a:ext>
            </a:extLst>
          </p:cNvPr>
          <p:cNvSpPr>
            <a:spLocks noGrp="1"/>
          </p:cNvSpPr>
          <p:nvPr>
            <p:ph type="sldNum" sz="quarter" idx="12"/>
          </p:nvPr>
        </p:nvSpPr>
        <p:spPr/>
        <p:txBody>
          <a:bodyPr/>
          <a:lstStyle/>
          <a:p>
            <a:fld id="{8E1458BF-F45D-6749-BF5F-DC840966D50E}" type="slidenum">
              <a:rPr lang="en-US" smtClean="0"/>
              <a:t>‹#›</a:t>
            </a:fld>
            <a:endParaRPr lang="en-US"/>
          </a:p>
        </p:txBody>
      </p:sp>
    </p:spTree>
    <p:extLst>
      <p:ext uri="{BB962C8B-B14F-4D97-AF65-F5344CB8AC3E}">
        <p14:creationId xmlns:p14="http://schemas.microsoft.com/office/powerpoint/2010/main" val="2665617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E77F6-BA7F-CDDE-7097-953D0E7F0E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A32FEC-EF8F-199A-7A39-5129B9911A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5C3F52-24AD-B596-5186-3209671D6D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1E7015-F0C5-36E6-7544-90BD52BDF7C5}"/>
              </a:ext>
            </a:extLst>
          </p:cNvPr>
          <p:cNvSpPr>
            <a:spLocks noGrp="1"/>
          </p:cNvSpPr>
          <p:nvPr>
            <p:ph type="dt" sz="half" idx="10"/>
          </p:nvPr>
        </p:nvSpPr>
        <p:spPr/>
        <p:txBody>
          <a:bodyPr/>
          <a:lstStyle/>
          <a:p>
            <a:fld id="{5BA2F062-EB77-1340-ADA8-3D7CD0208A2D}" type="datetimeFigureOut">
              <a:rPr lang="en-US" smtClean="0"/>
              <a:t>4/15/24</a:t>
            </a:fld>
            <a:endParaRPr lang="en-US"/>
          </a:p>
        </p:txBody>
      </p:sp>
      <p:sp>
        <p:nvSpPr>
          <p:cNvPr id="6" name="Footer Placeholder 5">
            <a:extLst>
              <a:ext uri="{FF2B5EF4-FFF2-40B4-BE49-F238E27FC236}">
                <a16:creationId xmlns:a16="http://schemas.microsoft.com/office/drawing/2014/main" id="{FB6FEDDD-F18E-BEB2-9EFC-8C8B727594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4D38D8-BEAF-B6F8-C2FA-6F26D19F765B}"/>
              </a:ext>
            </a:extLst>
          </p:cNvPr>
          <p:cNvSpPr>
            <a:spLocks noGrp="1"/>
          </p:cNvSpPr>
          <p:nvPr>
            <p:ph type="sldNum" sz="quarter" idx="12"/>
          </p:nvPr>
        </p:nvSpPr>
        <p:spPr/>
        <p:txBody>
          <a:bodyPr/>
          <a:lstStyle/>
          <a:p>
            <a:fld id="{8E1458BF-F45D-6749-BF5F-DC840966D50E}" type="slidenum">
              <a:rPr lang="en-US" smtClean="0"/>
              <a:t>‹#›</a:t>
            </a:fld>
            <a:endParaRPr lang="en-US"/>
          </a:p>
        </p:txBody>
      </p:sp>
    </p:spTree>
    <p:extLst>
      <p:ext uri="{BB962C8B-B14F-4D97-AF65-F5344CB8AC3E}">
        <p14:creationId xmlns:p14="http://schemas.microsoft.com/office/powerpoint/2010/main" val="2500041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E4625-C5A1-901E-946F-1B7BF32446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889A8E-FED0-37B3-76DD-A0CAEA4F25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7CCEF79-7589-419E-54B0-8C76EE07FF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E289C5-926B-F8E4-CE53-E2E9C5C7F70F}"/>
              </a:ext>
            </a:extLst>
          </p:cNvPr>
          <p:cNvSpPr>
            <a:spLocks noGrp="1"/>
          </p:cNvSpPr>
          <p:nvPr>
            <p:ph type="dt" sz="half" idx="10"/>
          </p:nvPr>
        </p:nvSpPr>
        <p:spPr/>
        <p:txBody>
          <a:bodyPr/>
          <a:lstStyle/>
          <a:p>
            <a:fld id="{5BA2F062-EB77-1340-ADA8-3D7CD0208A2D}" type="datetimeFigureOut">
              <a:rPr lang="en-US" smtClean="0"/>
              <a:t>4/15/24</a:t>
            </a:fld>
            <a:endParaRPr lang="en-US"/>
          </a:p>
        </p:txBody>
      </p:sp>
      <p:sp>
        <p:nvSpPr>
          <p:cNvPr id="6" name="Footer Placeholder 5">
            <a:extLst>
              <a:ext uri="{FF2B5EF4-FFF2-40B4-BE49-F238E27FC236}">
                <a16:creationId xmlns:a16="http://schemas.microsoft.com/office/drawing/2014/main" id="{06441AA7-10C8-8E88-C374-14C63CE1EA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F56694-6632-D429-048C-BC21C7D75E44}"/>
              </a:ext>
            </a:extLst>
          </p:cNvPr>
          <p:cNvSpPr>
            <a:spLocks noGrp="1"/>
          </p:cNvSpPr>
          <p:nvPr>
            <p:ph type="sldNum" sz="quarter" idx="12"/>
          </p:nvPr>
        </p:nvSpPr>
        <p:spPr/>
        <p:txBody>
          <a:bodyPr/>
          <a:lstStyle/>
          <a:p>
            <a:fld id="{8E1458BF-F45D-6749-BF5F-DC840966D50E}" type="slidenum">
              <a:rPr lang="en-US" smtClean="0"/>
              <a:t>‹#›</a:t>
            </a:fld>
            <a:endParaRPr lang="en-US"/>
          </a:p>
        </p:txBody>
      </p:sp>
    </p:spTree>
    <p:extLst>
      <p:ext uri="{BB962C8B-B14F-4D97-AF65-F5344CB8AC3E}">
        <p14:creationId xmlns:p14="http://schemas.microsoft.com/office/powerpoint/2010/main" val="583341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6C9D63-99E2-DB96-4792-6B5388E187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1792B4-6877-FF3D-A483-497D30E193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70AD72-A66F-4A62-8AF2-D7A0656D2D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A2F062-EB77-1340-ADA8-3D7CD0208A2D}" type="datetimeFigureOut">
              <a:rPr lang="en-US" smtClean="0"/>
              <a:t>4/15/24</a:t>
            </a:fld>
            <a:endParaRPr lang="en-US"/>
          </a:p>
        </p:txBody>
      </p:sp>
      <p:sp>
        <p:nvSpPr>
          <p:cNvPr id="5" name="Footer Placeholder 4">
            <a:extLst>
              <a:ext uri="{FF2B5EF4-FFF2-40B4-BE49-F238E27FC236}">
                <a16:creationId xmlns:a16="http://schemas.microsoft.com/office/drawing/2014/main" id="{0C17E3FA-38A6-9F3E-E1D8-AB91D27699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C09F4BA-EFD3-EB38-9EE6-3E280D84D2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1458BF-F45D-6749-BF5F-DC840966D50E}" type="slidenum">
              <a:rPr lang="en-US" smtClean="0"/>
              <a:t>‹#›</a:t>
            </a:fld>
            <a:endParaRPr lang="en-US"/>
          </a:p>
        </p:txBody>
      </p:sp>
      <p:pic>
        <p:nvPicPr>
          <p:cNvPr id="7" name="Picture 6" descr="Venn diagram&#10;&#10;Description automatically generated">
            <a:extLst>
              <a:ext uri="{FF2B5EF4-FFF2-40B4-BE49-F238E27FC236}">
                <a16:creationId xmlns:a16="http://schemas.microsoft.com/office/drawing/2014/main" id="{F64FAADE-B7B7-7291-7EA7-06E9E8FD9878}"/>
              </a:ext>
            </a:extLst>
          </p:cNvPr>
          <p:cNvPicPr>
            <a:picLocks noChangeAspect="1"/>
          </p:cNvPicPr>
          <p:nvPr userDrawn="1"/>
        </p:nvPicPr>
        <p:blipFill>
          <a:blip r:embed="rId13"/>
          <a:stretch>
            <a:fillRect/>
          </a:stretch>
        </p:blipFill>
        <p:spPr>
          <a:xfrm>
            <a:off x="171557" y="126206"/>
            <a:ext cx="407152" cy="477838"/>
          </a:xfrm>
          <a:prstGeom prst="rect">
            <a:avLst/>
          </a:prstGeom>
        </p:spPr>
      </p:pic>
      <p:sp>
        <p:nvSpPr>
          <p:cNvPr id="8" name="TextBox 7">
            <a:extLst>
              <a:ext uri="{FF2B5EF4-FFF2-40B4-BE49-F238E27FC236}">
                <a16:creationId xmlns:a16="http://schemas.microsoft.com/office/drawing/2014/main" id="{B6860887-B833-6261-0522-80E6C72602C6}"/>
              </a:ext>
            </a:extLst>
          </p:cNvPr>
          <p:cNvSpPr txBox="1"/>
          <p:nvPr userDrawn="1"/>
        </p:nvSpPr>
        <p:spPr>
          <a:xfrm>
            <a:off x="10412730" y="178981"/>
            <a:ext cx="1360170" cy="400110"/>
          </a:xfrm>
          <a:prstGeom prst="rect">
            <a:avLst/>
          </a:prstGeom>
          <a:no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Copyright</a:t>
            </a:r>
            <a:r>
              <a:rPr lang="en-US" sz="2800" baseline="30000" dirty="0" err="1">
                <a:solidFill>
                  <a:srgbClr val="FF0000"/>
                </a:solidFill>
                <a:latin typeface="Times New Roman" panose="02020603050405020304" pitchFamily="18" charset="0"/>
                <a:cs typeface="Times New Roman" panose="02020603050405020304" pitchFamily="18" charset="0"/>
              </a:rPr>
              <a:t>x</a:t>
            </a:r>
            <a:endParaRPr lang="en-US" sz="2800" baseline="30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2701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7FB3D-912B-BF4C-B5AF-BD003D62DE61}"/>
              </a:ext>
            </a:extLst>
          </p:cNvPr>
          <p:cNvSpPr>
            <a:spLocks noGrp="1"/>
          </p:cNvSpPr>
          <p:nvPr>
            <p:ph type="ctrTitle"/>
          </p:nvPr>
        </p:nvSpPr>
        <p:spPr>
          <a:xfrm>
            <a:off x="1524000" y="684032"/>
            <a:ext cx="9144000" cy="2387600"/>
          </a:xfrm>
        </p:spPr>
        <p:txBody>
          <a:bodyPr/>
          <a:lstStyle/>
          <a:p>
            <a:pPr>
              <a:lnSpc>
                <a:spcPct val="150000"/>
              </a:lnSpc>
              <a:spcBef>
                <a:spcPts val="0"/>
              </a:spcBef>
            </a:pPr>
            <a:r>
              <a:rPr lang="en-US" sz="3600" dirty="0">
                <a:latin typeface="Times New Roman" panose="02020603050405020304" pitchFamily="18" charset="0"/>
                <a:cs typeface="Times New Roman" panose="02020603050405020304" pitchFamily="18" charset="0"/>
              </a:rPr>
              <a:t>Frozen</a:t>
            </a:r>
            <a:br>
              <a:rPr lang="en-US" sz="36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Case Study 016</a:t>
            </a:r>
          </a:p>
        </p:txBody>
      </p:sp>
      <p:sp>
        <p:nvSpPr>
          <p:cNvPr id="3" name="Subtitle 2">
            <a:extLst>
              <a:ext uri="{FF2B5EF4-FFF2-40B4-BE49-F238E27FC236}">
                <a16:creationId xmlns:a16="http://schemas.microsoft.com/office/drawing/2014/main" id="{8710E927-6CDF-EE40-A58F-3FA4914FDE2C}"/>
              </a:ext>
            </a:extLst>
          </p:cNvPr>
          <p:cNvSpPr>
            <a:spLocks noGrp="1"/>
          </p:cNvSpPr>
          <p:nvPr>
            <p:ph type="subTitle" idx="1"/>
          </p:nvPr>
        </p:nvSpPr>
        <p:spPr>
          <a:xfrm>
            <a:off x="1524000" y="4037012"/>
            <a:ext cx="9144000" cy="1655762"/>
          </a:xfrm>
        </p:spPr>
        <p:txBody>
          <a:bodyPr/>
          <a:lstStyle/>
          <a:p>
            <a:r>
              <a:rPr lang="en-US" dirty="0">
                <a:latin typeface="Times New Roman" panose="02020603050405020304" pitchFamily="18" charset="0"/>
                <a:cs typeface="Times New Roman" panose="02020603050405020304" pitchFamily="18" charset="0"/>
              </a:rPr>
              <a:t>William Fisher</a:t>
            </a:r>
          </a:p>
          <a:p>
            <a:r>
              <a:rPr lang="en-US" dirty="0">
                <a:latin typeface="Times New Roman" panose="02020603050405020304" pitchFamily="18" charset="0"/>
                <a:cs typeface="Times New Roman" panose="02020603050405020304" pitchFamily="18" charset="0"/>
              </a:rPr>
              <a:t>January 2024</a:t>
            </a:r>
          </a:p>
        </p:txBody>
      </p:sp>
      <p:sp>
        <p:nvSpPr>
          <p:cNvPr id="4" name="TextBox 3">
            <a:extLst>
              <a:ext uri="{FF2B5EF4-FFF2-40B4-BE49-F238E27FC236}">
                <a16:creationId xmlns:a16="http://schemas.microsoft.com/office/drawing/2014/main" id="{22BE56F4-43D2-2E08-3D01-E1A3E0F3B4C6}"/>
              </a:ext>
            </a:extLst>
          </p:cNvPr>
          <p:cNvSpPr txBox="1"/>
          <p:nvPr/>
        </p:nvSpPr>
        <p:spPr>
          <a:xfrm>
            <a:off x="10412730" y="178981"/>
            <a:ext cx="1360170" cy="400110"/>
          </a:xfrm>
          <a:prstGeom prst="rect">
            <a:avLst/>
          </a:prstGeom>
          <a:no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Copyright</a:t>
            </a:r>
            <a:r>
              <a:rPr lang="en-US" sz="2800" baseline="30000" dirty="0" err="1">
                <a:solidFill>
                  <a:srgbClr val="FF0000"/>
                </a:solidFill>
                <a:latin typeface="Times New Roman" panose="02020603050405020304" pitchFamily="18" charset="0"/>
                <a:cs typeface="Times New Roman" panose="02020603050405020304" pitchFamily="18" charset="0"/>
              </a:rPr>
              <a:t>x</a:t>
            </a:r>
            <a:endParaRPr lang="en-US" sz="2800" baseline="30000"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E3E37CC-8416-A14F-CD17-B849A32E8358}"/>
              </a:ext>
            </a:extLst>
          </p:cNvPr>
          <p:cNvSpPr txBox="1"/>
          <p:nvPr/>
        </p:nvSpPr>
        <p:spPr>
          <a:xfrm>
            <a:off x="3958267" y="6538595"/>
            <a:ext cx="4275466"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Licensed under terms available at https://</a:t>
            </a:r>
            <a:r>
              <a:rPr lang="en-US" sz="1400" dirty="0" err="1">
                <a:latin typeface="Times New Roman" panose="02020603050405020304" pitchFamily="18" charset="0"/>
                <a:cs typeface="Times New Roman" panose="02020603050405020304" pitchFamily="18" charset="0"/>
              </a:rPr>
              <a:t>ipxcourses.org</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4535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19487-83F5-9898-55E7-51A1E44BA6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232B38-184A-9DA9-139A-230BB207D8AB}"/>
              </a:ext>
            </a:extLst>
          </p:cNvPr>
          <p:cNvSpPr>
            <a:spLocks noGrp="1"/>
          </p:cNvSpPr>
          <p:nvPr>
            <p:ph type="title"/>
          </p:nvPr>
        </p:nvSpPr>
        <p:spPr>
          <a:xfrm>
            <a:off x="838200" y="98907"/>
            <a:ext cx="10515600" cy="919665"/>
          </a:xfrm>
        </p:spPr>
        <p:txBody>
          <a:bodyPr>
            <a:normAutofit/>
          </a:bodyPr>
          <a:lstStyle/>
          <a:p>
            <a:pPr algn="ctr"/>
            <a:r>
              <a:rPr lang="en-US" sz="3200" dirty="0"/>
              <a:t>Functions of social norms concerning plagiarism</a:t>
            </a:r>
          </a:p>
        </p:txBody>
      </p:sp>
      <p:sp>
        <p:nvSpPr>
          <p:cNvPr id="3" name="Content Placeholder 2">
            <a:extLst>
              <a:ext uri="{FF2B5EF4-FFF2-40B4-BE49-F238E27FC236}">
                <a16:creationId xmlns:a16="http://schemas.microsoft.com/office/drawing/2014/main" id="{B0E91994-9124-A9CC-7484-967528070A22}"/>
              </a:ext>
            </a:extLst>
          </p:cNvPr>
          <p:cNvSpPr>
            <a:spLocks noGrp="1"/>
          </p:cNvSpPr>
          <p:nvPr>
            <p:ph sz="half" idx="1"/>
          </p:nvPr>
        </p:nvSpPr>
        <p:spPr>
          <a:xfrm>
            <a:off x="486137" y="1099595"/>
            <a:ext cx="5533663" cy="4224759"/>
          </a:xfrm>
        </p:spPr>
        <p:txBody>
          <a:bodyPr>
            <a:normAutofit fontScale="85000" lnSpcReduction="20000"/>
          </a:bodyPr>
          <a:lstStyle/>
          <a:p>
            <a:pPr marL="514350" indent="-514350">
              <a:buFont typeface="+mj-lt"/>
              <a:buAutoNum type="arabicParenR"/>
            </a:pPr>
            <a:r>
              <a:rPr lang="en-US" dirty="0"/>
              <a:t>Ensure that authors and researchers get appropriate credit for their contributions to the body of knowledge</a:t>
            </a:r>
          </a:p>
          <a:p>
            <a:pPr marL="514350" indent="-514350">
              <a:buFont typeface="+mj-lt"/>
              <a:buAutoNum type="arabicParenR"/>
            </a:pPr>
            <a:r>
              <a:rPr lang="en-US" dirty="0"/>
              <a:t>Enable fair allocation of material rewards for intellectual work</a:t>
            </a:r>
          </a:p>
          <a:p>
            <a:pPr marL="514350" indent="-514350">
              <a:buFont typeface="+mj-lt"/>
              <a:buAutoNum type="arabicParenR"/>
            </a:pPr>
            <a:r>
              <a:rPr lang="en-US" dirty="0"/>
              <a:t>Facilitate selection and promotion of the people most likely to contribute to the body of knowledge in the future</a:t>
            </a:r>
          </a:p>
          <a:p>
            <a:pPr marL="514350" indent="-514350">
              <a:buFont typeface="+mj-lt"/>
              <a:buAutoNum type="arabicParenR"/>
            </a:pPr>
            <a:r>
              <a:rPr lang="en-US" dirty="0"/>
              <a:t>Force students to think for themselves, thus fostering education</a:t>
            </a:r>
          </a:p>
          <a:p>
            <a:pPr marL="514350" indent="-514350">
              <a:buFont typeface="+mj-lt"/>
              <a:buAutoNum type="arabicParenR"/>
            </a:pPr>
            <a:r>
              <a:rPr lang="en-US" dirty="0"/>
              <a:t>Reveal or cultivate socially valuable (and virtuous) traits – honesty, integrity, neatness, etc.</a:t>
            </a:r>
          </a:p>
          <a:p>
            <a:pPr marL="514350" indent="-514350">
              <a:buFont typeface="+mj-lt"/>
              <a:buAutoNum type="arabicParenR"/>
            </a:pPr>
            <a:endParaRPr lang="en-US" dirty="0"/>
          </a:p>
        </p:txBody>
      </p:sp>
      <p:sp>
        <p:nvSpPr>
          <p:cNvPr id="4" name="Content Placeholder 3">
            <a:extLst>
              <a:ext uri="{FF2B5EF4-FFF2-40B4-BE49-F238E27FC236}">
                <a16:creationId xmlns:a16="http://schemas.microsoft.com/office/drawing/2014/main" id="{1AC74A3A-3AB2-A4F9-5887-0815D10277A3}"/>
              </a:ext>
            </a:extLst>
          </p:cNvPr>
          <p:cNvSpPr>
            <a:spLocks noGrp="1"/>
          </p:cNvSpPr>
          <p:nvPr>
            <p:ph sz="half" idx="2"/>
          </p:nvPr>
        </p:nvSpPr>
        <p:spPr>
          <a:xfrm>
            <a:off x="6019800" y="1099594"/>
            <a:ext cx="5686063" cy="5659499"/>
          </a:xfrm>
        </p:spPr>
        <p:txBody>
          <a:bodyPr>
            <a:normAutofit fontScale="85000" lnSpcReduction="20000"/>
          </a:bodyPr>
          <a:lstStyle/>
          <a:p>
            <a:pPr marL="0" indent="0">
              <a:buNone/>
            </a:pPr>
            <a:r>
              <a:rPr lang="en-US" dirty="0">
                <a:solidFill>
                  <a:srgbClr val="0070C0"/>
                </a:solidFill>
              </a:rPr>
              <a:t>Relevance to the conduct of President Gay?</a:t>
            </a:r>
          </a:p>
          <a:p>
            <a:r>
              <a:rPr lang="en-US" dirty="0">
                <a:solidFill>
                  <a:srgbClr val="0070C0"/>
                </a:solidFill>
              </a:rPr>
              <a:t>“</a:t>
            </a:r>
            <a:r>
              <a:rPr lang="en-US" b="0" i="0" u="none" strike="noStrike" dirty="0">
                <a:solidFill>
                  <a:srgbClr val="0070C0"/>
                </a:solidFill>
                <a:effectLst/>
                <a:latin typeface="TNYAdobeCaslonPro"/>
              </a:rPr>
              <a:t>’ The plagiarism in question here did not take an idea of any significance from my work. It didn’t steal my thunder. It didn’t stop me from publishing. And the bit she used from us was not in any way a major component of what made her research important or valuable.’..”  Emma Green, New Yorker, Jan. 5, 2024</a:t>
            </a:r>
            <a:endParaRPr lang="en-US" dirty="0">
              <a:solidFill>
                <a:srgbClr val="0070C0"/>
              </a:solidFill>
            </a:endParaRPr>
          </a:p>
          <a:p>
            <a:endParaRPr lang="en-US" dirty="0">
              <a:solidFill>
                <a:srgbClr val="0070C0"/>
              </a:solidFill>
            </a:endParaRPr>
          </a:p>
        </p:txBody>
      </p:sp>
    </p:spTree>
    <p:extLst>
      <p:ext uri="{BB962C8B-B14F-4D97-AF65-F5344CB8AC3E}">
        <p14:creationId xmlns:p14="http://schemas.microsoft.com/office/powerpoint/2010/main" val="49746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29B36-F6D5-698D-40A7-BABCCED6C6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A13AC7-02AA-381A-770D-D37284F54984}"/>
              </a:ext>
            </a:extLst>
          </p:cNvPr>
          <p:cNvSpPr>
            <a:spLocks noGrp="1"/>
          </p:cNvSpPr>
          <p:nvPr>
            <p:ph type="title"/>
          </p:nvPr>
        </p:nvSpPr>
        <p:spPr>
          <a:xfrm>
            <a:off x="838200" y="98907"/>
            <a:ext cx="10515600" cy="919665"/>
          </a:xfrm>
        </p:spPr>
        <p:txBody>
          <a:bodyPr>
            <a:normAutofit/>
          </a:bodyPr>
          <a:lstStyle/>
          <a:p>
            <a:pPr algn="ctr"/>
            <a:r>
              <a:rPr lang="en-US" sz="3200" dirty="0"/>
              <a:t>Functions of social norms concerning plagiarism</a:t>
            </a:r>
          </a:p>
        </p:txBody>
      </p:sp>
      <p:sp>
        <p:nvSpPr>
          <p:cNvPr id="3" name="Content Placeholder 2">
            <a:extLst>
              <a:ext uri="{FF2B5EF4-FFF2-40B4-BE49-F238E27FC236}">
                <a16:creationId xmlns:a16="http://schemas.microsoft.com/office/drawing/2014/main" id="{C742540D-CA77-2BD9-13AD-BE65547D6CE0}"/>
              </a:ext>
            </a:extLst>
          </p:cNvPr>
          <p:cNvSpPr>
            <a:spLocks noGrp="1"/>
          </p:cNvSpPr>
          <p:nvPr>
            <p:ph sz="half" idx="1"/>
          </p:nvPr>
        </p:nvSpPr>
        <p:spPr>
          <a:xfrm>
            <a:off x="486137" y="1099595"/>
            <a:ext cx="5533663" cy="4271058"/>
          </a:xfrm>
        </p:spPr>
        <p:txBody>
          <a:bodyPr>
            <a:normAutofit fontScale="85000" lnSpcReduction="20000"/>
          </a:bodyPr>
          <a:lstStyle/>
          <a:p>
            <a:pPr marL="514350" indent="-514350">
              <a:buFont typeface="+mj-lt"/>
              <a:buAutoNum type="arabicParenR"/>
            </a:pPr>
            <a:r>
              <a:rPr lang="en-US" dirty="0"/>
              <a:t>Ensure that authors and researchers get appropriate credit for their contributions to the body of knowledge</a:t>
            </a:r>
          </a:p>
          <a:p>
            <a:pPr marL="514350" indent="-514350">
              <a:buFont typeface="+mj-lt"/>
              <a:buAutoNum type="arabicParenR"/>
            </a:pPr>
            <a:r>
              <a:rPr lang="en-US" dirty="0"/>
              <a:t>Enable fair allocation of material rewards for intellectual work</a:t>
            </a:r>
          </a:p>
          <a:p>
            <a:pPr marL="514350" indent="-514350">
              <a:buFont typeface="+mj-lt"/>
              <a:buAutoNum type="arabicParenR"/>
            </a:pPr>
            <a:r>
              <a:rPr lang="en-US" dirty="0"/>
              <a:t>Facilitate selection and promotion of the people most likely to contribute to the body of knowledge in the future</a:t>
            </a:r>
          </a:p>
          <a:p>
            <a:pPr marL="514350" indent="-514350">
              <a:buFont typeface="+mj-lt"/>
              <a:buAutoNum type="arabicParenR"/>
            </a:pPr>
            <a:r>
              <a:rPr lang="en-US" dirty="0"/>
              <a:t>Force students to think for themselves, thus fostering education</a:t>
            </a:r>
          </a:p>
          <a:p>
            <a:pPr marL="514350" indent="-514350">
              <a:buFont typeface="+mj-lt"/>
              <a:buAutoNum type="arabicParenR"/>
            </a:pPr>
            <a:r>
              <a:rPr lang="en-US" dirty="0"/>
              <a:t>Reveal or cultivate socially valuable (and virtuous) traits – honesty, integrity, neatness, etc.</a:t>
            </a:r>
          </a:p>
          <a:p>
            <a:pPr marL="514350" indent="-514350">
              <a:buFont typeface="+mj-lt"/>
              <a:buAutoNum type="arabicParenR"/>
            </a:pPr>
            <a:endParaRPr lang="en-US" dirty="0"/>
          </a:p>
        </p:txBody>
      </p:sp>
      <p:sp>
        <p:nvSpPr>
          <p:cNvPr id="4" name="Content Placeholder 3">
            <a:extLst>
              <a:ext uri="{FF2B5EF4-FFF2-40B4-BE49-F238E27FC236}">
                <a16:creationId xmlns:a16="http://schemas.microsoft.com/office/drawing/2014/main" id="{1F117DCD-4504-2A9F-4EB5-E8548A3BFA00}"/>
              </a:ext>
            </a:extLst>
          </p:cNvPr>
          <p:cNvSpPr>
            <a:spLocks noGrp="1"/>
          </p:cNvSpPr>
          <p:nvPr>
            <p:ph sz="half" idx="2"/>
          </p:nvPr>
        </p:nvSpPr>
        <p:spPr>
          <a:xfrm>
            <a:off x="7176304" y="1099595"/>
            <a:ext cx="4177496" cy="4143737"/>
          </a:xfrm>
        </p:spPr>
        <p:txBody>
          <a:bodyPr>
            <a:normAutofit fontScale="85000" lnSpcReduction="20000"/>
          </a:bodyPr>
          <a:lstStyle/>
          <a:p>
            <a:pPr marL="0" indent="0">
              <a:buNone/>
            </a:pPr>
            <a:r>
              <a:rPr lang="en-US" dirty="0">
                <a:solidFill>
                  <a:srgbClr val="002060"/>
                </a:solidFill>
              </a:rPr>
              <a:t>Relevance to the conduct of President Gay?</a:t>
            </a:r>
          </a:p>
          <a:p>
            <a:r>
              <a:rPr lang="en-US" dirty="0">
                <a:solidFill>
                  <a:srgbClr val="002060"/>
                </a:solidFill>
              </a:rPr>
              <a:t>✖︎</a:t>
            </a:r>
          </a:p>
          <a:p>
            <a:endParaRPr lang="en-US" dirty="0">
              <a:solidFill>
                <a:srgbClr val="002060"/>
              </a:solidFill>
            </a:endParaRPr>
          </a:p>
          <a:p>
            <a:r>
              <a:rPr lang="en-US" dirty="0">
                <a:solidFill>
                  <a:srgbClr val="002060"/>
                </a:solidFill>
              </a:rPr>
              <a:t>✖︎</a:t>
            </a:r>
          </a:p>
          <a:p>
            <a:endParaRPr lang="en-US" dirty="0">
              <a:solidFill>
                <a:srgbClr val="002060"/>
              </a:solidFill>
            </a:endParaRPr>
          </a:p>
          <a:p>
            <a:r>
              <a:rPr lang="en-US" dirty="0">
                <a:solidFill>
                  <a:srgbClr val="002060"/>
                </a:solidFill>
              </a:rPr>
              <a:t>✖︎</a:t>
            </a:r>
          </a:p>
          <a:p>
            <a:endParaRPr lang="en-US" dirty="0">
              <a:solidFill>
                <a:srgbClr val="002060"/>
              </a:solidFill>
            </a:endParaRPr>
          </a:p>
          <a:p>
            <a:r>
              <a:rPr lang="en-US" dirty="0">
                <a:solidFill>
                  <a:srgbClr val="002060"/>
                </a:solidFill>
              </a:rPr>
              <a:t>✖︎</a:t>
            </a:r>
          </a:p>
          <a:p>
            <a:endParaRPr lang="en-US" dirty="0">
              <a:solidFill>
                <a:srgbClr val="002060"/>
              </a:solidFill>
            </a:endParaRPr>
          </a:p>
          <a:p>
            <a:r>
              <a:rPr lang="en-US" b="1" dirty="0">
                <a:solidFill>
                  <a:srgbClr val="002060"/>
                </a:solidFill>
              </a:rPr>
              <a:t>✓</a:t>
            </a:r>
          </a:p>
          <a:p>
            <a:endParaRPr lang="en-US" dirty="0">
              <a:solidFill>
                <a:srgbClr val="002060"/>
              </a:solidFill>
            </a:endParaRPr>
          </a:p>
          <a:p>
            <a:endParaRPr lang="en-US" dirty="0">
              <a:solidFill>
                <a:srgbClr val="002060"/>
              </a:solidFill>
            </a:endParaRPr>
          </a:p>
        </p:txBody>
      </p:sp>
    </p:spTree>
    <p:extLst>
      <p:ext uri="{BB962C8B-B14F-4D97-AF65-F5344CB8AC3E}">
        <p14:creationId xmlns:p14="http://schemas.microsoft.com/office/powerpoint/2010/main" val="601982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61E4282D-10D4-FAC9-5198-35B483769B51}"/>
              </a:ext>
            </a:extLst>
          </p:cNvPr>
          <p:cNvPicPr>
            <a:picLocks noChangeAspect="1"/>
          </p:cNvPicPr>
          <p:nvPr/>
        </p:nvPicPr>
        <p:blipFill>
          <a:blip r:embed="rId2"/>
          <a:stretch>
            <a:fillRect/>
          </a:stretch>
        </p:blipFill>
        <p:spPr>
          <a:xfrm>
            <a:off x="3515199" y="0"/>
            <a:ext cx="5161602" cy="6858000"/>
          </a:xfrm>
          <a:prstGeom prst="rect">
            <a:avLst/>
          </a:prstGeom>
        </p:spPr>
      </p:pic>
    </p:spTree>
    <p:extLst>
      <p:ext uri="{BB962C8B-B14F-4D97-AF65-F5344CB8AC3E}">
        <p14:creationId xmlns:p14="http://schemas.microsoft.com/office/powerpoint/2010/main" val="948566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94788-AF19-020C-18F1-6F8F80F66D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7EEA73-714E-53DD-AAB2-1F58C8945FBB}"/>
              </a:ext>
            </a:extLst>
          </p:cNvPr>
          <p:cNvSpPr>
            <a:spLocks noGrp="1"/>
          </p:cNvSpPr>
          <p:nvPr>
            <p:ph type="title"/>
          </p:nvPr>
        </p:nvSpPr>
        <p:spPr>
          <a:xfrm>
            <a:off x="838200" y="98907"/>
            <a:ext cx="10515600" cy="919665"/>
          </a:xfrm>
        </p:spPr>
        <p:txBody>
          <a:bodyPr>
            <a:normAutofit/>
          </a:bodyPr>
          <a:lstStyle/>
          <a:p>
            <a:pPr algn="ctr"/>
            <a:r>
              <a:rPr lang="en-US" sz="3200" dirty="0"/>
              <a:t>Functions of social norms concerning plagiarism</a:t>
            </a:r>
          </a:p>
        </p:txBody>
      </p:sp>
      <p:sp>
        <p:nvSpPr>
          <p:cNvPr id="3" name="Content Placeholder 2">
            <a:extLst>
              <a:ext uri="{FF2B5EF4-FFF2-40B4-BE49-F238E27FC236}">
                <a16:creationId xmlns:a16="http://schemas.microsoft.com/office/drawing/2014/main" id="{AA974D17-43B9-3A09-E447-D88FF5C1677F}"/>
              </a:ext>
            </a:extLst>
          </p:cNvPr>
          <p:cNvSpPr>
            <a:spLocks noGrp="1"/>
          </p:cNvSpPr>
          <p:nvPr>
            <p:ph sz="half" idx="1"/>
          </p:nvPr>
        </p:nvSpPr>
        <p:spPr>
          <a:xfrm>
            <a:off x="486137" y="1099595"/>
            <a:ext cx="5533663" cy="4271058"/>
          </a:xfrm>
        </p:spPr>
        <p:txBody>
          <a:bodyPr>
            <a:normAutofit fontScale="85000" lnSpcReduction="20000"/>
          </a:bodyPr>
          <a:lstStyle/>
          <a:p>
            <a:pPr marL="514350" indent="-514350">
              <a:buFont typeface="+mj-lt"/>
              <a:buAutoNum type="arabicParenR"/>
            </a:pPr>
            <a:r>
              <a:rPr lang="en-US" dirty="0"/>
              <a:t>Ensure that authors and researchers get appropriate credit for their contributions to the body of knowledge</a:t>
            </a:r>
          </a:p>
          <a:p>
            <a:pPr marL="514350" indent="-514350">
              <a:buFont typeface="+mj-lt"/>
              <a:buAutoNum type="arabicParenR"/>
            </a:pPr>
            <a:r>
              <a:rPr lang="en-US" dirty="0"/>
              <a:t>Enable fair allocation of material rewards for intellectual work</a:t>
            </a:r>
          </a:p>
          <a:p>
            <a:pPr marL="514350" indent="-514350">
              <a:buFont typeface="+mj-lt"/>
              <a:buAutoNum type="arabicParenR"/>
            </a:pPr>
            <a:r>
              <a:rPr lang="en-US" dirty="0"/>
              <a:t>Facilitate selection and promotion of the people most likely to contribute to the body of knowledge in the future</a:t>
            </a:r>
          </a:p>
          <a:p>
            <a:pPr marL="514350" indent="-514350">
              <a:buFont typeface="+mj-lt"/>
              <a:buAutoNum type="arabicParenR"/>
            </a:pPr>
            <a:r>
              <a:rPr lang="en-US" dirty="0"/>
              <a:t>Force students to think for themselves, thus fostering education</a:t>
            </a:r>
          </a:p>
          <a:p>
            <a:pPr marL="514350" indent="-514350">
              <a:buFont typeface="+mj-lt"/>
              <a:buAutoNum type="arabicParenR"/>
            </a:pPr>
            <a:r>
              <a:rPr lang="en-US" dirty="0"/>
              <a:t>Reveal or cultivate socially valuable (and virtuous) traits – honesty, integrity, neatness, etc.</a:t>
            </a:r>
          </a:p>
          <a:p>
            <a:pPr marL="514350" indent="-514350">
              <a:buFont typeface="+mj-lt"/>
              <a:buAutoNum type="arabicParenR"/>
            </a:pPr>
            <a:endParaRPr lang="en-US" dirty="0"/>
          </a:p>
        </p:txBody>
      </p:sp>
      <p:sp>
        <p:nvSpPr>
          <p:cNvPr id="4" name="Content Placeholder 3">
            <a:extLst>
              <a:ext uri="{FF2B5EF4-FFF2-40B4-BE49-F238E27FC236}">
                <a16:creationId xmlns:a16="http://schemas.microsoft.com/office/drawing/2014/main" id="{DF8DDF5A-2405-0F1D-703F-4B508551D470}"/>
              </a:ext>
            </a:extLst>
          </p:cNvPr>
          <p:cNvSpPr>
            <a:spLocks noGrp="1"/>
          </p:cNvSpPr>
          <p:nvPr>
            <p:ph sz="half" idx="2"/>
          </p:nvPr>
        </p:nvSpPr>
        <p:spPr>
          <a:xfrm>
            <a:off x="7176304" y="1099595"/>
            <a:ext cx="4177496" cy="4143737"/>
          </a:xfrm>
        </p:spPr>
        <p:txBody>
          <a:bodyPr>
            <a:normAutofit fontScale="85000" lnSpcReduction="20000"/>
          </a:bodyPr>
          <a:lstStyle/>
          <a:p>
            <a:pPr marL="0" indent="0">
              <a:buNone/>
            </a:pPr>
            <a:r>
              <a:rPr lang="en-US" dirty="0">
                <a:solidFill>
                  <a:srgbClr val="0070C0"/>
                </a:solidFill>
              </a:rPr>
              <a:t>Relevance to the conduct of Sherri Ann Charleston?</a:t>
            </a:r>
          </a:p>
          <a:p>
            <a:r>
              <a:rPr lang="en-US" dirty="0">
                <a:solidFill>
                  <a:srgbClr val="0070C0"/>
                </a:solidFill>
              </a:rPr>
              <a:t>✖︎</a:t>
            </a:r>
          </a:p>
          <a:p>
            <a:endParaRPr lang="en-US" dirty="0">
              <a:solidFill>
                <a:srgbClr val="0070C0"/>
              </a:solidFill>
            </a:endParaRPr>
          </a:p>
          <a:p>
            <a:r>
              <a:rPr lang="en-US" dirty="0">
                <a:solidFill>
                  <a:srgbClr val="0070C0"/>
                </a:solidFill>
              </a:rPr>
              <a:t>✖︎</a:t>
            </a:r>
          </a:p>
          <a:p>
            <a:endParaRPr lang="en-US" dirty="0">
              <a:solidFill>
                <a:srgbClr val="0070C0"/>
              </a:solidFill>
            </a:endParaRPr>
          </a:p>
          <a:p>
            <a:r>
              <a:rPr lang="en-US" b="1" dirty="0">
                <a:solidFill>
                  <a:srgbClr val="0070C0"/>
                </a:solidFill>
              </a:rPr>
              <a:t>✓</a:t>
            </a:r>
            <a:endParaRPr lang="en-US" dirty="0">
              <a:solidFill>
                <a:srgbClr val="0070C0"/>
              </a:solidFill>
            </a:endParaRPr>
          </a:p>
          <a:p>
            <a:endParaRPr lang="en-US" dirty="0">
              <a:solidFill>
                <a:srgbClr val="0070C0"/>
              </a:solidFill>
            </a:endParaRPr>
          </a:p>
          <a:p>
            <a:r>
              <a:rPr lang="en-US" dirty="0">
                <a:solidFill>
                  <a:srgbClr val="0070C0"/>
                </a:solidFill>
              </a:rPr>
              <a:t>✖︎</a:t>
            </a:r>
          </a:p>
          <a:p>
            <a:endParaRPr lang="en-US" dirty="0">
              <a:solidFill>
                <a:srgbClr val="0070C0"/>
              </a:solidFill>
            </a:endParaRPr>
          </a:p>
          <a:p>
            <a:r>
              <a:rPr lang="en-US" b="1" dirty="0">
                <a:solidFill>
                  <a:srgbClr val="0070C0"/>
                </a:solidFill>
              </a:rPr>
              <a:t>✓</a:t>
            </a:r>
          </a:p>
          <a:p>
            <a:endParaRPr lang="en-US" dirty="0">
              <a:solidFill>
                <a:srgbClr val="0070C0"/>
              </a:solidFill>
            </a:endParaRPr>
          </a:p>
          <a:p>
            <a:endParaRPr lang="en-US" dirty="0">
              <a:solidFill>
                <a:srgbClr val="0070C0"/>
              </a:solidFill>
            </a:endParaRPr>
          </a:p>
        </p:txBody>
      </p:sp>
    </p:spTree>
    <p:extLst>
      <p:ext uri="{BB962C8B-B14F-4D97-AF65-F5344CB8AC3E}">
        <p14:creationId xmlns:p14="http://schemas.microsoft.com/office/powerpoint/2010/main" val="4120548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B02FA-7CA4-FF8C-A55E-16B67DFF7BB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5FA45A5-EBC1-C022-DF74-20942D4DE4A3}"/>
              </a:ext>
            </a:extLst>
          </p:cNvPr>
          <p:cNvPicPr>
            <a:picLocks noChangeAspect="1"/>
          </p:cNvPicPr>
          <p:nvPr/>
        </p:nvPicPr>
        <p:blipFill>
          <a:blip r:embed="rId2"/>
          <a:stretch>
            <a:fillRect/>
          </a:stretch>
        </p:blipFill>
        <p:spPr>
          <a:xfrm>
            <a:off x="5638800" y="4330680"/>
            <a:ext cx="1723800" cy="2510753"/>
          </a:xfrm>
          <a:prstGeom prst="rect">
            <a:avLst/>
          </a:prstGeom>
        </p:spPr>
      </p:pic>
      <p:pic>
        <p:nvPicPr>
          <p:cNvPr id="6" name="Picture 5">
            <a:extLst>
              <a:ext uri="{FF2B5EF4-FFF2-40B4-BE49-F238E27FC236}">
                <a16:creationId xmlns:a16="http://schemas.microsoft.com/office/drawing/2014/main" id="{033C3D99-B574-7D7F-67B8-95464F82E07F}"/>
              </a:ext>
            </a:extLst>
          </p:cNvPr>
          <p:cNvPicPr>
            <a:picLocks noChangeAspect="1"/>
          </p:cNvPicPr>
          <p:nvPr/>
        </p:nvPicPr>
        <p:blipFill>
          <a:blip r:embed="rId3"/>
          <a:stretch>
            <a:fillRect/>
          </a:stretch>
        </p:blipFill>
        <p:spPr>
          <a:xfrm>
            <a:off x="5715001" y="1600201"/>
            <a:ext cx="2130831" cy="1361269"/>
          </a:xfrm>
          <a:prstGeom prst="rect">
            <a:avLst/>
          </a:prstGeom>
        </p:spPr>
      </p:pic>
      <p:pic>
        <p:nvPicPr>
          <p:cNvPr id="7" name="Picture 6">
            <a:extLst>
              <a:ext uri="{FF2B5EF4-FFF2-40B4-BE49-F238E27FC236}">
                <a16:creationId xmlns:a16="http://schemas.microsoft.com/office/drawing/2014/main" id="{C7934D4F-990F-DF94-5915-6122069595C4}"/>
              </a:ext>
            </a:extLst>
          </p:cNvPr>
          <p:cNvPicPr>
            <a:picLocks noChangeAspect="1"/>
          </p:cNvPicPr>
          <p:nvPr/>
        </p:nvPicPr>
        <p:blipFill>
          <a:blip r:embed="rId4"/>
          <a:stretch>
            <a:fillRect/>
          </a:stretch>
        </p:blipFill>
        <p:spPr>
          <a:xfrm>
            <a:off x="3352801" y="2667000"/>
            <a:ext cx="1583853" cy="1454558"/>
          </a:xfrm>
          <a:prstGeom prst="rect">
            <a:avLst/>
          </a:prstGeom>
        </p:spPr>
      </p:pic>
      <p:pic>
        <p:nvPicPr>
          <p:cNvPr id="8" name="Picture 7">
            <a:extLst>
              <a:ext uri="{FF2B5EF4-FFF2-40B4-BE49-F238E27FC236}">
                <a16:creationId xmlns:a16="http://schemas.microsoft.com/office/drawing/2014/main" id="{859A89C2-C415-62F6-F3B6-6628096D1D06}"/>
              </a:ext>
            </a:extLst>
          </p:cNvPr>
          <p:cNvPicPr>
            <a:picLocks noChangeAspect="1"/>
          </p:cNvPicPr>
          <p:nvPr/>
        </p:nvPicPr>
        <p:blipFill>
          <a:blip r:embed="rId5"/>
          <a:stretch>
            <a:fillRect/>
          </a:stretch>
        </p:blipFill>
        <p:spPr>
          <a:xfrm>
            <a:off x="3657600" y="14092"/>
            <a:ext cx="1748858" cy="1424524"/>
          </a:xfrm>
          <a:prstGeom prst="rect">
            <a:avLst/>
          </a:prstGeom>
        </p:spPr>
      </p:pic>
      <p:cxnSp>
        <p:nvCxnSpPr>
          <p:cNvPr id="9" name="Straight Arrow Connector 8">
            <a:extLst>
              <a:ext uri="{FF2B5EF4-FFF2-40B4-BE49-F238E27FC236}">
                <a16:creationId xmlns:a16="http://schemas.microsoft.com/office/drawing/2014/main" id="{04B3C37D-3986-E248-A164-77B824B82809}"/>
              </a:ext>
            </a:extLst>
          </p:cNvPr>
          <p:cNvCxnSpPr/>
          <p:nvPr/>
        </p:nvCxnSpPr>
        <p:spPr bwMode="auto">
          <a:xfrm flipH="1">
            <a:off x="4953000" y="2498032"/>
            <a:ext cx="685800" cy="457200"/>
          </a:xfrm>
          <a:prstGeom prst="straightConnector1">
            <a:avLst/>
          </a:prstGeom>
          <a:solidFill>
            <a:schemeClr val="accent1"/>
          </a:solidFill>
          <a:ln w="57150" cap="flat" cmpd="sng" algn="ctr">
            <a:solidFill>
              <a:schemeClr val="tx1"/>
            </a:solidFill>
            <a:prstDash val="solid"/>
            <a:round/>
            <a:headEnd type="none" w="med" len="med"/>
            <a:tailEnd type="stealth"/>
          </a:ln>
          <a:effectLst/>
        </p:spPr>
      </p:cxnSp>
      <p:cxnSp>
        <p:nvCxnSpPr>
          <p:cNvPr id="10" name="Straight Arrow Connector 9">
            <a:extLst>
              <a:ext uri="{FF2B5EF4-FFF2-40B4-BE49-F238E27FC236}">
                <a16:creationId xmlns:a16="http://schemas.microsoft.com/office/drawing/2014/main" id="{F07297D4-057E-37AB-6D71-5F518B6F365F}"/>
              </a:ext>
            </a:extLst>
          </p:cNvPr>
          <p:cNvCxnSpPr/>
          <p:nvPr/>
        </p:nvCxnSpPr>
        <p:spPr bwMode="auto">
          <a:xfrm>
            <a:off x="5486400" y="1126432"/>
            <a:ext cx="533400" cy="457200"/>
          </a:xfrm>
          <a:prstGeom prst="straightConnector1">
            <a:avLst/>
          </a:prstGeom>
          <a:solidFill>
            <a:schemeClr val="accent1"/>
          </a:solidFill>
          <a:ln w="57150" cap="flat" cmpd="sng" algn="ctr">
            <a:solidFill>
              <a:schemeClr val="tx1"/>
            </a:solidFill>
            <a:prstDash val="solid"/>
            <a:round/>
            <a:headEnd type="none" w="med" len="med"/>
            <a:tailEnd type="stealth"/>
          </a:ln>
          <a:effectLst/>
        </p:spPr>
      </p:cxnSp>
      <p:cxnSp>
        <p:nvCxnSpPr>
          <p:cNvPr id="13" name="Straight Arrow Connector 12">
            <a:extLst>
              <a:ext uri="{FF2B5EF4-FFF2-40B4-BE49-F238E27FC236}">
                <a16:creationId xmlns:a16="http://schemas.microsoft.com/office/drawing/2014/main" id="{BC56A54C-FA50-AEB4-889F-A615EE707C82}"/>
              </a:ext>
            </a:extLst>
          </p:cNvPr>
          <p:cNvCxnSpPr/>
          <p:nvPr/>
        </p:nvCxnSpPr>
        <p:spPr bwMode="auto">
          <a:xfrm>
            <a:off x="5029200" y="4022032"/>
            <a:ext cx="533400" cy="457200"/>
          </a:xfrm>
          <a:prstGeom prst="straightConnector1">
            <a:avLst/>
          </a:prstGeom>
          <a:solidFill>
            <a:schemeClr val="accent1"/>
          </a:solidFill>
          <a:ln w="57150" cap="flat" cmpd="sng" algn="ctr">
            <a:solidFill>
              <a:schemeClr val="tx1"/>
            </a:solidFill>
            <a:prstDash val="solid"/>
            <a:round/>
            <a:headEnd type="none" w="med" len="med"/>
            <a:tailEnd type="stealth"/>
          </a:ln>
          <a:effectLst/>
        </p:spPr>
      </p:cxnSp>
      <p:sp>
        <p:nvSpPr>
          <p:cNvPr id="14" name="TextBox 13">
            <a:extLst>
              <a:ext uri="{FF2B5EF4-FFF2-40B4-BE49-F238E27FC236}">
                <a16:creationId xmlns:a16="http://schemas.microsoft.com/office/drawing/2014/main" id="{7A900666-E4E5-6326-78F2-599956A7F96D}"/>
              </a:ext>
            </a:extLst>
          </p:cNvPr>
          <p:cNvSpPr txBox="1"/>
          <p:nvPr/>
        </p:nvSpPr>
        <p:spPr>
          <a:xfrm>
            <a:off x="3352800" y="4038600"/>
            <a:ext cx="1000146" cy="369332"/>
          </a:xfrm>
          <a:prstGeom prst="rect">
            <a:avLst/>
          </a:prstGeom>
          <a:noFill/>
        </p:spPr>
        <p:txBody>
          <a:bodyPr wrap="none" rtlCol="0">
            <a:spAutoFit/>
          </a:bodyPr>
          <a:lstStyle/>
          <a:p>
            <a:r>
              <a:rPr lang="en-US" dirty="0" err="1"/>
              <a:t>Gladwell</a:t>
            </a:r>
            <a:endParaRPr lang="en-US" dirty="0"/>
          </a:p>
        </p:txBody>
      </p:sp>
      <p:sp>
        <p:nvSpPr>
          <p:cNvPr id="15" name="TextBox 14">
            <a:extLst>
              <a:ext uri="{FF2B5EF4-FFF2-40B4-BE49-F238E27FC236}">
                <a16:creationId xmlns:a16="http://schemas.microsoft.com/office/drawing/2014/main" id="{638A2E10-446F-FB8C-E311-C0CCB04164CE}"/>
              </a:ext>
            </a:extLst>
          </p:cNvPr>
          <p:cNvSpPr txBox="1"/>
          <p:nvPr/>
        </p:nvSpPr>
        <p:spPr>
          <a:xfrm>
            <a:off x="4572000" y="6379767"/>
            <a:ext cx="792076" cy="369332"/>
          </a:xfrm>
          <a:prstGeom prst="rect">
            <a:avLst/>
          </a:prstGeom>
          <a:noFill/>
        </p:spPr>
        <p:txBody>
          <a:bodyPr wrap="none" rtlCol="0">
            <a:spAutoFit/>
          </a:bodyPr>
          <a:lstStyle/>
          <a:p>
            <a:r>
              <a:rPr lang="en-US" dirty="0" err="1"/>
              <a:t>Lavery</a:t>
            </a:r>
            <a:endParaRPr lang="en-US" dirty="0"/>
          </a:p>
        </p:txBody>
      </p:sp>
      <p:sp>
        <p:nvSpPr>
          <p:cNvPr id="16" name="TextBox 15">
            <a:extLst>
              <a:ext uri="{FF2B5EF4-FFF2-40B4-BE49-F238E27FC236}">
                <a16:creationId xmlns:a16="http://schemas.microsoft.com/office/drawing/2014/main" id="{9DF37706-2A05-26E6-A928-CE3091521905}"/>
              </a:ext>
            </a:extLst>
          </p:cNvPr>
          <p:cNvSpPr txBox="1"/>
          <p:nvPr/>
        </p:nvSpPr>
        <p:spPr>
          <a:xfrm>
            <a:off x="5715000" y="2895600"/>
            <a:ext cx="704488" cy="369332"/>
          </a:xfrm>
          <a:prstGeom prst="rect">
            <a:avLst/>
          </a:prstGeom>
          <a:noFill/>
        </p:spPr>
        <p:txBody>
          <a:bodyPr wrap="none" rtlCol="0">
            <a:spAutoFit/>
          </a:bodyPr>
          <a:lstStyle/>
          <a:p>
            <a:r>
              <a:rPr lang="en-US" dirty="0"/>
              <a:t>Lewis</a:t>
            </a:r>
          </a:p>
        </p:txBody>
      </p:sp>
      <p:sp>
        <p:nvSpPr>
          <p:cNvPr id="17" name="TextBox 16">
            <a:extLst>
              <a:ext uri="{FF2B5EF4-FFF2-40B4-BE49-F238E27FC236}">
                <a16:creationId xmlns:a16="http://schemas.microsoft.com/office/drawing/2014/main" id="{00C4829A-9705-B53F-C385-E02A845D2EF9}"/>
              </a:ext>
            </a:extLst>
          </p:cNvPr>
          <p:cNvSpPr txBox="1"/>
          <p:nvPr/>
        </p:nvSpPr>
        <p:spPr>
          <a:xfrm>
            <a:off x="5334000" y="-2289"/>
            <a:ext cx="930126" cy="369332"/>
          </a:xfrm>
          <a:prstGeom prst="rect">
            <a:avLst/>
          </a:prstGeom>
          <a:noFill/>
        </p:spPr>
        <p:txBody>
          <a:bodyPr wrap="none" rtlCol="0">
            <a:spAutoFit/>
          </a:bodyPr>
          <a:lstStyle/>
          <a:p>
            <a:r>
              <a:rPr lang="en-US" dirty="0"/>
              <a:t>Franklin</a:t>
            </a:r>
          </a:p>
        </p:txBody>
      </p:sp>
      <p:sp>
        <p:nvSpPr>
          <p:cNvPr id="2" name="TextBox 1">
            <a:extLst>
              <a:ext uri="{FF2B5EF4-FFF2-40B4-BE49-F238E27FC236}">
                <a16:creationId xmlns:a16="http://schemas.microsoft.com/office/drawing/2014/main" id="{C711191E-DFD2-24BA-2867-E14483CD9DF6}"/>
              </a:ext>
            </a:extLst>
          </p:cNvPr>
          <p:cNvSpPr txBox="1"/>
          <p:nvPr/>
        </p:nvSpPr>
        <p:spPr>
          <a:xfrm>
            <a:off x="6629401" y="2971800"/>
            <a:ext cx="1666241" cy="584776"/>
          </a:xfrm>
          <a:prstGeom prst="rect">
            <a:avLst/>
          </a:prstGeom>
          <a:noFill/>
        </p:spPr>
        <p:txBody>
          <a:bodyPr wrap="none" rtlCol="0">
            <a:spAutoFit/>
          </a:bodyPr>
          <a:lstStyle/>
          <a:p>
            <a:r>
              <a:rPr lang="en-US" sz="1600" i="1" dirty="0"/>
              <a:t>Guilty by Reason </a:t>
            </a:r>
          </a:p>
          <a:p>
            <a:r>
              <a:rPr lang="en-US" sz="1600" i="1" dirty="0"/>
              <a:t>of Insanity </a:t>
            </a:r>
            <a:r>
              <a:rPr lang="en-US" sz="1600" dirty="0"/>
              <a:t>(1998)</a:t>
            </a:r>
          </a:p>
        </p:txBody>
      </p:sp>
      <p:sp>
        <p:nvSpPr>
          <p:cNvPr id="18" name="TextBox 17">
            <a:extLst>
              <a:ext uri="{FF2B5EF4-FFF2-40B4-BE49-F238E27FC236}">
                <a16:creationId xmlns:a16="http://schemas.microsoft.com/office/drawing/2014/main" id="{97A6FA47-52C0-2B23-6640-F4F04F191EC6}"/>
              </a:ext>
            </a:extLst>
          </p:cNvPr>
          <p:cNvSpPr txBox="1"/>
          <p:nvPr/>
        </p:nvSpPr>
        <p:spPr>
          <a:xfrm>
            <a:off x="3124200" y="2117032"/>
            <a:ext cx="1789606" cy="584776"/>
          </a:xfrm>
          <a:prstGeom prst="rect">
            <a:avLst/>
          </a:prstGeom>
          <a:noFill/>
        </p:spPr>
        <p:txBody>
          <a:bodyPr wrap="none" rtlCol="0">
            <a:spAutoFit/>
          </a:bodyPr>
          <a:lstStyle/>
          <a:p>
            <a:r>
              <a:rPr lang="en-US" sz="1600" i="1" dirty="0"/>
              <a:t>“Damaged,” </a:t>
            </a:r>
          </a:p>
          <a:p>
            <a:r>
              <a:rPr lang="en-US" sz="1600" dirty="0"/>
              <a:t>New Yorker (1997)</a:t>
            </a:r>
          </a:p>
        </p:txBody>
      </p:sp>
      <p:sp>
        <p:nvSpPr>
          <p:cNvPr id="19" name="TextBox 18">
            <a:extLst>
              <a:ext uri="{FF2B5EF4-FFF2-40B4-BE49-F238E27FC236}">
                <a16:creationId xmlns:a16="http://schemas.microsoft.com/office/drawing/2014/main" id="{C11A7444-D79F-17DA-286F-B6C26E4FF436}"/>
              </a:ext>
            </a:extLst>
          </p:cNvPr>
          <p:cNvSpPr txBox="1"/>
          <p:nvPr/>
        </p:nvSpPr>
        <p:spPr>
          <a:xfrm>
            <a:off x="6705600" y="-1407"/>
            <a:ext cx="1431602" cy="584776"/>
          </a:xfrm>
          <a:prstGeom prst="rect">
            <a:avLst/>
          </a:prstGeom>
          <a:noFill/>
        </p:spPr>
        <p:txBody>
          <a:bodyPr wrap="none" rtlCol="0">
            <a:spAutoFit/>
          </a:bodyPr>
          <a:lstStyle/>
          <a:p>
            <a:r>
              <a:rPr lang="en-US" sz="1600" i="1" dirty="0"/>
              <a:t>Interview with </a:t>
            </a:r>
          </a:p>
          <a:p>
            <a:r>
              <a:rPr lang="en-US" sz="1600" i="1" dirty="0"/>
              <a:t>TV Station</a:t>
            </a:r>
            <a:endParaRPr lang="en-US" sz="1600" dirty="0"/>
          </a:p>
        </p:txBody>
      </p:sp>
      <p:sp>
        <p:nvSpPr>
          <p:cNvPr id="20" name="TextBox 19">
            <a:extLst>
              <a:ext uri="{FF2B5EF4-FFF2-40B4-BE49-F238E27FC236}">
                <a16:creationId xmlns:a16="http://schemas.microsoft.com/office/drawing/2014/main" id="{B65A6D85-F999-161D-0E78-FD4C4DD5C17E}"/>
              </a:ext>
            </a:extLst>
          </p:cNvPr>
          <p:cNvSpPr txBox="1"/>
          <p:nvPr/>
        </p:nvSpPr>
        <p:spPr>
          <a:xfrm>
            <a:off x="4267201" y="5638800"/>
            <a:ext cx="1371623" cy="338554"/>
          </a:xfrm>
          <a:prstGeom prst="rect">
            <a:avLst/>
          </a:prstGeom>
          <a:noFill/>
        </p:spPr>
        <p:txBody>
          <a:bodyPr wrap="none" rtlCol="0">
            <a:spAutoFit/>
          </a:bodyPr>
          <a:lstStyle/>
          <a:p>
            <a:r>
              <a:rPr lang="en-US" sz="1600" i="1" dirty="0"/>
              <a:t>Frozen </a:t>
            </a:r>
            <a:r>
              <a:rPr lang="en-US" sz="1600" dirty="0"/>
              <a:t>(2003)</a:t>
            </a:r>
          </a:p>
        </p:txBody>
      </p:sp>
      <p:sp>
        <p:nvSpPr>
          <p:cNvPr id="21" name="TextBox 20">
            <a:extLst>
              <a:ext uri="{FF2B5EF4-FFF2-40B4-BE49-F238E27FC236}">
                <a16:creationId xmlns:a16="http://schemas.microsoft.com/office/drawing/2014/main" id="{D0F1F7B5-9A0D-FF26-FE28-7807AC74EB3D}"/>
              </a:ext>
            </a:extLst>
          </p:cNvPr>
          <p:cNvSpPr txBox="1"/>
          <p:nvPr/>
        </p:nvSpPr>
        <p:spPr>
          <a:xfrm>
            <a:off x="8458200" y="1"/>
            <a:ext cx="1748858" cy="2062103"/>
          </a:xfrm>
          <a:prstGeom prst="rect">
            <a:avLst/>
          </a:prstGeom>
          <a:noFill/>
        </p:spPr>
        <p:txBody>
          <a:bodyPr wrap="square" rtlCol="0">
            <a:spAutoFit/>
          </a:bodyPr>
          <a:lstStyle/>
          <a:p>
            <a:r>
              <a:rPr lang="en-US" sz="1600" dirty="0"/>
              <a:t> “I can’t say that I do</a:t>
            </a:r>
            <a:r>
              <a:rPr lang="mr-IN" sz="1600" dirty="0"/>
              <a:t>…</a:t>
            </a:r>
            <a:r>
              <a:rPr lang="en-US" sz="1600" dirty="0"/>
              <a:t>  The only thing I’m sorry about is that it’s not legal.” </a:t>
            </a:r>
          </a:p>
          <a:p>
            <a:r>
              <a:rPr lang="en-US" sz="1600" dirty="0"/>
              <a:t>“What’s not legal?” </a:t>
            </a:r>
          </a:p>
          <a:p>
            <a:r>
              <a:rPr lang="en-US" sz="1600" dirty="0"/>
              <a:t>“Killing Jews.” </a:t>
            </a:r>
          </a:p>
        </p:txBody>
      </p:sp>
      <p:sp>
        <p:nvSpPr>
          <p:cNvPr id="22" name="TextBox 21">
            <a:extLst>
              <a:ext uri="{FF2B5EF4-FFF2-40B4-BE49-F238E27FC236}">
                <a16:creationId xmlns:a16="http://schemas.microsoft.com/office/drawing/2014/main" id="{8D7CF908-6323-285A-E0D1-5F1E0F33C29A}"/>
              </a:ext>
            </a:extLst>
          </p:cNvPr>
          <p:cNvSpPr txBox="1"/>
          <p:nvPr/>
        </p:nvSpPr>
        <p:spPr>
          <a:xfrm>
            <a:off x="208344" y="2498032"/>
            <a:ext cx="3068256" cy="2062103"/>
          </a:xfrm>
          <a:prstGeom prst="rect">
            <a:avLst/>
          </a:prstGeom>
          <a:noFill/>
        </p:spPr>
        <p:txBody>
          <a:bodyPr wrap="square" rtlCol="0">
            <a:spAutoFit/>
          </a:bodyPr>
          <a:lstStyle/>
          <a:p>
            <a:r>
              <a:rPr lang="en-US" sz="1600" dirty="0"/>
              <a:t> “I can’t say that I do,” he said. He paused again, then added, “The only thing I’m sorry about is that it’s not legal.” </a:t>
            </a:r>
          </a:p>
          <a:p>
            <a:r>
              <a:rPr lang="en-US" sz="1600" dirty="0"/>
              <a:t>“What’s not legal?” </a:t>
            </a:r>
          </a:p>
          <a:p>
            <a:r>
              <a:rPr lang="en-US" sz="1600" dirty="0"/>
              <a:t>Franklin answered as if he’d been asked the time of day: “Killing Jews.” </a:t>
            </a:r>
          </a:p>
        </p:txBody>
      </p:sp>
      <p:sp>
        <p:nvSpPr>
          <p:cNvPr id="23" name="TextBox 22">
            <a:extLst>
              <a:ext uri="{FF2B5EF4-FFF2-40B4-BE49-F238E27FC236}">
                <a16:creationId xmlns:a16="http://schemas.microsoft.com/office/drawing/2014/main" id="{039AA9DC-B97A-7FDB-E8BC-E995A1E3F025}"/>
              </a:ext>
            </a:extLst>
          </p:cNvPr>
          <p:cNvSpPr txBox="1"/>
          <p:nvPr/>
        </p:nvSpPr>
        <p:spPr>
          <a:xfrm>
            <a:off x="7467600" y="5349901"/>
            <a:ext cx="3200400" cy="1323439"/>
          </a:xfrm>
          <a:prstGeom prst="rect">
            <a:avLst/>
          </a:prstGeom>
          <a:noFill/>
        </p:spPr>
        <p:txBody>
          <a:bodyPr wrap="square" rtlCol="0">
            <a:spAutoFit/>
          </a:bodyPr>
          <a:lstStyle/>
          <a:p>
            <a:r>
              <a:rPr lang="en-US" sz="1600" dirty="0"/>
              <a:t> “I can’t say that I do</a:t>
            </a:r>
            <a:r>
              <a:rPr lang="mr-IN" sz="1600" dirty="0"/>
              <a:t>…</a:t>
            </a:r>
            <a:r>
              <a:rPr lang="en-US" sz="1600" dirty="0"/>
              <a:t>  The only thing I’m sorry about is that it’s not legal.” </a:t>
            </a:r>
          </a:p>
          <a:p>
            <a:r>
              <a:rPr lang="en-US" sz="1600" dirty="0"/>
              <a:t>“What’s not legal?” </a:t>
            </a:r>
          </a:p>
          <a:p>
            <a:r>
              <a:rPr lang="en-US" sz="1600" dirty="0"/>
              <a:t>“Killing Jews.” </a:t>
            </a:r>
          </a:p>
        </p:txBody>
      </p:sp>
    </p:spTree>
    <p:extLst>
      <p:ext uri="{BB962C8B-B14F-4D97-AF65-F5344CB8AC3E}">
        <p14:creationId xmlns:p14="http://schemas.microsoft.com/office/powerpoint/2010/main" val="1156833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06B7A-2953-5813-2D76-895652FA2C6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3FA11FA-3EC6-E693-C1C8-F6839BFC0B7D}"/>
              </a:ext>
            </a:extLst>
          </p:cNvPr>
          <p:cNvPicPr>
            <a:picLocks noChangeAspect="1"/>
          </p:cNvPicPr>
          <p:nvPr/>
        </p:nvPicPr>
        <p:blipFill>
          <a:blip r:embed="rId2"/>
          <a:stretch>
            <a:fillRect/>
          </a:stretch>
        </p:blipFill>
        <p:spPr>
          <a:xfrm>
            <a:off x="5638800" y="4330680"/>
            <a:ext cx="1723800" cy="2510753"/>
          </a:xfrm>
          <a:prstGeom prst="rect">
            <a:avLst/>
          </a:prstGeom>
        </p:spPr>
      </p:pic>
      <p:pic>
        <p:nvPicPr>
          <p:cNvPr id="6" name="Picture 5">
            <a:extLst>
              <a:ext uri="{FF2B5EF4-FFF2-40B4-BE49-F238E27FC236}">
                <a16:creationId xmlns:a16="http://schemas.microsoft.com/office/drawing/2014/main" id="{D92FC53D-6F89-095E-5213-CFDCA0F67B4B}"/>
              </a:ext>
            </a:extLst>
          </p:cNvPr>
          <p:cNvPicPr>
            <a:picLocks noChangeAspect="1"/>
          </p:cNvPicPr>
          <p:nvPr/>
        </p:nvPicPr>
        <p:blipFill>
          <a:blip r:embed="rId3"/>
          <a:stretch>
            <a:fillRect/>
          </a:stretch>
        </p:blipFill>
        <p:spPr>
          <a:xfrm>
            <a:off x="5715001" y="1600201"/>
            <a:ext cx="2130831" cy="1361269"/>
          </a:xfrm>
          <a:prstGeom prst="rect">
            <a:avLst/>
          </a:prstGeom>
        </p:spPr>
      </p:pic>
      <p:pic>
        <p:nvPicPr>
          <p:cNvPr id="7" name="Picture 6">
            <a:extLst>
              <a:ext uri="{FF2B5EF4-FFF2-40B4-BE49-F238E27FC236}">
                <a16:creationId xmlns:a16="http://schemas.microsoft.com/office/drawing/2014/main" id="{605359C8-05C4-2DEA-C130-18C509C3BD31}"/>
              </a:ext>
            </a:extLst>
          </p:cNvPr>
          <p:cNvPicPr>
            <a:picLocks noChangeAspect="1"/>
          </p:cNvPicPr>
          <p:nvPr/>
        </p:nvPicPr>
        <p:blipFill>
          <a:blip r:embed="rId4"/>
          <a:stretch>
            <a:fillRect/>
          </a:stretch>
        </p:blipFill>
        <p:spPr>
          <a:xfrm>
            <a:off x="3352801" y="2667000"/>
            <a:ext cx="1583853" cy="1454558"/>
          </a:xfrm>
          <a:prstGeom prst="rect">
            <a:avLst/>
          </a:prstGeom>
        </p:spPr>
      </p:pic>
      <p:pic>
        <p:nvPicPr>
          <p:cNvPr id="8" name="Picture 7">
            <a:extLst>
              <a:ext uri="{FF2B5EF4-FFF2-40B4-BE49-F238E27FC236}">
                <a16:creationId xmlns:a16="http://schemas.microsoft.com/office/drawing/2014/main" id="{8173E6B2-C62E-E369-69FE-2E3C84CB37E3}"/>
              </a:ext>
            </a:extLst>
          </p:cNvPr>
          <p:cNvPicPr>
            <a:picLocks noChangeAspect="1"/>
          </p:cNvPicPr>
          <p:nvPr/>
        </p:nvPicPr>
        <p:blipFill>
          <a:blip r:embed="rId5"/>
          <a:stretch>
            <a:fillRect/>
          </a:stretch>
        </p:blipFill>
        <p:spPr>
          <a:xfrm>
            <a:off x="3657600" y="14092"/>
            <a:ext cx="1748858" cy="1424524"/>
          </a:xfrm>
          <a:prstGeom prst="rect">
            <a:avLst/>
          </a:prstGeom>
        </p:spPr>
      </p:pic>
      <p:cxnSp>
        <p:nvCxnSpPr>
          <p:cNvPr id="9" name="Straight Arrow Connector 8">
            <a:extLst>
              <a:ext uri="{FF2B5EF4-FFF2-40B4-BE49-F238E27FC236}">
                <a16:creationId xmlns:a16="http://schemas.microsoft.com/office/drawing/2014/main" id="{6E0C5945-6D4E-5E0E-10EB-7B234FE47EC9}"/>
              </a:ext>
            </a:extLst>
          </p:cNvPr>
          <p:cNvCxnSpPr/>
          <p:nvPr/>
        </p:nvCxnSpPr>
        <p:spPr bwMode="auto">
          <a:xfrm flipH="1">
            <a:off x="4953000" y="2498032"/>
            <a:ext cx="685800" cy="457200"/>
          </a:xfrm>
          <a:prstGeom prst="straightConnector1">
            <a:avLst/>
          </a:prstGeom>
          <a:solidFill>
            <a:schemeClr val="accent1"/>
          </a:solidFill>
          <a:ln w="57150" cap="flat" cmpd="sng" algn="ctr">
            <a:solidFill>
              <a:schemeClr val="tx1"/>
            </a:solidFill>
            <a:prstDash val="solid"/>
            <a:round/>
            <a:headEnd type="none" w="med" len="med"/>
            <a:tailEnd type="stealth"/>
          </a:ln>
          <a:effectLst/>
        </p:spPr>
      </p:cxnSp>
      <p:cxnSp>
        <p:nvCxnSpPr>
          <p:cNvPr id="10" name="Straight Arrow Connector 9">
            <a:extLst>
              <a:ext uri="{FF2B5EF4-FFF2-40B4-BE49-F238E27FC236}">
                <a16:creationId xmlns:a16="http://schemas.microsoft.com/office/drawing/2014/main" id="{DAD62129-F574-18F4-8C87-21FB0A42C2ED}"/>
              </a:ext>
            </a:extLst>
          </p:cNvPr>
          <p:cNvCxnSpPr/>
          <p:nvPr/>
        </p:nvCxnSpPr>
        <p:spPr bwMode="auto">
          <a:xfrm>
            <a:off x="5486400" y="1126432"/>
            <a:ext cx="533400" cy="457200"/>
          </a:xfrm>
          <a:prstGeom prst="straightConnector1">
            <a:avLst/>
          </a:prstGeom>
          <a:solidFill>
            <a:schemeClr val="accent1"/>
          </a:solidFill>
          <a:ln w="57150" cap="flat" cmpd="sng" algn="ctr">
            <a:solidFill>
              <a:schemeClr val="tx1"/>
            </a:solidFill>
            <a:prstDash val="solid"/>
            <a:round/>
            <a:headEnd type="none" w="med" len="med"/>
            <a:tailEnd type="stealth"/>
          </a:ln>
          <a:effectLst/>
        </p:spPr>
      </p:cxnSp>
      <p:cxnSp>
        <p:nvCxnSpPr>
          <p:cNvPr id="13" name="Straight Arrow Connector 12">
            <a:extLst>
              <a:ext uri="{FF2B5EF4-FFF2-40B4-BE49-F238E27FC236}">
                <a16:creationId xmlns:a16="http://schemas.microsoft.com/office/drawing/2014/main" id="{9A9EA169-7E61-C514-CC49-DDD79076AF14}"/>
              </a:ext>
            </a:extLst>
          </p:cNvPr>
          <p:cNvCxnSpPr/>
          <p:nvPr/>
        </p:nvCxnSpPr>
        <p:spPr bwMode="auto">
          <a:xfrm>
            <a:off x="5029200" y="4022032"/>
            <a:ext cx="533400" cy="457200"/>
          </a:xfrm>
          <a:prstGeom prst="straightConnector1">
            <a:avLst/>
          </a:prstGeom>
          <a:solidFill>
            <a:schemeClr val="accent1"/>
          </a:solidFill>
          <a:ln w="57150" cap="flat" cmpd="sng" algn="ctr">
            <a:solidFill>
              <a:schemeClr val="tx1"/>
            </a:solidFill>
            <a:prstDash val="solid"/>
            <a:round/>
            <a:headEnd type="none" w="med" len="med"/>
            <a:tailEnd type="stealth"/>
          </a:ln>
          <a:effectLst/>
        </p:spPr>
      </p:cxnSp>
      <p:sp>
        <p:nvSpPr>
          <p:cNvPr id="14" name="TextBox 13">
            <a:extLst>
              <a:ext uri="{FF2B5EF4-FFF2-40B4-BE49-F238E27FC236}">
                <a16:creationId xmlns:a16="http://schemas.microsoft.com/office/drawing/2014/main" id="{BEE07896-60E3-BCC0-8AB5-2C5771C45609}"/>
              </a:ext>
            </a:extLst>
          </p:cNvPr>
          <p:cNvSpPr txBox="1"/>
          <p:nvPr/>
        </p:nvSpPr>
        <p:spPr>
          <a:xfrm>
            <a:off x="3352800" y="4038600"/>
            <a:ext cx="1000146" cy="369332"/>
          </a:xfrm>
          <a:prstGeom prst="rect">
            <a:avLst/>
          </a:prstGeom>
          <a:noFill/>
        </p:spPr>
        <p:txBody>
          <a:bodyPr wrap="none" rtlCol="0">
            <a:spAutoFit/>
          </a:bodyPr>
          <a:lstStyle/>
          <a:p>
            <a:r>
              <a:rPr lang="en-US" dirty="0" err="1"/>
              <a:t>Gladwell</a:t>
            </a:r>
            <a:endParaRPr lang="en-US" dirty="0"/>
          </a:p>
        </p:txBody>
      </p:sp>
      <p:sp>
        <p:nvSpPr>
          <p:cNvPr id="15" name="TextBox 14">
            <a:extLst>
              <a:ext uri="{FF2B5EF4-FFF2-40B4-BE49-F238E27FC236}">
                <a16:creationId xmlns:a16="http://schemas.microsoft.com/office/drawing/2014/main" id="{E6494181-6678-F69A-930C-1506242686F5}"/>
              </a:ext>
            </a:extLst>
          </p:cNvPr>
          <p:cNvSpPr txBox="1"/>
          <p:nvPr/>
        </p:nvSpPr>
        <p:spPr>
          <a:xfrm>
            <a:off x="4572000" y="6379767"/>
            <a:ext cx="792076" cy="369332"/>
          </a:xfrm>
          <a:prstGeom prst="rect">
            <a:avLst/>
          </a:prstGeom>
          <a:noFill/>
        </p:spPr>
        <p:txBody>
          <a:bodyPr wrap="none" rtlCol="0">
            <a:spAutoFit/>
          </a:bodyPr>
          <a:lstStyle/>
          <a:p>
            <a:r>
              <a:rPr lang="en-US" dirty="0" err="1"/>
              <a:t>Lavery</a:t>
            </a:r>
            <a:endParaRPr lang="en-US" dirty="0"/>
          </a:p>
        </p:txBody>
      </p:sp>
      <p:sp>
        <p:nvSpPr>
          <p:cNvPr id="16" name="TextBox 15">
            <a:extLst>
              <a:ext uri="{FF2B5EF4-FFF2-40B4-BE49-F238E27FC236}">
                <a16:creationId xmlns:a16="http://schemas.microsoft.com/office/drawing/2014/main" id="{E16EDF08-6082-10E6-C470-006A33D067FD}"/>
              </a:ext>
            </a:extLst>
          </p:cNvPr>
          <p:cNvSpPr txBox="1"/>
          <p:nvPr/>
        </p:nvSpPr>
        <p:spPr>
          <a:xfrm>
            <a:off x="5715000" y="2895600"/>
            <a:ext cx="704488" cy="369332"/>
          </a:xfrm>
          <a:prstGeom prst="rect">
            <a:avLst/>
          </a:prstGeom>
          <a:noFill/>
        </p:spPr>
        <p:txBody>
          <a:bodyPr wrap="none" rtlCol="0">
            <a:spAutoFit/>
          </a:bodyPr>
          <a:lstStyle/>
          <a:p>
            <a:r>
              <a:rPr lang="en-US" dirty="0"/>
              <a:t>Lewis</a:t>
            </a:r>
          </a:p>
        </p:txBody>
      </p:sp>
      <p:sp>
        <p:nvSpPr>
          <p:cNvPr id="17" name="TextBox 16">
            <a:extLst>
              <a:ext uri="{FF2B5EF4-FFF2-40B4-BE49-F238E27FC236}">
                <a16:creationId xmlns:a16="http://schemas.microsoft.com/office/drawing/2014/main" id="{480AEEBA-266B-0FE0-11C8-E0A20A521CB1}"/>
              </a:ext>
            </a:extLst>
          </p:cNvPr>
          <p:cNvSpPr txBox="1"/>
          <p:nvPr/>
        </p:nvSpPr>
        <p:spPr>
          <a:xfrm>
            <a:off x="5334000" y="-2289"/>
            <a:ext cx="930126" cy="369332"/>
          </a:xfrm>
          <a:prstGeom prst="rect">
            <a:avLst/>
          </a:prstGeom>
          <a:noFill/>
        </p:spPr>
        <p:txBody>
          <a:bodyPr wrap="none" rtlCol="0">
            <a:spAutoFit/>
          </a:bodyPr>
          <a:lstStyle/>
          <a:p>
            <a:r>
              <a:rPr lang="en-US" dirty="0"/>
              <a:t>Franklin</a:t>
            </a:r>
          </a:p>
        </p:txBody>
      </p:sp>
      <p:sp>
        <p:nvSpPr>
          <p:cNvPr id="2" name="TextBox 1">
            <a:extLst>
              <a:ext uri="{FF2B5EF4-FFF2-40B4-BE49-F238E27FC236}">
                <a16:creationId xmlns:a16="http://schemas.microsoft.com/office/drawing/2014/main" id="{859218E9-3E89-0FA7-8A99-1A5EE8067AD6}"/>
              </a:ext>
            </a:extLst>
          </p:cNvPr>
          <p:cNvSpPr txBox="1"/>
          <p:nvPr/>
        </p:nvSpPr>
        <p:spPr>
          <a:xfrm>
            <a:off x="6629401" y="2971800"/>
            <a:ext cx="1666241" cy="584776"/>
          </a:xfrm>
          <a:prstGeom prst="rect">
            <a:avLst/>
          </a:prstGeom>
          <a:noFill/>
        </p:spPr>
        <p:txBody>
          <a:bodyPr wrap="none" rtlCol="0">
            <a:spAutoFit/>
          </a:bodyPr>
          <a:lstStyle/>
          <a:p>
            <a:r>
              <a:rPr lang="en-US" sz="1600" i="1" dirty="0"/>
              <a:t>Guilty by Reason </a:t>
            </a:r>
          </a:p>
          <a:p>
            <a:r>
              <a:rPr lang="en-US" sz="1600" i="1" dirty="0"/>
              <a:t>of Insanity </a:t>
            </a:r>
            <a:r>
              <a:rPr lang="en-US" sz="1600" dirty="0"/>
              <a:t>(1998)</a:t>
            </a:r>
          </a:p>
        </p:txBody>
      </p:sp>
      <p:sp>
        <p:nvSpPr>
          <p:cNvPr id="18" name="TextBox 17">
            <a:extLst>
              <a:ext uri="{FF2B5EF4-FFF2-40B4-BE49-F238E27FC236}">
                <a16:creationId xmlns:a16="http://schemas.microsoft.com/office/drawing/2014/main" id="{0BEB6CFA-55B3-C67D-0B7C-609C49C6283B}"/>
              </a:ext>
            </a:extLst>
          </p:cNvPr>
          <p:cNvSpPr txBox="1"/>
          <p:nvPr/>
        </p:nvSpPr>
        <p:spPr>
          <a:xfrm>
            <a:off x="3124200" y="2117032"/>
            <a:ext cx="1789606" cy="584776"/>
          </a:xfrm>
          <a:prstGeom prst="rect">
            <a:avLst/>
          </a:prstGeom>
          <a:noFill/>
        </p:spPr>
        <p:txBody>
          <a:bodyPr wrap="none" rtlCol="0">
            <a:spAutoFit/>
          </a:bodyPr>
          <a:lstStyle/>
          <a:p>
            <a:r>
              <a:rPr lang="en-US" sz="1600" i="1" dirty="0"/>
              <a:t>“Damaged,” </a:t>
            </a:r>
          </a:p>
          <a:p>
            <a:r>
              <a:rPr lang="en-US" sz="1600" dirty="0"/>
              <a:t>New Yorker (1997)</a:t>
            </a:r>
          </a:p>
        </p:txBody>
      </p:sp>
      <p:sp>
        <p:nvSpPr>
          <p:cNvPr id="19" name="TextBox 18">
            <a:extLst>
              <a:ext uri="{FF2B5EF4-FFF2-40B4-BE49-F238E27FC236}">
                <a16:creationId xmlns:a16="http://schemas.microsoft.com/office/drawing/2014/main" id="{D10B1EEA-B778-4BDA-83FF-706F3DBFB41D}"/>
              </a:ext>
            </a:extLst>
          </p:cNvPr>
          <p:cNvSpPr txBox="1"/>
          <p:nvPr/>
        </p:nvSpPr>
        <p:spPr>
          <a:xfrm>
            <a:off x="6705600" y="-1407"/>
            <a:ext cx="1431602" cy="584776"/>
          </a:xfrm>
          <a:prstGeom prst="rect">
            <a:avLst/>
          </a:prstGeom>
          <a:noFill/>
        </p:spPr>
        <p:txBody>
          <a:bodyPr wrap="none" rtlCol="0">
            <a:spAutoFit/>
          </a:bodyPr>
          <a:lstStyle/>
          <a:p>
            <a:r>
              <a:rPr lang="en-US" sz="1600" i="1" dirty="0"/>
              <a:t>Interview with </a:t>
            </a:r>
          </a:p>
          <a:p>
            <a:r>
              <a:rPr lang="en-US" sz="1600" i="1" dirty="0"/>
              <a:t>TV Station</a:t>
            </a:r>
            <a:endParaRPr lang="en-US" sz="1600" dirty="0"/>
          </a:p>
        </p:txBody>
      </p:sp>
      <p:sp>
        <p:nvSpPr>
          <p:cNvPr id="20" name="TextBox 19">
            <a:extLst>
              <a:ext uri="{FF2B5EF4-FFF2-40B4-BE49-F238E27FC236}">
                <a16:creationId xmlns:a16="http://schemas.microsoft.com/office/drawing/2014/main" id="{F855360C-56F2-AEB3-C0C9-43C9DC5E8B28}"/>
              </a:ext>
            </a:extLst>
          </p:cNvPr>
          <p:cNvSpPr txBox="1"/>
          <p:nvPr/>
        </p:nvSpPr>
        <p:spPr>
          <a:xfrm>
            <a:off x="4267201" y="5638800"/>
            <a:ext cx="1371623" cy="338554"/>
          </a:xfrm>
          <a:prstGeom prst="rect">
            <a:avLst/>
          </a:prstGeom>
          <a:noFill/>
        </p:spPr>
        <p:txBody>
          <a:bodyPr wrap="none" rtlCol="0">
            <a:spAutoFit/>
          </a:bodyPr>
          <a:lstStyle/>
          <a:p>
            <a:r>
              <a:rPr lang="en-US" sz="1600" i="1" dirty="0"/>
              <a:t>Frozen </a:t>
            </a:r>
            <a:r>
              <a:rPr lang="en-US" sz="1600" dirty="0"/>
              <a:t>(2003)</a:t>
            </a:r>
          </a:p>
        </p:txBody>
      </p:sp>
      <p:sp>
        <p:nvSpPr>
          <p:cNvPr id="3" name="TextBox 2">
            <a:extLst>
              <a:ext uri="{FF2B5EF4-FFF2-40B4-BE49-F238E27FC236}">
                <a16:creationId xmlns:a16="http://schemas.microsoft.com/office/drawing/2014/main" id="{4A112EA1-C442-D3C1-96DE-CFCD3E0CB78C}"/>
              </a:ext>
            </a:extLst>
          </p:cNvPr>
          <p:cNvSpPr txBox="1"/>
          <p:nvPr/>
        </p:nvSpPr>
        <p:spPr>
          <a:xfrm>
            <a:off x="555585" y="2743200"/>
            <a:ext cx="2721015" cy="1569660"/>
          </a:xfrm>
          <a:prstGeom prst="rect">
            <a:avLst/>
          </a:prstGeom>
          <a:noFill/>
        </p:spPr>
        <p:txBody>
          <a:bodyPr wrap="square" rtlCol="0">
            <a:spAutoFit/>
          </a:bodyPr>
          <a:lstStyle/>
          <a:p>
            <a:r>
              <a:rPr lang="en-US" sz="1600" dirty="0"/>
              <a:t>“The difference between a crime of evil and a crime of illness is the difference between a sin and a symptom.” </a:t>
            </a:r>
          </a:p>
          <a:p>
            <a:endParaRPr lang="en-US" sz="1600" dirty="0"/>
          </a:p>
        </p:txBody>
      </p:sp>
      <p:sp>
        <p:nvSpPr>
          <p:cNvPr id="21" name="TextBox 20">
            <a:extLst>
              <a:ext uri="{FF2B5EF4-FFF2-40B4-BE49-F238E27FC236}">
                <a16:creationId xmlns:a16="http://schemas.microsoft.com/office/drawing/2014/main" id="{74C4F7AF-A7EF-14ED-474F-8A25FABE4E5A}"/>
              </a:ext>
            </a:extLst>
          </p:cNvPr>
          <p:cNvSpPr txBox="1"/>
          <p:nvPr/>
        </p:nvSpPr>
        <p:spPr>
          <a:xfrm>
            <a:off x="7467600" y="4876800"/>
            <a:ext cx="2718122" cy="1569660"/>
          </a:xfrm>
          <a:prstGeom prst="rect">
            <a:avLst/>
          </a:prstGeom>
          <a:noFill/>
        </p:spPr>
        <p:txBody>
          <a:bodyPr wrap="square" rtlCol="0">
            <a:spAutoFit/>
          </a:bodyPr>
          <a:lstStyle/>
          <a:p>
            <a:r>
              <a:rPr lang="en-US" sz="1600" dirty="0"/>
              <a:t>“The difference between a crime of evil and a crime of illness is the difference between a sin and a symptom.” </a:t>
            </a:r>
          </a:p>
          <a:p>
            <a:endParaRPr lang="en-US" sz="1600" dirty="0"/>
          </a:p>
        </p:txBody>
      </p:sp>
    </p:spTree>
    <p:extLst>
      <p:ext uri="{BB962C8B-B14F-4D97-AF65-F5344CB8AC3E}">
        <p14:creationId xmlns:p14="http://schemas.microsoft.com/office/powerpoint/2010/main" val="239954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20C25-DAD4-7B4D-95F9-A3E6E0DA41C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21B300C-7CFE-F9A5-F906-18837A430FD9}"/>
              </a:ext>
            </a:extLst>
          </p:cNvPr>
          <p:cNvPicPr>
            <a:picLocks noChangeAspect="1"/>
          </p:cNvPicPr>
          <p:nvPr/>
        </p:nvPicPr>
        <p:blipFill>
          <a:blip r:embed="rId2"/>
          <a:stretch>
            <a:fillRect/>
          </a:stretch>
        </p:blipFill>
        <p:spPr>
          <a:xfrm>
            <a:off x="5638800" y="4330680"/>
            <a:ext cx="1723800" cy="2510753"/>
          </a:xfrm>
          <a:prstGeom prst="rect">
            <a:avLst/>
          </a:prstGeom>
        </p:spPr>
      </p:pic>
      <p:pic>
        <p:nvPicPr>
          <p:cNvPr id="6" name="Picture 5">
            <a:extLst>
              <a:ext uri="{FF2B5EF4-FFF2-40B4-BE49-F238E27FC236}">
                <a16:creationId xmlns:a16="http://schemas.microsoft.com/office/drawing/2014/main" id="{E341A38D-B556-5ABC-63D9-BCD58F838068}"/>
              </a:ext>
            </a:extLst>
          </p:cNvPr>
          <p:cNvPicPr>
            <a:picLocks noChangeAspect="1"/>
          </p:cNvPicPr>
          <p:nvPr/>
        </p:nvPicPr>
        <p:blipFill>
          <a:blip r:embed="rId3"/>
          <a:stretch>
            <a:fillRect/>
          </a:stretch>
        </p:blipFill>
        <p:spPr>
          <a:xfrm>
            <a:off x="5715001" y="1600201"/>
            <a:ext cx="2130831" cy="1361269"/>
          </a:xfrm>
          <a:prstGeom prst="rect">
            <a:avLst/>
          </a:prstGeom>
        </p:spPr>
      </p:pic>
      <p:pic>
        <p:nvPicPr>
          <p:cNvPr id="7" name="Picture 6">
            <a:extLst>
              <a:ext uri="{FF2B5EF4-FFF2-40B4-BE49-F238E27FC236}">
                <a16:creationId xmlns:a16="http://schemas.microsoft.com/office/drawing/2014/main" id="{64B2E0CA-C909-07A4-08D5-4022850B36AB}"/>
              </a:ext>
            </a:extLst>
          </p:cNvPr>
          <p:cNvPicPr>
            <a:picLocks noChangeAspect="1"/>
          </p:cNvPicPr>
          <p:nvPr/>
        </p:nvPicPr>
        <p:blipFill>
          <a:blip r:embed="rId4"/>
          <a:stretch>
            <a:fillRect/>
          </a:stretch>
        </p:blipFill>
        <p:spPr>
          <a:xfrm>
            <a:off x="3352801" y="2667000"/>
            <a:ext cx="1583853" cy="1454558"/>
          </a:xfrm>
          <a:prstGeom prst="rect">
            <a:avLst/>
          </a:prstGeom>
        </p:spPr>
      </p:pic>
      <p:pic>
        <p:nvPicPr>
          <p:cNvPr id="8" name="Picture 7">
            <a:extLst>
              <a:ext uri="{FF2B5EF4-FFF2-40B4-BE49-F238E27FC236}">
                <a16:creationId xmlns:a16="http://schemas.microsoft.com/office/drawing/2014/main" id="{D8987A03-58CA-3F51-719F-69B9C093E4F8}"/>
              </a:ext>
            </a:extLst>
          </p:cNvPr>
          <p:cNvPicPr>
            <a:picLocks noChangeAspect="1"/>
          </p:cNvPicPr>
          <p:nvPr/>
        </p:nvPicPr>
        <p:blipFill>
          <a:blip r:embed="rId5"/>
          <a:stretch>
            <a:fillRect/>
          </a:stretch>
        </p:blipFill>
        <p:spPr>
          <a:xfrm>
            <a:off x="3657600" y="14092"/>
            <a:ext cx="1748858" cy="1424524"/>
          </a:xfrm>
          <a:prstGeom prst="rect">
            <a:avLst/>
          </a:prstGeom>
        </p:spPr>
      </p:pic>
      <p:cxnSp>
        <p:nvCxnSpPr>
          <p:cNvPr id="9" name="Straight Arrow Connector 8">
            <a:extLst>
              <a:ext uri="{FF2B5EF4-FFF2-40B4-BE49-F238E27FC236}">
                <a16:creationId xmlns:a16="http://schemas.microsoft.com/office/drawing/2014/main" id="{B9518543-A3E6-64AB-0C29-00DF575180FA}"/>
              </a:ext>
            </a:extLst>
          </p:cNvPr>
          <p:cNvCxnSpPr/>
          <p:nvPr/>
        </p:nvCxnSpPr>
        <p:spPr bwMode="auto">
          <a:xfrm flipH="1">
            <a:off x="4953000" y="2498032"/>
            <a:ext cx="685800" cy="457200"/>
          </a:xfrm>
          <a:prstGeom prst="straightConnector1">
            <a:avLst/>
          </a:prstGeom>
          <a:solidFill>
            <a:schemeClr val="accent1"/>
          </a:solidFill>
          <a:ln w="57150" cap="flat" cmpd="sng" algn="ctr">
            <a:solidFill>
              <a:schemeClr val="tx1"/>
            </a:solidFill>
            <a:prstDash val="solid"/>
            <a:round/>
            <a:headEnd type="none" w="med" len="med"/>
            <a:tailEnd type="stealth"/>
          </a:ln>
          <a:effectLst/>
        </p:spPr>
      </p:cxnSp>
      <p:cxnSp>
        <p:nvCxnSpPr>
          <p:cNvPr id="10" name="Straight Arrow Connector 9">
            <a:extLst>
              <a:ext uri="{FF2B5EF4-FFF2-40B4-BE49-F238E27FC236}">
                <a16:creationId xmlns:a16="http://schemas.microsoft.com/office/drawing/2014/main" id="{52B45A4E-045C-AA34-98B6-29B08A019967}"/>
              </a:ext>
            </a:extLst>
          </p:cNvPr>
          <p:cNvCxnSpPr/>
          <p:nvPr/>
        </p:nvCxnSpPr>
        <p:spPr bwMode="auto">
          <a:xfrm>
            <a:off x="5486400" y="1126432"/>
            <a:ext cx="533400" cy="457200"/>
          </a:xfrm>
          <a:prstGeom prst="straightConnector1">
            <a:avLst/>
          </a:prstGeom>
          <a:solidFill>
            <a:schemeClr val="accent1"/>
          </a:solidFill>
          <a:ln w="57150" cap="flat" cmpd="sng" algn="ctr">
            <a:solidFill>
              <a:schemeClr val="tx1"/>
            </a:solidFill>
            <a:prstDash val="solid"/>
            <a:round/>
            <a:headEnd type="none" w="med" len="med"/>
            <a:tailEnd type="stealth"/>
          </a:ln>
          <a:effectLst/>
        </p:spPr>
      </p:cxnSp>
      <p:cxnSp>
        <p:nvCxnSpPr>
          <p:cNvPr id="13" name="Straight Arrow Connector 12">
            <a:extLst>
              <a:ext uri="{FF2B5EF4-FFF2-40B4-BE49-F238E27FC236}">
                <a16:creationId xmlns:a16="http://schemas.microsoft.com/office/drawing/2014/main" id="{EA540B89-215F-4433-674B-214EC0485815}"/>
              </a:ext>
            </a:extLst>
          </p:cNvPr>
          <p:cNvCxnSpPr/>
          <p:nvPr/>
        </p:nvCxnSpPr>
        <p:spPr bwMode="auto">
          <a:xfrm>
            <a:off x="5029200" y="4022032"/>
            <a:ext cx="533400" cy="457200"/>
          </a:xfrm>
          <a:prstGeom prst="straightConnector1">
            <a:avLst/>
          </a:prstGeom>
          <a:solidFill>
            <a:schemeClr val="accent1"/>
          </a:solidFill>
          <a:ln w="57150" cap="flat" cmpd="sng" algn="ctr">
            <a:solidFill>
              <a:schemeClr val="tx1"/>
            </a:solidFill>
            <a:prstDash val="solid"/>
            <a:round/>
            <a:headEnd type="none" w="med" len="med"/>
            <a:tailEnd type="stealth"/>
          </a:ln>
          <a:effectLst/>
        </p:spPr>
      </p:cxnSp>
      <p:sp>
        <p:nvSpPr>
          <p:cNvPr id="14" name="TextBox 13">
            <a:extLst>
              <a:ext uri="{FF2B5EF4-FFF2-40B4-BE49-F238E27FC236}">
                <a16:creationId xmlns:a16="http://schemas.microsoft.com/office/drawing/2014/main" id="{867606E3-70D1-2D38-9475-F4B79A0968D6}"/>
              </a:ext>
            </a:extLst>
          </p:cNvPr>
          <p:cNvSpPr txBox="1"/>
          <p:nvPr/>
        </p:nvSpPr>
        <p:spPr>
          <a:xfrm>
            <a:off x="3352800" y="4038600"/>
            <a:ext cx="1000146" cy="369332"/>
          </a:xfrm>
          <a:prstGeom prst="rect">
            <a:avLst/>
          </a:prstGeom>
          <a:noFill/>
        </p:spPr>
        <p:txBody>
          <a:bodyPr wrap="none" rtlCol="0">
            <a:spAutoFit/>
          </a:bodyPr>
          <a:lstStyle/>
          <a:p>
            <a:r>
              <a:rPr lang="en-US" dirty="0" err="1"/>
              <a:t>Gladwell</a:t>
            </a:r>
            <a:endParaRPr lang="en-US" dirty="0"/>
          </a:p>
        </p:txBody>
      </p:sp>
      <p:sp>
        <p:nvSpPr>
          <p:cNvPr id="15" name="TextBox 14">
            <a:extLst>
              <a:ext uri="{FF2B5EF4-FFF2-40B4-BE49-F238E27FC236}">
                <a16:creationId xmlns:a16="http://schemas.microsoft.com/office/drawing/2014/main" id="{82A72B39-4653-0366-3973-4E7E7233284E}"/>
              </a:ext>
            </a:extLst>
          </p:cNvPr>
          <p:cNvSpPr txBox="1"/>
          <p:nvPr/>
        </p:nvSpPr>
        <p:spPr>
          <a:xfrm>
            <a:off x="4572000" y="6379767"/>
            <a:ext cx="792076" cy="369332"/>
          </a:xfrm>
          <a:prstGeom prst="rect">
            <a:avLst/>
          </a:prstGeom>
          <a:noFill/>
        </p:spPr>
        <p:txBody>
          <a:bodyPr wrap="none" rtlCol="0">
            <a:spAutoFit/>
          </a:bodyPr>
          <a:lstStyle/>
          <a:p>
            <a:r>
              <a:rPr lang="en-US" dirty="0" err="1"/>
              <a:t>Lavery</a:t>
            </a:r>
            <a:endParaRPr lang="en-US" dirty="0"/>
          </a:p>
        </p:txBody>
      </p:sp>
      <p:sp>
        <p:nvSpPr>
          <p:cNvPr id="16" name="TextBox 15">
            <a:extLst>
              <a:ext uri="{FF2B5EF4-FFF2-40B4-BE49-F238E27FC236}">
                <a16:creationId xmlns:a16="http://schemas.microsoft.com/office/drawing/2014/main" id="{580A6964-A133-7790-EBB2-3ECEC6DD9994}"/>
              </a:ext>
            </a:extLst>
          </p:cNvPr>
          <p:cNvSpPr txBox="1"/>
          <p:nvPr/>
        </p:nvSpPr>
        <p:spPr>
          <a:xfrm>
            <a:off x="5715000" y="2895600"/>
            <a:ext cx="704488" cy="369332"/>
          </a:xfrm>
          <a:prstGeom prst="rect">
            <a:avLst/>
          </a:prstGeom>
          <a:noFill/>
        </p:spPr>
        <p:txBody>
          <a:bodyPr wrap="none" rtlCol="0">
            <a:spAutoFit/>
          </a:bodyPr>
          <a:lstStyle/>
          <a:p>
            <a:r>
              <a:rPr lang="en-US" dirty="0"/>
              <a:t>Lewis</a:t>
            </a:r>
          </a:p>
        </p:txBody>
      </p:sp>
      <p:sp>
        <p:nvSpPr>
          <p:cNvPr id="17" name="TextBox 16">
            <a:extLst>
              <a:ext uri="{FF2B5EF4-FFF2-40B4-BE49-F238E27FC236}">
                <a16:creationId xmlns:a16="http://schemas.microsoft.com/office/drawing/2014/main" id="{7D3D802F-165C-06C1-B06A-787F1B6CBA04}"/>
              </a:ext>
            </a:extLst>
          </p:cNvPr>
          <p:cNvSpPr txBox="1"/>
          <p:nvPr/>
        </p:nvSpPr>
        <p:spPr>
          <a:xfrm>
            <a:off x="5334000" y="-2289"/>
            <a:ext cx="930126" cy="369332"/>
          </a:xfrm>
          <a:prstGeom prst="rect">
            <a:avLst/>
          </a:prstGeom>
          <a:noFill/>
        </p:spPr>
        <p:txBody>
          <a:bodyPr wrap="none" rtlCol="0">
            <a:spAutoFit/>
          </a:bodyPr>
          <a:lstStyle/>
          <a:p>
            <a:r>
              <a:rPr lang="en-US" dirty="0"/>
              <a:t>Franklin</a:t>
            </a:r>
          </a:p>
        </p:txBody>
      </p:sp>
      <p:sp>
        <p:nvSpPr>
          <p:cNvPr id="2" name="TextBox 1">
            <a:extLst>
              <a:ext uri="{FF2B5EF4-FFF2-40B4-BE49-F238E27FC236}">
                <a16:creationId xmlns:a16="http://schemas.microsoft.com/office/drawing/2014/main" id="{8C0D16FA-003F-F75C-E6E9-D746272BF65F}"/>
              </a:ext>
            </a:extLst>
          </p:cNvPr>
          <p:cNvSpPr txBox="1"/>
          <p:nvPr/>
        </p:nvSpPr>
        <p:spPr>
          <a:xfrm>
            <a:off x="6629401" y="2971800"/>
            <a:ext cx="1666241" cy="584776"/>
          </a:xfrm>
          <a:prstGeom prst="rect">
            <a:avLst/>
          </a:prstGeom>
          <a:noFill/>
        </p:spPr>
        <p:txBody>
          <a:bodyPr wrap="none" rtlCol="0">
            <a:spAutoFit/>
          </a:bodyPr>
          <a:lstStyle/>
          <a:p>
            <a:r>
              <a:rPr lang="en-US" sz="1600" i="1" dirty="0"/>
              <a:t>Guilty by Reason </a:t>
            </a:r>
          </a:p>
          <a:p>
            <a:r>
              <a:rPr lang="en-US" sz="1600" i="1" dirty="0"/>
              <a:t>of Insanity </a:t>
            </a:r>
            <a:r>
              <a:rPr lang="en-US" sz="1600" dirty="0"/>
              <a:t>(1998)</a:t>
            </a:r>
          </a:p>
        </p:txBody>
      </p:sp>
      <p:sp>
        <p:nvSpPr>
          <p:cNvPr id="18" name="TextBox 17">
            <a:extLst>
              <a:ext uri="{FF2B5EF4-FFF2-40B4-BE49-F238E27FC236}">
                <a16:creationId xmlns:a16="http://schemas.microsoft.com/office/drawing/2014/main" id="{C7223958-F27D-27D9-92E1-60E077AFCE11}"/>
              </a:ext>
            </a:extLst>
          </p:cNvPr>
          <p:cNvSpPr txBox="1"/>
          <p:nvPr/>
        </p:nvSpPr>
        <p:spPr>
          <a:xfrm>
            <a:off x="3124200" y="2117032"/>
            <a:ext cx="1789606" cy="584776"/>
          </a:xfrm>
          <a:prstGeom prst="rect">
            <a:avLst/>
          </a:prstGeom>
          <a:noFill/>
        </p:spPr>
        <p:txBody>
          <a:bodyPr wrap="none" rtlCol="0">
            <a:spAutoFit/>
          </a:bodyPr>
          <a:lstStyle/>
          <a:p>
            <a:r>
              <a:rPr lang="en-US" sz="1600" i="1" dirty="0"/>
              <a:t>“Damaged,” </a:t>
            </a:r>
          </a:p>
          <a:p>
            <a:r>
              <a:rPr lang="en-US" sz="1600" dirty="0"/>
              <a:t>New Yorker (1997)</a:t>
            </a:r>
          </a:p>
        </p:txBody>
      </p:sp>
      <p:sp>
        <p:nvSpPr>
          <p:cNvPr id="19" name="TextBox 18">
            <a:extLst>
              <a:ext uri="{FF2B5EF4-FFF2-40B4-BE49-F238E27FC236}">
                <a16:creationId xmlns:a16="http://schemas.microsoft.com/office/drawing/2014/main" id="{AE92684A-DA1E-D775-0045-E273BE609D7B}"/>
              </a:ext>
            </a:extLst>
          </p:cNvPr>
          <p:cNvSpPr txBox="1"/>
          <p:nvPr/>
        </p:nvSpPr>
        <p:spPr>
          <a:xfrm>
            <a:off x="6705600" y="-1407"/>
            <a:ext cx="1431602" cy="584776"/>
          </a:xfrm>
          <a:prstGeom prst="rect">
            <a:avLst/>
          </a:prstGeom>
          <a:noFill/>
        </p:spPr>
        <p:txBody>
          <a:bodyPr wrap="none" rtlCol="0">
            <a:spAutoFit/>
          </a:bodyPr>
          <a:lstStyle/>
          <a:p>
            <a:r>
              <a:rPr lang="en-US" sz="1600" i="1" dirty="0"/>
              <a:t>Interview with </a:t>
            </a:r>
          </a:p>
          <a:p>
            <a:r>
              <a:rPr lang="en-US" sz="1600" i="1" dirty="0"/>
              <a:t>TV Station</a:t>
            </a:r>
            <a:endParaRPr lang="en-US" sz="1600" dirty="0"/>
          </a:p>
        </p:txBody>
      </p:sp>
      <p:sp>
        <p:nvSpPr>
          <p:cNvPr id="20" name="TextBox 19">
            <a:extLst>
              <a:ext uri="{FF2B5EF4-FFF2-40B4-BE49-F238E27FC236}">
                <a16:creationId xmlns:a16="http://schemas.microsoft.com/office/drawing/2014/main" id="{8849E79D-A85A-6A5B-75D4-39C7DA03AA40}"/>
              </a:ext>
            </a:extLst>
          </p:cNvPr>
          <p:cNvSpPr txBox="1"/>
          <p:nvPr/>
        </p:nvSpPr>
        <p:spPr>
          <a:xfrm>
            <a:off x="4267201" y="5638800"/>
            <a:ext cx="1371623" cy="338554"/>
          </a:xfrm>
          <a:prstGeom prst="rect">
            <a:avLst/>
          </a:prstGeom>
          <a:noFill/>
        </p:spPr>
        <p:txBody>
          <a:bodyPr wrap="none" rtlCol="0">
            <a:spAutoFit/>
          </a:bodyPr>
          <a:lstStyle/>
          <a:p>
            <a:r>
              <a:rPr lang="en-US" sz="1600" i="1" dirty="0"/>
              <a:t>Frozen </a:t>
            </a:r>
            <a:r>
              <a:rPr lang="en-US" sz="1600" dirty="0"/>
              <a:t>(2003)</a:t>
            </a:r>
          </a:p>
        </p:txBody>
      </p:sp>
      <p:sp>
        <p:nvSpPr>
          <p:cNvPr id="3" name="TextBox 2">
            <a:extLst>
              <a:ext uri="{FF2B5EF4-FFF2-40B4-BE49-F238E27FC236}">
                <a16:creationId xmlns:a16="http://schemas.microsoft.com/office/drawing/2014/main" id="{DE86D4EA-C7AC-163D-E2A8-9BB6EE2FDF57}"/>
              </a:ext>
            </a:extLst>
          </p:cNvPr>
          <p:cNvSpPr txBox="1"/>
          <p:nvPr/>
        </p:nvSpPr>
        <p:spPr>
          <a:xfrm>
            <a:off x="23501" y="2359352"/>
            <a:ext cx="3260204" cy="2554545"/>
          </a:xfrm>
          <a:prstGeom prst="rect">
            <a:avLst/>
          </a:prstGeom>
          <a:noFill/>
        </p:spPr>
        <p:txBody>
          <a:bodyPr wrap="square" rtlCol="0">
            <a:spAutoFit/>
          </a:bodyPr>
          <a:lstStyle/>
          <a:p>
            <a:r>
              <a:rPr lang="en-US" sz="1600" dirty="0"/>
              <a:t>“It is the function of the cortex—and, in particular, those parts of the cortex beneath the forehead, known as the frontal lobes—to modify the impulses that surge up from within the brain, to provide judgment, to organize behavior and decision-making, to learn and adhere to rules of everyday life.” </a:t>
            </a:r>
          </a:p>
          <a:p>
            <a:endParaRPr lang="en-US" sz="1600" dirty="0"/>
          </a:p>
        </p:txBody>
      </p:sp>
      <p:sp>
        <p:nvSpPr>
          <p:cNvPr id="21" name="TextBox 20">
            <a:extLst>
              <a:ext uri="{FF2B5EF4-FFF2-40B4-BE49-F238E27FC236}">
                <a16:creationId xmlns:a16="http://schemas.microsoft.com/office/drawing/2014/main" id="{03663D85-2AE5-E223-7939-5C5EC73399BF}"/>
              </a:ext>
            </a:extLst>
          </p:cNvPr>
          <p:cNvSpPr txBox="1"/>
          <p:nvPr/>
        </p:nvSpPr>
        <p:spPr>
          <a:xfrm>
            <a:off x="7391399" y="4369571"/>
            <a:ext cx="3361481" cy="2554545"/>
          </a:xfrm>
          <a:prstGeom prst="rect">
            <a:avLst/>
          </a:prstGeom>
          <a:noFill/>
        </p:spPr>
        <p:txBody>
          <a:bodyPr wrap="square" rtlCol="0">
            <a:spAutoFit/>
          </a:bodyPr>
          <a:lstStyle/>
          <a:p>
            <a:r>
              <a:rPr lang="en-US" sz="1600" dirty="0"/>
              <a:t>“It is the function of the cortex—and, in particular, those parts of the cortex beneath the forehead, known as the frontal lobes—to modify the impulses that surge up from within the brain, to provide judgment, to organize behavior and decision-making, to learn and adhere to rules of everyday life.” </a:t>
            </a:r>
          </a:p>
          <a:p>
            <a:endParaRPr lang="en-US" sz="1600" dirty="0"/>
          </a:p>
        </p:txBody>
      </p:sp>
    </p:spTree>
    <p:extLst>
      <p:ext uri="{BB962C8B-B14F-4D97-AF65-F5344CB8AC3E}">
        <p14:creationId xmlns:p14="http://schemas.microsoft.com/office/powerpoint/2010/main" val="3834671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CCC88-076D-F6FB-2344-64963AAB8BD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94DF4EE-6F24-104F-1227-83C4862BDBB2}"/>
              </a:ext>
            </a:extLst>
          </p:cNvPr>
          <p:cNvPicPr>
            <a:picLocks noChangeAspect="1"/>
          </p:cNvPicPr>
          <p:nvPr/>
        </p:nvPicPr>
        <p:blipFill>
          <a:blip r:embed="rId2"/>
          <a:stretch>
            <a:fillRect/>
          </a:stretch>
        </p:blipFill>
        <p:spPr>
          <a:xfrm>
            <a:off x="5638800" y="4330680"/>
            <a:ext cx="1723800" cy="2510753"/>
          </a:xfrm>
          <a:prstGeom prst="rect">
            <a:avLst/>
          </a:prstGeom>
        </p:spPr>
      </p:pic>
      <p:pic>
        <p:nvPicPr>
          <p:cNvPr id="6" name="Picture 5">
            <a:extLst>
              <a:ext uri="{FF2B5EF4-FFF2-40B4-BE49-F238E27FC236}">
                <a16:creationId xmlns:a16="http://schemas.microsoft.com/office/drawing/2014/main" id="{BEF14AAE-20D3-9098-C698-E4D1E37920E4}"/>
              </a:ext>
            </a:extLst>
          </p:cNvPr>
          <p:cNvPicPr>
            <a:picLocks noChangeAspect="1"/>
          </p:cNvPicPr>
          <p:nvPr/>
        </p:nvPicPr>
        <p:blipFill>
          <a:blip r:embed="rId3"/>
          <a:stretch>
            <a:fillRect/>
          </a:stretch>
        </p:blipFill>
        <p:spPr>
          <a:xfrm>
            <a:off x="5715001" y="1600201"/>
            <a:ext cx="2130831" cy="1361269"/>
          </a:xfrm>
          <a:prstGeom prst="rect">
            <a:avLst/>
          </a:prstGeom>
        </p:spPr>
      </p:pic>
      <p:pic>
        <p:nvPicPr>
          <p:cNvPr id="7" name="Picture 6">
            <a:extLst>
              <a:ext uri="{FF2B5EF4-FFF2-40B4-BE49-F238E27FC236}">
                <a16:creationId xmlns:a16="http://schemas.microsoft.com/office/drawing/2014/main" id="{48D0A0B0-E6EE-B5E8-D24D-6715D6508D00}"/>
              </a:ext>
            </a:extLst>
          </p:cNvPr>
          <p:cNvPicPr>
            <a:picLocks noChangeAspect="1"/>
          </p:cNvPicPr>
          <p:nvPr/>
        </p:nvPicPr>
        <p:blipFill>
          <a:blip r:embed="rId4"/>
          <a:stretch>
            <a:fillRect/>
          </a:stretch>
        </p:blipFill>
        <p:spPr>
          <a:xfrm>
            <a:off x="3352801" y="2667000"/>
            <a:ext cx="1583853" cy="1454558"/>
          </a:xfrm>
          <a:prstGeom prst="rect">
            <a:avLst/>
          </a:prstGeom>
        </p:spPr>
      </p:pic>
      <p:pic>
        <p:nvPicPr>
          <p:cNvPr id="8" name="Picture 7">
            <a:extLst>
              <a:ext uri="{FF2B5EF4-FFF2-40B4-BE49-F238E27FC236}">
                <a16:creationId xmlns:a16="http://schemas.microsoft.com/office/drawing/2014/main" id="{8026BC31-A49D-A528-445B-2BF08E23E8BC}"/>
              </a:ext>
            </a:extLst>
          </p:cNvPr>
          <p:cNvPicPr>
            <a:picLocks noChangeAspect="1"/>
          </p:cNvPicPr>
          <p:nvPr/>
        </p:nvPicPr>
        <p:blipFill>
          <a:blip r:embed="rId5"/>
          <a:stretch>
            <a:fillRect/>
          </a:stretch>
        </p:blipFill>
        <p:spPr>
          <a:xfrm>
            <a:off x="3657600" y="14092"/>
            <a:ext cx="1748858" cy="1424524"/>
          </a:xfrm>
          <a:prstGeom prst="rect">
            <a:avLst/>
          </a:prstGeom>
        </p:spPr>
      </p:pic>
      <p:cxnSp>
        <p:nvCxnSpPr>
          <p:cNvPr id="9" name="Straight Arrow Connector 8">
            <a:extLst>
              <a:ext uri="{FF2B5EF4-FFF2-40B4-BE49-F238E27FC236}">
                <a16:creationId xmlns:a16="http://schemas.microsoft.com/office/drawing/2014/main" id="{307CB04B-D0FD-4866-2875-854027F8D3AA}"/>
              </a:ext>
            </a:extLst>
          </p:cNvPr>
          <p:cNvCxnSpPr/>
          <p:nvPr/>
        </p:nvCxnSpPr>
        <p:spPr bwMode="auto">
          <a:xfrm flipH="1">
            <a:off x="4953000" y="2498032"/>
            <a:ext cx="685800" cy="457200"/>
          </a:xfrm>
          <a:prstGeom prst="straightConnector1">
            <a:avLst/>
          </a:prstGeom>
          <a:solidFill>
            <a:schemeClr val="accent1"/>
          </a:solidFill>
          <a:ln w="57150" cap="flat" cmpd="sng" algn="ctr">
            <a:solidFill>
              <a:schemeClr val="tx1"/>
            </a:solidFill>
            <a:prstDash val="solid"/>
            <a:round/>
            <a:headEnd type="none" w="med" len="med"/>
            <a:tailEnd type="stealth"/>
          </a:ln>
          <a:effectLst/>
        </p:spPr>
      </p:cxnSp>
      <p:cxnSp>
        <p:nvCxnSpPr>
          <p:cNvPr id="10" name="Straight Arrow Connector 9">
            <a:extLst>
              <a:ext uri="{FF2B5EF4-FFF2-40B4-BE49-F238E27FC236}">
                <a16:creationId xmlns:a16="http://schemas.microsoft.com/office/drawing/2014/main" id="{095045E4-4E48-9B8A-3BC8-B75A7ACAF343}"/>
              </a:ext>
            </a:extLst>
          </p:cNvPr>
          <p:cNvCxnSpPr/>
          <p:nvPr/>
        </p:nvCxnSpPr>
        <p:spPr bwMode="auto">
          <a:xfrm>
            <a:off x="5486400" y="1126432"/>
            <a:ext cx="533400" cy="457200"/>
          </a:xfrm>
          <a:prstGeom prst="straightConnector1">
            <a:avLst/>
          </a:prstGeom>
          <a:solidFill>
            <a:schemeClr val="accent1"/>
          </a:solidFill>
          <a:ln w="57150" cap="flat" cmpd="sng" algn="ctr">
            <a:solidFill>
              <a:schemeClr val="tx1"/>
            </a:solidFill>
            <a:prstDash val="solid"/>
            <a:round/>
            <a:headEnd type="none" w="med" len="med"/>
            <a:tailEnd type="stealth"/>
          </a:ln>
          <a:effectLst/>
        </p:spPr>
      </p:cxnSp>
      <p:cxnSp>
        <p:nvCxnSpPr>
          <p:cNvPr id="13" name="Straight Arrow Connector 12">
            <a:extLst>
              <a:ext uri="{FF2B5EF4-FFF2-40B4-BE49-F238E27FC236}">
                <a16:creationId xmlns:a16="http://schemas.microsoft.com/office/drawing/2014/main" id="{A4029FA6-9BD2-ADF1-31E4-AA648A0F2430}"/>
              </a:ext>
            </a:extLst>
          </p:cNvPr>
          <p:cNvCxnSpPr/>
          <p:nvPr/>
        </p:nvCxnSpPr>
        <p:spPr bwMode="auto">
          <a:xfrm>
            <a:off x="5029200" y="4022032"/>
            <a:ext cx="533400" cy="457200"/>
          </a:xfrm>
          <a:prstGeom prst="straightConnector1">
            <a:avLst/>
          </a:prstGeom>
          <a:solidFill>
            <a:schemeClr val="accent1"/>
          </a:solidFill>
          <a:ln w="57150" cap="flat" cmpd="sng" algn="ctr">
            <a:solidFill>
              <a:schemeClr val="tx1"/>
            </a:solidFill>
            <a:prstDash val="solid"/>
            <a:round/>
            <a:headEnd type="none" w="med" len="med"/>
            <a:tailEnd type="stealth"/>
          </a:ln>
          <a:effectLst/>
        </p:spPr>
      </p:cxnSp>
      <p:sp>
        <p:nvSpPr>
          <p:cNvPr id="14" name="TextBox 13">
            <a:extLst>
              <a:ext uri="{FF2B5EF4-FFF2-40B4-BE49-F238E27FC236}">
                <a16:creationId xmlns:a16="http://schemas.microsoft.com/office/drawing/2014/main" id="{70428F70-1DD5-61FD-074D-D07569C6D1B7}"/>
              </a:ext>
            </a:extLst>
          </p:cNvPr>
          <p:cNvSpPr txBox="1"/>
          <p:nvPr/>
        </p:nvSpPr>
        <p:spPr>
          <a:xfrm>
            <a:off x="3352800" y="4038600"/>
            <a:ext cx="1000146" cy="369332"/>
          </a:xfrm>
          <a:prstGeom prst="rect">
            <a:avLst/>
          </a:prstGeom>
          <a:noFill/>
        </p:spPr>
        <p:txBody>
          <a:bodyPr wrap="none" rtlCol="0">
            <a:spAutoFit/>
          </a:bodyPr>
          <a:lstStyle/>
          <a:p>
            <a:r>
              <a:rPr lang="en-US" dirty="0" err="1"/>
              <a:t>Gladwell</a:t>
            </a:r>
            <a:endParaRPr lang="en-US" dirty="0"/>
          </a:p>
        </p:txBody>
      </p:sp>
      <p:sp>
        <p:nvSpPr>
          <p:cNvPr id="15" name="TextBox 14">
            <a:extLst>
              <a:ext uri="{FF2B5EF4-FFF2-40B4-BE49-F238E27FC236}">
                <a16:creationId xmlns:a16="http://schemas.microsoft.com/office/drawing/2014/main" id="{2A5A9CB7-E938-1749-710C-0FFFD4305F1A}"/>
              </a:ext>
            </a:extLst>
          </p:cNvPr>
          <p:cNvSpPr txBox="1"/>
          <p:nvPr/>
        </p:nvSpPr>
        <p:spPr>
          <a:xfrm>
            <a:off x="4572000" y="6379767"/>
            <a:ext cx="792076" cy="369332"/>
          </a:xfrm>
          <a:prstGeom prst="rect">
            <a:avLst/>
          </a:prstGeom>
          <a:noFill/>
        </p:spPr>
        <p:txBody>
          <a:bodyPr wrap="none" rtlCol="0">
            <a:spAutoFit/>
          </a:bodyPr>
          <a:lstStyle/>
          <a:p>
            <a:r>
              <a:rPr lang="en-US" dirty="0" err="1"/>
              <a:t>Lavery</a:t>
            </a:r>
            <a:endParaRPr lang="en-US" dirty="0"/>
          </a:p>
        </p:txBody>
      </p:sp>
      <p:sp>
        <p:nvSpPr>
          <p:cNvPr id="16" name="TextBox 15">
            <a:extLst>
              <a:ext uri="{FF2B5EF4-FFF2-40B4-BE49-F238E27FC236}">
                <a16:creationId xmlns:a16="http://schemas.microsoft.com/office/drawing/2014/main" id="{02343559-D7B5-C689-3344-0E7524CA76B2}"/>
              </a:ext>
            </a:extLst>
          </p:cNvPr>
          <p:cNvSpPr txBox="1"/>
          <p:nvPr/>
        </p:nvSpPr>
        <p:spPr>
          <a:xfrm>
            <a:off x="5715000" y="2895600"/>
            <a:ext cx="704488" cy="369332"/>
          </a:xfrm>
          <a:prstGeom prst="rect">
            <a:avLst/>
          </a:prstGeom>
          <a:noFill/>
        </p:spPr>
        <p:txBody>
          <a:bodyPr wrap="none" rtlCol="0">
            <a:spAutoFit/>
          </a:bodyPr>
          <a:lstStyle/>
          <a:p>
            <a:r>
              <a:rPr lang="en-US" dirty="0"/>
              <a:t>Lewis</a:t>
            </a:r>
          </a:p>
        </p:txBody>
      </p:sp>
      <p:sp>
        <p:nvSpPr>
          <p:cNvPr id="17" name="TextBox 16">
            <a:extLst>
              <a:ext uri="{FF2B5EF4-FFF2-40B4-BE49-F238E27FC236}">
                <a16:creationId xmlns:a16="http://schemas.microsoft.com/office/drawing/2014/main" id="{44FE0DF4-01FB-0C32-2BB3-4CF69738E57A}"/>
              </a:ext>
            </a:extLst>
          </p:cNvPr>
          <p:cNvSpPr txBox="1"/>
          <p:nvPr/>
        </p:nvSpPr>
        <p:spPr>
          <a:xfrm>
            <a:off x="5334000" y="-2289"/>
            <a:ext cx="930126" cy="369332"/>
          </a:xfrm>
          <a:prstGeom prst="rect">
            <a:avLst/>
          </a:prstGeom>
          <a:noFill/>
        </p:spPr>
        <p:txBody>
          <a:bodyPr wrap="none" rtlCol="0">
            <a:spAutoFit/>
          </a:bodyPr>
          <a:lstStyle/>
          <a:p>
            <a:r>
              <a:rPr lang="en-US" dirty="0"/>
              <a:t>Franklin</a:t>
            </a:r>
          </a:p>
        </p:txBody>
      </p:sp>
      <p:sp>
        <p:nvSpPr>
          <p:cNvPr id="2" name="TextBox 1">
            <a:extLst>
              <a:ext uri="{FF2B5EF4-FFF2-40B4-BE49-F238E27FC236}">
                <a16:creationId xmlns:a16="http://schemas.microsoft.com/office/drawing/2014/main" id="{071A151D-2230-0BDC-1CE7-F4A1356EAF9E}"/>
              </a:ext>
            </a:extLst>
          </p:cNvPr>
          <p:cNvSpPr txBox="1"/>
          <p:nvPr/>
        </p:nvSpPr>
        <p:spPr>
          <a:xfrm>
            <a:off x="6629401" y="2971800"/>
            <a:ext cx="1666241" cy="584776"/>
          </a:xfrm>
          <a:prstGeom prst="rect">
            <a:avLst/>
          </a:prstGeom>
          <a:noFill/>
        </p:spPr>
        <p:txBody>
          <a:bodyPr wrap="none" rtlCol="0">
            <a:spAutoFit/>
          </a:bodyPr>
          <a:lstStyle/>
          <a:p>
            <a:r>
              <a:rPr lang="en-US" sz="1600" i="1" dirty="0"/>
              <a:t>Guilty by Reason </a:t>
            </a:r>
          </a:p>
          <a:p>
            <a:r>
              <a:rPr lang="en-US" sz="1600" i="1" dirty="0"/>
              <a:t>of Insanity </a:t>
            </a:r>
            <a:r>
              <a:rPr lang="en-US" sz="1600" dirty="0"/>
              <a:t>(1998)</a:t>
            </a:r>
          </a:p>
        </p:txBody>
      </p:sp>
      <p:sp>
        <p:nvSpPr>
          <p:cNvPr id="18" name="TextBox 17">
            <a:extLst>
              <a:ext uri="{FF2B5EF4-FFF2-40B4-BE49-F238E27FC236}">
                <a16:creationId xmlns:a16="http://schemas.microsoft.com/office/drawing/2014/main" id="{F81E1090-1E93-3F7E-ADE0-8D10A37FDFB1}"/>
              </a:ext>
            </a:extLst>
          </p:cNvPr>
          <p:cNvSpPr txBox="1"/>
          <p:nvPr/>
        </p:nvSpPr>
        <p:spPr>
          <a:xfrm>
            <a:off x="3124200" y="2117032"/>
            <a:ext cx="1789606" cy="584776"/>
          </a:xfrm>
          <a:prstGeom prst="rect">
            <a:avLst/>
          </a:prstGeom>
          <a:noFill/>
        </p:spPr>
        <p:txBody>
          <a:bodyPr wrap="none" rtlCol="0">
            <a:spAutoFit/>
          </a:bodyPr>
          <a:lstStyle/>
          <a:p>
            <a:r>
              <a:rPr lang="en-US" sz="1600" i="1" dirty="0"/>
              <a:t>“Damaged,” </a:t>
            </a:r>
          </a:p>
          <a:p>
            <a:r>
              <a:rPr lang="en-US" sz="1600" dirty="0"/>
              <a:t>New Yorker (1997)</a:t>
            </a:r>
          </a:p>
        </p:txBody>
      </p:sp>
      <p:sp>
        <p:nvSpPr>
          <p:cNvPr id="19" name="TextBox 18">
            <a:extLst>
              <a:ext uri="{FF2B5EF4-FFF2-40B4-BE49-F238E27FC236}">
                <a16:creationId xmlns:a16="http://schemas.microsoft.com/office/drawing/2014/main" id="{E2AC4A96-FEE6-565D-EA2F-77BD8CC11FAB}"/>
              </a:ext>
            </a:extLst>
          </p:cNvPr>
          <p:cNvSpPr txBox="1"/>
          <p:nvPr/>
        </p:nvSpPr>
        <p:spPr>
          <a:xfrm>
            <a:off x="6705600" y="-1407"/>
            <a:ext cx="1431602" cy="584776"/>
          </a:xfrm>
          <a:prstGeom prst="rect">
            <a:avLst/>
          </a:prstGeom>
          <a:noFill/>
        </p:spPr>
        <p:txBody>
          <a:bodyPr wrap="none" rtlCol="0">
            <a:spAutoFit/>
          </a:bodyPr>
          <a:lstStyle/>
          <a:p>
            <a:r>
              <a:rPr lang="en-US" sz="1600" i="1" dirty="0"/>
              <a:t>Interview with </a:t>
            </a:r>
          </a:p>
          <a:p>
            <a:r>
              <a:rPr lang="en-US" sz="1600" i="1" dirty="0"/>
              <a:t>TV Station</a:t>
            </a:r>
            <a:endParaRPr lang="en-US" sz="1600" dirty="0"/>
          </a:p>
        </p:txBody>
      </p:sp>
      <p:sp>
        <p:nvSpPr>
          <p:cNvPr id="20" name="TextBox 19">
            <a:extLst>
              <a:ext uri="{FF2B5EF4-FFF2-40B4-BE49-F238E27FC236}">
                <a16:creationId xmlns:a16="http://schemas.microsoft.com/office/drawing/2014/main" id="{BFA1BAD8-BF34-F29B-B064-8CDF84C06269}"/>
              </a:ext>
            </a:extLst>
          </p:cNvPr>
          <p:cNvSpPr txBox="1"/>
          <p:nvPr/>
        </p:nvSpPr>
        <p:spPr>
          <a:xfrm>
            <a:off x="4267201" y="5638800"/>
            <a:ext cx="1371623" cy="338554"/>
          </a:xfrm>
          <a:prstGeom prst="rect">
            <a:avLst/>
          </a:prstGeom>
          <a:noFill/>
        </p:spPr>
        <p:txBody>
          <a:bodyPr wrap="none" rtlCol="0">
            <a:spAutoFit/>
          </a:bodyPr>
          <a:lstStyle/>
          <a:p>
            <a:r>
              <a:rPr lang="en-US" sz="1600" i="1" dirty="0"/>
              <a:t>Frozen </a:t>
            </a:r>
            <a:r>
              <a:rPr lang="en-US" sz="1600" dirty="0"/>
              <a:t>(2003)</a:t>
            </a:r>
          </a:p>
        </p:txBody>
      </p:sp>
      <p:sp>
        <p:nvSpPr>
          <p:cNvPr id="3" name="TextBox 2">
            <a:extLst>
              <a:ext uri="{FF2B5EF4-FFF2-40B4-BE49-F238E27FC236}">
                <a16:creationId xmlns:a16="http://schemas.microsoft.com/office/drawing/2014/main" id="{CD4D2AE0-0745-4D3B-5DF6-7C58FE276A4E}"/>
              </a:ext>
            </a:extLst>
          </p:cNvPr>
          <p:cNvSpPr txBox="1"/>
          <p:nvPr/>
        </p:nvSpPr>
        <p:spPr>
          <a:xfrm>
            <a:off x="8458200" y="1295400"/>
            <a:ext cx="2850266" cy="2800767"/>
          </a:xfrm>
          <a:prstGeom prst="rect">
            <a:avLst/>
          </a:prstGeom>
          <a:noFill/>
        </p:spPr>
        <p:txBody>
          <a:bodyPr wrap="square" rtlCol="0">
            <a:spAutoFit/>
          </a:bodyPr>
          <a:lstStyle/>
          <a:p>
            <a:r>
              <a:rPr lang="en-US" sz="1600" dirty="0"/>
              <a:t>Facts:</a:t>
            </a:r>
          </a:p>
          <a:p>
            <a:pPr marL="285750" indent="-285750">
              <a:buFont typeface="Arial"/>
              <a:buChar char="•"/>
            </a:pPr>
            <a:r>
              <a:rPr lang="en-US" sz="1600" dirty="0"/>
              <a:t>New York academic</a:t>
            </a:r>
          </a:p>
          <a:p>
            <a:pPr marL="285750" indent="-285750">
              <a:buFont typeface="Arial"/>
              <a:buChar char="•"/>
            </a:pPr>
            <a:r>
              <a:rPr lang="en-US" sz="1600" dirty="0"/>
              <a:t>Neurologist collaborator</a:t>
            </a:r>
          </a:p>
          <a:p>
            <a:pPr marL="285750" indent="-285750">
              <a:buFont typeface="Arial"/>
              <a:buChar char="•"/>
            </a:pPr>
            <a:r>
              <a:rPr lang="en-US" sz="1600" dirty="0"/>
              <a:t>Study 15 killers</a:t>
            </a:r>
          </a:p>
          <a:p>
            <a:pPr marL="285750" indent="-285750">
              <a:buFont typeface="Arial"/>
              <a:buChar char="•"/>
            </a:pPr>
            <a:r>
              <a:rPr lang="en-US" sz="1600" dirty="0"/>
              <a:t>Sniff</a:t>
            </a:r>
          </a:p>
          <a:p>
            <a:pPr marL="285750" indent="-285750">
              <a:buFont typeface="Arial"/>
              <a:buChar char="•"/>
            </a:pPr>
            <a:r>
              <a:rPr lang="en-US" sz="1600" dirty="0"/>
              <a:t>Kiss</a:t>
            </a:r>
          </a:p>
          <a:p>
            <a:pPr marL="285750" indent="-285750">
              <a:buFont typeface="Arial"/>
              <a:buChar char="•"/>
            </a:pPr>
            <a:r>
              <a:rPr lang="en-US" sz="1600" dirty="0"/>
              <a:t>Backpack</a:t>
            </a:r>
          </a:p>
          <a:p>
            <a:pPr marL="285750" indent="-285750">
              <a:buFont typeface="Arial"/>
              <a:buChar char="•"/>
            </a:pPr>
            <a:r>
              <a:rPr lang="en-US" sz="1600" dirty="0"/>
              <a:t>Biting fantasy</a:t>
            </a:r>
          </a:p>
          <a:p>
            <a:pPr marL="285750" indent="-285750">
              <a:buFont typeface="Arial"/>
              <a:buChar char="•"/>
            </a:pPr>
            <a:r>
              <a:rPr lang="en-US" sz="1600" dirty="0"/>
              <a:t>Theory of serial killing</a:t>
            </a:r>
          </a:p>
          <a:p>
            <a:pPr marL="285750" indent="-285750">
              <a:buFont typeface="Wingdings" charset="2"/>
              <a:buChar char="§"/>
            </a:pPr>
            <a:endParaRPr lang="en-US" sz="1600" dirty="0"/>
          </a:p>
          <a:p>
            <a:endParaRPr lang="en-US" sz="1600" dirty="0"/>
          </a:p>
        </p:txBody>
      </p:sp>
      <p:sp>
        <p:nvSpPr>
          <p:cNvPr id="21" name="TextBox 20">
            <a:extLst>
              <a:ext uri="{FF2B5EF4-FFF2-40B4-BE49-F238E27FC236}">
                <a16:creationId xmlns:a16="http://schemas.microsoft.com/office/drawing/2014/main" id="{4B78E013-D76D-EE57-B410-E737DA646700}"/>
              </a:ext>
            </a:extLst>
          </p:cNvPr>
          <p:cNvSpPr txBox="1"/>
          <p:nvPr/>
        </p:nvSpPr>
        <p:spPr>
          <a:xfrm>
            <a:off x="7462521" y="4162216"/>
            <a:ext cx="2667000" cy="2800767"/>
          </a:xfrm>
          <a:prstGeom prst="rect">
            <a:avLst/>
          </a:prstGeom>
          <a:noFill/>
        </p:spPr>
        <p:txBody>
          <a:bodyPr wrap="square" rtlCol="0">
            <a:spAutoFit/>
          </a:bodyPr>
          <a:lstStyle/>
          <a:p>
            <a:r>
              <a:rPr lang="en-US" sz="1600" dirty="0">
                <a:solidFill>
                  <a:srgbClr val="0000FF"/>
                </a:solidFill>
              </a:rPr>
              <a:t>Fiction:</a:t>
            </a:r>
          </a:p>
          <a:p>
            <a:pPr marL="285750" indent="-285750">
              <a:buFont typeface="Arial"/>
              <a:buChar char="•"/>
            </a:pPr>
            <a:r>
              <a:rPr lang="en-US" sz="1600" dirty="0">
                <a:solidFill>
                  <a:srgbClr val="0000FF"/>
                </a:solidFill>
              </a:rPr>
              <a:t>New York academic</a:t>
            </a:r>
          </a:p>
          <a:p>
            <a:pPr marL="285750" indent="-285750">
              <a:buFont typeface="Arial"/>
              <a:buChar char="•"/>
            </a:pPr>
            <a:r>
              <a:rPr lang="en-US" sz="1600" dirty="0">
                <a:solidFill>
                  <a:srgbClr val="0000FF"/>
                </a:solidFill>
              </a:rPr>
              <a:t>Neurologist collaborator</a:t>
            </a:r>
          </a:p>
          <a:p>
            <a:pPr marL="285750" indent="-285750">
              <a:buFont typeface="Arial"/>
              <a:buChar char="•"/>
            </a:pPr>
            <a:r>
              <a:rPr lang="en-US" sz="1600" dirty="0">
                <a:solidFill>
                  <a:srgbClr val="0000FF"/>
                </a:solidFill>
              </a:rPr>
              <a:t>Study 15 killers</a:t>
            </a:r>
          </a:p>
          <a:p>
            <a:pPr marL="285750" indent="-285750">
              <a:buFont typeface="Arial"/>
              <a:buChar char="•"/>
            </a:pPr>
            <a:r>
              <a:rPr lang="en-US" sz="1600" dirty="0">
                <a:solidFill>
                  <a:srgbClr val="0000FF"/>
                </a:solidFill>
              </a:rPr>
              <a:t>Sniff</a:t>
            </a:r>
          </a:p>
          <a:p>
            <a:pPr marL="285750" indent="-285750">
              <a:buFont typeface="Arial"/>
              <a:buChar char="•"/>
            </a:pPr>
            <a:r>
              <a:rPr lang="en-US" sz="1600" dirty="0">
                <a:solidFill>
                  <a:srgbClr val="0000FF"/>
                </a:solidFill>
              </a:rPr>
              <a:t>Kiss</a:t>
            </a:r>
          </a:p>
          <a:p>
            <a:pPr marL="285750" indent="-285750">
              <a:buFont typeface="Arial"/>
              <a:buChar char="•"/>
            </a:pPr>
            <a:r>
              <a:rPr lang="en-US" sz="1600" dirty="0">
                <a:solidFill>
                  <a:srgbClr val="0000FF"/>
                </a:solidFill>
              </a:rPr>
              <a:t>Backpack</a:t>
            </a:r>
          </a:p>
          <a:p>
            <a:pPr marL="285750" indent="-285750">
              <a:buFont typeface="Arial"/>
              <a:buChar char="•"/>
            </a:pPr>
            <a:r>
              <a:rPr lang="en-US" sz="1600" dirty="0">
                <a:solidFill>
                  <a:srgbClr val="0000FF"/>
                </a:solidFill>
              </a:rPr>
              <a:t>Biting fantasy</a:t>
            </a:r>
          </a:p>
          <a:p>
            <a:pPr marL="285750" indent="-285750">
              <a:buFont typeface="Arial"/>
              <a:buChar char="•"/>
            </a:pPr>
            <a:r>
              <a:rPr lang="en-US" sz="1600" dirty="0">
                <a:solidFill>
                  <a:srgbClr val="0000FF"/>
                </a:solidFill>
              </a:rPr>
              <a:t>Theory of serial killing</a:t>
            </a:r>
          </a:p>
          <a:p>
            <a:pPr marL="285750" indent="-285750">
              <a:buFont typeface="Arial"/>
              <a:buChar char="•"/>
            </a:pPr>
            <a:r>
              <a:rPr lang="en-US" sz="1600" dirty="0">
                <a:solidFill>
                  <a:srgbClr val="FF0000"/>
                </a:solidFill>
              </a:rPr>
              <a:t>Affair with collaborator</a:t>
            </a:r>
          </a:p>
          <a:p>
            <a:endParaRPr lang="en-US" sz="1600" dirty="0"/>
          </a:p>
        </p:txBody>
      </p:sp>
    </p:spTree>
    <p:extLst>
      <p:ext uri="{BB962C8B-B14F-4D97-AF65-F5344CB8AC3E}">
        <p14:creationId xmlns:p14="http://schemas.microsoft.com/office/powerpoint/2010/main" val="568992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dirty="0"/>
              <a:t>Differentiating Copyright and Plagiarism</a:t>
            </a:r>
          </a:p>
        </p:txBody>
      </p:sp>
      <p:sp>
        <p:nvSpPr>
          <p:cNvPr id="7" name="Text Placeholder 6"/>
          <p:cNvSpPr>
            <a:spLocks noGrp="1"/>
          </p:cNvSpPr>
          <p:nvPr>
            <p:ph type="body" idx="1"/>
          </p:nvPr>
        </p:nvSpPr>
        <p:spPr/>
        <p:txBody>
          <a:bodyPr/>
          <a:lstStyle/>
          <a:p>
            <a:r>
              <a:rPr lang="en-US" dirty="0"/>
              <a:t>Copyright</a:t>
            </a:r>
          </a:p>
        </p:txBody>
      </p:sp>
      <p:sp>
        <p:nvSpPr>
          <p:cNvPr id="8" name="Content Placeholder 7"/>
          <p:cNvSpPr>
            <a:spLocks noGrp="1"/>
          </p:cNvSpPr>
          <p:nvPr>
            <p:ph sz="half" idx="2"/>
          </p:nvPr>
        </p:nvSpPr>
        <p:spPr/>
        <p:txBody>
          <a:bodyPr/>
          <a:lstStyle/>
          <a:p>
            <a:r>
              <a:rPr lang="en-US" dirty="0"/>
              <a:t>No protection for ideas or facts</a:t>
            </a:r>
          </a:p>
          <a:p>
            <a:r>
              <a:rPr lang="en-US" dirty="0"/>
              <a:t>Attribution does not excuse a violation</a:t>
            </a:r>
          </a:p>
          <a:p>
            <a:r>
              <a:rPr lang="en-US" dirty="0"/>
              <a:t>“Work for hire” doctrine causes copyrights often to be held by employers</a:t>
            </a:r>
          </a:p>
          <a:p>
            <a:r>
              <a:rPr lang="en-US" dirty="0"/>
              <a:t>Legal sanctions</a:t>
            </a:r>
          </a:p>
        </p:txBody>
      </p:sp>
      <p:sp>
        <p:nvSpPr>
          <p:cNvPr id="9" name="Text Placeholder 8"/>
          <p:cNvSpPr>
            <a:spLocks noGrp="1"/>
          </p:cNvSpPr>
          <p:nvPr>
            <p:ph type="body" sz="quarter" idx="3"/>
          </p:nvPr>
        </p:nvSpPr>
        <p:spPr/>
        <p:txBody>
          <a:bodyPr/>
          <a:lstStyle/>
          <a:p>
            <a:r>
              <a:rPr lang="en-US" dirty="0"/>
              <a:t>Plagiarism</a:t>
            </a:r>
          </a:p>
        </p:txBody>
      </p:sp>
      <p:sp>
        <p:nvSpPr>
          <p:cNvPr id="10" name="Content Placeholder 9"/>
          <p:cNvSpPr>
            <a:spLocks noGrp="1"/>
          </p:cNvSpPr>
          <p:nvPr>
            <p:ph sz="quarter" idx="4"/>
          </p:nvPr>
        </p:nvSpPr>
        <p:spPr/>
        <p:txBody>
          <a:bodyPr/>
          <a:lstStyle/>
          <a:p>
            <a:r>
              <a:rPr lang="en-US" dirty="0"/>
              <a:t>Protection for ideas and perhaps for facts</a:t>
            </a:r>
          </a:p>
          <a:p>
            <a:r>
              <a:rPr lang="en-US" dirty="0"/>
              <a:t>Proper attribution is an antidote</a:t>
            </a:r>
          </a:p>
          <a:p>
            <a:r>
              <a:rPr lang="en-US" dirty="0"/>
              <a:t>Proper attribution requires identification of the individual author, not his or her employer</a:t>
            </a:r>
          </a:p>
          <a:p>
            <a:r>
              <a:rPr lang="en-US" dirty="0"/>
              <a:t>Only extralegal sanctions </a:t>
            </a:r>
          </a:p>
        </p:txBody>
      </p:sp>
      <p:sp>
        <p:nvSpPr>
          <p:cNvPr id="2" name="Date Placeholder 1"/>
          <p:cNvSpPr>
            <a:spLocks noGrp="1"/>
          </p:cNvSpPr>
          <p:nvPr>
            <p:ph type="dt" sz="half" idx="10"/>
          </p:nvPr>
        </p:nvSpPr>
        <p:spPr/>
        <p:txBody>
          <a:bodyPr/>
          <a:lstStyle/>
          <a:p>
            <a:fld id="{547B305F-7B25-FA4E-8F25-1DCD1FAA8AAC}" type="datetime4">
              <a:rPr lang="en-US" smtClean="0"/>
              <a:pPr/>
              <a:t>April 15, 2024</a:t>
            </a:fld>
            <a:endParaRPr lang="en-US"/>
          </a:p>
        </p:txBody>
      </p:sp>
    </p:spTree>
    <p:extLst>
      <p:ext uri="{BB962C8B-B14F-4D97-AF65-F5344CB8AC3E}">
        <p14:creationId xmlns:p14="http://schemas.microsoft.com/office/powerpoint/2010/main" val="1189179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7B305F-7B25-FA4E-8F25-1DCD1FAA8AAC}" type="datetime4">
              <a:rPr lang="en-US" smtClean="0"/>
              <a:pPr/>
              <a:t>April 15, 2024</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754346667"/>
              </p:ext>
            </p:extLst>
          </p:nvPr>
        </p:nvGraphicFramePr>
        <p:xfrm>
          <a:off x="601884" y="990600"/>
          <a:ext cx="10637133" cy="4449502"/>
        </p:xfrm>
        <a:graphic>
          <a:graphicData uri="http://schemas.openxmlformats.org/drawingml/2006/table">
            <a:tbl>
              <a:tblPr firstRow="1" firstCol="1" bandRow="1">
                <a:tableStyleId>{5C22544A-7EE6-4342-B048-85BDC9FD1C3A}</a:tableStyleId>
              </a:tblPr>
              <a:tblGrid>
                <a:gridCol w="4969809">
                  <a:extLst>
                    <a:ext uri="{9D8B030D-6E8A-4147-A177-3AD203B41FA5}">
                      <a16:colId xmlns:a16="http://schemas.microsoft.com/office/drawing/2014/main" val="20000"/>
                    </a:ext>
                  </a:extLst>
                </a:gridCol>
                <a:gridCol w="1731932">
                  <a:extLst>
                    <a:ext uri="{9D8B030D-6E8A-4147-A177-3AD203B41FA5}">
                      <a16:colId xmlns:a16="http://schemas.microsoft.com/office/drawing/2014/main" val="20001"/>
                    </a:ext>
                  </a:extLst>
                </a:gridCol>
                <a:gridCol w="1794076">
                  <a:extLst>
                    <a:ext uri="{9D8B030D-6E8A-4147-A177-3AD203B41FA5}">
                      <a16:colId xmlns:a16="http://schemas.microsoft.com/office/drawing/2014/main" val="20002"/>
                    </a:ext>
                  </a:extLst>
                </a:gridCol>
                <a:gridCol w="2141316">
                  <a:extLst>
                    <a:ext uri="{9D8B030D-6E8A-4147-A177-3AD203B41FA5}">
                      <a16:colId xmlns:a16="http://schemas.microsoft.com/office/drawing/2014/main" val="20003"/>
                    </a:ext>
                  </a:extLst>
                </a:gridCol>
              </a:tblGrid>
              <a:tr h="1112375">
                <a:tc>
                  <a:txBody>
                    <a:bodyPr/>
                    <a:lstStyle/>
                    <a:p>
                      <a:pPr marL="0" marR="0">
                        <a:spcBef>
                          <a:spcPts val="0"/>
                        </a:spcBef>
                        <a:spcAft>
                          <a:spcPts val="0"/>
                        </a:spcAft>
                      </a:pPr>
                      <a:r>
                        <a:rPr lang="en-US" sz="2400" b="0">
                          <a:solidFill>
                            <a:schemeClr val="tx1"/>
                          </a:solidFill>
                          <a:effectLst/>
                          <a:latin typeface="+mn-lt"/>
                        </a:rPr>
                        <a:t> </a:t>
                      </a:r>
                      <a:endParaRPr lang="en-US" sz="2400" b="0">
                        <a:solidFill>
                          <a:schemeClr val="tx1"/>
                        </a:solidFill>
                        <a:effectLst/>
                        <a:latin typeface="+mn-lt"/>
                        <a:ea typeface="ＭＳ 明朝" charset="-128"/>
                        <a:cs typeface="Times New Roman" charset="0"/>
                      </a:endParaRPr>
                    </a:p>
                  </a:txBody>
                  <a:tcPr marL="67456" marR="674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2400" b="0">
                          <a:solidFill>
                            <a:schemeClr val="tx1"/>
                          </a:solidFill>
                          <a:effectLst/>
                          <a:latin typeface="+mn-lt"/>
                        </a:rPr>
                        <a:t>Immoral?</a:t>
                      </a:r>
                      <a:endParaRPr lang="en-US" sz="2400" b="0">
                        <a:solidFill>
                          <a:schemeClr val="tx1"/>
                        </a:solidFill>
                        <a:effectLst/>
                        <a:latin typeface="+mn-lt"/>
                        <a:ea typeface="ＭＳ 明朝" charset="-128"/>
                        <a:cs typeface="Times New Roman" charset="0"/>
                      </a:endParaRPr>
                    </a:p>
                  </a:txBody>
                  <a:tcPr marL="67456" marR="674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2400" b="0" dirty="0">
                          <a:solidFill>
                            <a:schemeClr val="tx1"/>
                          </a:solidFill>
                          <a:effectLst/>
                          <a:latin typeface="+mn-lt"/>
                        </a:rPr>
                        <a:t>Plagiarism?</a:t>
                      </a:r>
                      <a:endParaRPr lang="en-US" sz="2400" b="0" dirty="0">
                        <a:solidFill>
                          <a:schemeClr val="tx1"/>
                        </a:solidFill>
                        <a:effectLst/>
                        <a:latin typeface="+mn-lt"/>
                        <a:ea typeface="ＭＳ 明朝" charset="-128"/>
                        <a:cs typeface="Times New Roman" charset="0"/>
                      </a:endParaRPr>
                    </a:p>
                  </a:txBody>
                  <a:tcPr marL="67456" marR="674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2400" b="0" dirty="0">
                          <a:solidFill>
                            <a:schemeClr val="tx1"/>
                          </a:solidFill>
                          <a:effectLst/>
                          <a:latin typeface="+mn-lt"/>
                        </a:rPr>
                        <a:t>Copyright Infringement?</a:t>
                      </a:r>
                    </a:p>
                    <a:p>
                      <a:pPr marL="0" marR="0">
                        <a:spcBef>
                          <a:spcPts val="0"/>
                        </a:spcBef>
                        <a:spcAft>
                          <a:spcPts val="0"/>
                        </a:spcAft>
                      </a:pPr>
                      <a:r>
                        <a:rPr lang="en-US" sz="2400" b="0" dirty="0">
                          <a:solidFill>
                            <a:schemeClr val="tx1"/>
                          </a:solidFill>
                          <a:effectLst/>
                          <a:latin typeface="+mn-lt"/>
                        </a:rPr>
                        <a:t>(ignore fair use)</a:t>
                      </a:r>
                      <a:endParaRPr lang="en-US" sz="2400" b="0" dirty="0">
                        <a:solidFill>
                          <a:schemeClr val="tx1"/>
                        </a:solidFill>
                        <a:effectLst/>
                        <a:latin typeface="+mn-lt"/>
                        <a:ea typeface="ＭＳ 明朝" charset="-128"/>
                        <a:cs typeface="Times New Roman" charset="0"/>
                      </a:endParaRPr>
                    </a:p>
                  </a:txBody>
                  <a:tcPr marL="67456" marR="674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741584">
                <a:tc>
                  <a:txBody>
                    <a:bodyPr/>
                    <a:lstStyle/>
                    <a:p>
                      <a:pPr marL="0" marR="0">
                        <a:spcBef>
                          <a:spcPts val="0"/>
                        </a:spcBef>
                        <a:spcAft>
                          <a:spcPts val="0"/>
                        </a:spcAft>
                      </a:pPr>
                      <a:r>
                        <a:rPr lang="en-US" sz="2400" b="0" dirty="0">
                          <a:solidFill>
                            <a:schemeClr val="tx1"/>
                          </a:solidFill>
                          <a:effectLst/>
                          <a:latin typeface="+mn-lt"/>
                        </a:rPr>
                        <a:t>1. </a:t>
                      </a:r>
                      <a:r>
                        <a:rPr lang="en-US" sz="2400" b="0" dirty="0" err="1">
                          <a:solidFill>
                            <a:schemeClr val="tx1"/>
                          </a:solidFill>
                          <a:effectLst/>
                          <a:latin typeface="+mn-lt"/>
                        </a:rPr>
                        <a:t>Lavery</a:t>
                      </a:r>
                      <a:r>
                        <a:rPr lang="en-US" sz="2400" b="0" dirty="0">
                          <a:solidFill>
                            <a:schemeClr val="tx1"/>
                          </a:solidFill>
                          <a:effectLst/>
                          <a:latin typeface="+mn-lt"/>
                        </a:rPr>
                        <a:t> reproduces Franklin quotations (“Killing Jews”, etc.)</a:t>
                      </a:r>
                      <a:endParaRPr lang="en-US" sz="2400" b="0" dirty="0">
                        <a:solidFill>
                          <a:schemeClr val="tx1"/>
                        </a:solidFill>
                        <a:effectLst/>
                        <a:latin typeface="+mn-lt"/>
                        <a:ea typeface="ＭＳ 明朝" charset="-128"/>
                        <a:cs typeface="Times New Roman" charset="0"/>
                      </a:endParaRPr>
                    </a:p>
                  </a:txBody>
                  <a:tcPr marL="67456" marR="674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2400" b="0">
                          <a:solidFill>
                            <a:schemeClr val="tx1"/>
                          </a:solidFill>
                          <a:effectLst/>
                          <a:latin typeface="+mn-lt"/>
                        </a:rPr>
                        <a:t> </a:t>
                      </a:r>
                      <a:endParaRPr lang="en-US" sz="2400" b="0">
                        <a:solidFill>
                          <a:schemeClr val="tx1"/>
                        </a:solidFill>
                        <a:effectLst/>
                        <a:latin typeface="+mn-lt"/>
                        <a:ea typeface="ＭＳ 明朝" charset="-128"/>
                        <a:cs typeface="Times New Roman" charset="0"/>
                      </a:endParaRPr>
                    </a:p>
                  </a:txBody>
                  <a:tcPr marL="67456" marR="674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2400" b="0">
                          <a:solidFill>
                            <a:schemeClr val="tx1"/>
                          </a:solidFill>
                          <a:effectLst/>
                          <a:latin typeface="+mn-lt"/>
                        </a:rPr>
                        <a:t> </a:t>
                      </a:r>
                      <a:endParaRPr lang="en-US" sz="2400" b="0">
                        <a:solidFill>
                          <a:schemeClr val="tx1"/>
                        </a:solidFill>
                        <a:effectLst/>
                        <a:latin typeface="+mn-lt"/>
                        <a:ea typeface="ＭＳ 明朝" charset="-128"/>
                        <a:cs typeface="Times New Roman" charset="0"/>
                      </a:endParaRPr>
                    </a:p>
                  </a:txBody>
                  <a:tcPr marL="67456" marR="674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endParaRPr lang="en-US" sz="2400" b="0">
                        <a:solidFill>
                          <a:schemeClr val="tx1"/>
                        </a:solidFill>
                        <a:effectLst/>
                        <a:latin typeface="+mn-lt"/>
                        <a:ea typeface="ＭＳ 明朝" charset="-128"/>
                        <a:cs typeface="Times New Roman" charset="0"/>
                      </a:endParaRPr>
                    </a:p>
                  </a:txBody>
                  <a:tcPr marL="67456" marR="674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741584">
                <a:tc>
                  <a:txBody>
                    <a:bodyPr/>
                    <a:lstStyle/>
                    <a:p>
                      <a:pPr marL="0" marR="0">
                        <a:spcBef>
                          <a:spcPts val="0"/>
                        </a:spcBef>
                        <a:spcAft>
                          <a:spcPts val="0"/>
                        </a:spcAft>
                      </a:pPr>
                      <a:r>
                        <a:rPr lang="en-US" sz="2400" b="0">
                          <a:solidFill>
                            <a:schemeClr val="tx1"/>
                          </a:solidFill>
                          <a:effectLst/>
                          <a:latin typeface="+mn-lt"/>
                        </a:rPr>
                        <a:t>2. Lavery uses details from Lewis’ life (kiss, sniff, bite, etc.)</a:t>
                      </a:r>
                      <a:endParaRPr lang="en-US" sz="2400" b="0">
                        <a:solidFill>
                          <a:schemeClr val="tx1"/>
                        </a:solidFill>
                        <a:effectLst/>
                        <a:latin typeface="+mn-lt"/>
                        <a:ea typeface="ＭＳ 明朝" charset="-128"/>
                        <a:cs typeface="Times New Roman" charset="0"/>
                      </a:endParaRPr>
                    </a:p>
                  </a:txBody>
                  <a:tcPr marL="67456" marR="674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2400" b="0">
                          <a:solidFill>
                            <a:schemeClr val="tx1"/>
                          </a:solidFill>
                          <a:effectLst/>
                          <a:latin typeface="+mn-lt"/>
                        </a:rPr>
                        <a:t> </a:t>
                      </a:r>
                      <a:endParaRPr lang="en-US" sz="2400" b="0">
                        <a:solidFill>
                          <a:schemeClr val="tx1"/>
                        </a:solidFill>
                        <a:effectLst/>
                        <a:latin typeface="+mn-lt"/>
                        <a:ea typeface="ＭＳ 明朝" charset="-128"/>
                        <a:cs typeface="Times New Roman" charset="0"/>
                      </a:endParaRPr>
                    </a:p>
                  </a:txBody>
                  <a:tcPr marL="67456" marR="674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2400" b="0">
                          <a:solidFill>
                            <a:schemeClr val="tx1"/>
                          </a:solidFill>
                          <a:effectLst/>
                          <a:latin typeface="+mn-lt"/>
                        </a:rPr>
                        <a:t> </a:t>
                      </a:r>
                      <a:endParaRPr lang="en-US" sz="2400" b="0">
                        <a:solidFill>
                          <a:schemeClr val="tx1"/>
                        </a:solidFill>
                        <a:effectLst/>
                        <a:latin typeface="+mn-lt"/>
                        <a:ea typeface="ＭＳ 明朝" charset="-128"/>
                        <a:cs typeface="Times New Roman" charset="0"/>
                      </a:endParaRPr>
                    </a:p>
                  </a:txBody>
                  <a:tcPr marL="67456" marR="674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endParaRPr lang="en-US" sz="2400" b="0">
                        <a:solidFill>
                          <a:schemeClr val="tx1"/>
                        </a:solidFill>
                        <a:effectLst/>
                        <a:latin typeface="+mn-lt"/>
                        <a:ea typeface="ＭＳ 明朝" charset="-128"/>
                        <a:cs typeface="Times New Roman" charset="0"/>
                      </a:endParaRPr>
                    </a:p>
                  </a:txBody>
                  <a:tcPr marL="67456" marR="674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741584">
                <a:tc>
                  <a:txBody>
                    <a:bodyPr/>
                    <a:lstStyle/>
                    <a:p>
                      <a:pPr marL="0" marR="0">
                        <a:spcBef>
                          <a:spcPts val="0"/>
                        </a:spcBef>
                        <a:spcAft>
                          <a:spcPts val="0"/>
                        </a:spcAft>
                      </a:pPr>
                      <a:r>
                        <a:rPr lang="en-US" sz="2400" b="0">
                          <a:solidFill>
                            <a:schemeClr val="tx1"/>
                          </a:solidFill>
                          <a:effectLst/>
                          <a:latin typeface="+mn-lt"/>
                        </a:rPr>
                        <a:t>3. Lavery adds fictitious affair to “Frozen”</a:t>
                      </a:r>
                      <a:endParaRPr lang="en-US" sz="2400" b="0">
                        <a:solidFill>
                          <a:schemeClr val="tx1"/>
                        </a:solidFill>
                        <a:effectLst/>
                        <a:latin typeface="+mn-lt"/>
                        <a:ea typeface="ＭＳ 明朝" charset="-128"/>
                        <a:cs typeface="Times New Roman" charset="0"/>
                      </a:endParaRPr>
                    </a:p>
                  </a:txBody>
                  <a:tcPr marL="67456" marR="674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2400" b="0">
                          <a:solidFill>
                            <a:schemeClr val="tx1"/>
                          </a:solidFill>
                          <a:effectLst/>
                          <a:latin typeface="+mn-lt"/>
                        </a:rPr>
                        <a:t> </a:t>
                      </a:r>
                      <a:endParaRPr lang="en-US" sz="2400" b="0">
                        <a:solidFill>
                          <a:schemeClr val="tx1"/>
                        </a:solidFill>
                        <a:effectLst/>
                        <a:latin typeface="+mn-lt"/>
                        <a:ea typeface="ＭＳ 明朝" charset="-128"/>
                        <a:cs typeface="Times New Roman" charset="0"/>
                      </a:endParaRPr>
                    </a:p>
                  </a:txBody>
                  <a:tcPr marL="67456" marR="674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2400" b="0">
                          <a:solidFill>
                            <a:schemeClr val="tx1"/>
                          </a:solidFill>
                          <a:effectLst/>
                          <a:latin typeface="+mn-lt"/>
                        </a:rPr>
                        <a:t> </a:t>
                      </a:r>
                      <a:endParaRPr lang="en-US" sz="2400" b="0">
                        <a:solidFill>
                          <a:schemeClr val="tx1"/>
                        </a:solidFill>
                        <a:effectLst/>
                        <a:latin typeface="+mn-lt"/>
                        <a:ea typeface="ＭＳ 明朝" charset="-128"/>
                        <a:cs typeface="Times New Roman" charset="0"/>
                      </a:endParaRPr>
                    </a:p>
                  </a:txBody>
                  <a:tcPr marL="67456" marR="674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endParaRPr lang="en-US" sz="2400" b="0">
                        <a:solidFill>
                          <a:schemeClr val="tx1"/>
                        </a:solidFill>
                        <a:effectLst/>
                        <a:latin typeface="+mn-lt"/>
                        <a:ea typeface="ＭＳ 明朝" charset="-128"/>
                        <a:cs typeface="Times New Roman" charset="0"/>
                      </a:endParaRPr>
                    </a:p>
                  </a:txBody>
                  <a:tcPr marL="67456" marR="674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112375">
                <a:tc>
                  <a:txBody>
                    <a:bodyPr/>
                    <a:lstStyle/>
                    <a:p>
                      <a:pPr marL="0" marR="0">
                        <a:spcBef>
                          <a:spcPts val="0"/>
                        </a:spcBef>
                        <a:spcAft>
                          <a:spcPts val="0"/>
                        </a:spcAft>
                      </a:pPr>
                      <a:r>
                        <a:rPr lang="en-US" sz="2400" b="0">
                          <a:solidFill>
                            <a:schemeClr val="tx1"/>
                          </a:solidFill>
                          <a:effectLst/>
                          <a:latin typeface="+mn-lt"/>
                        </a:rPr>
                        <a:t>4. Lavery reproduces passages from Gladwell article (“crime of illness”; “function of the cortex”; etc.)</a:t>
                      </a:r>
                      <a:endParaRPr lang="en-US" sz="2400" b="0">
                        <a:solidFill>
                          <a:schemeClr val="tx1"/>
                        </a:solidFill>
                        <a:effectLst/>
                        <a:latin typeface="+mn-lt"/>
                        <a:ea typeface="ＭＳ 明朝" charset="-128"/>
                        <a:cs typeface="Times New Roman" charset="0"/>
                      </a:endParaRPr>
                    </a:p>
                  </a:txBody>
                  <a:tcPr marL="67456" marR="674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2400" b="0">
                          <a:solidFill>
                            <a:schemeClr val="tx1"/>
                          </a:solidFill>
                          <a:effectLst/>
                          <a:latin typeface="+mn-lt"/>
                        </a:rPr>
                        <a:t> </a:t>
                      </a:r>
                      <a:endParaRPr lang="en-US" sz="2400" b="0">
                        <a:solidFill>
                          <a:schemeClr val="tx1"/>
                        </a:solidFill>
                        <a:effectLst/>
                        <a:latin typeface="+mn-lt"/>
                        <a:ea typeface="ＭＳ 明朝" charset="-128"/>
                        <a:cs typeface="Times New Roman" charset="0"/>
                      </a:endParaRPr>
                    </a:p>
                  </a:txBody>
                  <a:tcPr marL="67456" marR="674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2400" b="0">
                          <a:solidFill>
                            <a:schemeClr val="tx1"/>
                          </a:solidFill>
                          <a:effectLst/>
                          <a:latin typeface="+mn-lt"/>
                        </a:rPr>
                        <a:t> </a:t>
                      </a:r>
                      <a:endParaRPr lang="en-US" sz="2400" b="0">
                        <a:solidFill>
                          <a:schemeClr val="tx1"/>
                        </a:solidFill>
                        <a:effectLst/>
                        <a:latin typeface="+mn-lt"/>
                        <a:ea typeface="ＭＳ 明朝" charset="-128"/>
                        <a:cs typeface="Times New Roman" charset="0"/>
                      </a:endParaRPr>
                    </a:p>
                  </a:txBody>
                  <a:tcPr marL="67456" marR="674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endParaRPr lang="en-US" sz="2400" b="0" dirty="0">
                        <a:solidFill>
                          <a:schemeClr val="tx1"/>
                        </a:solidFill>
                        <a:effectLst/>
                        <a:latin typeface="+mn-lt"/>
                        <a:ea typeface="ＭＳ 明朝" charset="-128"/>
                        <a:cs typeface="Times New Roman" charset="0"/>
                      </a:endParaRPr>
                    </a:p>
                  </a:txBody>
                  <a:tcPr marL="67456" marR="674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7107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87AF9-21EB-EC40-189F-C34265B7C2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309B8C-4E36-B413-9920-A71B94F6B004}"/>
              </a:ext>
            </a:extLst>
          </p:cNvPr>
          <p:cNvSpPr>
            <a:spLocks noGrp="1"/>
          </p:cNvSpPr>
          <p:nvPr>
            <p:ph type="title"/>
          </p:nvPr>
        </p:nvSpPr>
        <p:spPr>
          <a:xfrm>
            <a:off x="838200" y="98907"/>
            <a:ext cx="10515600" cy="919665"/>
          </a:xfrm>
        </p:spPr>
        <p:txBody>
          <a:bodyPr>
            <a:normAutofit/>
          </a:bodyPr>
          <a:lstStyle/>
          <a:p>
            <a:pPr algn="ctr"/>
            <a:r>
              <a:rPr lang="en-US" sz="3200" dirty="0"/>
              <a:t>Functions of social norms concerning plagiarism</a:t>
            </a:r>
          </a:p>
        </p:txBody>
      </p:sp>
      <p:sp>
        <p:nvSpPr>
          <p:cNvPr id="3" name="Content Placeholder 2">
            <a:extLst>
              <a:ext uri="{FF2B5EF4-FFF2-40B4-BE49-F238E27FC236}">
                <a16:creationId xmlns:a16="http://schemas.microsoft.com/office/drawing/2014/main" id="{416310F2-5A94-E851-8AE4-5D393E7C3CF0}"/>
              </a:ext>
            </a:extLst>
          </p:cNvPr>
          <p:cNvSpPr>
            <a:spLocks noGrp="1"/>
          </p:cNvSpPr>
          <p:nvPr>
            <p:ph sz="half" idx="1"/>
          </p:nvPr>
        </p:nvSpPr>
        <p:spPr>
          <a:xfrm>
            <a:off x="486137" y="1099595"/>
            <a:ext cx="5533663" cy="4398380"/>
          </a:xfrm>
        </p:spPr>
        <p:txBody>
          <a:bodyPr>
            <a:normAutofit fontScale="85000" lnSpcReduction="20000"/>
          </a:bodyPr>
          <a:lstStyle/>
          <a:p>
            <a:pPr marL="514350" indent="-514350">
              <a:buFont typeface="+mj-lt"/>
              <a:buAutoNum type="arabicParenR"/>
            </a:pPr>
            <a:r>
              <a:rPr lang="en-US" dirty="0"/>
              <a:t>Ensure that authors and researchers get appropriate credit for their contributions to the body of knowledge</a:t>
            </a:r>
          </a:p>
          <a:p>
            <a:pPr marL="514350" indent="-514350">
              <a:buFont typeface="+mj-lt"/>
              <a:buAutoNum type="arabicParenR"/>
            </a:pPr>
            <a:r>
              <a:rPr lang="en-US" dirty="0"/>
              <a:t>Enable fair allocation of material rewards for intellectual work</a:t>
            </a:r>
          </a:p>
          <a:p>
            <a:pPr marL="514350" indent="-514350">
              <a:buFont typeface="+mj-lt"/>
              <a:buAutoNum type="arabicParenR"/>
            </a:pPr>
            <a:r>
              <a:rPr lang="en-US" dirty="0"/>
              <a:t>Facilitate selection and promotion of the people most likely to contribute to the body of knowledge in the future</a:t>
            </a:r>
          </a:p>
          <a:p>
            <a:pPr marL="514350" indent="-514350">
              <a:buFont typeface="+mj-lt"/>
              <a:buAutoNum type="arabicParenR"/>
            </a:pPr>
            <a:r>
              <a:rPr lang="en-US" dirty="0"/>
              <a:t>Force students to think for themselves, thus fostering education</a:t>
            </a:r>
          </a:p>
          <a:p>
            <a:pPr marL="514350" indent="-514350">
              <a:buFont typeface="+mj-lt"/>
              <a:buAutoNum type="arabicParenR"/>
            </a:pPr>
            <a:r>
              <a:rPr lang="en-US" dirty="0"/>
              <a:t>Reveal or cultivate socially valuable (and virtuous) traits – honesty, integrity, neatness, etc.</a:t>
            </a:r>
          </a:p>
          <a:p>
            <a:pPr marL="514350" indent="-514350">
              <a:buFont typeface="+mj-lt"/>
              <a:buAutoNum type="arabicParenR"/>
            </a:pPr>
            <a:endParaRPr lang="en-US" dirty="0"/>
          </a:p>
        </p:txBody>
      </p:sp>
      <p:sp>
        <p:nvSpPr>
          <p:cNvPr id="4" name="Content Placeholder 3">
            <a:extLst>
              <a:ext uri="{FF2B5EF4-FFF2-40B4-BE49-F238E27FC236}">
                <a16:creationId xmlns:a16="http://schemas.microsoft.com/office/drawing/2014/main" id="{214E908B-C5E6-D04E-DE1F-659B52927FFD}"/>
              </a:ext>
            </a:extLst>
          </p:cNvPr>
          <p:cNvSpPr>
            <a:spLocks noGrp="1"/>
          </p:cNvSpPr>
          <p:nvPr>
            <p:ph sz="half" idx="2"/>
          </p:nvPr>
        </p:nvSpPr>
        <p:spPr>
          <a:xfrm>
            <a:off x="7176304" y="1099595"/>
            <a:ext cx="4177496" cy="5077368"/>
          </a:xfrm>
        </p:spPr>
        <p:txBody>
          <a:bodyPr>
            <a:normAutofit fontScale="85000" lnSpcReduction="20000"/>
          </a:bodyPr>
          <a:lstStyle/>
          <a:p>
            <a:pPr marL="0" indent="0">
              <a:buNone/>
            </a:pPr>
            <a:r>
              <a:rPr lang="en-US" dirty="0">
                <a:solidFill>
                  <a:schemeClr val="accent6">
                    <a:lumMod val="75000"/>
                  </a:schemeClr>
                </a:solidFill>
              </a:rPr>
              <a:t>Roots:</a:t>
            </a:r>
          </a:p>
          <a:p>
            <a:r>
              <a:rPr lang="en-US" dirty="0">
                <a:solidFill>
                  <a:schemeClr val="accent6">
                    <a:lumMod val="75000"/>
                  </a:schemeClr>
                </a:solidFill>
              </a:rPr>
              <a:t>Personality Theory</a:t>
            </a:r>
          </a:p>
          <a:p>
            <a:endParaRPr lang="en-US" dirty="0">
              <a:solidFill>
                <a:schemeClr val="accent6">
                  <a:lumMod val="75000"/>
                </a:schemeClr>
              </a:solidFill>
            </a:endParaRPr>
          </a:p>
          <a:p>
            <a:r>
              <a:rPr lang="en-US" dirty="0">
                <a:solidFill>
                  <a:schemeClr val="accent6">
                    <a:lumMod val="75000"/>
                  </a:schemeClr>
                </a:solidFill>
              </a:rPr>
              <a:t>Fairness Theory</a:t>
            </a:r>
          </a:p>
          <a:p>
            <a:endParaRPr lang="en-US" dirty="0">
              <a:solidFill>
                <a:schemeClr val="accent6">
                  <a:lumMod val="75000"/>
                </a:schemeClr>
              </a:solidFill>
            </a:endParaRPr>
          </a:p>
          <a:p>
            <a:endParaRPr lang="en-US" dirty="0">
              <a:solidFill>
                <a:schemeClr val="accent6">
                  <a:lumMod val="75000"/>
                </a:schemeClr>
              </a:solidFill>
            </a:endParaRPr>
          </a:p>
          <a:p>
            <a:endParaRPr lang="en-US" dirty="0">
              <a:solidFill>
                <a:schemeClr val="accent6">
                  <a:lumMod val="75000"/>
                </a:schemeClr>
              </a:solidFill>
            </a:endParaRPr>
          </a:p>
          <a:p>
            <a:r>
              <a:rPr lang="en-US" dirty="0">
                <a:solidFill>
                  <a:schemeClr val="accent6">
                    <a:lumMod val="75000"/>
                  </a:schemeClr>
                </a:solidFill>
              </a:rPr>
              <a:t>Welfare Theory</a:t>
            </a:r>
          </a:p>
          <a:p>
            <a:endParaRPr lang="en-US" dirty="0">
              <a:solidFill>
                <a:schemeClr val="accent6">
                  <a:lumMod val="75000"/>
                </a:schemeClr>
              </a:solidFill>
            </a:endParaRPr>
          </a:p>
          <a:p>
            <a:endParaRPr lang="en-US" dirty="0">
              <a:solidFill>
                <a:schemeClr val="accent6">
                  <a:lumMod val="75000"/>
                </a:schemeClr>
              </a:solidFill>
            </a:endParaRPr>
          </a:p>
        </p:txBody>
      </p:sp>
      <p:cxnSp>
        <p:nvCxnSpPr>
          <p:cNvPr id="6" name="Straight Connector 5">
            <a:extLst>
              <a:ext uri="{FF2B5EF4-FFF2-40B4-BE49-F238E27FC236}">
                <a16:creationId xmlns:a16="http://schemas.microsoft.com/office/drawing/2014/main" id="{6DD9F0D4-0FEF-E7D5-1E0D-0790BBC9F34B}"/>
              </a:ext>
            </a:extLst>
          </p:cNvPr>
          <p:cNvCxnSpPr/>
          <p:nvPr/>
        </p:nvCxnSpPr>
        <p:spPr>
          <a:xfrm flipV="1">
            <a:off x="5833641" y="1608881"/>
            <a:ext cx="1423686" cy="81023"/>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78B37EF-B449-3C4C-5956-DF0D0D8064D5}"/>
              </a:ext>
            </a:extLst>
          </p:cNvPr>
          <p:cNvCxnSpPr>
            <a:cxnSpLocks/>
          </p:cNvCxnSpPr>
          <p:nvPr/>
        </p:nvCxnSpPr>
        <p:spPr>
          <a:xfrm flipV="1">
            <a:off x="5569352" y="2419109"/>
            <a:ext cx="1687975" cy="138895"/>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0442874-052E-6593-C23C-095ADB205D29}"/>
              </a:ext>
            </a:extLst>
          </p:cNvPr>
          <p:cNvCxnSpPr>
            <a:cxnSpLocks/>
          </p:cNvCxnSpPr>
          <p:nvPr/>
        </p:nvCxnSpPr>
        <p:spPr>
          <a:xfrm>
            <a:off x="5833641" y="3287209"/>
            <a:ext cx="1516283" cy="810229"/>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6F90E38-A819-ACD8-953A-9F89F57647D3}"/>
              </a:ext>
            </a:extLst>
          </p:cNvPr>
          <p:cNvCxnSpPr>
            <a:cxnSpLocks/>
          </p:cNvCxnSpPr>
          <p:nvPr/>
        </p:nvCxnSpPr>
        <p:spPr>
          <a:xfrm>
            <a:off x="6019800" y="3981691"/>
            <a:ext cx="1237527" cy="115747"/>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6234914-136E-F17B-C64B-9855486C50D1}"/>
              </a:ext>
            </a:extLst>
          </p:cNvPr>
          <p:cNvCxnSpPr>
            <a:cxnSpLocks/>
          </p:cNvCxnSpPr>
          <p:nvPr/>
        </p:nvCxnSpPr>
        <p:spPr>
          <a:xfrm flipV="1">
            <a:off x="5706319" y="4097438"/>
            <a:ext cx="1551008" cy="451413"/>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5691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A83D4-267A-1FF2-4A11-A6409BC9AB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7F7D54-8E81-D74A-8C43-EC664CAED8DA}"/>
              </a:ext>
            </a:extLst>
          </p:cNvPr>
          <p:cNvSpPr>
            <a:spLocks noGrp="1"/>
          </p:cNvSpPr>
          <p:nvPr>
            <p:ph type="title"/>
          </p:nvPr>
        </p:nvSpPr>
        <p:spPr>
          <a:xfrm>
            <a:off x="838200" y="98907"/>
            <a:ext cx="10515600" cy="919665"/>
          </a:xfrm>
        </p:spPr>
        <p:txBody>
          <a:bodyPr>
            <a:normAutofit/>
          </a:bodyPr>
          <a:lstStyle/>
          <a:p>
            <a:pPr algn="ctr"/>
            <a:r>
              <a:rPr lang="en-US" sz="3200" dirty="0"/>
              <a:t>Functions of social norms concerning plagiarism</a:t>
            </a:r>
          </a:p>
        </p:txBody>
      </p:sp>
      <p:sp>
        <p:nvSpPr>
          <p:cNvPr id="3" name="Content Placeholder 2">
            <a:extLst>
              <a:ext uri="{FF2B5EF4-FFF2-40B4-BE49-F238E27FC236}">
                <a16:creationId xmlns:a16="http://schemas.microsoft.com/office/drawing/2014/main" id="{52E4FB01-7BAC-3782-4CD9-0925DD13BF58}"/>
              </a:ext>
            </a:extLst>
          </p:cNvPr>
          <p:cNvSpPr>
            <a:spLocks noGrp="1"/>
          </p:cNvSpPr>
          <p:nvPr>
            <p:ph sz="half" idx="1"/>
          </p:nvPr>
        </p:nvSpPr>
        <p:spPr>
          <a:xfrm>
            <a:off x="486137" y="1099595"/>
            <a:ext cx="5533663" cy="5077368"/>
          </a:xfrm>
        </p:spPr>
        <p:txBody>
          <a:bodyPr>
            <a:normAutofit fontScale="85000" lnSpcReduction="20000"/>
          </a:bodyPr>
          <a:lstStyle/>
          <a:p>
            <a:pPr marL="514350" indent="-514350">
              <a:buFont typeface="+mj-lt"/>
              <a:buAutoNum type="arabicParenR"/>
            </a:pPr>
            <a:r>
              <a:rPr lang="en-US" dirty="0"/>
              <a:t>Ensure that authors and researchers get appropriate credit for their contributions to the body of knowledge</a:t>
            </a:r>
          </a:p>
          <a:p>
            <a:pPr marL="514350" indent="-514350">
              <a:buFont typeface="+mj-lt"/>
              <a:buAutoNum type="arabicParenR"/>
            </a:pPr>
            <a:r>
              <a:rPr lang="en-US" dirty="0"/>
              <a:t>Enable fair allocation of material rewards for intellectual work</a:t>
            </a:r>
          </a:p>
          <a:p>
            <a:pPr marL="514350" indent="-514350">
              <a:buFont typeface="+mj-lt"/>
              <a:buAutoNum type="arabicParenR"/>
            </a:pPr>
            <a:r>
              <a:rPr lang="en-US" dirty="0"/>
              <a:t>Facilitate selection and promotion of the people most likely to contribute to the body of knowledge in the future</a:t>
            </a:r>
          </a:p>
          <a:p>
            <a:pPr marL="514350" indent="-514350">
              <a:buFont typeface="+mj-lt"/>
              <a:buAutoNum type="arabicParenR"/>
            </a:pPr>
            <a:r>
              <a:rPr lang="en-US" dirty="0"/>
              <a:t>Force students to think for themselves, thus fostering education</a:t>
            </a:r>
          </a:p>
          <a:p>
            <a:pPr marL="514350" indent="-514350">
              <a:buFont typeface="+mj-lt"/>
              <a:buAutoNum type="arabicParenR"/>
            </a:pPr>
            <a:r>
              <a:rPr lang="en-US" dirty="0"/>
              <a:t>Reveal or cultivate socially valuable (and virtuous) traits – honesty, integrity, neatness, etc.</a:t>
            </a:r>
          </a:p>
          <a:p>
            <a:pPr marL="514350" indent="-514350">
              <a:buFont typeface="+mj-lt"/>
              <a:buAutoNum type="arabicParenR"/>
            </a:pPr>
            <a:endParaRPr lang="en-US" dirty="0"/>
          </a:p>
        </p:txBody>
      </p:sp>
      <p:sp>
        <p:nvSpPr>
          <p:cNvPr id="4" name="Content Placeholder 3">
            <a:extLst>
              <a:ext uri="{FF2B5EF4-FFF2-40B4-BE49-F238E27FC236}">
                <a16:creationId xmlns:a16="http://schemas.microsoft.com/office/drawing/2014/main" id="{C6B8639A-C45E-13A4-218D-495FE616B564}"/>
              </a:ext>
            </a:extLst>
          </p:cNvPr>
          <p:cNvSpPr>
            <a:spLocks noGrp="1"/>
          </p:cNvSpPr>
          <p:nvPr>
            <p:ph sz="half" idx="2"/>
          </p:nvPr>
        </p:nvSpPr>
        <p:spPr>
          <a:xfrm>
            <a:off x="6019800" y="1099594"/>
            <a:ext cx="5686063" cy="5659499"/>
          </a:xfrm>
        </p:spPr>
        <p:txBody>
          <a:bodyPr>
            <a:normAutofit fontScale="85000" lnSpcReduction="20000"/>
          </a:bodyPr>
          <a:lstStyle/>
          <a:p>
            <a:pPr marL="0" indent="0">
              <a:buNone/>
            </a:pPr>
            <a:r>
              <a:rPr lang="en-US" dirty="0">
                <a:solidFill>
                  <a:srgbClr val="0070C0"/>
                </a:solidFill>
              </a:rPr>
              <a:t>Relevance to the conduct of President Gay?</a:t>
            </a:r>
          </a:p>
          <a:p>
            <a:r>
              <a:rPr lang="en-US" dirty="0">
                <a:solidFill>
                  <a:srgbClr val="0070C0"/>
                </a:solidFill>
              </a:rPr>
              <a:t>“</a:t>
            </a:r>
            <a:r>
              <a:rPr lang="en-US" b="0" i="0" u="none" strike="noStrike" dirty="0">
                <a:solidFill>
                  <a:srgbClr val="0070C0"/>
                </a:solidFill>
                <a:effectLst/>
                <a:latin typeface="TNYAdobeCaslonPro"/>
              </a:rPr>
              <a:t>D. Stephen Voss, an associate professor of political science at the University of Kentucky, knew Gay when they were both graduate students at Harvard. He was her teaching fellow, or T.A., and they worked in the same lab. Voss was a co-author of a 1996 paper that was included in a list of works that Gay allegedly copied from, which, according to the Washington Free Beacon, was compiled in an anonymous complaint to Harvard. One of the two paragraphs in question is pretty technical, describing the methodology of the paper; there are overlapping phrases, but they’re indirect. The other paragraph is a nearly verbatim copying of three or four sentences that Voss and his co-author wrote, with a few words changed..”  Emma Green, New Yorker, Jan. 5, 2024</a:t>
            </a:r>
            <a:endParaRPr lang="en-US" dirty="0">
              <a:solidFill>
                <a:srgbClr val="0070C0"/>
              </a:solidFill>
            </a:endParaRPr>
          </a:p>
          <a:p>
            <a:endParaRPr lang="en-US" dirty="0">
              <a:solidFill>
                <a:srgbClr val="0070C0"/>
              </a:solidFill>
            </a:endParaRPr>
          </a:p>
        </p:txBody>
      </p:sp>
    </p:spTree>
    <p:extLst>
      <p:ext uri="{BB962C8B-B14F-4D97-AF65-F5344CB8AC3E}">
        <p14:creationId xmlns:p14="http://schemas.microsoft.com/office/powerpoint/2010/main" val="39659597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A5057450-0EB3-A042-981A-D6A594E5DF94}" vid="{F9C905C9-DBB4-7E48-B530-54958C3180DD}"/>
    </a:ext>
  </a:extLst>
</a:theme>
</file>

<file path=docProps/app.xml><?xml version="1.0" encoding="utf-8"?>
<Properties xmlns="http://schemas.openxmlformats.org/officeDocument/2006/extended-properties" xmlns:vt="http://schemas.openxmlformats.org/officeDocument/2006/docPropsVTypes">
  <Template>Office Theme</Template>
  <TotalTime>1395</TotalTime>
  <Words>1265</Words>
  <Application>Microsoft Macintosh PowerPoint</Application>
  <PresentationFormat>Widescreen</PresentationFormat>
  <Paragraphs>173</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Times New Roman</vt:lpstr>
      <vt:lpstr>TNYAdobeCaslonPro</vt:lpstr>
      <vt:lpstr>Wingdings</vt:lpstr>
      <vt:lpstr>Office Theme</vt:lpstr>
      <vt:lpstr>Frozen Case Study 016</vt:lpstr>
      <vt:lpstr>PowerPoint Presentation</vt:lpstr>
      <vt:lpstr>PowerPoint Presentation</vt:lpstr>
      <vt:lpstr>PowerPoint Presentation</vt:lpstr>
      <vt:lpstr>PowerPoint Presentation</vt:lpstr>
      <vt:lpstr>Differentiating Copyright and Plagiarism</vt:lpstr>
      <vt:lpstr>PowerPoint Presentation</vt:lpstr>
      <vt:lpstr>Functions of social norms concerning plagiarism</vt:lpstr>
      <vt:lpstr>Functions of social norms concerning plagiarism</vt:lpstr>
      <vt:lpstr>Functions of social norms concerning plagiarism</vt:lpstr>
      <vt:lpstr>Functions of social norms concerning plagiarism</vt:lpstr>
      <vt:lpstr>PowerPoint Presentation</vt:lpstr>
      <vt:lpstr>Functions of social norms concerning plagiarism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Frozen Case Study 016</dc:title>
  <dc:creator>Terry Fisher</dc:creator>
  <cp:lastModifiedBy>Terry Fisher</cp:lastModifiedBy>
  <cp:revision>8</cp:revision>
  <dcterms:created xsi:type="dcterms:W3CDTF">2024-01-29T22:42:57Z</dcterms:created>
  <dcterms:modified xsi:type="dcterms:W3CDTF">2024-04-15T23:36:22Z</dcterms:modified>
</cp:coreProperties>
</file>