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59" r:id="rId4"/>
    <p:sldId id="261" r:id="rId5"/>
    <p:sldId id="293" r:id="rId6"/>
    <p:sldId id="294" r:id="rId7"/>
    <p:sldId id="268" r:id="rId8"/>
    <p:sldId id="273" r:id="rId9"/>
    <p:sldId id="280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192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D800D-68E1-1A4A-95F5-E00470C33DC6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0D51-ACDE-7041-984D-FDF9054CE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2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appears the parody</a:t>
            </a:r>
            <a:r>
              <a:rPr lang="en-US" baseline="0" dirty="0"/>
              <a:t> label was added after </a:t>
            </a:r>
            <a:r>
              <a:rPr lang="en-US" baseline="0" dirty="0" err="1"/>
              <a:t>Suntrust</a:t>
            </a:r>
            <a:r>
              <a:rPr lang="en-US" baseline="0" dirty="0"/>
              <a:t> Bank found out about the book. </a:t>
            </a:r>
            <a:r>
              <a:rPr lang="en-US" i="1" baseline="0" dirty="0"/>
              <a:t>Post hoc</a:t>
            </a:r>
            <a:r>
              <a:rPr lang="en-US" i="0" baseline="0" dirty="0"/>
              <a:t> rationalization?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19A9-9C30-C849-8D3B-957F4BED0B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7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7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6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2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34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2ACF-78A3-B5CC-B0BE-B70E711B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2509-696E-66C3-B49E-9B0BC4A2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232F-A4AA-5D40-3D57-D07CD19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01C4-A14A-1E45-1AED-63E1CC63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B22F-7077-5980-D699-C7413D1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BC2-CE85-94F6-6D74-CDC1FA34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B835-2ACD-84A2-E1AA-6DECF874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711D-1D41-E71D-4DF6-6C4C5F2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1710-6818-EA69-A2A7-2CAD89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545A-9B55-5225-E7DB-17F1732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6D23C-359E-DC53-9FEE-710ADEB4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2EFA-BF1A-B2F3-7C51-55A0AC33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475B-D043-E5D2-C9BE-419E8B4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39C-F75A-A537-714A-05E97D0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9AB0-B16E-1874-F888-ABF7B4E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76D3-835C-FD1B-C3F4-6E00F6F0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46B-1703-0B85-BC5F-5E2B8CEF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E6EA-6D56-B942-1048-58A9B78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E4A-99E8-801D-CD49-9BADA7EF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067C-A040-A13A-D7E7-BD543B73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454-C970-EDA4-DF55-C96AFA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6C61-B3FD-7FE9-E535-36463170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427-6D86-8D41-25F2-EB8DA7D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6C9A-8CFE-4D58-AB98-AF82828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8776-83C7-3ED8-2BC0-EAF7BD9B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2D3-D5CF-222E-91CF-14961AB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708-2645-D5EE-414E-48465A28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99AE-1CDC-8432-8776-4206E84C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0221-987A-B280-AC9B-E21FF4C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8194-2B9B-9233-690B-5E9DC41C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1D76-C465-EE8F-CFF2-BBE3DA9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02FC-6F84-4F1D-13E2-46F6F42F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E9C-49F1-33F0-7F89-FC2C648D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68E8-9B6C-540D-5DA1-BEC1BE0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FB6A9-5713-E959-6315-A1B719AC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0A3C-AC99-761C-76DF-14CCBF32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18E4-0418-1CCB-A0B5-B00585F6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749DF-966B-0651-3DBF-A1EA96F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173AC-940C-02CB-2BDB-ECAC0C5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3C66-27F5-FDB4-C4C1-40441D8E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B314-4CDE-D4F4-B99C-744DEC5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787C-87D6-8AA8-13B3-D0FBF0C5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D46A-229E-EABA-B811-E4E8544B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940B-293E-85E0-15DF-C8646AE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7BB8-228F-712A-1AF3-7E2B97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DFE4-11FE-DDF7-5E62-1E739B7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7F6-BA7F-CDDE-7097-953D0E7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2FEC-EF8F-199A-7A39-5129B991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3F52-24AD-B596-5186-3209671D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7015-F0C5-36E6-7544-90BD52BD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EDDD-F18E-BEB2-9EFC-8C8B727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38D8-BEAF-B6F8-C2FA-6F26D1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4625-C5A1-901E-946F-1B7BF32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89A8E-FED0-37B3-76DD-A0CAEA4F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EF79-7589-419E-54B0-8C76EE07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89C5-926B-F8E4-CE53-E2E9C5C7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1AA7-10C8-8E88-C374-14C63CE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6694-6632-D429-048C-BC21C7D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9D63-99E2-DB96-4792-6B5388E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92B4-6877-FF3D-A483-497D30E1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AD72-A66F-4A62-8AF2-D7A0656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E3FA-38A6-9F3E-E1D8-AB91D2769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F4BA-EFD3-EB38-9EE6-3E280D84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F64FAADE-B7B7-7291-7EA7-06E9E8FD9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0887-B833-6261-0522-80E6C72602C6}"/>
              </a:ext>
            </a:extLst>
          </p:cNvPr>
          <p:cNvSpPr txBox="1"/>
          <p:nvPr userDrawn="1"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4032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 Done Gone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010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12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Martha Vega-Gonzales &amp; William Fisher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26,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56F4-43D2-2E08-3D01-E1A3E0F3B4C6}"/>
              </a:ext>
            </a:extLst>
          </p:cNvPr>
          <p:cNvSpPr txBox="1"/>
          <p:nvPr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37CC-8416-A14F-CD17-B849A32E8358}"/>
              </a:ext>
            </a:extLst>
          </p:cNvPr>
          <p:cNvSpPr txBox="1"/>
          <p:nvPr/>
        </p:nvSpPr>
        <p:spPr>
          <a:xfrm>
            <a:off x="3958267" y="6538595"/>
            <a:ext cx="427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under terms available at 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ipxcourses.org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4100"/>
            <a:ext cx="7772400" cy="762000"/>
          </a:xfrm>
        </p:spPr>
        <p:txBody>
          <a:bodyPr/>
          <a:lstStyle/>
          <a:p>
            <a:r>
              <a:rPr lang="en-US" dirty="0"/>
              <a:t>CA11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066800"/>
            <a:ext cx="4114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-108" charset="2"/>
              <a:buNone/>
            </a:pPr>
            <a:r>
              <a:rPr lang="en-US" dirty="0"/>
              <a:t>WDG is a fair use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D8B19"/>
              </a:buClr>
              <a:buSzPct val="200000"/>
              <a:buFont typeface="Wingdings" pitchFamily="-108" charset="2"/>
              <a:buChar char="§"/>
            </a:pPr>
            <a:r>
              <a:rPr lang="en-US" dirty="0"/>
              <a:t>Commercial but highly transformative parody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200000"/>
              <a:buFont typeface="Wingdings" pitchFamily="-108" charset="2"/>
              <a:buChar char="§"/>
            </a:pPr>
            <a:r>
              <a:rPr lang="en-US" dirty="0"/>
              <a:t>Fictional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200000"/>
              <a:buFont typeface="Wingdings" pitchFamily="-108" charset="2"/>
              <a:buChar char="§"/>
            </a:pPr>
            <a:r>
              <a:rPr lang="en-US" dirty="0"/>
              <a:t>Unclear whether amount of copying was excessive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D8B19"/>
              </a:buClr>
              <a:buSzPct val="200000"/>
              <a:buFont typeface="Wingdings" pitchFamily="-108" charset="2"/>
              <a:buChar char="§"/>
            </a:pPr>
            <a:r>
              <a:rPr lang="en-US" dirty="0"/>
              <a:t>Insufficient evidence of market substitution for GWTW or sequels</a:t>
            </a:r>
          </a:p>
        </p:txBody>
      </p:sp>
      <p:sp>
        <p:nvSpPr>
          <p:cNvPr id="460805" name="Line 5"/>
          <p:cNvSpPr>
            <a:spLocks noChangeShapeType="1"/>
          </p:cNvSpPr>
          <p:nvPr/>
        </p:nvSpPr>
        <p:spPr bwMode="auto">
          <a:xfrm flipV="1">
            <a:off x="4495800" y="1828800"/>
            <a:ext cx="1905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06" name="Line 6"/>
          <p:cNvSpPr>
            <a:spLocks noChangeShapeType="1"/>
          </p:cNvSpPr>
          <p:nvPr/>
        </p:nvSpPr>
        <p:spPr bwMode="auto">
          <a:xfrm flipV="1">
            <a:off x="5334000" y="31242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07" name="Line 7"/>
          <p:cNvSpPr>
            <a:spLocks noChangeShapeType="1"/>
          </p:cNvSpPr>
          <p:nvPr/>
        </p:nvSpPr>
        <p:spPr bwMode="auto">
          <a:xfrm flipV="1">
            <a:off x="5562600" y="3733800"/>
            <a:ext cx="838200" cy="489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08" name="Line 8"/>
          <p:cNvSpPr>
            <a:spLocks noChangeShapeType="1"/>
          </p:cNvSpPr>
          <p:nvPr/>
        </p:nvSpPr>
        <p:spPr bwMode="auto">
          <a:xfrm flipV="1">
            <a:off x="5334000" y="51054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57400" y="1447800"/>
            <a:ext cx="35052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Purpose and Character of Defendant’s Use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Nature of the Copyrighted Work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Amount of Copying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Impact on “Potential Market”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3414213542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305F-7B25-FA4E-8F25-1DCD1FAA8AAC}" type="datetime4">
              <a:rPr lang="en-US" smtClean="0"/>
              <a:pPr/>
              <a:t>April 16,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2008, William Fisher.  This work is licensed under the Creative Commons Attribution-NonCommercial-ShareAlike 2.5 License.</a:t>
            </a:r>
          </a:p>
        </p:txBody>
      </p:sp>
      <p:pic>
        <p:nvPicPr>
          <p:cNvPr id="6" name="Picture 5" descr="Screen Shot 2012-03-26 at 12.5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4729655" cy="6858000"/>
          </a:xfrm>
          <a:prstGeom prst="rect">
            <a:avLst/>
          </a:prstGeom>
        </p:spPr>
      </p:pic>
      <p:pic>
        <p:nvPicPr>
          <p:cNvPr id="10242" name="Picture 2" descr="http://www.alicerandall.com/images/alicerand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9800" y="-170595"/>
            <a:ext cx="4691436" cy="704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218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/>
          <a:lstStyle/>
          <a:p>
            <a:pPr algn="ctr"/>
            <a:r>
              <a:rPr lang="en-US" sz="4000"/>
              <a:t>Gone With the Wind / Wind Done Gone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4" y="1600200"/>
            <a:ext cx="9566476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GWTW: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1936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 10 million copies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Licensed movie is highest grossing film of all time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 licensed sequel novels, each for more than $1 M</a:t>
            </a:r>
          </a:p>
          <a:p>
            <a:pPr>
              <a:lnSpc>
                <a:spcPct val="90000"/>
              </a:lnSpc>
            </a:pPr>
            <a:r>
              <a:rPr lang="en-US" dirty="0"/>
              <a:t>WDG: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2001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#9 on NY Times Bestseller List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Self-description:  “unauthorized parody of GWTW”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63693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/>
          <a:lstStyle/>
          <a:p>
            <a:pPr algn="ctr"/>
            <a:r>
              <a:rPr lang="en-US" sz="4000"/>
              <a:t>Gone With the Wind / Wind Done Gone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610100"/>
          </a:xfrm>
        </p:spPr>
        <p:txBody>
          <a:bodyPr/>
          <a:lstStyle/>
          <a:p>
            <a:r>
              <a:rPr lang="en-US" dirty="0"/>
              <a:t>Plot:</a:t>
            </a:r>
          </a:p>
          <a:p>
            <a:pPr lvl="1"/>
            <a:r>
              <a:rPr lang="en-US" dirty="0"/>
              <a:t>First half of WDG retraces plot of GWTW</a:t>
            </a:r>
          </a:p>
          <a:p>
            <a:pPr lvl="2"/>
            <a:r>
              <a:rPr lang="en-US" dirty="0"/>
              <a:t>Abbreviated</a:t>
            </a:r>
          </a:p>
          <a:p>
            <a:pPr lvl="2"/>
            <a:r>
              <a:rPr lang="en-US" dirty="0"/>
              <a:t>Seen through eyes of </a:t>
            </a:r>
            <a:r>
              <a:rPr lang="en-US" dirty="0" err="1"/>
              <a:t>Cynara</a:t>
            </a:r>
            <a:r>
              <a:rPr lang="en-US" dirty="0"/>
              <a:t>, Scarlett’s half-black sister.</a:t>
            </a:r>
          </a:p>
          <a:p>
            <a:pPr lvl="1"/>
            <a:r>
              <a:rPr lang="en-US" dirty="0"/>
              <a:t>Second half of WDG extends the story</a:t>
            </a:r>
          </a:p>
          <a:p>
            <a:pPr lvl="2"/>
            <a:r>
              <a:rPr lang="en-US" dirty="0"/>
              <a:t>Scarlett dies</a:t>
            </a:r>
          </a:p>
          <a:p>
            <a:pPr lvl="2"/>
            <a:r>
              <a:rPr lang="en-US" dirty="0"/>
              <a:t>Key elements from GWTW altered</a:t>
            </a:r>
          </a:p>
          <a:p>
            <a:pPr lvl="3"/>
            <a:r>
              <a:rPr lang="en-US" dirty="0"/>
              <a:t>Scarlett is revealed to be part black</a:t>
            </a:r>
          </a:p>
          <a:p>
            <a:pPr lvl="2"/>
            <a:r>
              <a:rPr lang="en-US" dirty="0"/>
              <a:t>Freed slave inherits Tara from R.</a:t>
            </a:r>
          </a:p>
          <a:p>
            <a:pPr lvl="2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348380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/>
          <a:lstStyle/>
          <a:p>
            <a:pPr algn="ctr"/>
            <a:r>
              <a:rPr lang="en-US" sz="4000" dirty="0"/>
              <a:t>Gone With the Wind / Wind Done Gone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953000"/>
          </a:xfrm>
        </p:spPr>
        <p:txBody>
          <a:bodyPr/>
          <a:lstStyle/>
          <a:p>
            <a:r>
              <a:rPr lang="en-US" dirty="0"/>
              <a:t>Characters:</a:t>
            </a:r>
          </a:p>
          <a:p>
            <a:pPr lvl="1"/>
            <a:r>
              <a:rPr lang="en-US" dirty="0"/>
              <a:t>15 of the characters in GWTW are included in WDG</a:t>
            </a:r>
          </a:p>
          <a:p>
            <a:pPr lvl="2"/>
            <a:r>
              <a:rPr lang="en-US" dirty="0"/>
              <a:t>Renamed</a:t>
            </a:r>
          </a:p>
          <a:p>
            <a:pPr lvl="2"/>
            <a:r>
              <a:rPr lang="en-US" dirty="0"/>
              <a:t>Scarlett becomes “Other”</a:t>
            </a:r>
          </a:p>
          <a:p>
            <a:pPr lvl="2"/>
            <a:r>
              <a:rPr lang="en-US" dirty="0"/>
              <a:t>Rhett becomes “R”</a:t>
            </a:r>
          </a:p>
          <a:p>
            <a:pPr lvl="1"/>
            <a:r>
              <a:rPr lang="en-US" dirty="0"/>
              <a:t>Several new characters are added</a:t>
            </a:r>
          </a:p>
          <a:p>
            <a:pPr lvl="2"/>
            <a:r>
              <a:rPr lang="en-US" dirty="0" err="1"/>
              <a:t>Cynara</a:t>
            </a:r>
            <a:r>
              <a:rPr lang="en-US" dirty="0"/>
              <a:t> – half-sister of Scarlett, daughter of Planter and Mammy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300612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81200" y="1611087"/>
          <a:ext cx="8229600" cy="458651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2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Ashley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Dreamy Gentleman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Belle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Watling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Beauty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Ellen O'Hara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Lady, E.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Gerald O'Hara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Planter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Jeems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Jeems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Mammy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Mammy, real name Pallas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Melanie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Mealy Mouth 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Pork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Garlic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Prissy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Miss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Priss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Rhett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R., Debt Chauffeur 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Scarlett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Other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Tara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Cotton Farm, Tata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Twelve Oaks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  <a:sym typeface="Wingdings"/>
                        </a:rPr>
                        <a:t></a:t>
                      </a:r>
                      <a:endParaRPr lang="en-US" sz="2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Twelve Slaves Strong As Trees</a:t>
                      </a:r>
                      <a:endParaRPr lang="en-US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4000" y="4572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Gone With the Wind / Wind Done Gone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359334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838200"/>
          </a:xfrm>
        </p:spPr>
        <p:txBody>
          <a:bodyPr/>
          <a:lstStyle/>
          <a:p>
            <a:pPr algn="ctr"/>
            <a:r>
              <a:rPr lang="en-US" sz="4000"/>
              <a:t>Gone With the Wind / Wind Done Gone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114800"/>
          </a:xfrm>
        </p:spPr>
        <p:txBody>
          <a:bodyPr/>
          <a:lstStyle/>
          <a:p>
            <a:r>
              <a:rPr lang="en-US"/>
              <a:t>Language:</a:t>
            </a:r>
          </a:p>
          <a:p>
            <a:pPr lvl="1"/>
            <a:r>
              <a:rPr lang="en-US"/>
              <a:t>Short passages from GWTW reappear, verbatim or abridged, in WDG – e.g.,</a:t>
            </a:r>
          </a:p>
          <a:p>
            <a:pPr lvl="2"/>
            <a:r>
              <a:rPr lang="en-US"/>
              <a:t>GWTW:  “Scarlett O’Hara was not beautiful, but men seldom realized it when caught by her charm”</a:t>
            </a:r>
          </a:p>
          <a:p>
            <a:pPr lvl="2"/>
            <a:r>
              <a:rPr lang="en-US"/>
              <a:t>WDG:  “She was not beautiful, but men seldom recognized this, caught up in the cloud of commotion and scent in which she moved”</a:t>
            </a:r>
          </a:p>
          <a:p>
            <a:pPr lvl="2">
              <a:buFontTx/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106466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District Court Ruling (4/20/2001)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288" y="1561805"/>
            <a:ext cx="7772400" cy="4419600"/>
          </a:xfrm>
        </p:spPr>
        <p:txBody>
          <a:bodyPr/>
          <a:lstStyle/>
          <a:p>
            <a:r>
              <a:rPr lang="en-US" dirty="0"/>
              <a:t>Plaintiff is likely to show that WDG violates </a:t>
            </a:r>
            <a:r>
              <a:rPr lang="en-US" dirty="0">
                <a:ea typeface="Times New Roman" pitchFamily="-108" charset="0"/>
                <a:cs typeface="Times New Roman" pitchFamily="-108" charset="0"/>
              </a:rPr>
              <a:t>§</a:t>
            </a:r>
            <a:r>
              <a:rPr lang="en-US" dirty="0"/>
              <a:t>106</a:t>
            </a:r>
          </a:p>
          <a:p>
            <a:pPr lvl="1"/>
            <a:r>
              <a:rPr lang="en-US" dirty="0"/>
              <a:t>Randall had access to GWTW</a:t>
            </a:r>
          </a:p>
          <a:p>
            <a:pPr lvl="1"/>
            <a:r>
              <a:rPr lang="en-US" dirty="0"/>
              <a:t>The two novels are “substantially similar”</a:t>
            </a:r>
          </a:p>
          <a:p>
            <a:r>
              <a:rPr lang="en-US" dirty="0"/>
              <a:t>Plaintiff is also likely to prevail on the fair-use defense</a:t>
            </a:r>
          </a:p>
          <a:p>
            <a:r>
              <a:rPr lang="en-US" dirty="0"/>
              <a:t>Issue Preliminary Injunction against further publication of WDG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270775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985" y="174533"/>
            <a:ext cx="7772400" cy="762000"/>
          </a:xfrm>
        </p:spPr>
        <p:txBody>
          <a:bodyPr/>
          <a:lstStyle/>
          <a:p>
            <a:r>
              <a:rPr lang="en-US" dirty="0"/>
              <a:t>District Court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447800"/>
            <a:ext cx="3505200" cy="4876800"/>
          </a:xfrm>
        </p:spPr>
        <p:txBody>
          <a:bodyPr/>
          <a:lstStyle/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Purpose and Character of Defendant’s Use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Nature of the Copyrighted Work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Amount of Copying</a:t>
            </a:r>
          </a:p>
          <a:p>
            <a:pPr marL="533400" indent="-533400">
              <a:spcBef>
                <a:spcPts val="1872"/>
              </a:spcBef>
              <a:buFont typeface="Monotype Sorts" pitchFamily="-108" charset="2"/>
              <a:buAutoNum type="arabicParenR"/>
            </a:pPr>
            <a:r>
              <a:rPr lang="en-US" dirty="0"/>
              <a:t>Impact on “Potential Market”</a:t>
            </a:r>
          </a:p>
        </p:txBody>
      </p:sp>
      <p:sp>
        <p:nvSpPr>
          <p:cNvPr id="450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066800"/>
            <a:ext cx="4114800" cy="5334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Monotype Sorts" pitchFamily="-108" charset="2"/>
              <a:buNone/>
            </a:pPr>
            <a:r>
              <a:rPr lang="en-US"/>
              <a:t>WDG is not a fair use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buSzPct val="200000"/>
              <a:buFont typeface="Wingdings" pitchFamily="-108" charset="2"/>
              <a:buChar char="§"/>
            </a:pPr>
            <a:r>
              <a:rPr lang="en-US"/>
              <a:t>Commercial; partially transformative; not primarily a parody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200000"/>
              <a:buFont typeface="Wingdings" pitchFamily="-108" charset="2"/>
              <a:buChar char="§"/>
            </a:pPr>
            <a:r>
              <a:rPr lang="en-US"/>
              <a:t>Fictional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200000"/>
              <a:buFont typeface="Wingdings" pitchFamily="-108" charset="2"/>
              <a:buChar char="§"/>
            </a:pPr>
            <a:r>
              <a:rPr lang="en-US"/>
              <a:t>Much more copying than necessary to “conjure up” the original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200000"/>
              <a:buFont typeface="Wingdings" pitchFamily="-108" charset="2"/>
              <a:buChar char="§"/>
            </a:pPr>
            <a:r>
              <a:rPr lang="en-US"/>
              <a:t>Economic injury by undermining demand for licensed sequels</a:t>
            </a:r>
          </a:p>
        </p:txBody>
      </p:sp>
      <p:sp>
        <p:nvSpPr>
          <p:cNvPr id="450565" name="Line 5"/>
          <p:cNvSpPr>
            <a:spLocks noChangeShapeType="1"/>
          </p:cNvSpPr>
          <p:nvPr/>
        </p:nvSpPr>
        <p:spPr bwMode="auto">
          <a:xfrm flipV="1">
            <a:off x="4495800" y="1828800"/>
            <a:ext cx="1905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66" name="Line 6"/>
          <p:cNvSpPr>
            <a:spLocks noChangeShapeType="1"/>
          </p:cNvSpPr>
          <p:nvPr/>
        </p:nvSpPr>
        <p:spPr bwMode="auto">
          <a:xfrm flipV="1">
            <a:off x="5160433" y="3124199"/>
            <a:ext cx="1240367" cy="30480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67" name="Line 7"/>
          <p:cNvSpPr>
            <a:spLocks noChangeShapeType="1"/>
          </p:cNvSpPr>
          <p:nvPr/>
        </p:nvSpPr>
        <p:spPr bwMode="auto">
          <a:xfrm flipV="1">
            <a:off x="5486083" y="3733800"/>
            <a:ext cx="914717" cy="58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68" name="Line 8"/>
          <p:cNvSpPr>
            <a:spLocks noChangeShapeType="1"/>
          </p:cNvSpPr>
          <p:nvPr/>
        </p:nvSpPr>
        <p:spPr bwMode="auto">
          <a:xfrm flipV="1">
            <a:off x="5334000" y="51054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0646" y="6556572"/>
            <a:ext cx="6870709" cy="308564"/>
          </a:xfrm>
        </p:spPr>
        <p:txBody>
          <a:bodyPr/>
          <a:lstStyle/>
          <a:p>
            <a:r>
              <a:rPr lang="en-US" sz="1000" dirty="0"/>
              <a:t>© 2014.  This work is licensed under the Creative Commons Attribution-</a:t>
            </a:r>
            <a:r>
              <a:rPr lang="en-US" sz="1000" dirty="0" err="1"/>
              <a:t>NonCommercial</a:t>
            </a:r>
            <a:r>
              <a:rPr lang="en-US" sz="1000" dirty="0"/>
              <a:t>-</a:t>
            </a:r>
            <a:r>
              <a:rPr lang="en-US" sz="1000" dirty="0" err="1"/>
              <a:t>ShareAlike</a:t>
            </a:r>
            <a:r>
              <a:rPr lang="en-US" sz="1000" dirty="0"/>
              <a:t> 2.5 License.</a:t>
            </a:r>
          </a:p>
        </p:txBody>
      </p:sp>
    </p:spTree>
    <p:extLst>
      <p:ext uri="{BB962C8B-B14F-4D97-AF65-F5344CB8AC3E}">
        <p14:creationId xmlns:p14="http://schemas.microsoft.com/office/powerpoint/2010/main" val="2918064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5057450-0EB3-A042-981A-D6A594E5DF94}" vid="{F9C905C9-DBB4-7E48-B530-54958C3180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644</Words>
  <Application>Microsoft Macintosh PowerPoint</Application>
  <PresentationFormat>Widescreen</PresentationFormat>
  <Paragraphs>116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Monotype Sorts</vt:lpstr>
      <vt:lpstr>Times New Roman</vt:lpstr>
      <vt:lpstr>Wingdings</vt:lpstr>
      <vt:lpstr>Office Theme</vt:lpstr>
      <vt:lpstr>Wind Done Gone Case Study 010</vt:lpstr>
      <vt:lpstr>PowerPoint Presentation</vt:lpstr>
      <vt:lpstr>Gone With the Wind / Wind Done Gone</vt:lpstr>
      <vt:lpstr>Gone With the Wind / Wind Done Gone</vt:lpstr>
      <vt:lpstr>Gone With the Wind / Wind Done Gone</vt:lpstr>
      <vt:lpstr>PowerPoint Presentation</vt:lpstr>
      <vt:lpstr>Gone With the Wind / Wind Done Gone</vt:lpstr>
      <vt:lpstr>District Court Ruling (4/20/2001)</vt:lpstr>
      <vt:lpstr>District Court</vt:lpstr>
      <vt:lpstr>CA11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Done Gone Case Study 010</dc:title>
  <dc:creator>Terry Fisher</dc:creator>
  <cp:lastModifiedBy>Terry Fisher</cp:lastModifiedBy>
  <cp:revision>2</cp:revision>
  <dcterms:created xsi:type="dcterms:W3CDTF">2024-03-24T22:07:46Z</dcterms:created>
  <dcterms:modified xsi:type="dcterms:W3CDTF">2024-04-16T11:58:23Z</dcterms:modified>
</cp:coreProperties>
</file>