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4" r:id="rId4"/>
    <p:sldId id="266" r:id="rId5"/>
    <p:sldId id="267" r:id="rId6"/>
    <p:sldId id="271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7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9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440" y="200"/>
      </p:cViewPr>
      <p:guideLst>
        <p:guide orient="horz" pos="4272"/>
        <p:guide pos="7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B19E8-754A-154D-ABFF-6143C9E84FF4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F6D1-9723-8D44-ABC9-F30B443F6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haven’t talked about Wikipedia in section yet, I suggest showing one of the short videos from the TF materials before this slideshow.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6E04B0-D1B4-1945-8A3E-82B0E588276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179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haven’t talked about Wikipedia in section yet, I suggest showing one of the short videos from the TF materials before this slideshow.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6E04B0-D1B4-1945-8A3E-82B0E588276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5054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haven’t talked about Wikipedia in section yet, I suggest showing one of the short videos from the TF materials before this slideshow.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6E04B0-D1B4-1945-8A3E-82B0E588276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8999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 you haven’t talked about Wikipedia in section yet, I suggest showing one of the short videos from the TF materials before this slideshow.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1CC440-BF3F-1D44-9C7A-E4F82C8C4DB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0033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enn diagram&#10;&#10;Description automatically generated">
            <a:extLst>
              <a:ext uri="{FF2B5EF4-FFF2-40B4-BE49-F238E27FC236}">
                <a16:creationId xmlns:a16="http://schemas.microsoft.com/office/drawing/2014/main" id="{42369F5D-2BE3-AE46-A8E4-946B2EB87A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31456"/>
            <a:ext cx="7772400" cy="1470025"/>
          </a:xfrm>
        </p:spPr>
        <p:txBody>
          <a:bodyPr/>
          <a:lstStyle/>
          <a:p>
            <a:r>
              <a:rPr lang="en-US" dirty="0"/>
              <a:t>Selena y los </a:t>
            </a:r>
            <a:r>
              <a:rPr lang="en-US" dirty="0" err="1"/>
              <a:t>Dinos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670736"/>
            <a:ext cx="6400800" cy="1752600"/>
          </a:xfrm>
        </p:spPr>
        <p:txBody>
          <a:bodyPr/>
          <a:lstStyle/>
          <a:p>
            <a:r>
              <a:rPr lang="en-US" dirty="0"/>
              <a:t>Justin Ward</a:t>
            </a:r>
            <a:br>
              <a:rPr lang="en-US" dirty="0"/>
            </a:br>
            <a:r>
              <a:rPr lang="en-US" dirty="0"/>
              <a:t>2022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1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2022.  This case study was originally written by Justin Ward. It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-</a:t>
            </a:r>
            <a:r>
              <a:rPr lang="en-US" dirty="0" err="1"/>
              <a:t>ShareAlike</a:t>
            </a:r>
            <a:r>
              <a:rPr lang="en-US" dirty="0"/>
              <a:t> 2.5 License, the terms of which are available at http://creativecommons.org/licenses/by-nc-sa/2.5/.</a:t>
            </a:r>
          </a:p>
        </p:txBody>
      </p:sp>
    </p:spTree>
    <p:extLst>
      <p:ext uri="{BB962C8B-B14F-4D97-AF65-F5344CB8AC3E}">
        <p14:creationId xmlns:p14="http://schemas.microsoft.com/office/powerpoint/2010/main" val="27505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Concert</a:t>
            </a:r>
            <a:endParaRPr lang="en-US" sz="3200" dirty="0">
              <a:latin typeface="Arial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 February 7, 1993, Selena performed at Corpus Christi Memorial Stadium.</a:t>
            </a:r>
          </a:p>
          <a:p>
            <a:r>
              <a:rPr lang="en-US" sz="2400" dirty="0"/>
              <a:t>Local station KIII-TV filmed the show.</a:t>
            </a:r>
          </a:p>
          <a:p>
            <a:r>
              <a:rPr lang="en-US" sz="2400" dirty="0"/>
              <a:t>Abraham Quintanilla set up the stage and lights, and hired an audio production company to record the show.</a:t>
            </a:r>
          </a:p>
          <a:p>
            <a:r>
              <a:rPr lang="en-US" sz="2400" dirty="0"/>
              <a:t>He also advised KIII-TV on where to place the cameras and when to “zero in” during filming.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99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37591" y="11587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The Notes</a:t>
            </a:r>
            <a:endParaRPr lang="en-US" sz="3200" dirty="0">
              <a:latin typeface="Arial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42391" y="1258876"/>
            <a:ext cx="9481931" cy="5483250"/>
          </a:xfrm>
        </p:spPr>
        <p:txBody>
          <a:bodyPr>
            <a:noAutofit/>
          </a:bodyPr>
          <a:lstStyle/>
          <a:p>
            <a:r>
              <a:rPr lang="en-US" sz="2400" dirty="0"/>
              <a:t>The KIII-TV director sent Abraham Quintanilla a note before the show:</a:t>
            </a:r>
          </a:p>
          <a:p>
            <a:pPr lvl="1"/>
            <a:r>
              <a:rPr lang="en-US" dirty="0"/>
              <a:t>“Thank you for allowing us to videotape the concert tomorrow night. . . .  As per our agreement, we will use the video on the Domingo Show and other news shows.  In turn, we will provide you with a master copy on 3/4 [inch recording tape] to use for promotional purposes.”</a:t>
            </a:r>
          </a:p>
          <a:p>
            <a:r>
              <a:rPr lang="en-US" sz="2400" dirty="0"/>
              <a:t>And one afterward:</a:t>
            </a:r>
          </a:p>
          <a:p>
            <a:pPr lvl="1"/>
            <a:r>
              <a:rPr lang="en-US" dirty="0"/>
              <a:t>“As we agreed, enclosed please find copies of the concert for your use.  In exchange, we will use the footage on the Domingo Show.”</a:t>
            </a:r>
          </a:p>
        </p:txBody>
      </p:sp>
    </p:spTree>
    <p:extLst>
      <p:ext uri="{BB962C8B-B14F-4D97-AF65-F5344CB8AC3E}">
        <p14:creationId xmlns:p14="http://schemas.microsoft.com/office/powerpoint/2010/main" val="192408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37592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Tragedy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6892" y="1270216"/>
            <a:ext cx="4828871" cy="4855948"/>
          </a:xfrm>
        </p:spPr>
        <p:txBody>
          <a:bodyPr>
            <a:normAutofit/>
          </a:bodyPr>
          <a:lstStyle/>
          <a:p>
            <a:r>
              <a:rPr lang="en-US" sz="2000" dirty="0"/>
              <a:t>On March 31, 1995, Selena was murdered by the president of her fan club.</a:t>
            </a:r>
          </a:p>
          <a:p>
            <a:r>
              <a:rPr lang="en-US" sz="2000" dirty="0"/>
              <a:t>Selena’s murder made headlines and unleashed “</a:t>
            </a:r>
            <a:r>
              <a:rPr lang="en-US" sz="2000" dirty="0" err="1"/>
              <a:t>Selenamania</a:t>
            </a:r>
            <a:r>
              <a:rPr lang="en-US" sz="2000" dirty="0"/>
              <a:t>.”</a:t>
            </a:r>
          </a:p>
          <a:p>
            <a:r>
              <a:rPr lang="en-US" sz="2000" dirty="0"/>
              <a:t>Record sales boomed.</a:t>
            </a:r>
          </a:p>
          <a:p>
            <a:r>
              <a:rPr lang="en-US" sz="2000" dirty="0"/>
              <a:t>Warner Brothers capitalized by releasing a major motion picture starring J-Lo in 1997.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96" y="1077322"/>
            <a:ext cx="3715352" cy="555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Litigation</a:t>
            </a:r>
            <a:endParaRPr lang="en-US" sz="3600" dirty="0">
              <a:latin typeface="Arial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444007" y="1605372"/>
            <a:ext cx="8766793" cy="4520792"/>
          </a:xfrm>
        </p:spPr>
        <p:txBody>
          <a:bodyPr>
            <a:normAutofit/>
          </a:bodyPr>
          <a:lstStyle/>
          <a:p>
            <a:r>
              <a:rPr lang="en-US" sz="2400" dirty="0"/>
              <a:t>On March 31, 1996, KIII-TV aired a “Selena Special” that included portions of the concert footage.</a:t>
            </a:r>
          </a:p>
          <a:p>
            <a:r>
              <a:rPr lang="en-US" sz="2400" dirty="0"/>
              <a:t>In 1997, Abraham Quintanilla sued KIII-TV, claiming it had infringed his copyright in the video.</a:t>
            </a:r>
          </a:p>
          <a:p>
            <a:r>
              <a:rPr lang="en-US" sz="2400" dirty="0"/>
              <a:t>In addition to Quintanilla, the named plaintiffs included Selena’s siblings and bandmates, who had written the songs played during the concert.</a:t>
            </a:r>
          </a:p>
        </p:txBody>
      </p:sp>
    </p:spTree>
    <p:extLst>
      <p:ext uri="{BB962C8B-B14F-4D97-AF65-F5344CB8AC3E}">
        <p14:creationId xmlns:p14="http://schemas.microsoft.com/office/powerpoint/2010/main" val="182342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93320E-F3E3-714E-A0DC-D39295F81C09}"/>
              </a:ext>
            </a:extLst>
          </p:cNvPr>
          <p:cNvSpPr/>
          <p:nvPr/>
        </p:nvSpPr>
        <p:spPr>
          <a:xfrm>
            <a:off x="5389615" y="5754875"/>
            <a:ext cx="1412769" cy="680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Audiovisual Work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EEE14FF-8E79-7B42-BF91-E14B109E25F1}"/>
              </a:ext>
            </a:extLst>
          </p:cNvPr>
          <p:cNvSpPr/>
          <p:nvPr/>
        </p:nvSpPr>
        <p:spPr>
          <a:xfrm>
            <a:off x="8849659" y="2579690"/>
            <a:ext cx="887676" cy="603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Camera operator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B9BEA2-36B3-4F44-B4DD-4A0D6ACE02FD}"/>
              </a:ext>
            </a:extLst>
          </p:cNvPr>
          <p:cNvSpPr/>
          <p:nvPr/>
        </p:nvSpPr>
        <p:spPr>
          <a:xfrm>
            <a:off x="8849659" y="3328755"/>
            <a:ext cx="887676" cy="603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Camera operator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2BAA7C6-F225-5444-98D3-7B22D8814B61}"/>
              </a:ext>
            </a:extLst>
          </p:cNvPr>
          <p:cNvSpPr/>
          <p:nvPr/>
        </p:nvSpPr>
        <p:spPr>
          <a:xfrm>
            <a:off x="8849659" y="4099495"/>
            <a:ext cx="887676" cy="603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Camera operator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1040911-E84A-174F-9F92-D65BC07A7728}"/>
              </a:ext>
            </a:extLst>
          </p:cNvPr>
          <p:cNvSpPr/>
          <p:nvPr/>
        </p:nvSpPr>
        <p:spPr>
          <a:xfrm>
            <a:off x="10614245" y="841137"/>
            <a:ext cx="828247" cy="4325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KIII - TV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F1C399-E93E-F948-BD16-A9DB2BC7D20D}"/>
              </a:ext>
            </a:extLst>
          </p:cNvPr>
          <p:cNvSpPr/>
          <p:nvPr/>
        </p:nvSpPr>
        <p:spPr>
          <a:xfrm>
            <a:off x="485829" y="1103125"/>
            <a:ext cx="1078552" cy="3489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Quintanilla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94C2A29-DB46-D340-9A1A-C37C1BF10A71}"/>
              </a:ext>
            </a:extLst>
          </p:cNvPr>
          <p:cNvSpPr/>
          <p:nvPr/>
        </p:nvSpPr>
        <p:spPr>
          <a:xfrm>
            <a:off x="1861408" y="2191112"/>
            <a:ext cx="755910" cy="3489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Perez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DBAEBC-D196-A94D-90CF-9E18B1641CA3}"/>
              </a:ext>
            </a:extLst>
          </p:cNvPr>
          <p:cNvSpPr/>
          <p:nvPr/>
        </p:nvSpPr>
        <p:spPr>
          <a:xfrm>
            <a:off x="1089813" y="2191112"/>
            <a:ext cx="550728" cy="3489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A.B.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2C6363-05A4-A543-A6DB-58D2D1BA0128}"/>
              </a:ext>
            </a:extLst>
          </p:cNvPr>
          <p:cNvSpPr/>
          <p:nvPr/>
        </p:nvSpPr>
        <p:spPr>
          <a:xfrm>
            <a:off x="2838185" y="2191112"/>
            <a:ext cx="755910" cy="3489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Selena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7AA8B8A-AFB8-E249-85D0-D6DDD60EE72D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7435633" y="2793315"/>
            <a:ext cx="1414026" cy="16077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F2EFCB-D394-2B44-9F78-729FC1A175D8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35633" y="2618831"/>
            <a:ext cx="1414026" cy="101147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C76126-CB22-5746-B4BD-20E9E6CCCB00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435633" y="2579692"/>
            <a:ext cx="1414026" cy="30154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6E4CA81-99B9-0140-A4CD-B3BD5B2BE40C}"/>
              </a:ext>
            </a:extLst>
          </p:cNvPr>
          <p:cNvCxnSpPr>
            <a:cxnSpLocks/>
          </p:cNvCxnSpPr>
          <p:nvPr/>
        </p:nvCxnSpPr>
        <p:spPr>
          <a:xfrm flipH="1">
            <a:off x="6145046" y="2793315"/>
            <a:ext cx="846840" cy="296156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420C4E-A091-384A-9E0F-35BB9CC531BB}"/>
              </a:ext>
            </a:extLst>
          </p:cNvPr>
          <p:cNvCxnSpPr>
            <a:cxnSpLocks/>
          </p:cNvCxnSpPr>
          <p:nvPr/>
        </p:nvCxnSpPr>
        <p:spPr>
          <a:xfrm>
            <a:off x="3377984" y="3597180"/>
            <a:ext cx="2598009" cy="21576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D5E8CA-C49A-1247-BEDA-B43806F35C4D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216140" y="2540080"/>
            <a:ext cx="156609" cy="1052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415DB5-F20A-9747-86C6-F604C9FD53E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239363" y="2540080"/>
            <a:ext cx="1133386" cy="1052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6BA0F76-5EDB-9545-9833-804161572DE2}"/>
              </a:ext>
            </a:extLst>
          </p:cNvPr>
          <p:cNvCxnSpPr>
            <a:cxnSpLocks/>
          </p:cNvCxnSpPr>
          <p:nvPr/>
        </p:nvCxnSpPr>
        <p:spPr>
          <a:xfrm>
            <a:off x="1365177" y="2544861"/>
            <a:ext cx="2007572" cy="1052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59554D7-7A96-444E-90EE-631E617B828F}"/>
              </a:ext>
            </a:extLst>
          </p:cNvPr>
          <p:cNvSpPr/>
          <p:nvPr/>
        </p:nvSpPr>
        <p:spPr>
          <a:xfrm>
            <a:off x="2499361" y="5751407"/>
            <a:ext cx="1847646" cy="6803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“Selena Live” Audio Recording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654BEA6-E225-7744-A56C-1739CACA785C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3423184" y="4761468"/>
            <a:ext cx="1098592" cy="989939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11B07B-180C-C04A-808E-4DA2A7BD60E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1025105" y="1452093"/>
            <a:ext cx="340072" cy="73901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5B9E2A-FABC-C24A-9455-046452013F22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025105" y="1452093"/>
            <a:ext cx="1214258" cy="73901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CA49BC-1ADD-EA40-B831-849ADE0DC46A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1025105" y="1452093"/>
            <a:ext cx="2191035" cy="73901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FA9727-48F1-5A4C-B317-F2372E46F902}"/>
              </a:ext>
            </a:extLst>
          </p:cNvPr>
          <p:cNvCxnSpPr>
            <a:cxnSpLocks/>
          </p:cNvCxnSpPr>
          <p:nvPr/>
        </p:nvCxnSpPr>
        <p:spPr>
          <a:xfrm flipH="1">
            <a:off x="7147560" y="1273688"/>
            <a:ext cx="3466686" cy="117065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F2F48A-7007-014C-B788-012EF6F74966}"/>
              </a:ext>
            </a:extLst>
          </p:cNvPr>
          <p:cNvCxnSpPr>
            <a:cxnSpLocks/>
            <a:stCxn id="9" idx="2"/>
            <a:endCxn id="5" idx="3"/>
          </p:cNvCxnSpPr>
          <p:nvPr/>
        </p:nvCxnSpPr>
        <p:spPr>
          <a:xfrm flipH="1">
            <a:off x="9737335" y="1273688"/>
            <a:ext cx="1291034" cy="160755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E3AC262-659D-0944-B72E-45964DB0B28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737337" y="1273688"/>
            <a:ext cx="1291032" cy="235661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BF8E56-FB67-2F4F-9FA6-0221906DD703}"/>
              </a:ext>
            </a:extLst>
          </p:cNvPr>
          <p:cNvCxnSpPr>
            <a:cxnSpLocks/>
            <a:stCxn id="9" idx="2"/>
            <a:endCxn id="7" idx="3"/>
          </p:cNvCxnSpPr>
          <p:nvPr/>
        </p:nvCxnSpPr>
        <p:spPr>
          <a:xfrm flipH="1">
            <a:off x="9737335" y="1273688"/>
            <a:ext cx="1291034" cy="312735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>
            <a:extLst>
              <a:ext uri="{FF2B5EF4-FFF2-40B4-BE49-F238E27FC236}">
                <a16:creationId xmlns:a16="http://schemas.microsoft.com/office/drawing/2014/main" id="{4FCC403D-E539-BD4F-AC83-BBDEB1842A90}"/>
              </a:ext>
            </a:extLst>
          </p:cNvPr>
          <p:cNvSpPr/>
          <p:nvPr/>
        </p:nvSpPr>
        <p:spPr>
          <a:xfrm>
            <a:off x="574623" y="1456874"/>
            <a:ext cx="3422754" cy="3075152"/>
          </a:xfrm>
          <a:custGeom>
            <a:avLst/>
            <a:gdLst>
              <a:gd name="connsiteX0" fmla="*/ 320908 w 3283964"/>
              <a:gd name="connsiteY0" fmla="*/ 0 h 2428406"/>
              <a:gd name="connsiteX1" fmla="*/ 6115 w 3283964"/>
              <a:gd name="connsiteY1" fmla="*/ 1119265 h 2428406"/>
              <a:gd name="connsiteX2" fmla="*/ 570744 w 3283964"/>
              <a:gd name="connsiteY2" fmla="*/ 2178570 h 2428406"/>
              <a:gd name="connsiteX3" fmla="*/ 3283964 w 3283964"/>
              <a:gd name="connsiteY3" fmla="*/ 2428406 h 242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3964" h="2428406">
                <a:moveTo>
                  <a:pt x="320908" y="0"/>
                </a:moveTo>
                <a:cubicBezTo>
                  <a:pt x="142692" y="378085"/>
                  <a:pt x="-35524" y="756170"/>
                  <a:pt x="6115" y="1119265"/>
                </a:cubicBezTo>
                <a:cubicBezTo>
                  <a:pt x="47754" y="1482360"/>
                  <a:pt x="24436" y="1960380"/>
                  <a:pt x="570744" y="2178570"/>
                </a:cubicBezTo>
                <a:cubicBezTo>
                  <a:pt x="1117052" y="2396760"/>
                  <a:pt x="2200508" y="2412583"/>
                  <a:pt x="3283964" y="2428406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E3B6A9-7156-9240-81FB-B3451C4B23F9}"/>
              </a:ext>
            </a:extLst>
          </p:cNvPr>
          <p:cNvSpPr txBox="1"/>
          <p:nvPr/>
        </p:nvSpPr>
        <p:spPr>
          <a:xfrm>
            <a:off x="8564381" y="5584312"/>
            <a:ext cx="2878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Black arrows represent contributions to the audiovisual work;</a:t>
            </a:r>
          </a:p>
          <a:p>
            <a:r>
              <a:rPr lang="en-US" sz="1200" dirty="0">
                <a:solidFill>
                  <a:srgbClr val="FF0000"/>
                </a:solidFill>
              </a:rPr>
              <a:t>Red arrows represent legal and economic relationships</a:t>
            </a:r>
          </a:p>
        </p:txBody>
      </p:sp>
      <p:pic>
        <p:nvPicPr>
          <p:cNvPr id="37" name="Picture 2" descr="PreSonus STUDIOLIVE-AR16C 16-Channel Analog Mixer, w/ USB-C, SD Recorder">
            <a:extLst>
              <a:ext uri="{FF2B5EF4-FFF2-40B4-BE49-F238E27FC236}">
                <a16:creationId xmlns:a16="http://schemas.microsoft.com/office/drawing/2014/main" id="{D12574CB-B94C-7A43-8529-36926E47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7" y="3571639"/>
            <a:ext cx="1342900" cy="11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25AABCB-4C5A-AB46-A8D2-700A8F377335}"/>
              </a:ext>
            </a:extLst>
          </p:cNvPr>
          <p:cNvSpPr/>
          <p:nvPr/>
        </p:nvSpPr>
        <p:spPr>
          <a:xfrm>
            <a:off x="3997811" y="4274095"/>
            <a:ext cx="1047929" cy="4873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Audio technicians</a:t>
            </a:r>
          </a:p>
        </p:txBody>
      </p:sp>
      <p:pic>
        <p:nvPicPr>
          <p:cNvPr id="9218" name="Picture 2" descr="Uplink Satellite Broadcasting Truck Interior View of Production Station -  Available at Satellite Technology Systems">
            <a:extLst>
              <a:ext uri="{FF2B5EF4-FFF2-40B4-BE49-F238E27FC236}">
                <a16:creationId xmlns:a16="http://schemas.microsoft.com/office/drawing/2014/main" id="{24429097-CAD4-794C-A1CF-D091014E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89" y="1459409"/>
            <a:ext cx="2089253" cy="11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3054450-0BFD-B74D-9E89-40022A29E637}"/>
              </a:ext>
            </a:extLst>
          </p:cNvPr>
          <p:cNvSpPr/>
          <p:nvPr/>
        </p:nvSpPr>
        <p:spPr>
          <a:xfrm>
            <a:off x="6548138" y="2444347"/>
            <a:ext cx="887495" cy="3489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Sanchez</a:t>
            </a:r>
          </a:p>
        </p:txBody>
      </p:sp>
    </p:spTree>
    <p:extLst>
      <p:ext uri="{BB962C8B-B14F-4D97-AF65-F5344CB8AC3E}">
        <p14:creationId xmlns:p14="http://schemas.microsoft.com/office/powerpoint/2010/main" val="382333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8EA8-6364-CD40-8929-648DBB08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Exercise (10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76CF-0DA7-1647-884D-1C544DCB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Groups A, B, C, D, E:  You represent the plaintiffs.  What legal arguments could be made on behalf of your clients?  What evidence would you need to support each argument?</a:t>
            </a:r>
          </a:p>
          <a:p>
            <a:r>
              <a:rPr lang="en-US" sz="2400" dirty="0"/>
              <a:t>Groups F, G, H, I, J:  You represent the defendant.  Anticipate the arguments that the plaintiffs might make and develop the best response to each of them.</a:t>
            </a:r>
          </a:p>
        </p:txBody>
      </p:sp>
    </p:spTree>
    <p:extLst>
      <p:ext uri="{BB962C8B-B14F-4D97-AF65-F5344CB8AC3E}">
        <p14:creationId xmlns:p14="http://schemas.microsoft.com/office/powerpoint/2010/main" val="177310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560</Words>
  <Application>Microsoft Macintosh PowerPoint</Application>
  <PresentationFormat>Widescreen</PresentationFormat>
  <Paragraphs>47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Selena y los Dinos</vt:lpstr>
      <vt:lpstr>The Concert</vt:lpstr>
      <vt:lpstr>The Notes</vt:lpstr>
      <vt:lpstr>Tragedy</vt:lpstr>
      <vt:lpstr>The Litigation</vt:lpstr>
      <vt:lpstr>PowerPoint Presentation</vt:lpstr>
      <vt:lpstr>Exercise (10 minutes)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Selena y los Dinos</dc:title>
  <dc:creator>Terry Fisher</dc:creator>
  <cp:lastModifiedBy>Terry Fisher</cp:lastModifiedBy>
  <cp:revision>19</cp:revision>
  <cp:lastPrinted>2021-02-20T12:05:54Z</cp:lastPrinted>
  <dcterms:created xsi:type="dcterms:W3CDTF">2021-02-19T17:10:38Z</dcterms:created>
  <dcterms:modified xsi:type="dcterms:W3CDTF">2024-04-16T00:12:47Z</dcterms:modified>
</cp:coreProperties>
</file>