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372" r:id="rId2"/>
    <p:sldId id="296" r:id="rId3"/>
    <p:sldId id="286" r:id="rId4"/>
    <p:sldId id="303" r:id="rId5"/>
    <p:sldId id="311" r:id="rId6"/>
    <p:sldId id="346" r:id="rId7"/>
    <p:sldId id="369"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58"/>
    <p:restoredTop sz="94610"/>
  </p:normalViewPr>
  <p:slideViewPr>
    <p:cSldViewPr snapToGrid="0" snapToObjects="1" showGuides="1">
      <p:cViewPr varScale="1">
        <p:scale>
          <a:sx n="192" d="100"/>
          <a:sy n="192" d="100"/>
        </p:scale>
        <p:origin x="1896" y="176"/>
      </p:cViewPr>
      <p:guideLst>
        <p:guide orient="horz" pos="225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EC8536-7887-0C43-B6AD-6793955ADB0B}" type="datetimeFigureOut">
              <a:rPr lang="en-US" smtClean="0"/>
              <a:t>1/14/21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8B9E55-11D6-194C-8C8A-994FA73D6AA6}" type="slidenum">
              <a:rPr lang="en-US" smtClean="0"/>
              <a:t>‹#›</a:t>
            </a:fld>
            <a:endParaRPr lang="en-US"/>
          </a:p>
        </p:txBody>
      </p:sp>
    </p:spTree>
    <p:extLst>
      <p:ext uri="{BB962C8B-B14F-4D97-AF65-F5344CB8AC3E}">
        <p14:creationId xmlns:p14="http://schemas.microsoft.com/office/powerpoint/2010/main" val="24845586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026"/>
          <p:cNvSpPr>
            <a:spLocks noGrp="1" noRot="1" noChangeAspect="1" noChangeArrowheads="1" noTextEdit="1"/>
          </p:cNvSpPr>
          <p:nvPr>
            <p:ph type="sldImg"/>
          </p:nvPr>
        </p:nvSpPr>
        <p:spPr>
          <a:xfrm>
            <a:off x="1150938" y="692150"/>
            <a:ext cx="4556125" cy="3416300"/>
          </a:xfrm>
          <a:ln/>
        </p:spPr>
      </p:sp>
      <p:sp>
        <p:nvSpPr>
          <p:cNvPr id="20482" name="Rectangle 1027"/>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026"/>
          <p:cNvSpPr>
            <a:spLocks noGrp="1" noRot="1" noChangeAspect="1" noChangeArrowheads="1" noTextEdit="1"/>
          </p:cNvSpPr>
          <p:nvPr>
            <p:ph type="sldImg"/>
          </p:nvPr>
        </p:nvSpPr>
        <p:spPr>
          <a:xfrm>
            <a:off x="1150938" y="692150"/>
            <a:ext cx="4556125" cy="3416300"/>
          </a:xfrm>
          <a:ln/>
        </p:spPr>
      </p:sp>
      <p:sp>
        <p:nvSpPr>
          <p:cNvPr id="20482" name="Rectangle 1027"/>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a:xfrm>
            <a:off x="1150938" y="692150"/>
            <a:ext cx="4556125" cy="3416300"/>
          </a:xfrm>
          <a:ln/>
        </p:spPr>
      </p:sp>
      <p:sp>
        <p:nvSpPr>
          <p:cNvPr id="5734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026"/>
          <p:cNvSpPr>
            <a:spLocks noGrp="1" noRot="1" noChangeAspect="1" noChangeArrowheads="1" noTextEdit="1"/>
          </p:cNvSpPr>
          <p:nvPr>
            <p:ph type="sldImg"/>
          </p:nvPr>
        </p:nvSpPr>
        <p:spPr>
          <a:xfrm>
            <a:off x="1150938" y="692150"/>
            <a:ext cx="4556125" cy="3416300"/>
          </a:xfrm>
          <a:ln/>
        </p:spPr>
      </p:sp>
      <p:sp>
        <p:nvSpPr>
          <p:cNvPr id="20482" name="Rectangle 1027"/>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026"/>
          <p:cNvSpPr>
            <a:spLocks noGrp="1" noRot="1" noChangeAspect="1" noChangeArrowheads="1" noTextEdit="1"/>
          </p:cNvSpPr>
          <p:nvPr>
            <p:ph type="sldImg"/>
          </p:nvPr>
        </p:nvSpPr>
        <p:spPr>
          <a:xfrm>
            <a:off x="1150938" y="692150"/>
            <a:ext cx="4556125" cy="3416300"/>
          </a:xfrm>
          <a:ln/>
        </p:spPr>
      </p:sp>
      <p:sp>
        <p:nvSpPr>
          <p:cNvPr id="20482" name="Rectangle 1027"/>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A6C11AB-5AA9-8346-A0A9-652F5F74A15B}" type="datetimeFigureOut">
              <a:rPr lang="en-US" smtClean="0"/>
              <a:t>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6240C-596B-B449-B8A3-EE04B3B610C6}" type="slidenum">
              <a:rPr lang="en-US" smtClean="0"/>
              <a:t>‹#›</a:t>
            </a:fld>
            <a:endParaRPr lang="en-US"/>
          </a:p>
        </p:txBody>
      </p:sp>
    </p:spTree>
    <p:extLst>
      <p:ext uri="{BB962C8B-B14F-4D97-AF65-F5344CB8AC3E}">
        <p14:creationId xmlns:p14="http://schemas.microsoft.com/office/powerpoint/2010/main" val="1412738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6C11AB-5AA9-8346-A0A9-652F5F74A15B}" type="datetimeFigureOut">
              <a:rPr lang="en-US" smtClean="0"/>
              <a:t>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6240C-596B-B449-B8A3-EE04B3B610C6}" type="slidenum">
              <a:rPr lang="en-US" smtClean="0"/>
              <a:t>‹#›</a:t>
            </a:fld>
            <a:endParaRPr lang="en-US"/>
          </a:p>
        </p:txBody>
      </p:sp>
    </p:spTree>
    <p:extLst>
      <p:ext uri="{BB962C8B-B14F-4D97-AF65-F5344CB8AC3E}">
        <p14:creationId xmlns:p14="http://schemas.microsoft.com/office/powerpoint/2010/main" val="661476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6C11AB-5AA9-8346-A0A9-652F5F74A15B}" type="datetimeFigureOut">
              <a:rPr lang="en-US" smtClean="0"/>
              <a:t>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6240C-596B-B449-B8A3-EE04B3B610C6}" type="slidenum">
              <a:rPr lang="en-US" smtClean="0"/>
              <a:t>‹#›</a:t>
            </a:fld>
            <a:endParaRPr lang="en-US"/>
          </a:p>
        </p:txBody>
      </p:sp>
    </p:spTree>
    <p:extLst>
      <p:ext uri="{BB962C8B-B14F-4D97-AF65-F5344CB8AC3E}">
        <p14:creationId xmlns:p14="http://schemas.microsoft.com/office/powerpoint/2010/main" val="1092226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6C11AB-5AA9-8346-A0A9-652F5F74A15B}" type="datetimeFigureOut">
              <a:rPr lang="en-US" smtClean="0"/>
              <a:t>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6240C-596B-B449-B8A3-EE04B3B610C6}" type="slidenum">
              <a:rPr lang="en-US" smtClean="0"/>
              <a:t>‹#›</a:t>
            </a:fld>
            <a:endParaRPr lang="en-US"/>
          </a:p>
        </p:txBody>
      </p:sp>
    </p:spTree>
    <p:extLst>
      <p:ext uri="{BB962C8B-B14F-4D97-AF65-F5344CB8AC3E}">
        <p14:creationId xmlns:p14="http://schemas.microsoft.com/office/powerpoint/2010/main" val="3312935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6C11AB-5AA9-8346-A0A9-652F5F74A15B}" type="datetimeFigureOut">
              <a:rPr lang="en-US" smtClean="0"/>
              <a:t>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6240C-596B-B449-B8A3-EE04B3B610C6}" type="slidenum">
              <a:rPr lang="en-US" smtClean="0"/>
              <a:t>‹#›</a:t>
            </a:fld>
            <a:endParaRPr lang="en-US"/>
          </a:p>
        </p:txBody>
      </p:sp>
    </p:spTree>
    <p:extLst>
      <p:ext uri="{BB962C8B-B14F-4D97-AF65-F5344CB8AC3E}">
        <p14:creationId xmlns:p14="http://schemas.microsoft.com/office/powerpoint/2010/main" val="1660591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6C11AB-5AA9-8346-A0A9-652F5F74A15B}" type="datetimeFigureOut">
              <a:rPr lang="en-US" smtClean="0"/>
              <a:t>1/14/21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6240C-596B-B449-B8A3-EE04B3B610C6}" type="slidenum">
              <a:rPr lang="en-US" smtClean="0"/>
              <a:t>‹#›</a:t>
            </a:fld>
            <a:endParaRPr lang="en-US"/>
          </a:p>
        </p:txBody>
      </p:sp>
    </p:spTree>
    <p:extLst>
      <p:ext uri="{BB962C8B-B14F-4D97-AF65-F5344CB8AC3E}">
        <p14:creationId xmlns:p14="http://schemas.microsoft.com/office/powerpoint/2010/main" val="2328050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6C11AB-5AA9-8346-A0A9-652F5F74A15B}" type="datetimeFigureOut">
              <a:rPr lang="en-US" smtClean="0"/>
              <a:t>1/14/21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E6240C-596B-B449-B8A3-EE04B3B610C6}" type="slidenum">
              <a:rPr lang="en-US" smtClean="0"/>
              <a:t>‹#›</a:t>
            </a:fld>
            <a:endParaRPr lang="en-US"/>
          </a:p>
        </p:txBody>
      </p:sp>
    </p:spTree>
    <p:extLst>
      <p:ext uri="{BB962C8B-B14F-4D97-AF65-F5344CB8AC3E}">
        <p14:creationId xmlns:p14="http://schemas.microsoft.com/office/powerpoint/2010/main" val="3377563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6C11AB-5AA9-8346-A0A9-652F5F74A15B}" type="datetimeFigureOut">
              <a:rPr lang="en-US" smtClean="0"/>
              <a:t>1/14/21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E6240C-596B-B449-B8A3-EE04B3B610C6}" type="slidenum">
              <a:rPr lang="en-US" smtClean="0"/>
              <a:t>‹#›</a:t>
            </a:fld>
            <a:endParaRPr lang="en-US"/>
          </a:p>
        </p:txBody>
      </p:sp>
    </p:spTree>
    <p:extLst>
      <p:ext uri="{BB962C8B-B14F-4D97-AF65-F5344CB8AC3E}">
        <p14:creationId xmlns:p14="http://schemas.microsoft.com/office/powerpoint/2010/main" val="617539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6C11AB-5AA9-8346-A0A9-652F5F74A15B}" type="datetimeFigureOut">
              <a:rPr lang="en-US" smtClean="0"/>
              <a:t>1/14/21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E6240C-596B-B449-B8A3-EE04B3B610C6}" type="slidenum">
              <a:rPr lang="en-US" smtClean="0"/>
              <a:t>‹#›</a:t>
            </a:fld>
            <a:endParaRPr lang="en-US"/>
          </a:p>
        </p:txBody>
      </p:sp>
    </p:spTree>
    <p:extLst>
      <p:ext uri="{BB962C8B-B14F-4D97-AF65-F5344CB8AC3E}">
        <p14:creationId xmlns:p14="http://schemas.microsoft.com/office/powerpoint/2010/main" val="830656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6C11AB-5AA9-8346-A0A9-652F5F74A15B}" type="datetimeFigureOut">
              <a:rPr lang="en-US" smtClean="0"/>
              <a:t>1/14/21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6240C-596B-B449-B8A3-EE04B3B610C6}" type="slidenum">
              <a:rPr lang="en-US" smtClean="0"/>
              <a:t>‹#›</a:t>
            </a:fld>
            <a:endParaRPr lang="en-US"/>
          </a:p>
        </p:txBody>
      </p:sp>
    </p:spTree>
    <p:extLst>
      <p:ext uri="{BB962C8B-B14F-4D97-AF65-F5344CB8AC3E}">
        <p14:creationId xmlns:p14="http://schemas.microsoft.com/office/powerpoint/2010/main" val="3273213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6C11AB-5AA9-8346-A0A9-652F5F74A15B}" type="datetimeFigureOut">
              <a:rPr lang="en-US" smtClean="0"/>
              <a:t>1/14/21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6240C-596B-B449-B8A3-EE04B3B610C6}" type="slidenum">
              <a:rPr lang="en-US" smtClean="0"/>
              <a:t>‹#›</a:t>
            </a:fld>
            <a:endParaRPr lang="en-US"/>
          </a:p>
        </p:txBody>
      </p:sp>
    </p:spTree>
    <p:extLst>
      <p:ext uri="{BB962C8B-B14F-4D97-AF65-F5344CB8AC3E}">
        <p14:creationId xmlns:p14="http://schemas.microsoft.com/office/powerpoint/2010/main" val="2755643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December 8, 2013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E6240C-596B-B449-B8A3-EE04B3B610C6}" type="slidenum">
              <a:rPr lang="en-US" smtClean="0"/>
              <a:t>‹#›</a:t>
            </a:fld>
            <a:endParaRPr lang="en-US"/>
          </a:p>
        </p:txBody>
      </p:sp>
      <p:pic>
        <p:nvPicPr>
          <p:cNvPr id="7" name="Picture 6"/>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801429" y="152401"/>
            <a:ext cx="1170214" cy="329644"/>
          </a:xfrm>
          <a:prstGeom prst="rect">
            <a:avLst/>
          </a:prstGeom>
          <a:noFill/>
          <a:ln>
            <a:noFill/>
          </a:ln>
        </p:spPr>
      </p:pic>
      <p:pic>
        <p:nvPicPr>
          <p:cNvPr id="9" name="Picture 4">
            <a:extLst>
              <a:ext uri="{FF2B5EF4-FFF2-40B4-BE49-F238E27FC236}">
                <a16:creationId xmlns:a16="http://schemas.microsoft.com/office/drawing/2014/main" id="{57669DCB-5466-774F-B14D-463BAE5C2FD6}"/>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724828" cy="6605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028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Title 1"/>
          <p:cNvSpPr>
            <a:spLocks noGrp="1"/>
          </p:cNvSpPr>
          <p:nvPr>
            <p:ph type="ctrTitle"/>
          </p:nvPr>
        </p:nvSpPr>
        <p:spPr/>
        <p:txBody>
          <a:bodyPr>
            <a:normAutofit fontScale="90000"/>
          </a:bodyPr>
          <a:lstStyle/>
          <a:p>
            <a:r>
              <a:rPr lang="en-US" dirty="0" err="1">
                <a:latin typeface="Calibri" charset="0"/>
              </a:rPr>
              <a:t>CopyrightX</a:t>
            </a:r>
            <a:r>
              <a:rPr lang="en-US" dirty="0">
                <a:latin typeface="Calibri" charset="0"/>
              </a:rPr>
              <a:t> Lecture 4:</a:t>
            </a:r>
            <a:br>
              <a:rPr lang="en-US" dirty="0">
                <a:latin typeface="Calibri" charset="0"/>
              </a:rPr>
            </a:br>
            <a:r>
              <a:rPr lang="en-US" dirty="0">
                <a:latin typeface="Calibri" charset="0"/>
              </a:rPr>
              <a:t>Welfare Theory</a:t>
            </a:r>
            <a:br>
              <a:rPr lang="en-US" dirty="0">
                <a:latin typeface="Calibri" charset="0"/>
              </a:rPr>
            </a:br>
            <a:br>
              <a:rPr lang="en-US" dirty="0">
                <a:latin typeface="Calibri" charset="0"/>
              </a:rPr>
            </a:br>
            <a:r>
              <a:rPr lang="en-US" sz="3600" dirty="0">
                <a:latin typeface="Calibri" charset="0"/>
              </a:rPr>
              <a:t>Selected Illustrations</a:t>
            </a:r>
            <a:br>
              <a:rPr lang="en-US" dirty="0">
                <a:latin typeface="Calibri" charset="0"/>
              </a:rPr>
            </a:br>
            <a:endParaRPr lang="en-US" dirty="0">
              <a:latin typeface="Calibri" charset="0"/>
            </a:endParaRPr>
          </a:p>
        </p:txBody>
      </p:sp>
      <p:sp>
        <p:nvSpPr>
          <p:cNvPr id="3" name="Subtitle 2"/>
          <p:cNvSpPr>
            <a:spLocks noGrp="1"/>
          </p:cNvSpPr>
          <p:nvPr>
            <p:ph type="subTitle" idx="1"/>
          </p:nvPr>
        </p:nvSpPr>
        <p:spPr>
          <a:xfrm>
            <a:off x="1371600" y="4591811"/>
            <a:ext cx="6400800" cy="1752600"/>
          </a:xfrm>
        </p:spPr>
        <p:txBody>
          <a:bodyPr rtlCol="0">
            <a:normAutofit/>
          </a:bodyPr>
          <a:lstStyle/>
          <a:p>
            <a:pPr fontAlgn="auto">
              <a:spcAft>
                <a:spcPts val="0"/>
              </a:spcAft>
              <a:buFont typeface="Arial"/>
              <a:buNone/>
              <a:defRPr/>
            </a:pPr>
            <a:r>
              <a:rPr lang="en-US" dirty="0">
                <a:ea typeface="+mn-ea"/>
                <a:cs typeface="+mn-cs"/>
              </a:rPr>
              <a:t>William Fisher</a:t>
            </a:r>
          </a:p>
          <a:p>
            <a:pPr fontAlgn="auto">
              <a:spcAft>
                <a:spcPts val="0"/>
              </a:spcAft>
              <a:buFont typeface="Arial"/>
              <a:buNone/>
              <a:defRPr/>
            </a:pPr>
            <a:r>
              <a:rPr lang="en-US" dirty="0">
                <a:ea typeface="+mn-ea"/>
                <a:cs typeface="+mn-cs"/>
              </a:rPr>
              <a:t>February 2013</a:t>
            </a:r>
          </a:p>
        </p:txBody>
      </p:sp>
    </p:spTree>
    <p:extLst>
      <p:ext uri="{BB962C8B-B14F-4D97-AF65-F5344CB8AC3E}">
        <p14:creationId xmlns:p14="http://schemas.microsoft.com/office/powerpoint/2010/main" val="1808598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ED6463-D7E0-0142-9782-BF04CB86A009}"/>
              </a:ext>
            </a:extLst>
          </p:cNvPr>
          <p:cNvSpPr>
            <a:spLocks noGrp="1"/>
          </p:cNvSpPr>
          <p:nvPr>
            <p:ph idx="1"/>
          </p:nvPr>
        </p:nvSpPr>
        <p:spPr/>
        <p:txBody>
          <a:bodyPr>
            <a:normAutofit/>
          </a:bodyPr>
          <a:lstStyle/>
          <a:p>
            <a:pPr marL="0" indent="0">
              <a:buNone/>
            </a:pPr>
            <a:r>
              <a:rPr lang="en-US" sz="1800" dirty="0"/>
              <a:t>The following images appear in the background of the 4th lecture in the </a:t>
            </a:r>
            <a:r>
              <a:rPr lang="en-US" sz="1800" dirty="0" err="1"/>
              <a:t>CopyrightX</a:t>
            </a:r>
            <a:r>
              <a:rPr lang="en-US" sz="1800" dirty="0"/>
              <a:t> lecture series. A recording of the lecture itself is available at http://</a:t>
            </a:r>
            <a:r>
              <a:rPr lang="en-US" sz="1800" dirty="0" err="1"/>
              <a:t>ipxcourses.org</a:t>
            </a:r>
            <a:r>
              <a:rPr lang="en-US" sz="1800" dirty="0"/>
              <a:t>/lectures/. Removed from their original context, the images will not make much sense. The function of this collection of images is to enable persons who have already watched the lecture to review the material it contains. </a:t>
            </a:r>
          </a:p>
          <a:p>
            <a:pPr marL="0" indent="0">
              <a:buNone/>
            </a:pPr>
            <a:endParaRPr lang="en-US" sz="1800" dirty="0"/>
          </a:p>
          <a:p>
            <a:pPr marL="0" indent="0">
              <a:buNone/>
            </a:pPr>
            <a:r>
              <a:rPr lang="en-US" sz="1800" dirty="0"/>
              <a:t>The terms on which these materials may be used or modified are available at http://</a:t>
            </a:r>
            <a:r>
              <a:rPr lang="en-US" sz="1800" dirty="0" err="1"/>
              <a:t>ipxcourses.org</a:t>
            </a:r>
            <a:r>
              <a:rPr lang="en-US" sz="1800" dirty="0"/>
              <a:t>. </a:t>
            </a:r>
          </a:p>
          <a:p>
            <a:endParaRPr lang="en-US" sz="1800" dirty="0"/>
          </a:p>
        </p:txBody>
      </p:sp>
    </p:spTree>
    <p:extLst>
      <p:ext uri="{BB962C8B-B14F-4D97-AF65-F5344CB8AC3E}">
        <p14:creationId xmlns:p14="http://schemas.microsoft.com/office/powerpoint/2010/main" val="290278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Line 3"/>
          <p:cNvSpPr>
            <a:spLocks noChangeShapeType="1"/>
          </p:cNvSpPr>
          <p:nvPr/>
        </p:nvSpPr>
        <p:spPr bwMode="auto">
          <a:xfrm>
            <a:off x="1066800" y="419273"/>
            <a:ext cx="0" cy="5359227"/>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461" name="Line 4"/>
          <p:cNvSpPr>
            <a:spLocks noChangeShapeType="1"/>
          </p:cNvSpPr>
          <p:nvPr/>
        </p:nvSpPr>
        <p:spPr bwMode="auto">
          <a:xfrm>
            <a:off x="1079500" y="5791200"/>
            <a:ext cx="69088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462" name="Line 5"/>
          <p:cNvSpPr>
            <a:spLocks noChangeShapeType="1"/>
          </p:cNvSpPr>
          <p:nvPr/>
        </p:nvSpPr>
        <p:spPr bwMode="auto">
          <a:xfrm>
            <a:off x="1066800" y="5355858"/>
            <a:ext cx="68326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463" name="Rectangle 6"/>
          <p:cNvSpPr>
            <a:spLocks noChangeArrowheads="1"/>
          </p:cNvSpPr>
          <p:nvPr/>
        </p:nvSpPr>
        <p:spPr bwMode="auto">
          <a:xfrm>
            <a:off x="681038" y="1138238"/>
            <a:ext cx="46672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spcBef>
                <a:spcPct val="50000"/>
              </a:spcBef>
            </a:pPr>
            <a:r>
              <a:rPr lang="en-US" sz="2400" b="0">
                <a:latin typeface="Times New Roman" charset="0"/>
              </a:rPr>
              <a:t>$</a:t>
            </a:r>
          </a:p>
        </p:txBody>
      </p:sp>
      <p:sp>
        <p:nvSpPr>
          <p:cNvPr id="19464" name="Rectangle 7"/>
          <p:cNvSpPr>
            <a:spLocks noChangeArrowheads="1"/>
          </p:cNvSpPr>
          <p:nvPr/>
        </p:nvSpPr>
        <p:spPr bwMode="auto">
          <a:xfrm>
            <a:off x="7767638" y="5710238"/>
            <a:ext cx="130492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spcBef>
                <a:spcPct val="50000"/>
              </a:spcBef>
            </a:pPr>
            <a:r>
              <a:rPr lang="en-US" sz="2400" b="0">
                <a:latin typeface="Times New Roman" charset="0"/>
              </a:rPr>
              <a:t>Quantity</a:t>
            </a:r>
          </a:p>
        </p:txBody>
      </p:sp>
      <p:sp>
        <p:nvSpPr>
          <p:cNvPr id="19465" name="Rectangle 10"/>
          <p:cNvSpPr>
            <a:spLocks noChangeArrowheads="1"/>
          </p:cNvSpPr>
          <p:nvPr/>
        </p:nvSpPr>
        <p:spPr bwMode="auto">
          <a:xfrm>
            <a:off x="6734175" y="4893896"/>
            <a:ext cx="206692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spcBef>
                <a:spcPct val="50000"/>
              </a:spcBef>
            </a:pPr>
            <a:r>
              <a:rPr lang="en-US" sz="2400" b="0" dirty="0">
                <a:latin typeface="Times New Roman" charset="0"/>
              </a:rPr>
              <a:t>Marginal Cost</a:t>
            </a:r>
          </a:p>
        </p:txBody>
      </p:sp>
      <p:sp>
        <p:nvSpPr>
          <p:cNvPr id="10" name="Line 5"/>
          <p:cNvSpPr>
            <a:spLocks noChangeShapeType="1"/>
          </p:cNvSpPr>
          <p:nvPr/>
        </p:nvSpPr>
        <p:spPr bwMode="auto">
          <a:xfrm>
            <a:off x="1079500" y="1841500"/>
            <a:ext cx="6451600" cy="39370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 name="Rectangle 14"/>
          <p:cNvSpPr>
            <a:spLocks noChangeArrowheads="1"/>
          </p:cNvSpPr>
          <p:nvPr/>
        </p:nvSpPr>
        <p:spPr bwMode="auto">
          <a:xfrm rot="1800000">
            <a:off x="3697288" y="3278188"/>
            <a:ext cx="159702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spcBef>
                <a:spcPct val="50000"/>
              </a:spcBef>
            </a:pPr>
            <a:r>
              <a:rPr lang="en-US" sz="2400" b="0" dirty="0">
                <a:latin typeface="Times New Roman" charset="0"/>
              </a:rPr>
              <a:t>Demand</a:t>
            </a:r>
          </a:p>
        </p:txBody>
      </p:sp>
      <p:sp>
        <p:nvSpPr>
          <p:cNvPr id="12" name="Rectangle 11"/>
          <p:cNvSpPr/>
          <p:nvPr/>
        </p:nvSpPr>
        <p:spPr>
          <a:xfrm>
            <a:off x="1002994" y="2734631"/>
            <a:ext cx="127612" cy="133440"/>
          </a:xfrm>
          <a:prstGeom prst="rect">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2597814" y="5736457"/>
            <a:ext cx="127612" cy="133440"/>
          </a:xfrm>
          <a:prstGeom prst="rect">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a:stCxn id="12" idx="3"/>
          </p:cNvCxnSpPr>
          <p:nvPr/>
        </p:nvCxnSpPr>
        <p:spPr>
          <a:xfrm>
            <a:off x="1130606" y="2801351"/>
            <a:ext cx="1531014" cy="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1003944" y="3610124"/>
            <a:ext cx="127612" cy="133440"/>
          </a:xfrm>
          <a:prstGeom prst="rect">
            <a:avLst/>
          </a:prstGeom>
          <a:solidFill>
            <a:srgbClr val="0000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4051918" y="5739073"/>
            <a:ext cx="127612" cy="133440"/>
          </a:xfrm>
          <a:prstGeom prst="rect">
            <a:avLst/>
          </a:prstGeom>
          <a:solidFill>
            <a:srgbClr val="0000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a:endCxn id="23" idx="2"/>
          </p:cNvCxnSpPr>
          <p:nvPr/>
        </p:nvCxnSpPr>
        <p:spPr>
          <a:xfrm>
            <a:off x="1131556" y="3676845"/>
            <a:ext cx="2932515" cy="5955"/>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1002994" y="4760456"/>
            <a:ext cx="127612" cy="133440"/>
          </a:xfrm>
          <a:prstGeom prst="rect">
            <a:avLst/>
          </a:prstGeom>
          <a:solidFill>
            <a:srgbClr val="008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a:endCxn id="22" idx="2"/>
          </p:cNvCxnSpPr>
          <p:nvPr/>
        </p:nvCxnSpPr>
        <p:spPr>
          <a:xfrm>
            <a:off x="1131088" y="4819701"/>
            <a:ext cx="4772481" cy="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5961299" y="4876459"/>
            <a:ext cx="0" cy="859998"/>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5897493" y="5736457"/>
            <a:ext cx="127612" cy="133440"/>
          </a:xfrm>
          <a:prstGeom prst="rect">
            <a:avLst/>
          </a:prstGeom>
          <a:solidFill>
            <a:srgbClr val="008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5903569" y="4758937"/>
            <a:ext cx="115459" cy="121528"/>
          </a:xfrm>
          <a:prstGeom prst="ellipse">
            <a:avLst/>
          </a:prstGeom>
          <a:solidFill>
            <a:srgbClr val="008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4064071" y="3622036"/>
            <a:ext cx="115459" cy="121528"/>
          </a:xfrm>
          <a:prstGeom prst="ellipse">
            <a:avLst/>
          </a:prstGeom>
          <a:solidFill>
            <a:srgbClr val="0000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2609967" y="2734631"/>
            <a:ext cx="115459" cy="121528"/>
          </a:xfrm>
          <a:prstGeom prst="ellipse">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a:stCxn id="13" idx="0"/>
            <a:endCxn id="24" idx="4"/>
          </p:cNvCxnSpPr>
          <p:nvPr/>
        </p:nvCxnSpPr>
        <p:spPr>
          <a:xfrm flipV="1">
            <a:off x="2661620" y="2856159"/>
            <a:ext cx="6077" cy="2880298"/>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4121813" y="3743565"/>
            <a:ext cx="0" cy="1992892"/>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1002994" y="5711780"/>
            <a:ext cx="127612" cy="133440"/>
          </a:xfrm>
          <a:prstGeom prst="rect">
            <a:avLst/>
          </a:prstGeom>
          <a:solidFill>
            <a:srgbClr val="FFF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7467294" y="5730740"/>
            <a:ext cx="127612" cy="133440"/>
          </a:xfrm>
          <a:prstGeom prst="rect">
            <a:avLst/>
          </a:prstGeom>
          <a:solidFill>
            <a:srgbClr val="FFF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4179530" y="1017565"/>
            <a:ext cx="3731128" cy="1200328"/>
          </a:xfrm>
          <a:prstGeom prst="rect">
            <a:avLst/>
          </a:prstGeom>
          <a:noFill/>
        </p:spPr>
        <p:txBody>
          <a:bodyPr wrap="square" rtlCol="0">
            <a:spAutoFit/>
          </a:bodyPr>
          <a:lstStyle/>
          <a:p>
            <a:r>
              <a:rPr lang="en-US" sz="2400" dirty="0"/>
              <a:t>For any given price, how many copies of the movie could CDF sell (per month)?</a:t>
            </a:r>
          </a:p>
        </p:txBody>
      </p:sp>
      <p:sp>
        <p:nvSpPr>
          <p:cNvPr id="28" name="Rectangle 27"/>
          <p:cNvSpPr/>
          <p:nvPr/>
        </p:nvSpPr>
        <p:spPr>
          <a:xfrm>
            <a:off x="7767638" y="0"/>
            <a:ext cx="1304925" cy="490483"/>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69665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Line 3"/>
          <p:cNvSpPr>
            <a:spLocks noChangeShapeType="1"/>
          </p:cNvSpPr>
          <p:nvPr/>
        </p:nvSpPr>
        <p:spPr bwMode="auto">
          <a:xfrm>
            <a:off x="1066800" y="419273"/>
            <a:ext cx="0" cy="5359227"/>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461" name="Line 4"/>
          <p:cNvSpPr>
            <a:spLocks noChangeShapeType="1"/>
          </p:cNvSpPr>
          <p:nvPr/>
        </p:nvSpPr>
        <p:spPr bwMode="auto">
          <a:xfrm>
            <a:off x="1079500" y="5791200"/>
            <a:ext cx="69088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463" name="Rectangle 6"/>
          <p:cNvSpPr>
            <a:spLocks noChangeArrowheads="1"/>
          </p:cNvSpPr>
          <p:nvPr/>
        </p:nvSpPr>
        <p:spPr bwMode="auto">
          <a:xfrm>
            <a:off x="681038" y="1138238"/>
            <a:ext cx="46672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spcBef>
                <a:spcPct val="50000"/>
              </a:spcBef>
            </a:pPr>
            <a:r>
              <a:rPr lang="en-US" sz="2400" b="0">
                <a:latin typeface="Times New Roman" charset="0"/>
              </a:rPr>
              <a:t>$</a:t>
            </a:r>
          </a:p>
        </p:txBody>
      </p:sp>
      <p:sp>
        <p:nvSpPr>
          <p:cNvPr id="19464" name="Rectangle 7"/>
          <p:cNvSpPr>
            <a:spLocks noChangeArrowheads="1"/>
          </p:cNvSpPr>
          <p:nvPr/>
        </p:nvSpPr>
        <p:spPr bwMode="auto">
          <a:xfrm>
            <a:off x="7767638" y="5710238"/>
            <a:ext cx="130492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spcBef>
                <a:spcPct val="50000"/>
              </a:spcBef>
            </a:pPr>
            <a:r>
              <a:rPr lang="en-US" sz="2400" b="0">
                <a:latin typeface="Times New Roman" charset="0"/>
              </a:rPr>
              <a:t>Quantity</a:t>
            </a:r>
          </a:p>
        </p:txBody>
      </p:sp>
      <p:sp>
        <p:nvSpPr>
          <p:cNvPr id="10" name="Line 5"/>
          <p:cNvSpPr>
            <a:spLocks noChangeShapeType="1"/>
          </p:cNvSpPr>
          <p:nvPr/>
        </p:nvSpPr>
        <p:spPr bwMode="auto">
          <a:xfrm>
            <a:off x="1079500" y="1841500"/>
            <a:ext cx="6451600" cy="39370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 name="Rectangle 14"/>
          <p:cNvSpPr>
            <a:spLocks noChangeArrowheads="1"/>
          </p:cNvSpPr>
          <p:nvPr/>
        </p:nvSpPr>
        <p:spPr bwMode="auto">
          <a:xfrm rot="1800000">
            <a:off x="3697288" y="3278188"/>
            <a:ext cx="159702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spcBef>
                <a:spcPct val="50000"/>
              </a:spcBef>
            </a:pPr>
            <a:r>
              <a:rPr lang="en-US" sz="2400" b="0" dirty="0">
                <a:latin typeface="Times New Roman" charset="0"/>
              </a:rPr>
              <a:t>Demand</a:t>
            </a:r>
          </a:p>
        </p:txBody>
      </p:sp>
      <p:sp>
        <p:nvSpPr>
          <p:cNvPr id="14" name="Line 1052"/>
          <p:cNvSpPr>
            <a:spLocks noChangeShapeType="1"/>
          </p:cNvSpPr>
          <p:nvPr/>
        </p:nvSpPr>
        <p:spPr bwMode="auto">
          <a:xfrm>
            <a:off x="1066800" y="5347921"/>
            <a:ext cx="5775628" cy="0"/>
          </a:xfrm>
          <a:prstGeom prst="line">
            <a:avLst/>
          </a:prstGeom>
          <a:noFill/>
          <a:ln w="57150">
            <a:solidFill>
              <a:srgbClr val="0235B4"/>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 name="Text Box 1039"/>
          <p:cNvSpPr txBox="1">
            <a:spLocks noChangeArrowheads="1"/>
          </p:cNvSpPr>
          <p:nvPr/>
        </p:nvSpPr>
        <p:spPr bwMode="auto">
          <a:xfrm>
            <a:off x="2057400" y="1355725"/>
            <a:ext cx="611505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b="1">
                <a:solidFill>
                  <a:schemeClr val="tx1"/>
                </a:solidFill>
                <a:latin typeface="CG Times (WN)" charset="0"/>
                <a:ea typeface="ＭＳ Ｐゴシック" charset="0"/>
                <a:cs typeface="ＭＳ Ｐゴシック" charset="0"/>
              </a:defRPr>
            </a:lvl1pPr>
            <a:lvl2pPr marL="742950" indent="-285750">
              <a:defRPr sz="2400" b="1">
                <a:solidFill>
                  <a:schemeClr val="tx1"/>
                </a:solidFill>
                <a:latin typeface="CG Times (WN)" charset="0"/>
                <a:ea typeface="ＭＳ Ｐゴシック" charset="0"/>
              </a:defRPr>
            </a:lvl2pPr>
            <a:lvl3pPr marL="1143000" indent="-228600">
              <a:defRPr sz="2400" b="1">
                <a:solidFill>
                  <a:schemeClr val="tx1"/>
                </a:solidFill>
                <a:latin typeface="CG Times (WN)" charset="0"/>
                <a:ea typeface="ＭＳ Ｐゴシック" charset="0"/>
              </a:defRPr>
            </a:lvl3pPr>
            <a:lvl4pPr marL="1600200" indent="-228600">
              <a:defRPr sz="2400" b="1">
                <a:solidFill>
                  <a:schemeClr val="tx1"/>
                </a:solidFill>
                <a:latin typeface="CG Times (WN)" charset="0"/>
                <a:ea typeface="ＭＳ Ｐゴシック" charset="0"/>
              </a:defRPr>
            </a:lvl4pPr>
            <a:lvl5pPr marL="2057400" indent="-228600">
              <a:defRPr sz="2400" b="1">
                <a:solidFill>
                  <a:schemeClr val="tx1"/>
                </a:solidFill>
                <a:latin typeface="CG Times (WN)" charset="0"/>
                <a:ea typeface="ＭＳ Ｐゴシック" charset="0"/>
              </a:defRPr>
            </a:lvl5pPr>
            <a:lvl6pPr marL="2514600" indent="-228600" eaLnBrk="0" fontAlgn="base" hangingPunct="0">
              <a:spcBef>
                <a:spcPct val="0"/>
              </a:spcBef>
              <a:spcAft>
                <a:spcPct val="0"/>
              </a:spcAft>
              <a:defRPr sz="2400" b="1">
                <a:solidFill>
                  <a:schemeClr val="tx1"/>
                </a:solidFill>
                <a:latin typeface="CG Times (WN)" charset="0"/>
                <a:ea typeface="ＭＳ Ｐゴシック" charset="0"/>
              </a:defRPr>
            </a:lvl6pPr>
            <a:lvl7pPr marL="2971800" indent="-228600" eaLnBrk="0" fontAlgn="base" hangingPunct="0">
              <a:spcBef>
                <a:spcPct val="0"/>
              </a:spcBef>
              <a:spcAft>
                <a:spcPct val="0"/>
              </a:spcAft>
              <a:defRPr sz="2400" b="1">
                <a:solidFill>
                  <a:schemeClr val="tx1"/>
                </a:solidFill>
                <a:latin typeface="CG Times (WN)" charset="0"/>
                <a:ea typeface="ＭＳ Ｐゴシック" charset="0"/>
              </a:defRPr>
            </a:lvl7pPr>
            <a:lvl8pPr marL="3429000" indent="-228600" eaLnBrk="0" fontAlgn="base" hangingPunct="0">
              <a:spcBef>
                <a:spcPct val="0"/>
              </a:spcBef>
              <a:spcAft>
                <a:spcPct val="0"/>
              </a:spcAft>
              <a:defRPr sz="2400" b="1">
                <a:solidFill>
                  <a:schemeClr val="tx1"/>
                </a:solidFill>
                <a:latin typeface="CG Times (WN)" charset="0"/>
                <a:ea typeface="ＭＳ Ｐゴシック" charset="0"/>
              </a:defRPr>
            </a:lvl8pPr>
            <a:lvl9pPr marL="3886200" indent="-228600" eaLnBrk="0" fontAlgn="base" hangingPunct="0">
              <a:spcBef>
                <a:spcPct val="0"/>
              </a:spcBef>
              <a:spcAft>
                <a:spcPct val="0"/>
              </a:spcAft>
              <a:defRPr sz="2400" b="1">
                <a:solidFill>
                  <a:schemeClr val="tx1"/>
                </a:solidFill>
                <a:latin typeface="CG Times (WN)" charset="0"/>
                <a:ea typeface="ＭＳ Ｐゴシック" charset="0"/>
              </a:defRPr>
            </a:lvl9pPr>
          </a:lstStyle>
          <a:p>
            <a:r>
              <a:rPr lang="en-US" sz="2000" b="0" dirty="0"/>
              <a:t>In the absence of copyright, copying and competition</a:t>
            </a:r>
          </a:p>
          <a:p>
            <a:r>
              <a:rPr lang="en-US" sz="2000" b="0" dirty="0"/>
              <a:t>will drive the price down close to marginal cost</a:t>
            </a:r>
          </a:p>
        </p:txBody>
      </p:sp>
      <p:sp>
        <p:nvSpPr>
          <p:cNvPr id="15" name="Line 5"/>
          <p:cNvSpPr>
            <a:spLocks noChangeShapeType="1"/>
          </p:cNvSpPr>
          <p:nvPr/>
        </p:nvSpPr>
        <p:spPr bwMode="auto">
          <a:xfrm>
            <a:off x="1066800" y="5355858"/>
            <a:ext cx="68326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 name="Rectangle 10"/>
          <p:cNvSpPr>
            <a:spLocks noChangeArrowheads="1"/>
          </p:cNvSpPr>
          <p:nvPr/>
        </p:nvSpPr>
        <p:spPr bwMode="auto">
          <a:xfrm>
            <a:off x="6734175" y="4893896"/>
            <a:ext cx="206692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spcBef>
                <a:spcPct val="50000"/>
              </a:spcBef>
            </a:pPr>
            <a:r>
              <a:rPr lang="en-US" sz="2400" b="0" dirty="0">
                <a:latin typeface="Times New Roman" charset="0"/>
              </a:rPr>
              <a:t>Marginal Cost</a:t>
            </a:r>
          </a:p>
        </p:txBody>
      </p:sp>
      <p:sp>
        <p:nvSpPr>
          <p:cNvPr id="17" name="Line 1051"/>
          <p:cNvSpPr>
            <a:spLocks noChangeShapeType="1"/>
          </p:cNvSpPr>
          <p:nvPr/>
        </p:nvSpPr>
        <p:spPr bwMode="auto">
          <a:xfrm>
            <a:off x="6850872" y="5355858"/>
            <a:ext cx="0" cy="435342"/>
          </a:xfrm>
          <a:prstGeom prst="line">
            <a:avLst/>
          </a:prstGeom>
          <a:noFill/>
          <a:ln w="38100">
            <a:solidFill>
              <a:srgbClr val="067423"/>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 name="Text Box 1052"/>
          <p:cNvSpPr txBox="1">
            <a:spLocks noChangeArrowheads="1"/>
          </p:cNvSpPr>
          <p:nvPr/>
        </p:nvSpPr>
        <p:spPr bwMode="auto">
          <a:xfrm>
            <a:off x="6640528" y="5791200"/>
            <a:ext cx="4206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b="1">
                <a:solidFill>
                  <a:schemeClr val="tx1"/>
                </a:solidFill>
                <a:latin typeface="CG Times (WN)" charset="0"/>
                <a:ea typeface="ＭＳ Ｐゴシック" charset="0"/>
                <a:cs typeface="ＭＳ Ｐゴシック" charset="0"/>
              </a:defRPr>
            </a:lvl1pPr>
            <a:lvl2pPr marL="742950" indent="-285750">
              <a:defRPr sz="2400" b="1">
                <a:solidFill>
                  <a:schemeClr val="tx1"/>
                </a:solidFill>
                <a:latin typeface="CG Times (WN)" charset="0"/>
                <a:ea typeface="ＭＳ Ｐゴシック" charset="0"/>
              </a:defRPr>
            </a:lvl2pPr>
            <a:lvl3pPr marL="1143000" indent="-228600">
              <a:defRPr sz="2400" b="1">
                <a:solidFill>
                  <a:schemeClr val="tx1"/>
                </a:solidFill>
                <a:latin typeface="CG Times (WN)" charset="0"/>
                <a:ea typeface="ＭＳ Ｐゴシック" charset="0"/>
              </a:defRPr>
            </a:lvl3pPr>
            <a:lvl4pPr marL="1600200" indent="-228600">
              <a:defRPr sz="2400" b="1">
                <a:solidFill>
                  <a:schemeClr val="tx1"/>
                </a:solidFill>
                <a:latin typeface="CG Times (WN)" charset="0"/>
                <a:ea typeface="ＭＳ Ｐゴシック" charset="0"/>
              </a:defRPr>
            </a:lvl4pPr>
            <a:lvl5pPr marL="2057400" indent="-228600">
              <a:defRPr sz="2400" b="1">
                <a:solidFill>
                  <a:schemeClr val="tx1"/>
                </a:solidFill>
                <a:latin typeface="CG Times (WN)" charset="0"/>
                <a:ea typeface="ＭＳ Ｐゴシック" charset="0"/>
              </a:defRPr>
            </a:lvl5pPr>
            <a:lvl6pPr marL="2514600" indent="-228600" eaLnBrk="0" fontAlgn="base" hangingPunct="0">
              <a:spcBef>
                <a:spcPct val="0"/>
              </a:spcBef>
              <a:spcAft>
                <a:spcPct val="0"/>
              </a:spcAft>
              <a:defRPr sz="2400" b="1">
                <a:solidFill>
                  <a:schemeClr val="tx1"/>
                </a:solidFill>
                <a:latin typeface="CG Times (WN)" charset="0"/>
                <a:ea typeface="ＭＳ Ｐゴシック" charset="0"/>
              </a:defRPr>
            </a:lvl6pPr>
            <a:lvl7pPr marL="2971800" indent="-228600" eaLnBrk="0" fontAlgn="base" hangingPunct="0">
              <a:spcBef>
                <a:spcPct val="0"/>
              </a:spcBef>
              <a:spcAft>
                <a:spcPct val="0"/>
              </a:spcAft>
              <a:defRPr sz="2400" b="1">
                <a:solidFill>
                  <a:schemeClr val="tx1"/>
                </a:solidFill>
                <a:latin typeface="CG Times (WN)" charset="0"/>
                <a:ea typeface="ＭＳ Ｐゴシック" charset="0"/>
              </a:defRPr>
            </a:lvl7pPr>
            <a:lvl8pPr marL="3429000" indent="-228600" eaLnBrk="0" fontAlgn="base" hangingPunct="0">
              <a:spcBef>
                <a:spcPct val="0"/>
              </a:spcBef>
              <a:spcAft>
                <a:spcPct val="0"/>
              </a:spcAft>
              <a:defRPr sz="2400" b="1">
                <a:solidFill>
                  <a:schemeClr val="tx1"/>
                </a:solidFill>
                <a:latin typeface="CG Times (WN)" charset="0"/>
                <a:ea typeface="ＭＳ Ｐゴシック" charset="0"/>
              </a:defRPr>
            </a:lvl8pPr>
            <a:lvl9pPr marL="3886200" indent="-228600" eaLnBrk="0" fontAlgn="base" hangingPunct="0">
              <a:spcBef>
                <a:spcPct val="0"/>
              </a:spcBef>
              <a:spcAft>
                <a:spcPct val="0"/>
              </a:spcAft>
              <a:defRPr sz="2400" b="1">
                <a:solidFill>
                  <a:schemeClr val="tx1"/>
                </a:solidFill>
                <a:latin typeface="CG Times (WN)" charset="0"/>
                <a:ea typeface="ＭＳ Ｐゴシック" charset="0"/>
              </a:defRPr>
            </a:lvl9pPr>
          </a:lstStyle>
          <a:p>
            <a:r>
              <a:rPr lang="en-US" dirty="0">
                <a:solidFill>
                  <a:srgbClr val="067423"/>
                </a:solidFill>
              </a:rPr>
              <a:t>Q</a:t>
            </a:r>
          </a:p>
        </p:txBody>
      </p:sp>
      <p:sp>
        <p:nvSpPr>
          <p:cNvPr id="19" name="Freeform 1054" descr="Dark downward diagonal"/>
          <p:cNvSpPr>
            <a:spLocks/>
          </p:cNvSpPr>
          <p:nvPr/>
        </p:nvSpPr>
        <p:spPr bwMode="auto">
          <a:xfrm>
            <a:off x="1066800" y="1828799"/>
            <a:ext cx="5775628" cy="3519121"/>
          </a:xfrm>
          <a:custGeom>
            <a:avLst/>
            <a:gdLst>
              <a:gd name="T0" fmla="*/ 0 w 2832"/>
              <a:gd name="T1" fmla="*/ 0 h 1728"/>
              <a:gd name="T2" fmla="*/ 4495800 w 2832"/>
              <a:gd name="T3" fmla="*/ 2743200 h 1728"/>
              <a:gd name="T4" fmla="*/ 0 w 2832"/>
              <a:gd name="T5" fmla="*/ 2743200 h 1728"/>
              <a:gd name="T6" fmla="*/ 0 w 2832"/>
              <a:gd name="T7" fmla="*/ 0 h 1728"/>
              <a:gd name="T8" fmla="*/ 0 60000 65536"/>
              <a:gd name="T9" fmla="*/ 0 60000 65536"/>
              <a:gd name="T10" fmla="*/ 0 60000 65536"/>
              <a:gd name="T11" fmla="*/ 0 60000 65536"/>
              <a:gd name="T12" fmla="*/ 0 w 2832"/>
              <a:gd name="T13" fmla="*/ 0 h 1728"/>
              <a:gd name="T14" fmla="*/ 2832 w 2832"/>
              <a:gd name="T15" fmla="*/ 1728 h 1728"/>
            </a:gdLst>
            <a:ahLst/>
            <a:cxnLst>
              <a:cxn ang="T8">
                <a:pos x="T0" y="T1"/>
              </a:cxn>
              <a:cxn ang="T9">
                <a:pos x="T2" y="T3"/>
              </a:cxn>
              <a:cxn ang="T10">
                <a:pos x="T4" y="T5"/>
              </a:cxn>
              <a:cxn ang="T11">
                <a:pos x="T6" y="T7"/>
              </a:cxn>
            </a:cxnLst>
            <a:rect l="T12" t="T13" r="T14" b="T15"/>
            <a:pathLst>
              <a:path w="2832" h="1728">
                <a:moveTo>
                  <a:pt x="0" y="0"/>
                </a:moveTo>
                <a:lnTo>
                  <a:pt x="2832" y="1728"/>
                </a:lnTo>
                <a:lnTo>
                  <a:pt x="0" y="1728"/>
                </a:lnTo>
                <a:lnTo>
                  <a:pt x="0" y="0"/>
                </a:lnTo>
                <a:close/>
              </a:path>
            </a:pathLst>
          </a:custGeom>
          <a:pattFill prst="dkDnDiag">
            <a:fgClr>
              <a:srgbClr val="067423"/>
            </a:fgClr>
            <a:bgClr>
              <a:srgbClr val="FFFFFF"/>
            </a:bgClr>
          </a:pattFill>
          <a:ln w="12700">
            <a:solidFill>
              <a:schemeClr val="tx1"/>
            </a:solidFill>
            <a:round/>
            <a:headEnd/>
            <a:tailEnd/>
          </a:ln>
        </p:spPr>
        <p:txBody>
          <a:bodyPr wrap="none" anchor="ctr"/>
          <a:lstStyle/>
          <a:p>
            <a:endParaRPr lang="en-US"/>
          </a:p>
        </p:txBody>
      </p:sp>
      <p:sp>
        <p:nvSpPr>
          <p:cNvPr id="21" name="Line 1055"/>
          <p:cNvSpPr>
            <a:spLocks noChangeShapeType="1"/>
          </p:cNvSpPr>
          <p:nvPr/>
        </p:nvSpPr>
        <p:spPr bwMode="auto">
          <a:xfrm flipH="1">
            <a:off x="2362200" y="2362200"/>
            <a:ext cx="3429000" cy="91440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2" name="Text Box 1053"/>
          <p:cNvSpPr txBox="1">
            <a:spLocks noChangeArrowheads="1"/>
          </p:cNvSpPr>
          <p:nvPr/>
        </p:nvSpPr>
        <p:spPr bwMode="auto">
          <a:xfrm>
            <a:off x="5775325" y="2171700"/>
            <a:ext cx="33337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b="1">
                <a:solidFill>
                  <a:schemeClr val="tx1"/>
                </a:solidFill>
                <a:latin typeface="CG Times (WN)" charset="0"/>
                <a:ea typeface="ＭＳ Ｐゴシック" charset="0"/>
                <a:cs typeface="ＭＳ Ｐゴシック" charset="0"/>
              </a:defRPr>
            </a:lvl1pPr>
            <a:lvl2pPr marL="742950" indent="-285750">
              <a:defRPr sz="2400" b="1">
                <a:solidFill>
                  <a:schemeClr val="tx1"/>
                </a:solidFill>
                <a:latin typeface="CG Times (WN)" charset="0"/>
                <a:ea typeface="ＭＳ Ｐゴシック" charset="0"/>
              </a:defRPr>
            </a:lvl2pPr>
            <a:lvl3pPr marL="1143000" indent="-228600">
              <a:defRPr sz="2400" b="1">
                <a:solidFill>
                  <a:schemeClr val="tx1"/>
                </a:solidFill>
                <a:latin typeface="CG Times (WN)" charset="0"/>
                <a:ea typeface="ＭＳ Ｐゴシック" charset="0"/>
              </a:defRPr>
            </a:lvl3pPr>
            <a:lvl4pPr marL="1600200" indent="-228600">
              <a:defRPr sz="2400" b="1">
                <a:solidFill>
                  <a:schemeClr val="tx1"/>
                </a:solidFill>
                <a:latin typeface="CG Times (WN)" charset="0"/>
                <a:ea typeface="ＭＳ Ｐゴシック" charset="0"/>
              </a:defRPr>
            </a:lvl4pPr>
            <a:lvl5pPr marL="2057400" indent="-228600">
              <a:defRPr sz="2400" b="1">
                <a:solidFill>
                  <a:schemeClr val="tx1"/>
                </a:solidFill>
                <a:latin typeface="CG Times (WN)" charset="0"/>
                <a:ea typeface="ＭＳ Ｐゴシック" charset="0"/>
              </a:defRPr>
            </a:lvl5pPr>
            <a:lvl6pPr marL="2514600" indent="-228600" eaLnBrk="0" fontAlgn="base" hangingPunct="0">
              <a:spcBef>
                <a:spcPct val="0"/>
              </a:spcBef>
              <a:spcAft>
                <a:spcPct val="0"/>
              </a:spcAft>
              <a:defRPr sz="2400" b="1">
                <a:solidFill>
                  <a:schemeClr val="tx1"/>
                </a:solidFill>
                <a:latin typeface="CG Times (WN)" charset="0"/>
                <a:ea typeface="ＭＳ Ｐゴシック" charset="0"/>
              </a:defRPr>
            </a:lvl6pPr>
            <a:lvl7pPr marL="2971800" indent="-228600" eaLnBrk="0" fontAlgn="base" hangingPunct="0">
              <a:spcBef>
                <a:spcPct val="0"/>
              </a:spcBef>
              <a:spcAft>
                <a:spcPct val="0"/>
              </a:spcAft>
              <a:defRPr sz="2400" b="1">
                <a:solidFill>
                  <a:schemeClr val="tx1"/>
                </a:solidFill>
                <a:latin typeface="CG Times (WN)" charset="0"/>
                <a:ea typeface="ＭＳ Ｐゴシック" charset="0"/>
              </a:defRPr>
            </a:lvl7pPr>
            <a:lvl8pPr marL="3429000" indent="-228600" eaLnBrk="0" fontAlgn="base" hangingPunct="0">
              <a:spcBef>
                <a:spcPct val="0"/>
              </a:spcBef>
              <a:spcAft>
                <a:spcPct val="0"/>
              </a:spcAft>
              <a:defRPr sz="2400" b="1">
                <a:solidFill>
                  <a:schemeClr val="tx1"/>
                </a:solidFill>
                <a:latin typeface="CG Times (WN)" charset="0"/>
                <a:ea typeface="ＭＳ Ｐゴシック" charset="0"/>
              </a:defRPr>
            </a:lvl8pPr>
            <a:lvl9pPr marL="3886200" indent="-228600" eaLnBrk="0" fontAlgn="base" hangingPunct="0">
              <a:spcBef>
                <a:spcPct val="0"/>
              </a:spcBef>
              <a:spcAft>
                <a:spcPct val="0"/>
              </a:spcAft>
              <a:defRPr sz="2400" b="1">
                <a:solidFill>
                  <a:schemeClr val="tx1"/>
                </a:solidFill>
                <a:latin typeface="CG Times (WN)" charset="0"/>
                <a:ea typeface="ＭＳ Ｐゴシック" charset="0"/>
              </a:defRPr>
            </a:lvl9pPr>
          </a:lstStyle>
          <a:p>
            <a:r>
              <a:rPr lang="en-US" sz="1800" dirty="0"/>
              <a:t>Resultant Consumer Surplus</a:t>
            </a:r>
          </a:p>
        </p:txBody>
      </p:sp>
      <p:sp>
        <p:nvSpPr>
          <p:cNvPr id="2" name="Title 1"/>
          <p:cNvSpPr>
            <a:spLocks noGrp="1"/>
          </p:cNvSpPr>
          <p:nvPr>
            <p:ph type="title"/>
          </p:nvPr>
        </p:nvSpPr>
        <p:spPr>
          <a:xfrm>
            <a:off x="747726" y="104498"/>
            <a:ext cx="8229600" cy="1143000"/>
          </a:xfrm>
        </p:spPr>
        <p:txBody>
          <a:bodyPr/>
          <a:lstStyle/>
          <a:p>
            <a:r>
              <a:rPr lang="en-US" sz="3200" dirty="0"/>
              <a:t>Anticipating this Effect, </a:t>
            </a:r>
            <a:br>
              <a:rPr lang="en-US" sz="3200" dirty="0"/>
            </a:br>
            <a:r>
              <a:rPr lang="en-US" sz="3200" dirty="0"/>
              <a:t>CDF will not make any films</a:t>
            </a:r>
          </a:p>
        </p:txBody>
      </p:sp>
      <p:sp>
        <p:nvSpPr>
          <p:cNvPr id="20" name="Rectangle 19"/>
          <p:cNvSpPr/>
          <p:nvPr/>
        </p:nvSpPr>
        <p:spPr>
          <a:xfrm>
            <a:off x="7767638" y="0"/>
            <a:ext cx="1304925" cy="490483"/>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886780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1026"/>
          <p:cNvSpPr>
            <a:spLocks noGrp="1" noChangeArrowheads="1"/>
          </p:cNvSpPr>
          <p:nvPr>
            <p:ph type="ctrTitle"/>
          </p:nvPr>
        </p:nvSpPr>
        <p:spPr>
          <a:xfrm>
            <a:off x="914400" y="381000"/>
            <a:ext cx="7772400" cy="685800"/>
          </a:xfrm>
          <a:noFill/>
        </p:spPr>
        <p:txBody>
          <a:bodyPr lIns="90488" tIns="44450" rIns="90488" bIns="44450">
            <a:normAutofit fontScale="90000"/>
          </a:bodyPr>
          <a:lstStyle/>
          <a:p>
            <a:pPr eaLnBrk="1" hangingPunct="1"/>
            <a:r>
              <a:rPr lang="en-US" sz="2400" dirty="0">
                <a:latin typeface="Arial" charset="0"/>
              </a:rPr>
              <a:t>Economic Conditions Created by the Grant of a Copyright</a:t>
            </a:r>
          </a:p>
        </p:txBody>
      </p:sp>
      <p:sp>
        <p:nvSpPr>
          <p:cNvPr id="56325" name="Line 1028"/>
          <p:cNvSpPr>
            <a:spLocks noChangeShapeType="1"/>
          </p:cNvSpPr>
          <p:nvPr/>
        </p:nvSpPr>
        <p:spPr bwMode="auto">
          <a:xfrm>
            <a:off x="1079500" y="5791200"/>
            <a:ext cx="69088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6326" name="Line 1029"/>
          <p:cNvSpPr>
            <a:spLocks noChangeShapeType="1"/>
          </p:cNvSpPr>
          <p:nvPr/>
        </p:nvSpPr>
        <p:spPr bwMode="auto">
          <a:xfrm>
            <a:off x="1079500" y="1841500"/>
            <a:ext cx="6451600" cy="39370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6328" name="Line 1031"/>
          <p:cNvSpPr>
            <a:spLocks noChangeShapeType="1"/>
          </p:cNvSpPr>
          <p:nvPr/>
        </p:nvSpPr>
        <p:spPr bwMode="auto">
          <a:xfrm>
            <a:off x="3276600" y="3206750"/>
            <a:ext cx="0" cy="25781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6329" name="Line 1032"/>
          <p:cNvSpPr>
            <a:spLocks noChangeShapeType="1"/>
          </p:cNvSpPr>
          <p:nvPr/>
        </p:nvSpPr>
        <p:spPr bwMode="auto">
          <a:xfrm flipH="1">
            <a:off x="1060450" y="3200400"/>
            <a:ext cx="22225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6330" name="Rectangle 1033"/>
          <p:cNvSpPr>
            <a:spLocks noChangeArrowheads="1"/>
          </p:cNvSpPr>
          <p:nvPr/>
        </p:nvSpPr>
        <p:spPr bwMode="auto">
          <a:xfrm>
            <a:off x="681038" y="1138238"/>
            <a:ext cx="46672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spcBef>
                <a:spcPct val="50000"/>
              </a:spcBef>
            </a:pPr>
            <a:r>
              <a:rPr lang="en-US" sz="2400" b="0">
                <a:latin typeface="Times New Roman" charset="0"/>
              </a:rPr>
              <a:t>$</a:t>
            </a:r>
          </a:p>
        </p:txBody>
      </p:sp>
      <p:sp>
        <p:nvSpPr>
          <p:cNvPr id="56331" name="Rectangle 1034"/>
          <p:cNvSpPr>
            <a:spLocks noChangeArrowheads="1"/>
          </p:cNvSpPr>
          <p:nvPr/>
        </p:nvSpPr>
        <p:spPr bwMode="auto">
          <a:xfrm>
            <a:off x="7767638" y="5710238"/>
            <a:ext cx="130492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spcBef>
                <a:spcPct val="50000"/>
              </a:spcBef>
            </a:pPr>
            <a:r>
              <a:rPr lang="en-US" sz="2400" b="0">
                <a:latin typeface="Times New Roman" charset="0"/>
              </a:rPr>
              <a:t>Quantity</a:t>
            </a:r>
          </a:p>
        </p:txBody>
      </p:sp>
      <p:sp>
        <p:nvSpPr>
          <p:cNvPr id="56332" name="Rectangle 1035"/>
          <p:cNvSpPr>
            <a:spLocks noChangeArrowheads="1"/>
          </p:cNvSpPr>
          <p:nvPr/>
        </p:nvSpPr>
        <p:spPr bwMode="auto">
          <a:xfrm>
            <a:off x="381000" y="2971800"/>
            <a:ext cx="773113"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sz="2400" b="0">
                <a:latin typeface="Times New Roman" charset="0"/>
              </a:rPr>
              <a:t>P(Y)</a:t>
            </a:r>
          </a:p>
        </p:txBody>
      </p:sp>
      <p:sp>
        <p:nvSpPr>
          <p:cNvPr id="56333" name="Rectangle 1036"/>
          <p:cNvSpPr>
            <a:spLocks noChangeArrowheads="1"/>
          </p:cNvSpPr>
          <p:nvPr/>
        </p:nvSpPr>
        <p:spPr bwMode="auto">
          <a:xfrm>
            <a:off x="3124200" y="5791200"/>
            <a:ext cx="401638"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sz="2400" b="0">
                <a:latin typeface="Times New Roman" charset="0"/>
              </a:rPr>
              <a:t>Y</a:t>
            </a:r>
          </a:p>
        </p:txBody>
      </p:sp>
      <p:sp>
        <p:nvSpPr>
          <p:cNvPr id="56335" name="Rectangle 1038"/>
          <p:cNvSpPr>
            <a:spLocks noChangeArrowheads="1"/>
          </p:cNvSpPr>
          <p:nvPr/>
        </p:nvSpPr>
        <p:spPr bwMode="auto">
          <a:xfrm rot="1800000">
            <a:off x="3697288" y="3278188"/>
            <a:ext cx="159702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spcBef>
                <a:spcPct val="50000"/>
              </a:spcBef>
            </a:pPr>
            <a:r>
              <a:rPr lang="en-US" sz="2400" b="0">
                <a:latin typeface="Times New Roman" charset="0"/>
              </a:rPr>
              <a:t>Demand</a:t>
            </a:r>
          </a:p>
        </p:txBody>
      </p:sp>
      <p:sp>
        <p:nvSpPr>
          <p:cNvPr id="56336" name="Line 1039"/>
          <p:cNvSpPr>
            <a:spLocks noChangeShapeType="1"/>
          </p:cNvSpPr>
          <p:nvPr/>
        </p:nvSpPr>
        <p:spPr bwMode="auto">
          <a:xfrm flipV="1">
            <a:off x="2438400" y="2667000"/>
            <a:ext cx="0" cy="31242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6337" name="Line 1040"/>
          <p:cNvSpPr>
            <a:spLocks noChangeShapeType="1"/>
          </p:cNvSpPr>
          <p:nvPr/>
        </p:nvSpPr>
        <p:spPr bwMode="auto">
          <a:xfrm flipH="1">
            <a:off x="1066800" y="2667000"/>
            <a:ext cx="13716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6338" name="Rectangle 1041"/>
          <p:cNvSpPr>
            <a:spLocks noChangeArrowheads="1"/>
          </p:cNvSpPr>
          <p:nvPr/>
        </p:nvSpPr>
        <p:spPr bwMode="auto">
          <a:xfrm>
            <a:off x="381000" y="2438400"/>
            <a:ext cx="773113"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sz="2400" b="0">
                <a:latin typeface="Times New Roman" charset="0"/>
              </a:rPr>
              <a:t>P(X)</a:t>
            </a:r>
          </a:p>
        </p:txBody>
      </p:sp>
      <p:sp>
        <p:nvSpPr>
          <p:cNvPr id="56339" name="Rectangle 1042"/>
          <p:cNvSpPr>
            <a:spLocks noChangeArrowheads="1"/>
          </p:cNvSpPr>
          <p:nvPr/>
        </p:nvSpPr>
        <p:spPr bwMode="auto">
          <a:xfrm>
            <a:off x="2209800" y="5791200"/>
            <a:ext cx="554038"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r>
              <a:rPr lang="en-US" sz="2400" b="0">
                <a:latin typeface="Times New Roman" charset="0"/>
              </a:rPr>
              <a:t>X</a:t>
            </a:r>
          </a:p>
        </p:txBody>
      </p:sp>
      <p:sp>
        <p:nvSpPr>
          <p:cNvPr id="56340" name="Line 1043"/>
          <p:cNvSpPr>
            <a:spLocks noChangeShapeType="1"/>
          </p:cNvSpPr>
          <p:nvPr/>
        </p:nvSpPr>
        <p:spPr bwMode="auto">
          <a:xfrm flipV="1">
            <a:off x="4267200" y="3810000"/>
            <a:ext cx="0" cy="19812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6341" name="Line 1044"/>
          <p:cNvSpPr>
            <a:spLocks noChangeShapeType="1"/>
          </p:cNvSpPr>
          <p:nvPr/>
        </p:nvSpPr>
        <p:spPr bwMode="auto">
          <a:xfrm flipH="1">
            <a:off x="1066800" y="3810000"/>
            <a:ext cx="32004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6342" name="Rectangle 1045"/>
          <p:cNvSpPr>
            <a:spLocks noChangeArrowheads="1"/>
          </p:cNvSpPr>
          <p:nvPr/>
        </p:nvSpPr>
        <p:spPr bwMode="auto">
          <a:xfrm>
            <a:off x="381000" y="3581400"/>
            <a:ext cx="7397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sz="2400" b="0">
                <a:latin typeface="Times New Roman" charset="0"/>
              </a:rPr>
              <a:t>P(Z)</a:t>
            </a:r>
          </a:p>
        </p:txBody>
      </p:sp>
      <p:sp>
        <p:nvSpPr>
          <p:cNvPr id="56343" name="Rectangle 1046"/>
          <p:cNvSpPr>
            <a:spLocks noChangeArrowheads="1"/>
          </p:cNvSpPr>
          <p:nvPr/>
        </p:nvSpPr>
        <p:spPr bwMode="auto">
          <a:xfrm>
            <a:off x="4114800" y="5791200"/>
            <a:ext cx="366713"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sz="2400" b="0">
                <a:latin typeface="Times New Roman" charset="0"/>
              </a:rPr>
              <a:t>Z</a:t>
            </a:r>
          </a:p>
        </p:txBody>
      </p:sp>
      <p:sp>
        <p:nvSpPr>
          <p:cNvPr id="56344" name="Oval 1047"/>
          <p:cNvSpPr>
            <a:spLocks noChangeArrowheads="1"/>
          </p:cNvSpPr>
          <p:nvPr/>
        </p:nvSpPr>
        <p:spPr bwMode="auto">
          <a:xfrm>
            <a:off x="2438400" y="2667000"/>
            <a:ext cx="76200" cy="762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56345" name="Oval 1048"/>
          <p:cNvSpPr>
            <a:spLocks noChangeArrowheads="1"/>
          </p:cNvSpPr>
          <p:nvPr/>
        </p:nvSpPr>
        <p:spPr bwMode="auto">
          <a:xfrm>
            <a:off x="3276600" y="3200400"/>
            <a:ext cx="76200" cy="762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56346" name="Oval 1049"/>
          <p:cNvSpPr>
            <a:spLocks noChangeArrowheads="1"/>
          </p:cNvSpPr>
          <p:nvPr/>
        </p:nvSpPr>
        <p:spPr bwMode="auto">
          <a:xfrm>
            <a:off x="4191000" y="3733800"/>
            <a:ext cx="73025" cy="7302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9" name="Line 3"/>
          <p:cNvSpPr>
            <a:spLocks noChangeShapeType="1"/>
          </p:cNvSpPr>
          <p:nvPr/>
        </p:nvSpPr>
        <p:spPr bwMode="auto">
          <a:xfrm>
            <a:off x="1066800" y="419273"/>
            <a:ext cx="0" cy="5359227"/>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 name="Line 27"/>
          <p:cNvSpPr>
            <a:spLocks noChangeShapeType="1"/>
          </p:cNvSpPr>
          <p:nvPr/>
        </p:nvSpPr>
        <p:spPr bwMode="auto">
          <a:xfrm>
            <a:off x="1066800" y="1828800"/>
            <a:ext cx="5751320" cy="3519120"/>
          </a:xfrm>
          <a:prstGeom prst="line">
            <a:avLst/>
          </a:prstGeom>
          <a:noFill/>
          <a:ln w="57150">
            <a:solidFill>
              <a:srgbClr val="0235B4"/>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 name="Freeform 28" descr="Wide upward diagonal"/>
          <p:cNvSpPr>
            <a:spLocks/>
          </p:cNvSpPr>
          <p:nvPr/>
        </p:nvSpPr>
        <p:spPr bwMode="auto">
          <a:xfrm>
            <a:off x="1089213" y="1841499"/>
            <a:ext cx="5728907" cy="3506421"/>
          </a:xfrm>
          <a:custGeom>
            <a:avLst/>
            <a:gdLst>
              <a:gd name="T0" fmla="*/ 0 w 2832"/>
              <a:gd name="T1" fmla="*/ 0 h 1728"/>
              <a:gd name="T2" fmla="*/ 4495800 w 2832"/>
              <a:gd name="T3" fmla="*/ 2743200 h 1728"/>
              <a:gd name="T4" fmla="*/ 0 w 2832"/>
              <a:gd name="T5" fmla="*/ 2743200 h 1728"/>
              <a:gd name="T6" fmla="*/ 0 w 2832"/>
              <a:gd name="T7" fmla="*/ 0 h 1728"/>
              <a:gd name="T8" fmla="*/ 0 60000 65536"/>
              <a:gd name="T9" fmla="*/ 0 60000 65536"/>
              <a:gd name="T10" fmla="*/ 0 60000 65536"/>
              <a:gd name="T11" fmla="*/ 0 60000 65536"/>
              <a:gd name="T12" fmla="*/ 0 w 2832"/>
              <a:gd name="T13" fmla="*/ 0 h 1728"/>
              <a:gd name="T14" fmla="*/ 2832 w 2832"/>
              <a:gd name="T15" fmla="*/ 1728 h 1728"/>
            </a:gdLst>
            <a:ahLst/>
            <a:cxnLst>
              <a:cxn ang="T8">
                <a:pos x="T0" y="T1"/>
              </a:cxn>
              <a:cxn ang="T9">
                <a:pos x="T2" y="T3"/>
              </a:cxn>
              <a:cxn ang="T10">
                <a:pos x="T4" y="T5"/>
              </a:cxn>
              <a:cxn ang="T11">
                <a:pos x="T6" y="T7"/>
              </a:cxn>
            </a:cxnLst>
            <a:rect l="T12" t="T13" r="T14" b="T15"/>
            <a:pathLst>
              <a:path w="2832" h="1728">
                <a:moveTo>
                  <a:pt x="0" y="0"/>
                </a:moveTo>
                <a:lnTo>
                  <a:pt x="2832" y="1728"/>
                </a:lnTo>
                <a:lnTo>
                  <a:pt x="0" y="1728"/>
                </a:lnTo>
                <a:lnTo>
                  <a:pt x="0" y="0"/>
                </a:lnTo>
                <a:close/>
              </a:path>
            </a:pathLst>
          </a:custGeom>
          <a:pattFill prst="wdUpDiag">
            <a:fgClr>
              <a:srgbClr val="0235B4"/>
            </a:fgClr>
            <a:bgClr>
              <a:schemeClr val="bg1"/>
            </a:bgClr>
          </a:pattFill>
          <a:ln w="12700">
            <a:solidFill>
              <a:schemeClr val="tx1"/>
            </a:solidFill>
            <a:round/>
            <a:headEnd/>
            <a:tailEnd/>
          </a:ln>
        </p:spPr>
        <p:txBody>
          <a:bodyPr wrap="none" anchor="ctr"/>
          <a:lstStyle/>
          <a:p>
            <a:endParaRPr lang="en-US"/>
          </a:p>
        </p:txBody>
      </p:sp>
      <p:sp>
        <p:nvSpPr>
          <p:cNvPr id="30" name="Rectangle 33"/>
          <p:cNvSpPr>
            <a:spLocks noChangeArrowheads="1"/>
          </p:cNvSpPr>
          <p:nvPr/>
        </p:nvSpPr>
        <p:spPr bwMode="auto">
          <a:xfrm>
            <a:off x="4267200" y="2209800"/>
            <a:ext cx="2611438"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ja-JP" altLang="en-US" sz="2400" b="0" dirty="0">
                <a:latin typeface="Times New Roman" charset="0"/>
              </a:rPr>
              <a:t>“</a:t>
            </a:r>
            <a:r>
              <a:rPr lang="en-US" altLang="ja-JP" sz="2400" b="0" dirty="0">
                <a:latin typeface="Times New Roman" charset="0"/>
              </a:rPr>
              <a:t>Monopoly Profits</a:t>
            </a:r>
            <a:r>
              <a:rPr lang="ja-JP" altLang="en-US" sz="2400" b="0" dirty="0">
                <a:latin typeface="Times New Roman" charset="0"/>
              </a:rPr>
              <a:t>”</a:t>
            </a:r>
            <a:endParaRPr lang="en-US" sz="2400" b="0" dirty="0">
              <a:latin typeface="Times New Roman" charset="0"/>
            </a:endParaRPr>
          </a:p>
        </p:txBody>
      </p:sp>
      <p:sp>
        <p:nvSpPr>
          <p:cNvPr id="31" name="Line 34"/>
          <p:cNvSpPr>
            <a:spLocks noChangeShapeType="1"/>
          </p:cNvSpPr>
          <p:nvPr/>
        </p:nvSpPr>
        <p:spPr bwMode="auto">
          <a:xfrm flipH="1">
            <a:off x="2895600" y="2514600"/>
            <a:ext cx="1447800" cy="91440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2" name="Line 5"/>
          <p:cNvSpPr>
            <a:spLocks noChangeShapeType="1"/>
          </p:cNvSpPr>
          <p:nvPr/>
        </p:nvSpPr>
        <p:spPr bwMode="auto">
          <a:xfrm>
            <a:off x="1066800" y="5355858"/>
            <a:ext cx="68326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 name="Rectangle 10"/>
          <p:cNvSpPr>
            <a:spLocks noChangeArrowheads="1"/>
          </p:cNvSpPr>
          <p:nvPr/>
        </p:nvSpPr>
        <p:spPr bwMode="auto">
          <a:xfrm>
            <a:off x="6734175" y="4893896"/>
            <a:ext cx="206692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spcBef>
                <a:spcPct val="50000"/>
              </a:spcBef>
            </a:pPr>
            <a:r>
              <a:rPr lang="en-US" sz="2400" b="0" dirty="0">
                <a:latin typeface="Times New Roman" charset="0"/>
              </a:rPr>
              <a:t>Marginal Cost</a:t>
            </a:r>
          </a:p>
        </p:txBody>
      </p:sp>
      <p:sp>
        <p:nvSpPr>
          <p:cNvPr id="34" name="Rectangle 33"/>
          <p:cNvSpPr>
            <a:spLocks noChangeArrowheads="1"/>
          </p:cNvSpPr>
          <p:nvPr/>
        </p:nvSpPr>
        <p:spPr bwMode="auto">
          <a:xfrm>
            <a:off x="4700588" y="6315626"/>
            <a:ext cx="3287712"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sz="2400" b="0" dirty="0">
                <a:latin typeface="Times New Roman" charset="0"/>
              </a:rPr>
              <a:t>Profit-maximizing output</a:t>
            </a:r>
          </a:p>
        </p:txBody>
      </p:sp>
      <p:sp>
        <p:nvSpPr>
          <p:cNvPr id="35" name="Line 32"/>
          <p:cNvSpPr>
            <a:spLocks noChangeShapeType="1"/>
          </p:cNvSpPr>
          <p:nvPr/>
        </p:nvSpPr>
        <p:spPr bwMode="auto">
          <a:xfrm flipV="1">
            <a:off x="6344134" y="5791200"/>
            <a:ext cx="473986" cy="643728"/>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6" name="Line 1043"/>
          <p:cNvSpPr>
            <a:spLocks noChangeShapeType="1"/>
          </p:cNvSpPr>
          <p:nvPr/>
        </p:nvSpPr>
        <p:spPr bwMode="auto">
          <a:xfrm flipV="1">
            <a:off x="6825994" y="5328258"/>
            <a:ext cx="0" cy="45659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 name="Text Box 1050"/>
          <p:cNvSpPr txBox="1">
            <a:spLocks noChangeArrowheads="1"/>
          </p:cNvSpPr>
          <p:nvPr/>
        </p:nvSpPr>
        <p:spPr bwMode="auto">
          <a:xfrm>
            <a:off x="2057400" y="1235075"/>
            <a:ext cx="6550025"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b="1">
                <a:solidFill>
                  <a:schemeClr val="tx1"/>
                </a:solidFill>
                <a:latin typeface="CG Times (WN)" charset="0"/>
                <a:ea typeface="ＭＳ Ｐゴシック" charset="0"/>
                <a:cs typeface="ＭＳ Ｐゴシック" charset="0"/>
              </a:defRPr>
            </a:lvl1pPr>
            <a:lvl2pPr marL="742950" indent="-285750">
              <a:defRPr sz="2400" b="1">
                <a:solidFill>
                  <a:schemeClr val="tx1"/>
                </a:solidFill>
                <a:latin typeface="CG Times (WN)" charset="0"/>
                <a:ea typeface="ＭＳ Ｐゴシック" charset="0"/>
              </a:defRPr>
            </a:lvl2pPr>
            <a:lvl3pPr marL="1143000" indent="-228600">
              <a:defRPr sz="2400" b="1">
                <a:solidFill>
                  <a:schemeClr val="tx1"/>
                </a:solidFill>
                <a:latin typeface="CG Times (WN)" charset="0"/>
                <a:ea typeface="ＭＳ Ｐゴシック" charset="0"/>
              </a:defRPr>
            </a:lvl3pPr>
            <a:lvl4pPr marL="1600200" indent="-228600">
              <a:defRPr sz="2400" b="1">
                <a:solidFill>
                  <a:schemeClr val="tx1"/>
                </a:solidFill>
                <a:latin typeface="CG Times (WN)" charset="0"/>
                <a:ea typeface="ＭＳ Ｐゴシック" charset="0"/>
              </a:defRPr>
            </a:lvl4pPr>
            <a:lvl5pPr marL="2057400" indent="-228600">
              <a:defRPr sz="2400" b="1">
                <a:solidFill>
                  <a:schemeClr val="tx1"/>
                </a:solidFill>
                <a:latin typeface="CG Times (WN)" charset="0"/>
                <a:ea typeface="ＭＳ Ｐゴシック" charset="0"/>
              </a:defRPr>
            </a:lvl5pPr>
            <a:lvl6pPr marL="2514600" indent="-228600" eaLnBrk="0" fontAlgn="base" hangingPunct="0">
              <a:spcBef>
                <a:spcPct val="0"/>
              </a:spcBef>
              <a:spcAft>
                <a:spcPct val="0"/>
              </a:spcAft>
              <a:defRPr sz="2400" b="1">
                <a:solidFill>
                  <a:schemeClr val="tx1"/>
                </a:solidFill>
                <a:latin typeface="CG Times (WN)" charset="0"/>
                <a:ea typeface="ＭＳ Ｐゴシック" charset="0"/>
              </a:defRPr>
            </a:lvl6pPr>
            <a:lvl7pPr marL="2971800" indent="-228600" eaLnBrk="0" fontAlgn="base" hangingPunct="0">
              <a:spcBef>
                <a:spcPct val="0"/>
              </a:spcBef>
              <a:spcAft>
                <a:spcPct val="0"/>
              </a:spcAft>
              <a:defRPr sz="2400" b="1">
                <a:solidFill>
                  <a:schemeClr val="tx1"/>
                </a:solidFill>
                <a:latin typeface="CG Times (WN)" charset="0"/>
                <a:ea typeface="ＭＳ Ｐゴシック" charset="0"/>
              </a:defRPr>
            </a:lvl7pPr>
            <a:lvl8pPr marL="3429000" indent="-228600" eaLnBrk="0" fontAlgn="base" hangingPunct="0">
              <a:spcBef>
                <a:spcPct val="0"/>
              </a:spcBef>
              <a:spcAft>
                <a:spcPct val="0"/>
              </a:spcAft>
              <a:defRPr sz="2400" b="1">
                <a:solidFill>
                  <a:schemeClr val="tx1"/>
                </a:solidFill>
                <a:latin typeface="CG Times (WN)" charset="0"/>
                <a:ea typeface="ＭＳ Ｐゴシック" charset="0"/>
              </a:defRPr>
            </a:lvl8pPr>
            <a:lvl9pPr marL="3886200" indent="-228600" eaLnBrk="0" fontAlgn="base" hangingPunct="0">
              <a:spcBef>
                <a:spcPct val="0"/>
              </a:spcBef>
              <a:spcAft>
                <a:spcPct val="0"/>
              </a:spcAft>
              <a:defRPr sz="2400" b="1">
                <a:solidFill>
                  <a:schemeClr val="tx1"/>
                </a:solidFill>
                <a:latin typeface="CG Times (WN)" charset="0"/>
                <a:ea typeface="ＭＳ Ｐゴシック" charset="0"/>
              </a:defRPr>
            </a:lvl9pPr>
          </a:lstStyle>
          <a:p>
            <a:r>
              <a:rPr lang="en-US" b="0" dirty="0">
                <a:latin typeface="Times New Roman" charset="0"/>
              </a:rPr>
              <a:t>Profit-Maximizing Behavior by a Copyright Owner </a:t>
            </a:r>
          </a:p>
          <a:p>
            <a:r>
              <a:rPr lang="en-US" b="0" dirty="0">
                <a:latin typeface="Times New Roman" charset="0"/>
              </a:rPr>
              <a:t>who can engage in perfect price discrimination</a:t>
            </a:r>
          </a:p>
        </p:txBody>
      </p:sp>
      <p:sp>
        <p:nvSpPr>
          <p:cNvPr id="38" name="Rectangle 37"/>
          <p:cNvSpPr/>
          <p:nvPr/>
        </p:nvSpPr>
        <p:spPr>
          <a:xfrm>
            <a:off x="7767638" y="0"/>
            <a:ext cx="1304925" cy="490483"/>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344360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Line 4"/>
          <p:cNvSpPr>
            <a:spLocks noChangeShapeType="1"/>
          </p:cNvSpPr>
          <p:nvPr/>
        </p:nvSpPr>
        <p:spPr bwMode="auto">
          <a:xfrm>
            <a:off x="1079500" y="5791200"/>
            <a:ext cx="69088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463" name="Rectangle 6"/>
          <p:cNvSpPr>
            <a:spLocks noChangeArrowheads="1"/>
          </p:cNvSpPr>
          <p:nvPr/>
        </p:nvSpPr>
        <p:spPr bwMode="auto">
          <a:xfrm>
            <a:off x="681038" y="1138238"/>
            <a:ext cx="46672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spcBef>
                <a:spcPct val="50000"/>
              </a:spcBef>
            </a:pPr>
            <a:r>
              <a:rPr lang="en-US" sz="2400" b="0">
                <a:latin typeface="Times New Roman" charset="0"/>
              </a:rPr>
              <a:t>$</a:t>
            </a:r>
          </a:p>
        </p:txBody>
      </p:sp>
      <p:sp>
        <p:nvSpPr>
          <p:cNvPr id="19464" name="Rectangle 7"/>
          <p:cNvSpPr>
            <a:spLocks noChangeArrowheads="1"/>
          </p:cNvSpPr>
          <p:nvPr/>
        </p:nvSpPr>
        <p:spPr bwMode="auto">
          <a:xfrm>
            <a:off x="7767638" y="5710238"/>
            <a:ext cx="130492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spcBef>
                <a:spcPct val="50000"/>
              </a:spcBef>
            </a:pPr>
            <a:r>
              <a:rPr lang="en-US" sz="2400" b="0">
                <a:latin typeface="Times New Roman" charset="0"/>
              </a:rPr>
              <a:t>Quantity</a:t>
            </a:r>
          </a:p>
        </p:txBody>
      </p:sp>
      <p:sp>
        <p:nvSpPr>
          <p:cNvPr id="10" name="Line 5"/>
          <p:cNvSpPr>
            <a:spLocks noChangeShapeType="1"/>
          </p:cNvSpPr>
          <p:nvPr/>
        </p:nvSpPr>
        <p:spPr bwMode="auto">
          <a:xfrm>
            <a:off x="1079500" y="1841500"/>
            <a:ext cx="6451600" cy="39370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 name="Rectangle 1026"/>
          <p:cNvSpPr>
            <a:spLocks noGrp="1" noChangeArrowheads="1"/>
          </p:cNvSpPr>
          <p:nvPr>
            <p:ph type="ctrTitle"/>
          </p:nvPr>
        </p:nvSpPr>
        <p:spPr>
          <a:xfrm>
            <a:off x="914400" y="381000"/>
            <a:ext cx="7772400" cy="685800"/>
          </a:xfrm>
          <a:noFill/>
        </p:spPr>
        <p:txBody>
          <a:bodyPr lIns="90488" tIns="44450" rIns="90488" bIns="44450">
            <a:normAutofit fontScale="90000"/>
          </a:bodyPr>
          <a:lstStyle/>
          <a:p>
            <a:pPr eaLnBrk="1" hangingPunct="1"/>
            <a:r>
              <a:rPr lang="en-US" sz="2400" dirty="0">
                <a:latin typeface="Arial" charset="0"/>
              </a:rPr>
              <a:t>Economic Conditions Created by the Grant of a Copyright</a:t>
            </a:r>
          </a:p>
        </p:txBody>
      </p:sp>
      <p:sp>
        <p:nvSpPr>
          <p:cNvPr id="14" name="Line 6"/>
          <p:cNvSpPr>
            <a:spLocks noChangeShapeType="1"/>
          </p:cNvSpPr>
          <p:nvPr/>
        </p:nvSpPr>
        <p:spPr bwMode="auto">
          <a:xfrm>
            <a:off x="1079500" y="1841500"/>
            <a:ext cx="3175000" cy="39370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 name="Line 8"/>
          <p:cNvSpPr>
            <a:spLocks noChangeShapeType="1"/>
          </p:cNvSpPr>
          <p:nvPr/>
        </p:nvSpPr>
        <p:spPr bwMode="auto">
          <a:xfrm>
            <a:off x="3894917" y="3566858"/>
            <a:ext cx="0" cy="221799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 name="Line 9"/>
          <p:cNvSpPr>
            <a:spLocks noChangeShapeType="1"/>
          </p:cNvSpPr>
          <p:nvPr/>
        </p:nvSpPr>
        <p:spPr bwMode="auto">
          <a:xfrm flipH="1">
            <a:off x="1060450" y="3200400"/>
            <a:ext cx="22225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 name="Rectangle 13"/>
          <p:cNvSpPr>
            <a:spLocks noChangeArrowheads="1"/>
          </p:cNvSpPr>
          <p:nvPr/>
        </p:nvSpPr>
        <p:spPr bwMode="auto">
          <a:xfrm>
            <a:off x="717344" y="3337308"/>
            <a:ext cx="349456"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sz="2400" dirty="0">
                <a:latin typeface="Times New Roman" charset="0"/>
              </a:rPr>
              <a:t>P</a:t>
            </a:r>
          </a:p>
        </p:txBody>
      </p:sp>
      <p:sp>
        <p:nvSpPr>
          <p:cNvPr id="21" name="Rectangle 17"/>
          <p:cNvSpPr>
            <a:spLocks noChangeArrowheads="1"/>
          </p:cNvSpPr>
          <p:nvPr/>
        </p:nvSpPr>
        <p:spPr bwMode="auto">
          <a:xfrm>
            <a:off x="3664101" y="5776913"/>
            <a:ext cx="405010"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sz="2400" dirty="0">
                <a:latin typeface="Times New Roman" charset="0"/>
              </a:rPr>
              <a:t>Q</a:t>
            </a:r>
          </a:p>
        </p:txBody>
      </p:sp>
      <p:sp>
        <p:nvSpPr>
          <p:cNvPr id="22" name="Rectangle 23"/>
          <p:cNvSpPr>
            <a:spLocks noChangeArrowheads="1"/>
          </p:cNvSpPr>
          <p:nvPr/>
        </p:nvSpPr>
        <p:spPr bwMode="auto">
          <a:xfrm rot="16200000">
            <a:off x="-1373187" y="3806825"/>
            <a:ext cx="3355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spcBef>
                <a:spcPct val="50000"/>
              </a:spcBef>
            </a:pPr>
            <a:r>
              <a:rPr lang="en-US" sz="2400" b="0" dirty="0">
                <a:latin typeface="Times New Roman" charset="0"/>
              </a:rPr>
              <a:t>Profit-maximizing price</a:t>
            </a:r>
          </a:p>
        </p:txBody>
      </p:sp>
      <p:sp>
        <p:nvSpPr>
          <p:cNvPr id="23" name="Line 24"/>
          <p:cNvSpPr>
            <a:spLocks noChangeShapeType="1"/>
          </p:cNvSpPr>
          <p:nvPr/>
        </p:nvSpPr>
        <p:spPr bwMode="auto">
          <a:xfrm flipV="1">
            <a:off x="463550" y="3566858"/>
            <a:ext cx="292100" cy="97092"/>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4" name="Rectangle 22"/>
          <p:cNvSpPr>
            <a:spLocks noChangeArrowheads="1"/>
          </p:cNvSpPr>
          <p:nvPr/>
        </p:nvSpPr>
        <p:spPr bwMode="auto">
          <a:xfrm>
            <a:off x="3659188" y="6326188"/>
            <a:ext cx="373062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spcBef>
                <a:spcPct val="50000"/>
              </a:spcBef>
            </a:pPr>
            <a:r>
              <a:rPr lang="en-US" sz="2400" b="0" dirty="0">
                <a:latin typeface="Times New Roman" charset="0"/>
              </a:rPr>
              <a:t>Profit-maximizing output</a:t>
            </a:r>
          </a:p>
        </p:txBody>
      </p:sp>
      <p:sp>
        <p:nvSpPr>
          <p:cNvPr id="25" name="Line 25"/>
          <p:cNvSpPr>
            <a:spLocks noChangeShapeType="1"/>
          </p:cNvSpPr>
          <p:nvPr/>
        </p:nvSpPr>
        <p:spPr bwMode="auto">
          <a:xfrm flipH="1" flipV="1">
            <a:off x="3963812" y="6094649"/>
            <a:ext cx="672754" cy="352431"/>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6" name="Freeform 26" descr="Wide upward diagonal"/>
          <p:cNvSpPr>
            <a:spLocks/>
          </p:cNvSpPr>
          <p:nvPr/>
        </p:nvSpPr>
        <p:spPr bwMode="auto">
          <a:xfrm>
            <a:off x="1072195" y="3566858"/>
            <a:ext cx="2815417" cy="1788999"/>
          </a:xfrm>
          <a:custGeom>
            <a:avLst/>
            <a:gdLst>
              <a:gd name="T0" fmla="*/ 0 w 1383"/>
              <a:gd name="T1" fmla="*/ 0 h 865"/>
              <a:gd name="T2" fmla="*/ 0 w 1383"/>
              <a:gd name="T3" fmla="*/ 1371600 h 865"/>
              <a:gd name="T4" fmla="*/ 2193925 w 1383"/>
              <a:gd name="T5" fmla="*/ 1355725 h 865"/>
              <a:gd name="T6" fmla="*/ 2193925 w 1383"/>
              <a:gd name="T7" fmla="*/ 0 h 865"/>
              <a:gd name="T8" fmla="*/ 0 w 1383"/>
              <a:gd name="T9" fmla="*/ 0 h 865"/>
              <a:gd name="T10" fmla="*/ 0 60000 65536"/>
              <a:gd name="T11" fmla="*/ 0 60000 65536"/>
              <a:gd name="T12" fmla="*/ 0 60000 65536"/>
              <a:gd name="T13" fmla="*/ 0 60000 65536"/>
              <a:gd name="T14" fmla="*/ 0 60000 65536"/>
              <a:gd name="T15" fmla="*/ 0 w 1383"/>
              <a:gd name="T16" fmla="*/ 0 h 865"/>
              <a:gd name="T17" fmla="*/ 1383 w 1383"/>
              <a:gd name="T18" fmla="*/ 865 h 865"/>
            </a:gdLst>
            <a:ahLst/>
            <a:cxnLst>
              <a:cxn ang="T10">
                <a:pos x="T0" y="T1"/>
              </a:cxn>
              <a:cxn ang="T11">
                <a:pos x="T2" y="T3"/>
              </a:cxn>
              <a:cxn ang="T12">
                <a:pos x="T4" y="T5"/>
              </a:cxn>
              <a:cxn ang="T13">
                <a:pos x="T6" y="T7"/>
              </a:cxn>
              <a:cxn ang="T14">
                <a:pos x="T8" y="T9"/>
              </a:cxn>
            </a:cxnLst>
            <a:rect l="T15" t="T16" r="T17" b="T18"/>
            <a:pathLst>
              <a:path w="1383" h="865">
                <a:moveTo>
                  <a:pt x="0" y="0"/>
                </a:moveTo>
                <a:lnTo>
                  <a:pt x="0" y="864"/>
                </a:lnTo>
                <a:lnTo>
                  <a:pt x="1382" y="854"/>
                </a:lnTo>
                <a:lnTo>
                  <a:pt x="1382" y="0"/>
                </a:lnTo>
                <a:lnTo>
                  <a:pt x="0" y="0"/>
                </a:lnTo>
              </a:path>
            </a:pathLst>
          </a:custGeom>
          <a:pattFill prst="wdUpDiag">
            <a:fgClr>
              <a:srgbClr val="0235B4"/>
            </a:fgClr>
            <a:bgClr>
              <a:srgbClr val="FFFFFF"/>
            </a:bgClr>
          </a:pattFill>
          <a:ln w="12700" cap="rnd">
            <a:solidFill>
              <a:schemeClr val="tx1"/>
            </a:solidFill>
            <a:round/>
            <a:headEnd/>
            <a:tailEnd/>
          </a:ln>
        </p:spPr>
        <p:txBody>
          <a:bodyPr/>
          <a:lstStyle/>
          <a:p>
            <a:endParaRPr lang="en-US"/>
          </a:p>
        </p:txBody>
      </p:sp>
      <p:sp>
        <p:nvSpPr>
          <p:cNvPr id="27" name="Rectangle 27"/>
          <p:cNvSpPr>
            <a:spLocks noChangeArrowheads="1"/>
          </p:cNvSpPr>
          <p:nvPr/>
        </p:nvSpPr>
        <p:spPr bwMode="auto">
          <a:xfrm>
            <a:off x="5181738" y="2806700"/>
            <a:ext cx="2255838"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sz="2000" dirty="0"/>
              <a:t>Monopoly Profits</a:t>
            </a:r>
          </a:p>
        </p:txBody>
      </p:sp>
      <p:sp>
        <p:nvSpPr>
          <p:cNvPr id="29" name="Freeform 32" descr="Dark downward diagonal"/>
          <p:cNvSpPr>
            <a:spLocks/>
          </p:cNvSpPr>
          <p:nvPr/>
        </p:nvSpPr>
        <p:spPr bwMode="auto">
          <a:xfrm>
            <a:off x="1066800" y="1828800"/>
            <a:ext cx="2820812" cy="1738058"/>
          </a:xfrm>
          <a:custGeom>
            <a:avLst/>
            <a:gdLst>
              <a:gd name="T0" fmla="*/ 0 w 1392"/>
              <a:gd name="T1" fmla="*/ 0 h 864"/>
              <a:gd name="T2" fmla="*/ 0 w 1392"/>
              <a:gd name="T3" fmla="*/ 1371600 h 864"/>
              <a:gd name="T4" fmla="*/ 2209800 w 1392"/>
              <a:gd name="T5" fmla="*/ 1371600 h 864"/>
              <a:gd name="T6" fmla="*/ 0 w 1392"/>
              <a:gd name="T7" fmla="*/ 0 h 864"/>
              <a:gd name="T8" fmla="*/ 0 60000 65536"/>
              <a:gd name="T9" fmla="*/ 0 60000 65536"/>
              <a:gd name="T10" fmla="*/ 0 60000 65536"/>
              <a:gd name="T11" fmla="*/ 0 60000 65536"/>
              <a:gd name="T12" fmla="*/ 0 w 1392"/>
              <a:gd name="T13" fmla="*/ 0 h 864"/>
              <a:gd name="T14" fmla="*/ 1392 w 1392"/>
              <a:gd name="T15" fmla="*/ 864 h 864"/>
            </a:gdLst>
            <a:ahLst/>
            <a:cxnLst>
              <a:cxn ang="T8">
                <a:pos x="T0" y="T1"/>
              </a:cxn>
              <a:cxn ang="T9">
                <a:pos x="T2" y="T3"/>
              </a:cxn>
              <a:cxn ang="T10">
                <a:pos x="T4" y="T5"/>
              </a:cxn>
              <a:cxn ang="T11">
                <a:pos x="T6" y="T7"/>
              </a:cxn>
            </a:cxnLst>
            <a:rect l="T12" t="T13" r="T14" b="T15"/>
            <a:pathLst>
              <a:path w="1392" h="864">
                <a:moveTo>
                  <a:pt x="0" y="0"/>
                </a:moveTo>
                <a:lnTo>
                  <a:pt x="0" y="864"/>
                </a:lnTo>
                <a:lnTo>
                  <a:pt x="1392" y="864"/>
                </a:lnTo>
                <a:lnTo>
                  <a:pt x="0" y="0"/>
                </a:lnTo>
                <a:close/>
              </a:path>
            </a:pathLst>
          </a:custGeom>
          <a:pattFill prst="dkDnDiag">
            <a:fgClr>
              <a:srgbClr val="1A7418"/>
            </a:fgClr>
            <a:bgClr>
              <a:srgbClr val="FFFFFF"/>
            </a:bgClr>
          </a:pattFill>
          <a:ln w="12700">
            <a:solidFill>
              <a:schemeClr val="tx1"/>
            </a:solidFill>
            <a:round/>
            <a:headEnd/>
            <a:tailEnd/>
          </a:ln>
        </p:spPr>
        <p:txBody>
          <a:bodyPr wrap="none" anchor="ctr"/>
          <a:lstStyle/>
          <a:p>
            <a:endParaRPr lang="en-US"/>
          </a:p>
        </p:txBody>
      </p:sp>
      <p:sp>
        <p:nvSpPr>
          <p:cNvPr id="30" name="Rectangle 34"/>
          <p:cNvSpPr>
            <a:spLocks noChangeArrowheads="1"/>
          </p:cNvSpPr>
          <p:nvPr/>
        </p:nvSpPr>
        <p:spPr bwMode="auto">
          <a:xfrm>
            <a:off x="2848151" y="2024804"/>
            <a:ext cx="2452688"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sz="2000" dirty="0"/>
              <a:t>Consumer Surplus</a:t>
            </a:r>
          </a:p>
        </p:txBody>
      </p:sp>
      <p:sp>
        <p:nvSpPr>
          <p:cNvPr id="31" name="Line 35"/>
          <p:cNvSpPr>
            <a:spLocks noChangeShapeType="1"/>
          </p:cNvSpPr>
          <p:nvPr/>
        </p:nvSpPr>
        <p:spPr bwMode="auto">
          <a:xfrm flipH="1">
            <a:off x="2133599" y="2296886"/>
            <a:ext cx="714551" cy="446313"/>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3" name="Freeform 33" descr="Dark horizontal"/>
          <p:cNvSpPr>
            <a:spLocks/>
          </p:cNvSpPr>
          <p:nvPr/>
        </p:nvSpPr>
        <p:spPr bwMode="auto">
          <a:xfrm>
            <a:off x="3894917" y="3566858"/>
            <a:ext cx="2941708" cy="1789000"/>
          </a:xfrm>
          <a:custGeom>
            <a:avLst/>
            <a:gdLst>
              <a:gd name="T0" fmla="*/ 0 w 1440"/>
              <a:gd name="T1" fmla="*/ 0 h 864"/>
              <a:gd name="T2" fmla="*/ 0 w 1440"/>
              <a:gd name="T3" fmla="*/ 1371600 h 864"/>
              <a:gd name="T4" fmla="*/ 2286000 w 1440"/>
              <a:gd name="T5" fmla="*/ 1371600 h 864"/>
              <a:gd name="T6" fmla="*/ 0 w 1440"/>
              <a:gd name="T7" fmla="*/ 0 h 864"/>
              <a:gd name="T8" fmla="*/ 0 60000 65536"/>
              <a:gd name="T9" fmla="*/ 0 60000 65536"/>
              <a:gd name="T10" fmla="*/ 0 60000 65536"/>
              <a:gd name="T11" fmla="*/ 0 60000 65536"/>
              <a:gd name="T12" fmla="*/ 0 w 1440"/>
              <a:gd name="T13" fmla="*/ 0 h 864"/>
              <a:gd name="T14" fmla="*/ 1440 w 1440"/>
              <a:gd name="T15" fmla="*/ 864 h 864"/>
            </a:gdLst>
            <a:ahLst/>
            <a:cxnLst>
              <a:cxn ang="T8">
                <a:pos x="T0" y="T1"/>
              </a:cxn>
              <a:cxn ang="T9">
                <a:pos x="T2" y="T3"/>
              </a:cxn>
              <a:cxn ang="T10">
                <a:pos x="T4" y="T5"/>
              </a:cxn>
              <a:cxn ang="T11">
                <a:pos x="T6" y="T7"/>
              </a:cxn>
            </a:cxnLst>
            <a:rect l="T12" t="T13" r="T14" b="T15"/>
            <a:pathLst>
              <a:path w="1440" h="864">
                <a:moveTo>
                  <a:pt x="0" y="0"/>
                </a:moveTo>
                <a:lnTo>
                  <a:pt x="0" y="864"/>
                </a:lnTo>
                <a:lnTo>
                  <a:pt x="1440" y="864"/>
                </a:lnTo>
                <a:lnTo>
                  <a:pt x="0" y="0"/>
                </a:lnTo>
                <a:close/>
              </a:path>
            </a:pathLst>
          </a:custGeom>
          <a:pattFill prst="dkHorz">
            <a:fgClr>
              <a:srgbClr val="FF0000"/>
            </a:fgClr>
            <a:bgClr>
              <a:srgbClr val="FFFFFF"/>
            </a:bgClr>
          </a:pattFill>
          <a:ln w="12700">
            <a:solidFill>
              <a:schemeClr val="tx1"/>
            </a:solidFill>
            <a:round/>
            <a:headEnd/>
            <a:tailEnd/>
          </a:ln>
        </p:spPr>
        <p:txBody>
          <a:bodyPr wrap="none" anchor="ctr"/>
          <a:lstStyle/>
          <a:p>
            <a:endParaRPr lang="en-US"/>
          </a:p>
        </p:txBody>
      </p:sp>
      <p:sp>
        <p:nvSpPr>
          <p:cNvPr id="34" name="Rectangle 37"/>
          <p:cNvSpPr>
            <a:spLocks noChangeArrowheads="1"/>
          </p:cNvSpPr>
          <p:nvPr/>
        </p:nvSpPr>
        <p:spPr bwMode="auto">
          <a:xfrm>
            <a:off x="6031435" y="3958931"/>
            <a:ext cx="2999330"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8" tIns="44450" rIns="90488" bIns="44450">
            <a:spAutoFit/>
          </a:bodyPr>
          <a:lstStyle/>
          <a:p>
            <a:r>
              <a:rPr lang="en-US" sz="2000" dirty="0"/>
              <a:t>Deadweight Loss (foregone</a:t>
            </a:r>
          </a:p>
          <a:p>
            <a:r>
              <a:rPr lang="en-US" sz="2000" dirty="0"/>
              <a:t>consumer surplus)</a:t>
            </a:r>
          </a:p>
        </p:txBody>
      </p:sp>
      <p:sp>
        <p:nvSpPr>
          <p:cNvPr id="35" name="Line 38"/>
          <p:cNvSpPr>
            <a:spLocks noChangeShapeType="1"/>
          </p:cNvSpPr>
          <p:nvPr/>
        </p:nvSpPr>
        <p:spPr bwMode="auto">
          <a:xfrm flipH="1">
            <a:off x="4320574" y="4368946"/>
            <a:ext cx="1768336" cy="430609"/>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6" name="Line 5"/>
          <p:cNvSpPr>
            <a:spLocks noChangeShapeType="1"/>
          </p:cNvSpPr>
          <p:nvPr/>
        </p:nvSpPr>
        <p:spPr bwMode="auto">
          <a:xfrm>
            <a:off x="1066800" y="5355858"/>
            <a:ext cx="68326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 name="Rectangle 10"/>
          <p:cNvSpPr>
            <a:spLocks noChangeArrowheads="1"/>
          </p:cNvSpPr>
          <p:nvPr/>
        </p:nvSpPr>
        <p:spPr bwMode="auto">
          <a:xfrm>
            <a:off x="6734175" y="4893896"/>
            <a:ext cx="206692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spcBef>
                <a:spcPct val="50000"/>
              </a:spcBef>
            </a:pPr>
            <a:r>
              <a:rPr lang="en-US" sz="2400" b="0" dirty="0">
                <a:latin typeface="Times New Roman" charset="0"/>
              </a:rPr>
              <a:t>Marginal Cost</a:t>
            </a:r>
          </a:p>
        </p:txBody>
      </p:sp>
      <p:sp>
        <p:nvSpPr>
          <p:cNvPr id="38" name="Oval 1047"/>
          <p:cNvSpPr>
            <a:spLocks noChangeArrowheads="1"/>
          </p:cNvSpPr>
          <p:nvPr/>
        </p:nvSpPr>
        <p:spPr bwMode="auto">
          <a:xfrm>
            <a:off x="3887612" y="5309821"/>
            <a:ext cx="76200" cy="7620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9" name="Line 29"/>
          <p:cNvSpPr>
            <a:spLocks noChangeShapeType="1"/>
          </p:cNvSpPr>
          <p:nvPr/>
        </p:nvSpPr>
        <p:spPr bwMode="auto">
          <a:xfrm flipH="1">
            <a:off x="2710234" y="3141508"/>
            <a:ext cx="2527930" cy="1166673"/>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0" name="Line 3"/>
          <p:cNvSpPr>
            <a:spLocks noChangeShapeType="1"/>
          </p:cNvSpPr>
          <p:nvPr/>
        </p:nvSpPr>
        <p:spPr bwMode="auto">
          <a:xfrm>
            <a:off x="1066800" y="419273"/>
            <a:ext cx="0" cy="5359227"/>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2" name="Rectangle 14"/>
          <p:cNvSpPr>
            <a:spLocks noChangeArrowheads="1"/>
          </p:cNvSpPr>
          <p:nvPr/>
        </p:nvSpPr>
        <p:spPr bwMode="auto">
          <a:xfrm rot="1876621">
            <a:off x="2956639" y="2973388"/>
            <a:ext cx="159702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spcBef>
                <a:spcPct val="50000"/>
              </a:spcBef>
            </a:pPr>
            <a:r>
              <a:rPr lang="en-US" sz="2400" b="0" dirty="0">
                <a:latin typeface="Times New Roman" charset="0"/>
              </a:rPr>
              <a:t>Demand</a:t>
            </a:r>
          </a:p>
        </p:txBody>
      </p:sp>
      <p:sp>
        <p:nvSpPr>
          <p:cNvPr id="41" name="Rectangle 40"/>
          <p:cNvSpPr/>
          <p:nvPr/>
        </p:nvSpPr>
        <p:spPr>
          <a:xfrm>
            <a:off x="7767638" y="0"/>
            <a:ext cx="1304925" cy="490483"/>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Box 1050"/>
          <p:cNvSpPr txBox="1">
            <a:spLocks noChangeArrowheads="1"/>
          </p:cNvSpPr>
          <p:nvPr/>
        </p:nvSpPr>
        <p:spPr bwMode="auto">
          <a:xfrm>
            <a:off x="2057400" y="1138238"/>
            <a:ext cx="653571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b="1">
                <a:solidFill>
                  <a:schemeClr val="tx1"/>
                </a:solidFill>
                <a:latin typeface="CG Times (WN)" charset="0"/>
                <a:ea typeface="ＭＳ Ｐゴシック" charset="0"/>
                <a:cs typeface="ＭＳ Ｐゴシック" charset="0"/>
              </a:defRPr>
            </a:lvl1pPr>
            <a:lvl2pPr marL="742950" indent="-285750">
              <a:defRPr sz="2400" b="1">
                <a:solidFill>
                  <a:schemeClr val="tx1"/>
                </a:solidFill>
                <a:latin typeface="CG Times (WN)" charset="0"/>
                <a:ea typeface="ＭＳ Ｐゴシック" charset="0"/>
              </a:defRPr>
            </a:lvl2pPr>
            <a:lvl3pPr marL="1143000" indent="-228600">
              <a:defRPr sz="2400" b="1">
                <a:solidFill>
                  <a:schemeClr val="tx1"/>
                </a:solidFill>
                <a:latin typeface="CG Times (WN)" charset="0"/>
                <a:ea typeface="ＭＳ Ｐゴシック" charset="0"/>
              </a:defRPr>
            </a:lvl3pPr>
            <a:lvl4pPr marL="1600200" indent="-228600">
              <a:defRPr sz="2400" b="1">
                <a:solidFill>
                  <a:schemeClr val="tx1"/>
                </a:solidFill>
                <a:latin typeface="CG Times (WN)" charset="0"/>
                <a:ea typeface="ＭＳ Ｐゴシック" charset="0"/>
              </a:defRPr>
            </a:lvl4pPr>
            <a:lvl5pPr marL="2057400" indent="-228600">
              <a:defRPr sz="2400" b="1">
                <a:solidFill>
                  <a:schemeClr val="tx1"/>
                </a:solidFill>
                <a:latin typeface="CG Times (WN)" charset="0"/>
                <a:ea typeface="ＭＳ Ｐゴシック" charset="0"/>
              </a:defRPr>
            </a:lvl5pPr>
            <a:lvl6pPr marL="2514600" indent="-228600" eaLnBrk="0" fontAlgn="base" hangingPunct="0">
              <a:spcBef>
                <a:spcPct val="0"/>
              </a:spcBef>
              <a:spcAft>
                <a:spcPct val="0"/>
              </a:spcAft>
              <a:defRPr sz="2400" b="1">
                <a:solidFill>
                  <a:schemeClr val="tx1"/>
                </a:solidFill>
                <a:latin typeface="CG Times (WN)" charset="0"/>
                <a:ea typeface="ＭＳ Ｐゴシック" charset="0"/>
              </a:defRPr>
            </a:lvl6pPr>
            <a:lvl7pPr marL="2971800" indent="-228600" eaLnBrk="0" fontAlgn="base" hangingPunct="0">
              <a:spcBef>
                <a:spcPct val="0"/>
              </a:spcBef>
              <a:spcAft>
                <a:spcPct val="0"/>
              </a:spcAft>
              <a:defRPr sz="2400" b="1">
                <a:solidFill>
                  <a:schemeClr val="tx1"/>
                </a:solidFill>
                <a:latin typeface="CG Times (WN)" charset="0"/>
                <a:ea typeface="ＭＳ Ｐゴシック" charset="0"/>
              </a:defRPr>
            </a:lvl7pPr>
            <a:lvl8pPr marL="3429000" indent="-228600" eaLnBrk="0" fontAlgn="base" hangingPunct="0">
              <a:spcBef>
                <a:spcPct val="0"/>
              </a:spcBef>
              <a:spcAft>
                <a:spcPct val="0"/>
              </a:spcAft>
              <a:defRPr sz="2400" b="1">
                <a:solidFill>
                  <a:schemeClr val="tx1"/>
                </a:solidFill>
                <a:latin typeface="CG Times (WN)" charset="0"/>
                <a:ea typeface="ＭＳ Ｐゴシック" charset="0"/>
              </a:defRPr>
            </a:lvl8pPr>
            <a:lvl9pPr marL="3886200" indent="-228600" eaLnBrk="0" fontAlgn="base" hangingPunct="0">
              <a:spcBef>
                <a:spcPct val="0"/>
              </a:spcBef>
              <a:spcAft>
                <a:spcPct val="0"/>
              </a:spcAft>
              <a:defRPr sz="2400" b="1">
                <a:solidFill>
                  <a:schemeClr val="tx1"/>
                </a:solidFill>
                <a:latin typeface="CG Times (WN)" charset="0"/>
                <a:ea typeface="ＭＳ Ｐゴシック" charset="0"/>
              </a:defRPr>
            </a:lvl9pPr>
          </a:lstStyle>
          <a:p>
            <a:r>
              <a:rPr lang="en-US" b="0" dirty="0">
                <a:latin typeface="Times New Roman" charset="0"/>
              </a:rPr>
              <a:t>Profit-Maximizing Behavior by a Copyright Owner </a:t>
            </a:r>
          </a:p>
          <a:p>
            <a:r>
              <a:rPr lang="en-US" b="0" dirty="0">
                <a:latin typeface="Times New Roman" charset="0"/>
              </a:rPr>
              <a:t>who cannot engage in price discrimination</a:t>
            </a:r>
          </a:p>
        </p:txBody>
      </p:sp>
    </p:spTree>
    <p:extLst>
      <p:ext uri="{BB962C8B-B14F-4D97-AF65-F5344CB8AC3E}">
        <p14:creationId xmlns:p14="http://schemas.microsoft.com/office/powerpoint/2010/main" val="275875680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Line 3"/>
          <p:cNvSpPr>
            <a:spLocks noChangeShapeType="1"/>
          </p:cNvSpPr>
          <p:nvPr/>
        </p:nvSpPr>
        <p:spPr bwMode="auto">
          <a:xfrm>
            <a:off x="1066799" y="905387"/>
            <a:ext cx="1" cy="4873113"/>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461" name="Line 4"/>
          <p:cNvSpPr>
            <a:spLocks noChangeShapeType="1"/>
          </p:cNvSpPr>
          <p:nvPr/>
        </p:nvSpPr>
        <p:spPr bwMode="auto">
          <a:xfrm>
            <a:off x="1079500" y="5791200"/>
            <a:ext cx="781687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463" name="Rectangle 6"/>
          <p:cNvSpPr>
            <a:spLocks noChangeArrowheads="1"/>
          </p:cNvSpPr>
          <p:nvPr/>
        </p:nvSpPr>
        <p:spPr bwMode="auto">
          <a:xfrm>
            <a:off x="681037" y="905387"/>
            <a:ext cx="466725"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spcBef>
                <a:spcPct val="50000"/>
              </a:spcBef>
            </a:pPr>
            <a:r>
              <a:rPr lang="en-US" b="0" dirty="0">
                <a:latin typeface="Times New Roman" charset="0"/>
              </a:rPr>
              <a:t>$</a:t>
            </a:r>
          </a:p>
        </p:txBody>
      </p:sp>
      <p:sp>
        <p:nvSpPr>
          <p:cNvPr id="19464" name="Rectangle 7"/>
          <p:cNvSpPr>
            <a:spLocks noChangeArrowheads="1"/>
          </p:cNvSpPr>
          <p:nvPr/>
        </p:nvSpPr>
        <p:spPr bwMode="auto">
          <a:xfrm>
            <a:off x="7591447" y="5801756"/>
            <a:ext cx="1304925"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spcBef>
                <a:spcPct val="50000"/>
              </a:spcBef>
            </a:pPr>
            <a:r>
              <a:rPr lang="en-US" b="0" dirty="0">
                <a:latin typeface="Times New Roman" charset="0"/>
              </a:rPr>
              <a:t>Quantity</a:t>
            </a:r>
          </a:p>
        </p:txBody>
      </p:sp>
      <p:sp>
        <p:nvSpPr>
          <p:cNvPr id="11" name="Rectangle 14"/>
          <p:cNvSpPr>
            <a:spLocks noChangeArrowheads="1"/>
          </p:cNvSpPr>
          <p:nvPr/>
        </p:nvSpPr>
        <p:spPr bwMode="auto">
          <a:xfrm rot="5001750">
            <a:off x="708522" y="2952237"/>
            <a:ext cx="1597025"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spcBef>
                <a:spcPct val="50000"/>
              </a:spcBef>
            </a:pPr>
            <a:r>
              <a:rPr lang="en-US" b="0" dirty="0">
                <a:latin typeface="Times New Roman" charset="0"/>
              </a:rPr>
              <a:t>Demand</a:t>
            </a:r>
          </a:p>
        </p:txBody>
      </p:sp>
      <p:sp>
        <p:nvSpPr>
          <p:cNvPr id="12" name="Rectangle 1026"/>
          <p:cNvSpPr>
            <a:spLocks noGrp="1" noChangeArrowheads="1"/>
          </p:cNvSpPr>
          <p:nvPr>
            <p:ph type="ctrTitle"/>
          </p:nvPr>
        </p:nvSpPr>
        <p:spPr>
          <a:xfrm>
            <a:off x="914400" y="381000"/>
            <a:ext cx="7772400" cy="685800"/>
          </a:xfrm>
          <a:noFill/>
        </p:spPr>
        <p:txBody>
          <a:bodyPr lIns="90488" tIns="44450" rIns="90488" bIns="44450">
            <a:normAutofit fontScale="90000"/>
          </a:bodyPr>
          <a:lstStyle/>
          <a:p>
            <a:pPr eaLnBrk="1" hangingPunct="1"/>
            <a:r>
              <a:rPr lang="en-US" sz="2400" dirty="0">
                <a:latin typeface="Arial" charset="0"/>
              </a:rPr>
              <a:t>Economic Conditions Created by the Grant of a Copyright</a:t>
            </a:r>
          </a:p>
        </p:txBody>
      </p:sp>
      <p:sp>
        <p:nvSpPr>
          <p:cNvPr id="16" name="Rectangle 10"/>
          <p:cNvSpPr>
            <a:spLocks noChangeArrowheads="1"/>
          </p:cNvSpPr>
          <p:nvPr/>
        </p:nvSpPr>
        <p:spPr bwMode="auto">
          <a:xfrm>
            <a:off x="7316000" y="5186067"/>
            <a:ext cx="2066925"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spcBef>
                <a:spcPct val="50000"/>
              </a:spcBef>
            </a:pPr>
            <a:r>
              <a:rPr lang="en-US" b="0" dirty="0">
                <a:latin typeface="Times New Roman" charset="0"/>
              </a:rPr>
              <a:t>Marginal Cost</a:t>
            </a:r>
          </a:p>
        </p:txBody>
      </p:sp>
      <p:sp>
        <p:nvSpPr>
          <p:cNvPr id="14" name="Line 5"/>
          <p:cNvSpPr>
            <a:spLocks noChangeShapeType="1"/>
          </p:cNvSpPr>
          <p:nvPr/>
        </p:nvSpPr>
        <p:spPr bwMode="auto">
          <a:xfrm>
            <a:off x="1079500" y="1066800"/>
            <a:ext cx="524764" cy="47244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 name="Line 5"/>
          <p:cNvSpPr>
            <a:spLocks noChangeShapeType="1"/>
          </p:cNvSpPr>
          <p:nvPr/>
        </p:nvSpPr>
        <p:spPr bwMode="auto">
          <a:xfrm>
            <a:off x="1537420" y="5186066"/>
            <a:ext cx="5839762" cy="605133"/>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 name="Rectangle 14"/>
          <p:cNvSpPr>
            <a:spLocks noChangeArrowheads="1"/>
          </p:cNvSpPr>
          <p:nvPr/>
        </p:nvSpPr>
        <p:spPr bwMode="auto">
          <a:xfrm rot="324191">
            <a:off x="2604953" y="5002683"/>
            <a:ext cx="1597025"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spcBef>
                <a:spcPct val="50000"/>
              </a:spcBef>
            </a:pPr>
            <a:r>
              <a:rPr lang="en-US" b="0" dirty="0">
                <a:latin typeface="Times New Roman" charset="0"/>
              </a:rPr>
              <a:t>Demand</a:t>
            </a:r>
          </a:p>
        </p:txBody>
      </p:sp>
      <p:sp>
        <p:nvSpPr>
          <p:cNvPr id="18" name="Rectangle 13"/>
          <p:cNvSpPr>
            <a:spLocks noChangeArrowheads="1"/>
          </p:cNvSpPr>
          <p:nvPr/>
        </p:nvSpPr>
        <p:spPr bwMode="auto">
          <a:xfrm>
            <a:off x="696470" y="2946733"/>
            <a:ext cx="349456"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sz="2400" dirty="0">
                <a:latin typeface="Times New Roman" charset="0"/>
              </a:rPr>
              <a:t>P</a:t>
            </a:r>
          </a:p>
        </p:txBody>
      </p:sp>
      <p:sp>
        <p:nvSpPr>
          <p:cNvPr id="19" name="Rectangle 18"/>
          <p:cNvSpPr/>
          <p:nvPr/>
        </p:nvSpPr>
        <p:spPr>
          <a:xfrm>
            <a:off x="1079500" y="3176283"/>
            <a:ext cx="227060" cy="2376551"/>
          </a:xfrm>
          <a:prstGeom prst="rect">
            <a:avLst/>
          </a:prstGeom>
          <a:pattFill prst="wdUpDiag">
            <a:fgClr>
              <a:srgbClr val="0000FF"/>
            </a:fgClr>
            <a:bgClr>
              <a:srgbClr val="FFFFFF"/>
            </a:bgClr>
          </a:patt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ight Triangle 19"/>
          <p:cNvSpPr/>
          <p:nvPr/>
        </p:nvSpPr>
        <p:spPr>
          <a:xfrm>
            <a:off x="1537421" y="5186066"/>
            <a:ext cx="3558142" cy="382467"/>
          </a:xfrm>
          <a:prstGeom prst="rtTriangle">
            <a:avLst/>
          </a:prstGeom>
          <a:pattFill prst="wdDnDiag">
            <a:fgClr>
              <a:srgbClr val="FF0000"/>
            </a:fgClr>
            <a:bgClr>
              <a:srgbClr val="FFFFFF"/>
            </a:bgClr>
          </a:patt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Triangle 20"/>
          <p:cNvSpPr/>
          <p:nvPr/>
        </p:nvSpPr>
        <p:spPr>
          <a:xfrm>
            <a:off x="1306560" y="3176283"/>
            <a:ext cx="267434" cy="2376551"/>
          </a:xfrm>
          <a:prstGeom prst="rtTriangle">
            <a:avLst/>
          </a:prstGeom>
          <a:pattFill prst="wdDnDiag">
            <a:fgClr>
              <a:srgbClr val="FF0000"/>
            </a:fgClr>
            <a:bgClr>
              <a:srgbClr val="FFFFFF"/>
            </a:bgClr>
          </a:patt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Line 5"/>
          <p:cNvSpPr>
            <a:spLocks noChangeShapeType="1"/>
          </p:cNvSpPr>
          <p:nvPr/>
        </p:nvSpPr>
        <p:spPr bwMode="auto">
          <a:xfrm>
            <a:off x="1079500" y="5568533"/>
            <a:ext cx="7768258"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 name="Rectangle 22"/>
          <p:cNvSpPr/>
          <p:nvPr/>
        </p:nvSpPr>
        <p:spPr>
          <a:xfrm>
            <a:off x="7767638" y="0"/>
            <a:ext cx="1304925" cy="490483"/>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8929436"/>
      </p:ext>
    </p:extLst>
  </p:cSld>
  <p:clrMapOvr>
    <a:masterClrMapping/>
  </p:clrMapOvr>
  <p:transition/>
</p:sld>
</file>

<file path=ppt/theme/theme1.xml><?xml version="1.0" encoding="utf-8"?>
<a:theme xmlns:a="http://schemas.openxmlformats.org/drawingml/2006/main" name="Copyright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CopyrightX.potx</Template>
  <TotalTime>6449</TotalTime>
  <Words>276</Words>
  <Application>Microsoft Macintosh PowerPoint</Application>
  <PresentationFormat>On-screen Show (4:3)</PresentationFormat>
  <Paragraphs>57</Paragraphs>
  <Slides>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CG Times (WN)</vt:lpstr>
      <vt:lpstr>Times New Roman</vt:lpstr>
      <vt:lpstr>CopyrightX</vt:lpstr>
      <vt:lpstr>CopyrightX Lecture 4: Welfare Theory  Selected Illustrations </vt:lpstr>
      <vt:lpstr>PowerPoint Presentation</vt:lpstr>
      <vt:lpstr>PowerPoint Presentation</vt:lpstr>
      <vt:lpstr>Anticipating this Effect,  CDF will not make any films</vt:lpstr>
      <vt:lpstr>Economic Conditions Created by the Grant of a Copyright</vt:lpstr>
      <vt:lpstr>Economic Conditions Created by the Grant of a Copyright</vt:lpstr>
      <vt:lpstr>Economic Conditions Created by the Grant of a 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Fisher</dc:creator>
  <cp:lastModifiedBy>Terry Fisher</cp:lastModifiedBy>
  <cp:revision>17</cp:revision>
  <dcterms:created xsi:type="dcterms:W3CDTF">2013-12-08T16:03:18Z</dcterms:created>
  <dcterms:modified xsi:type="dcterms:W3CDTF">2021-01-14T22:39:53Z</dcterms:modified>
</cp:coreProperties>
</file>