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8"/>
  </p:notesMasterIdLst>
  <p:handoutMasterIdLst>
    <p:handoutMasterId r:id="rId9"/>
  </p:handoutMasterIdLst>
  <p:sldIdLst>
    <p:sldId id="283" r:id="rId2"/>
    <p:sldId id="296" r:id="rId3"/>
    <p:sldId id="276" r:id="rId4"/>
    <p:sldId id="278" r:id="rId5"/>
    <p:sldId id="279" r:id="rId6"/>
    <p:sldId id="277"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99FF"/>
    <a:srgbClr val="FF99FF"/>
    <a:srgbClr val="FFFFFF"/>
    <a:srgbClr val="6600FF"/>
    <a:srgbClr val="2DB72D"/>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9"/>
  </p:normalViewPr>
  <p:slideViewPr>
    <p:cSldViewPr showGuides="1">
      <p:cViewPr varScale="1">
        <p:scale>
          <a:sx n="200" d="100"/>
          <a:sy n="200" d="100"/>
        </p:scale>
        <p:origin x="160" y="1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205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234551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fld id="{49B51301-66BE-7843-9E36-55ECA9821187}" type="slidenum">
              <a:rPr lang="en-US">
                <a:latin typeface="Arial" charset="0"/>
              </a:rPr>
              <a:pPr/>
              <a:t>4</a:t>
            </a:fld>
            <a:endParaRPr lang="en-US">
              <a:latin typeface="Arial" charset="0"/>
            </a:endParaRPr>
          </a:p>
        </p:txBody>
      </p:sp>
      <p:sp>
        <p:nvSpPr>
          <p:cNvPr id="45059" name="Rectangle 2"/>
          <p:cNvSpPr>
            <a:spLocks noGrp="1" noRot="1" noChangeAspect="1" noChangeArrowheads="1" noTextEdit="1"/>
          </p:cNvSpPr>
          <p:nvPr>
            <p:ph type="sldImg"/>
          </p:nvPr>
        </p:nvSpPr>
        <p:spPr>
          <a:xfrm>
            <a:off x="1150938" y="692150"/>
            <a:ext cx="4556125" cy="3416300"/>
          </a:xfrm>
          <a:ln/>
        </p:spPr>
      </p:sp>
      <p:sp>
        <p:nvSpPr>
          <p:cNvPr id="4506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80FA00-27BA-4440-AC0E-3DFE3945E5DB}" type="slidenum">
              <a:rPr lang="en-US" sz="1200"/>
              <a:pPr eaLnBrk="1" hangingPunct="1"/>
              <a:t>5</a:t>
            </a:fld>
            <a:endParaRPr lang="en-US" sz="1200"/>
          </a:p>
        </p:txBody>
      </p:sp>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A461C693-D51B-B041-8FFD-1DB199D3324B}" type="slidenum">
              <a:rPr lang="en-US" sz="1200"/>
              <a:pPr/>
              <a:t>6</a:t>
            </a:fld>
            <a:endParaRPr lang="en-US" sz="1200"/>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5" name="Footer Placeholder 4"/>
          <p:cNvSpPr>
            <a:spLocks noGrp="1"/>
          </p:cNvSpPr>
          <p:nvPr>
            <p:ph type="ftr" sz="quarter" idx="11"/>
          </p:nvPr>
        </p:nvSpPr>
        <p:spPr/>
        <p:txBody>
          <a:bodyPr/>
          <a:lstStyle>
            <a:lvl1pPr>
              <a:defRPr smtClean="0"/>
            </a:lvl1pPr>
          </a:lstStyle>
          <a:p>
            <a:r>
              <a:rPr lang="en-US" dirty="0"/>
              <a:t>© 2013, 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5" name="Footer Placeholder 4"/>
          <p:cNvSpPr>
            <a:spLocks noGrp="1"/>
          </p:cNvSpPr>
          <p:nvPr>
            <p:ph type="ftr" sz="quarter" idx="11"/>
          </p:nvPr>
        </p:nvSpPr>
        <p:spPr/>
        <p:txBody>
          <a:bodyPr/>
          <a:lstStyle>
            <a:lvl1pPr>
              <a:defRPr smtClean="0"/>
            </a:lvl1pPr>
          </a:lstStyle>
          <a:p>
            <a:r>
              <a:rPr lang="en-US"/>
              <a:t>© 2008, William Fisher.  This work is licensed under the Creative Commons Attribution-NonCommercial-ShareAlike 2.5 License.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5" name="Footer Placeholder 4"/>
          <p:cNvSpPr>
            <a:spLocks noGrp="1"/>
          </p:cNvSpPr>
          <p:nvPr>
            <p:ph type="ftr" sz="quarter" idx="11"/>
          </p:nvPr>
        </p:nvSpPr>
        <p:spPr/>
        <p:txBody>
          <a:bodyPr/>
          <a:lstStyle>
            <a:lvl1pPr>
              <a:defRPr smtClean="0"/>
            </a:lvl1pPr>
          </a:lstStyle>
          <a:p>
            <a:r>
              <a:rPr lang="en-US"/>
              <a:t>© 2008, William Fisher.  This work is licensed under the Creative Commons Attribution-NonCommercial-ShareAlike 2.5 License.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5" name="Footer Placeholder 4"/>
          <p:cNvSpPr>
            <a:spLocks noGrp="1"/>
          </p:cNvSpPr>
          <p:nvPr>
            <p:ph type="ftr" sz="quarter" idx="11"/>
          </p:nvPr>
        </p:nvSpPr>
        <p:spPr/>
        <p:txBody>
          <a:bodyPr/>
          <a:lstStyle>
            <a:lvl1pPr>
              <a:defRPr smtClean="0"/>
            </a:lvl1pPr>
          </a:lstStyle>
          <a:p>
            <a:r>
              <a:rPr lang="en-US" dirty="0"/>
              <a:t>© 2013, 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5" name="Footer Placeholder 4"/>
          <p:cNvSpPr>
            <a:spLocks noGrp="1"/>
          </p:cNvSpPr>
          <p:nvPr>
            <p:ph type="ftr" sz="quarter" idx="11"/>
          </p:nvPr>
        </p:nvSpPr>
        <p:spPr/>
        <p:txBody>
          <a:bodyPr/>
          <a:lstStyle>
            <a:lvl1pPr>
              <a:defRPr smtClean="0"/>
            </a:lvl1pPr>
          </a:lstStyle>
          <a:p>
            <a:r>
              <a:rPr lang="en-US"/>
              <a:t>© 2008, William Fisher.  This work is licensed under the Creative Commons Attribution-NonCommercial-ShareAlike 2.5 License.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6" name="Footer Placeholder 5"/>
          <p:cNvSpPr>
            <a:spLocks noGrp="1"/>
          </p:cNvSpPr>
          <p:nvPr>
            <p:ph type="ftr" sz="quarter" idx="11"/>
          </p:nvPr>
        </p:nvSpPr>
        <p:spPr/>
        <p:txBody>
          <a:bodyPr/>
          <a:lstStyle>
            <a:lvl1pPr>
              <a:defRPr smtClean="0"/>
            </a:lvl1pPr>
          </a:lstStyle>
          <a:p>
            <a:r>
              <a:rPr lang="en-US" dirty="0"/>
              <a:t>© 2013, 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8" name="Footer Placeholder 7"/>
          <p:cNvSpPr>
            <a:spLocks noGrp="1"/>
          </p:cNvSpPr>
          <p:nvPr>
            <p:ph type="ftr" sz="quarter" idx="11"/>
          </p:nvPr>
        </p:nvSpPr>
        <p:spPr/>
        <p:txBody>
          <a:bodyPr/>
          <a:lstStyle>
            <a:lvl1pPr>
              <a:defRPr smtClean="0"/>
            </a:lvl1pPr>
          </a:lstStyle>
          <a:p>
            <a:r>
              <a:rPr lang="en-US" dirty="0"/>
              <a:t>© 2010, 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4" name="Footer Placeholder 3"/>
          <p:cNvSpPr>
            <a:spLocks noGrp="1"/>
          </p:cNvSpPr>
          <p:nvPr>
            <p:ph type="ftr" sz="quarter" idx="11"/>
          </p:nvPr>
        </p:nvSpPr>
        <p:spPr/>
        <p:txBody>
          <a:bodyPr/>
          <a:lstStyle>
            <a:lvl1pPr>
              <a:defRPr smtClean="0"/>
            </a:lvl1pPr>
          </a:lstStyle>
          <a:p>
            <a:r>
              <a:rPr lang="en-US" dirty="0"/>
              <a:t>© 2013, 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3" name="Footer Placeholder 2"/>
          <p:cNvSpPr>
            <a:spLocks noGrp="1"/>
          </p:cNvSpPr>
          <p:nvPr>
            <p:ph type="ftr" sz="quarter" idx="11"/>
          </p:nvPr>
        </p:nvSpPr>
        <p:spPr/>
        <p:txBody>
          <a:bodyPr/>
          <a:lstStyle>
            <a:lvl1pPr>
              <a:defRPr smtClean="0"/>
            </a:lvl1pPr>
          </a:lstStyle>
          <a:p>
            <a:r>
              <a:rPr lang="en-US"/>
              <a:t>© 2013, </a:t>
            </a:r>
            <a:r>
              <a:rPr lang="en-US" dirty="0"/>
              <a:t>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6" name="Footer Placeholder 5"/>
          <p:cNvSpPr>
            <a:spLocks noGrp="1"/>
          </p:cNvSpPr>
          <p:nvPr>
            <p:ph type="ftr" sz="quarter" idx="11"/>
          </p:nvPr>
        </p:nvSpPr>
        <p:spPr/>
        <p:txBody>
          <a:bodyPr/>
          <a:lstStyle>
            <a:lvl1pPr>
              <a:defRPr smtClean="0"/>
            </a:lvl1pPr>
          </a:lstStyle>
          <a:p>
            <a:r>
              <a:rPr lang="en-US"/>
              <a:t>© 2008, William Fisher.  This work is licensed under the Creative Commons Attribution-NonCommercial-ShareAlike 2.5 License.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fld id="{547B305F-7B25-FA4E-8F25-1DCD1FAA8AAC}" type="datetime4">
              <a:rPr lang="en-US"/>
              <a:pPr/>
              <a:t>January 14, 2021</a:t>
            </a:fld>
            <a:endParaRPr lang="en-US"/>
          </a:p>
        </p:txBody>
      </p:sp>
      <p:sp>
        <p:nvSpPr>
          <p:cNvPr id="6" name="Footer Placeholder 5"/>
          <p:cNvSpPr>
            <a:spLocks noGrp="1"/>
          </p:cNvSpPr>
          <p:nvPr>
            <p:ph type="ftr" sz="quarter" idx="11"/>
          </p:nvPr>
        </p:nvSpPr>
        <p:spPr/>
        <p:txBody>
          <a:bodyPr/>
          <a:lstStyle>
            <a:lvl1pPr>
              <a:defRPr smtClean="0"/>
            </a:lvl1pPr>
          </a:lstStyle>
          <a:p>
            <a:r>
              <a:rPr lang="en-US" dirty="0"/>
              <a:t>© 2010, William Fisher.  This work is licensed under the Creative Commons Attribution-</a:t>
            </a:r>
            <a:r>
              <a:rPr lang="en-US" dirty="0" err="1"/>
              <a:t>NonCommercial-ShareAlike</a:t>
            </a:r>
            <a:r>
              <a:rPr lang="en-US" dirty="0"/>
              <a:t> 2.5 License.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49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Rectangle 4"/>
          <p:cNvSpPr>
            <a:spLocks noGrp="1" noChangeArrowheads="1"/>
          </p:cNvSpPr>
          <p:nvPr>
            <p:ph type="dt" sz="half" idx="2"/>
          </p:nvPr>
        </p:nvSpPr>
        <p:spPr bwMode="auto">
          <a:xfrm>
            <a:off x="8077200" y="0"/>
            <a:ext cx="10668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ea typeface="+mn-ea"/>
                <a:cs typeface="+mn-cs"/>
              </a:defRPr>
            </a:lvl1pPr>
          </a:lstStyle>
          <a:p>
            <a:fld id="{547B305F-7B25-FA4E-8F25-1DCD1FAA8AAC}" type="datetime4">
              <a:rPr lang="en-US"/>
              <a:pPr/>
              <a:t>January 14, 2021</a:t>
            </a:fld>
            <a:endParaRPr lang="en-US"/>
          </a:p>
        </p:txBody>
      </p:sp>
      <p:sp>
        <p:nvSpPr>
          <p:cNvPr id="254981" name="Rectangle 5"/>
          <p:cNvSpPr>
            <a:spLocks noGrp="1" noChangeArrowheads="1"/>
          </p:cNvSpPr>
          <p:nvPr>
            <p:ph type="ftr" sz="quarter" idx="3"/>
          </p:nvPr>
        </p:nvSpPr>
        <p:spPr bwMode="auto">
          <a:xfrm>
            <a:off x="1600200" y="6686550"/>
            <a:ext cx="5943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atin typeface="+mn-lt"/>
                <a:ea typeface="+mn-ea"/>
                <a:cs typeface="+mn-cs"/>
              </a:defRPr>
            </a:lvl1pPr>
          </a:lstStyle>
          <a:p>
            <a:r>
              <a:rPr lang="en-US" dirty="0"/>
              <a:t>© 2013, William Fisher.  This work is licensed under the Creative Commons Attribution-</a:t>
            </a:r>
            <a:r>
              <a:rPr lang="en-US" dirty="0" err="1"/>
              <a:t>NonCommercial-ShareAlike</a:t>
            </a:r>
            <a:r>
              <a:rPr lang="en-US" dirty="0"/>
              <a:t> 2.5 License.</a:t>
            </a:r>
          </a:p>
        </p:txBody>
      </p:sp>
      <p:pic>
        <p:nvPicPr>
          <p:cNvPr id="7" name="Picture 4">
            <a:extLst>
              <a:ext uri="{FF2B5EF4-FFF2-40B4-BE49-F238E27FC236}">
                <a16:creationId xmlns:a16="http://schemas.microsoft.com/office/drawing/2014/main" id="{C8E9BB58-0FE6-624D-A2C1-15DB279B294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1026"/>
            <a:ext cx="724828" cy="660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dirty="0" err="1">
                <a:latin typeface="Calibri" charset="0"/>
              </a:rPr>
              <a:t>CopyrightX</a:t>
            </a:r>
            <a:r>
              <a:rPr lang="en-US" dirty="0">
                <a:latin typeface="Calibri" charset="0"/>
              </a:rPr>
              <a:t> Lecture 3:</a:t>
            </a:r>
            <a:br>
              <a:rPr lang="en-US" dirty="0">
                <a:latin typeface="Calibri" charset="0"/>
              </a:rPr>
            </a:br>
            <a:r>
              <a:rPr lang="en-US" dirty="0">
                <a:latin typeface="Calibri" charset="0"/>
              </a:rPr>
              <a:t>The Subject Matter of Copyright</a:t>
            </a:r>
            <a:br>
              <a:rPr lang="en-US" dirty="0">
                <a:latin typeface="Calibri" charset="0"/>
              </a:rPr>
            </a:br>
            <a:br>
              <a:rPr lang="en-US" dirty="0">
                <a:latin typeface="Calibri" charset="0"/>
              </a:rPr>
            </a:br>
            <a:r>
              <a:rPr lang="en-US" sz="3600" dirty="0">
                <a:latin typeface="Calibri" charset="0"/>
              </a:rPr>
              <a:t>Selected Illustrations</a:t>
            </a: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1600" y="4591811"/>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February 9, 2015</a:t>
            </a:r>
          </a:p>
        </p:txBody>
      </p:sp>
    </p:spTree>
    <p:extLst>
      <p:ext uri="{BB962C8B-B14F-4D97-AF65-F5344CB8AC3E}">
        <p14:creationId xmlns:p14="http://schemas.microsoft.com/office/powerpoint/2010/main" val="272484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third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245723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rot="2564819">
            <a:off x="2733675" y="3681413"/>
            <a:ext cx="4419600" cy="990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1" name="Oval 3"/>
          <p:cNvSpPr>
            <a:spLocks noChangeArrowheads="1"/>
          </p:cNvSpPr>
          <p:nvPr/>
        </p:nvSpPr>
        <p:spPr bwMode="auto">
          <a:xfrm>
            <a:off x="3276600" y="2209800"/>
            <a:ext cx="5715000" cy="12192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2" name="Oval 4"/>
          <p:cNvSpPr>
            <a:spLocks noChangeArrowheads="1"/>
          </p:cNvSpPr>
          <p:nvPr/>
        </p:nvSpPr>
        <p:spPr bwMode="auto">
          <a:xfrm rot="-3360059">
            <a:off x="-540544" y="3866357"/>
            <a:ext cx="4967287" cy="990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3" name="Oval 5"/>
          <p:cNvSpPr>
            <a:spLocks noChangeArrowheads="1"/>
          </p:cNvSpPr>
          <p:nvPr/>
        </p:nvSpPr>
        <p:spPr bwMode="auto">
          <a:xfrm rot="985142">
            <a:off x="180975" y="1376363"/>
            <a:ext cx="4389438"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4" name="Oval 6"/>
          <p:cNvSpPr>
            <a:spLocks noChangeArrowheads="1"/>
          </p:cNvSpPr>
          <p:nvPr/>
        </p:nvSpPr>
        <p:spPr bwMode="auto">
          <a:xfrm rot="2225411">
            <a:off x="2774950" y="3417888"/>
            <a:ext cx="6826250" cy="1271587"/>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5" name="Oval 7"/>
          <p:cNvSpPr>
            <a:spLocks noChangeArrowheads="1"/>
          </p:cNvSpPr>
          <p:nvPr/>
        </p:nvSpPr>
        <p:spPr bwMode="auto">
          <a:xfrm rot="3502983">
            <a:off x="2076450" y="3986213"/>
            <a:ext cx="4914900"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16" name="Oval 8"/>
          <p:cNvSpPr>
            <a:spLocks noChangeArrowheads="1"/>
          </p:cNvSpPr>
          <p:nvPr/>
        </p:nvSpPr>
        <p:spPr bwMode="auto">
          <a:xfrm rot="6109289">
            <a:off x="1257300" y="4229100"/>
            <a:ext cx="3200400"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17" name="Text Box 9"/>
          <p:cNvSpPr txBox="1">
            <a:spLocks noChangeArrowheads="1"/>
          </p:cNvSpPr>
          <p:nvPr/>
        </p:nvSpPr>
        <p:spPr bwMode="auto">
          <a:xfrm rot="-4518160">
            <a:off x="2051050" y="5187950"/>
            <a:ext cx="1231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Lectures</a:t>
            </a:r>
          </a:p>
        </p:txBody>
      </p:sp>
      <p:sp>
        <p:nvSpPr>
          <p:cNvPr id="43018" name="Text Box 10"/>
          <p:cNvSpPr txBox="1">
            <a:spLocks noChangeArrowheads="1"/>
          </p:cNvSpPr>
          <p:nvPr/>
        </p:nvSpPr>
        <p:spPr bwMode="auto">
          <a:xfrm rot="3240322">
            <a:off x="4133057" y="5087143"/>
            <a:ext cx="17018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Characters</a:t>
            </a:r>
          </a:p>
        </p:txBody>
      </p:sp>
      <p:sp>
        <p:nvSpPr>
          <p:cNvPr id="43019" name="Text Box 11"/>
          <p:cNvSpPr txBox="1">
            <a:spLocks noChangeArrowheads="1"/>
          </p:cNvSpPr>
          <p:nvPr/>
        </p:nvSpPr>
        <p:spPr bwMode="auto">
          <a:xfrm rot="2592003">
            <a:off x="5181600" y="4800600"/>
            <a:ext cx="14509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Architecture</a:t>
            </a:r>
          </a:p>
        </p:txBody>
      </p:sp>
      <p:sp>
        <p:nvSpPr>
          <p:cNvPr id="43020" name="Text Box 12"/>
          <p:cNvSpPr txBox="1">
            <a:spLocks noChangeArrowheads="1"/>
          </p:cNvSpPr>
          <p:nvPr/>
        </p:nvSpPr>
        <p:spPr bwMode="auto">
          <a:xfrm rot="2289967">
            <a:off x="6172200" y="4572000"/>
            <a:ext cx="22256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Useful objects</a:t>
            </a:r>
          </a:p>
        </p:txBody>
      </p:sp>
      <p:sp>
        <p:nvSpPr>
          <p:cNvPr id="43021" name="Text Box 13"/>
          <p:cNvSpPr txBox="1">
            <a:spLocks noChangeArrowheads="1"/>
          </p:cNvSpPr>
          <p:nvPr/>
        </p:nvSpPr>
        <p:spPr bwMode="auto">
          <a:xfrm>
            <a:off x="6248400" y="2514600"/>
            <a:ext cx="14684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Software</a:t>
            </a:r>
          </a:p>
        </p:txBody>
      </p:sp>
      <p:sp>
        <p:nvSpPr>
          <p:cNvPr id="43022" name="Text Box 14"/>
          <p:cNvSpPr txBox="1">
            <a:spLocks noChangeArrowheads="1"/>
          </p:cNvSpPr>
          <p:nvPr/>
        </p:nvSpPr>
        <p:spPr bwMode="auto">
          <a:xfrm rot="-3438382">
            <a:off x="179387" y="5307013"/>
            <a:ext cx="1927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Choreography</a:t>
            </a:r>
          </a:p>
        </p:txBody>
      </p:sp>
      <p:sp>
        <p:nvSpPr>
          <p:cNvPr id="43023" name="Text Box 15"/>
          <p:cNvSpPr txBox="1">
            <a:spLocks noChangeArrowheads="1"/>
          </p:cNvSpPr>
          <p:nvPr/>
        </p:nvSpPr>
        <p:spPr bwMode="auto">
          <a:xfrm>
            <a:off x="533400" y="1219200"/>
            <a:ext cx="147002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Sound </a:t>
            </a:r>
          </a:p>
          <a:p>
            <a:r>
              <a:rPr lang="en-US"/>
              <a:t>recordings</a:t>
            </a:r>
          </a:p>
        </p:txBody>
      </p:sp>
      <p:sp>
        <p:nvSpPr>
          <p:cNvPr id="43024" name="Oval 16"/>
          <p:cNvSpPr>
            <a:spLocks noChangeArrowheads="1"/>
          </p:cNvSpPr>
          <p:nvPr/>
        </p:nvSpPr>
        <p:spPr bwMode="auto">
          <a:xfrm>
            <a:off x="304800" y="2438400"/>
            <a:ext cx="4389438"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25" name="Text Box 17"/>
          <p:cNvSpPr txBox="1">
            <a:spLocks noChangeArrowheads="1"/>
          </p:cNvSpPr>
          <p:nvPr/>
        </p:nvSpPr>
        <p:spPr bwMode="auto">
          <a:xfrm>
            <a:off x="457200" y="2819400"/>
            <a:ext cx="12493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Movies</a:t>
            </a:r>
          </a:p>
        </p:txBody>
      </p:sp>
      <p:sp>
        <p:nvSpPr>
          <p:cNvPr id="43026" name="Oval 18"/>
          <p:cNvSpPr>
            <a:spLocks noChangeArrowheads="1"/>
          </p:cNvSpPr>
          <p:nvPr/>
        </p:nvSpPr>
        <p:spPr bwMode="auto">
          <a:xfrm rot="5400000">
            <a:off x="1912937" y="4183063"/>
            <a:ext cx="32607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27" name="Text Box 19"/>
          <p:cNvSpPr txBox="1">
            <a:spLocks noChangeArrowheads="1"/>
          </p:cNvSpPr>
          <p:nvPr/>
        </p:nvSpPr>
        <p:spPr bwMode="auto">
          <a:xfrm>
            <a:off x="3200400" y="5105400"/>
            <a:ext cx="7572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Ads</a:t>
            </a:r>
          </a:p>
        </p:txBody>
      </p:sp>
      <p:sp>
        <p:nvSpPr>
          <p:cNvPr id="43028" name="Oval 20"/>
          <p:cNvSpPr>
            <a:spLocks noChangeArrowheads="1"/>
          </p:cNvSpPr>
          <p:nvPr/>
        </p:nvSpPr>
        <p:spPr bwMode="auto">
          <a:xfrm rot="1861494">
            <a:off x="3851275" y="2601913"/>
            <a:ext cx="2225675" cy="16002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29" name="Text Box 21"/>
          <p:cNvSpPr txBox="1">
            <a:spLocks noChangeArrowheads="1"/>
          </p:cNvSpPr>
          <p:nvPr/>
        </p:nvSpPr>
        <p:spPr bwMode="auto">
          <a:xfrm rot="-2911681">
            <a:off x="4582318" y="3418682"/>
            <a:ext cx="13509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Sculpture</a:t>
            </a:r>
          </a:p>
        </p:txBody>
      </p:sp>
      <p:sp>
        <p:nvSpPr>
          <p:cNvPr id="43030" name="Oval 22"/>
          <p:cNvSpPr>
            <a:spLocks noChangeArrowheads="1"/>
          </p:cNvSpPr>
          <p:nvPr/>
        </p:nvSpPr>
        <p:spPr bwMode="auto">
          <a:xfrm rot="7194760">
            <a:off x="3436937" y="1379538"/>
            <a:ext cx="29559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31" name="Text Box 23"/>
          <p:cNvSpPr txBox="1">
            <a:spLocks noChangeArrowheads="1"/>
          </p:cNvSpPr>
          <p:nvPr/>
        </p:nvSpPr>
        <p:spPr bwMode="auto">
          <a:xfrm rot="-3550340">
            <a:off x="4522787" y="1116013"/>
            <a:ext cx="13176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Paintings</a:t>
            </a:r>
          </a:p>
        </p:txBody>
      </p:sp>
      <p:sp>
        <p:nvSpPr>
          <p:cNvPr id="43032" name="Oval 24"/>
          <p:cNvSpPr>
            <a:spLocks noChangeArrowheads="1"/>
          </p:cNvSpPr>
          <p:nvPr/>
        </p:nvSpPr>
        <p:spPr bwMode="auto">
          <a:xfrm rot="6224611">
            <a:off x="2865437" y="1325563"/>
            <a:ext cx="25749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33" name="Text Box 25"/>
          <p:cNvSpPr txBox="1">
            <a:spLocks noChangeArrowheads="1"/>
          </p:cNvSpPr>
          <p:nvPr/>
        </p:nvSpPr>
        <p:spPr bwMode="auto">
          <a:xfrm rot="-4660027">
            <a:off x="3759993" y="888207"/>
            <a:ext cx="1014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Photos</a:t>
            </a:r>
          </a:p>
        </p:txBody>
      </p:sp>
      <p:sp>
        <p:nvSpPr>
          <p:cNvPr id="43034" name="Oval 26"/>
          <p:cNvSpPr>
            <a:spLocks noChangeArrowheads="1"/>
          </p:cNvSpPr>
          <p:nvPr/>
        </p:nvSpPr>
        <p:spPr bwMode="auto">
          <a:xfrm rot="8493628">
            <a:off x="1309688" y="2922588"/>
            <a:ext cx="2574925" cy="1757362"/>
          </a:xfrm>
          <a:prstGeom prst="ellipse">
            <a:avLst/>
          </a:prstGeom>
          <a:solidFill>
            <a:srgbClr val="66FF33"/>
          </a:solidFill>
          <a:ln w="12700">
            <a:solidFill>
              <a:schemeClr val="tx1"/>
            </a:solidFill>
            <a:round/>
            <a:headEnd/>
            <a:tailEnd/>
          </a:ln>
        </p:spPr>
        <p:txBody>
          <a:bodyPr rot="10800000" wrap="none" anchor="ctr"/>
          <a:lstStyle/>
          <a:p>
            <a:pPr algn="ctr"/>
            <a:endParaRPr lang="en-US"/>
          </a:p>
        </p:txBody>
      </p:sp>
      <p:sp>
        <p:nvSpPr>
          <p:cNvPr id="43035" name="Text Box 27"/>
          <p:cNvSpPr txBox="1">
            <a:spLocks noChangeArrowheads="1"/>
          </p:cNvSpPr>
          <p:nvPr/>
        </p:nvSpPr>
        <p:spPr bwMode="auto">
          <a:xfrm>
            <a:off x="1524000" y="3913188"/>
            <a:ext cx="13160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Dramatic</a:t>
            </a:r>
          </a:p>
          <a:p>
            <a:r>
              <a:rPr lang="en-US"/>
              <a:t>  works</a:t>
            </a:r>
          </a:p>
        </p:txBody>
      </p:sp>
      <p:sp>
        <p:nvSpPr>
          <p:cNvPr id="43036" name="Oval 28"/>
          <p:cNvSpPr>
            <a:spLocks noChangeArrowheads="1"/>
          </p:cNvSpPr>
          <p:nvPr/>
        </p:nvSpPr>
        <p:spPr bwMode="auto">
          <a:xfrm rot="3338137">
            <a:off x="1001713" y="1382713"/>
            <a:ext cx="4089400" cy="1371600"/>
          </a:xfrm>
          <a:prstGeom prst="ellipse">
            <a:avLst/>
          </a:prstGeom>
          <a:solidFill>
            <a:srgbClr val="66FF33"/>
          </a:solidFill>
          <a:ln w="12700">
            <a:solidFill>
              <a:schemeClr val="tx1"/>
            </a:solidFill>
            <a:round/>
            <a:headEnd/>
            <a:tailEnd/>
          </a:ln>
        </p:spPr>
        <p:txBody>
          <a:bodyPr wrap="none" anchor="ctr"/>
          <a:lstStyle/>
          <a:p>
            <a:endParaRPr lang="en-US"/>
          </a:p>
        </p:txBody>
      </p:sp>
      <p:sp>
        <p:nvSpPr>
          <p:cNvPr id="43037" name="Text Box 29"/>
          <p:cNvSpPr txBox="1">
            <a:spLocks noChangeArrowheads="1"/>
          </p:cNvSpPr>
          <p:nvPr/>
        </p:nvSpPr>
        <p:spPr bwMode="auto">
          <a:xfrm>
            <a:off x="1905000" y="762000"/>
            <a:ext cx="10715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t>Music</a:t>
            </a:r>
          </a:p>
        </p:txBody>
      </p:sp>
      <p:sp>
        <p:nvSpPr>
          <p:cNvPr id="43038" name="Oval 30"/>
          <p:cNvSpPr>
            <a:spLocks noChangeArrowheads="1"/>
          </p:cNvSpPr>
          <p:nvPr/>
        </p:nvSpPr>
        <p:spPr bwMode="auto">
          <a:xfrm rot="5806803">
            <a:off x="1935162" y="1439863"/>
            <a:ext cx="2955925" cy="838200"/>
          </a:xfrm>
          <a:prstGeom prst="ellipse">
            <a:avLst/>
          </a:prstGeom>
          <a:solidFill>
            <a:srgbClr val="66FF33"/>
          </a:solidFill>
          <a:ln w="12700">
            <a:solidFill>
              <a:schemeClr val="tx1"/>
            </a:solidFill>
            <a:round/>
            <a:headEnd/>
            <a:tailEnd/>
          </a:ln>
        </p:spPr>
        <p:txBody>
          <a:bodyPr rot="10800000" vert="eaVert" wrap="none" anchor="ctr"/>
          <a:lstStyle/>
          <a:p>
            <a:pPr algn="ctr"/>
            <a:endParaRPr lang="en-US"/>
          </a:p>
        </p:txBody>
      </p:sp>
      <p:sp>
        <p:nvSpPr>
          <p:cNvPr id="43039" name="Text Box 31"/>
          <p:cNvSpPr txBox="1">
            <a:spLocks noChangeArrowheads="1"/>
          </p:cNvSpPr>
          <p:nvPr/>
        </p:nvSpPr>
        <p:spPr bwMode="auto">
          <a:xfrm rot="-4763084">
            <a:off x="2981325" y="828675"/>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Prints</a:t>
            </a:r>
          </a:p>
        </p:txBody>
      </p:sp>
      <p:sp>
        <p:nvSpPr>
          <p:cNvPr id="43040" name="Oval 32"/>
          <p:cNvSpPr>
            <a:spLocks noChangeArrowheads="1"/>
          </p:cNvSpPr>
          <p:nvPr/>
        </p:nvSpPr>
        <p:spPr bwMode="auto">
          <a:xfrm>
            <a:off x="1676400" y="1600200"/>
            <a:ext cx="3581400" cy="2438400"/>
          </a:xfrm>
          <a:prstGeom prst="ellipse">
            <a:avLst/>
          </a:prstGeom>
          <a:solidFill>
            <a:srgbClr val="66FF33"/>
          </a:solidFill>
          <a:ln w="12700">
            <a:solidFill>
              <a:schemeClr val="tx1"/>
            </a:solidFill>
            <a:round/>
            <a:headEnd/>
            <a:tailEnd/>
          </a:ln>
        </p:spPr>
        <p:txBody>
          <a:bodyPr wrap="none" anchor="ctr"/>
          <a:lstStyle/>
          <a:p>
            <a:pPr algn="ctr"/>
            <a:r>
              <a:rPr lang="en-US" sz="2800"/>
              <a:t>Books, maps, charts</a:t>
            </a:r>
          </a:p>
        </p:txBody>
      </p:sp>
      <p:sp>
        <p:nvSpPr>
          <p:cNvPr id="2" name="TextBox 1"/>
          <p:cNvSpPr txBox="1"/>
          <p:nvPr/>
        </p:nvSpPr>
        <p:spPr>
          <a:xfrm>
            <a:off x="6324600" y="228600"/>
            <a:ext cx="2484124" cy="830997"/>
          </a:xfrm>
          <a:prstGeom prst="rect">
            <a:avLst/>
          </a:prstGeom>
          <a:noFill/>
        </p:spPr>
        <p:txBody>
          <a:bodyPr wrap="none" rtlCol="0">
            <a:spAutoFit/>
          </a:bodyPr>
          <a:lstStyle/>
          <a:p>
            <a:r>
              <a:rPr lang="en-US" dirty="0"/>
              <a:t>The Growth of US</a:t>
            </a:r>
          </a:p>
          <a:p>
            <a:r>
              <a:rPr lang="en-US" dirty="0"/>
              <a:t>Copyright Law</a:t>
            </a:r>
          </a:p>
        </p:txBody>
      </p:sp>
    </p:spTree>
    <p:extLst>
      <p:ext uri="{BB962C8B-B14F-4D97-AF65-F5344CB8AC3E}">
        <p14:creationId xmlns:p14="http://schemas.microsoft.com/office/powerpoint/2010/main" val="62434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4D5B7246-36B8-9E4C-87C8-F020200DCC3A}" type="datetime4">
              <a:rPr lang="en-US" sz="1000">
                <a:latin typeface="Arial" charset="0"/>
              </a:rPr>
              <a:pPr eaLnBrk="1" hangingPunct="1"/>
              <a:t>January 14, 2021</a:t>
            </a:fld>
            <a:endParaRPr lang="en-US" sz="1000">
              <a:latin typeface="Arial" charset="0"/>
            </a:endParaRPr>
          </a:p>
        </p:txBody>
      </p:sp>
      <p:sp>
        <p:nvSpPr>
          <p:cNvPr id="44036" name="AutoShape 2"/>
          <p:cNvSpPr>
            <a:spLocks noChangeArrowheads="1"/>
          </p:cNvSpPr>
          <p:nvPr/>
        </p:nvSpPr>
        <p:spPr bwMode="auto">
          <a:xfrm>
            <a:off x="1600200" y="228600"/>
            <a:ext cx="1524000" cy="685800"/>
          </a:xfrm>
          <a:prstGeom prst="roundRect">
            <a:avLst>
              <a:gd name="adj" fmla="val 16667"/>
            </a:avLst>
          </a:prstGeom>
          <a:solidFill>
            <a:srgbClr val="3399FF"/>
          </a:solidFill>
          <a:ln w="9525">
            <a:solidFill>
              <a:schemeClr val="tx1"/>
            </a:solidFill>
            <a:round/>
            <a:headEnd/>
            <a:tailEnd/>
          </a:ln>
        </p:spPr>
        <p:txBody>
          <a:bodyPr wrap="none" anchor="ctr"/>
          <a:lstStyle/>
          <a:p>
            <a:pPr algn="ctr" eaLnBrk="0" hangingPunct="0"/>
            <a:r>
              <a:rPr lang="en-US" sz="2000">
                <a:cs typeface="Arial" charset="0"/>
              </a:rPr>
              <a:t>Composer</a:t>
            </a:r>
          </a:p>
        </p:txBody>
      </p:sp>
      <p:sp>
        <p:nvSpPr>
          <p:cNvPr id="44037" name="AutoShape 3"/>
          <p:cNvSpPr>
            <a:spLocks noChangeArrowheads="1"/>
          </p:cNvSpPr>
          <p:nvPr/>
        </p:nvSpPr>
        <p:spPr bwMode="auto">
          <a:xfrm>
            <a:off x="3352800" y="1447800"/>
            <a:ext cx="1524000" cy="685800"/>
          </a:xfrm>
          <a:prstGeom prst="roundRect">
            <a:avLst>
              <a:gd name="adj" fmla="val 16667"/>
            </a:avLst>
          </a:prstGeom>
          <a:solidFill>
            <a:srgbClr val="FF0066"/>
          </a:solidFill>
          <a:ln w="9525">
            <a:solidFill>
              <a:schemeClr val="tx1"/>
            </a:solidFill>
            <a:round/>
            <a:headEnd/>
            <a:tailEnd/>
          </a:ln>
        </p:spPr>
        <p:txBody>
          <a:bodyPr wrap="none" anchor="ctr"/>
          <a:lstStyle/>
          <a:p>
            <a:pPr algn="ctr" eaLnBrk="0" hangingPunct="0"/>
            <a:r>
              <a:rPr lang="en-US" sz="2000">
                <a:cs typeface="Arial" charset="0"/>
              </a:rPr>
              <a:t>Publisher</a:t>
            </a:r>
          </a:p>
        </p:txBody>
      </p:sp>
      <p:sp>
        <p:nvSpPr>
          <p:cNvPr id="44038" name="AutoShape 4"/>
          <p:cNvSpPr>
            <a:spLocks noChangeArrowheads="1"/>
          </p:cNvSpPr>
          <p:nvPr/>
        </p:nvSpPr>
        <p:spPr bwMode="auto">
          <a:xfrm>
            <a:off x="7543800" y="2209800"/>
            <a:ext cx="1447800" cy="8382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Sheet Music</a:t>
            </a:r>
          </a:p>
          <a:p>
            <a:pPr algn="ctr" eaLnBrk="0" hangingPunct="0"/>
            <a:r>
              <a:rPr lang="en-US" sz="2000">
                <a:cs typeface="Arial" charset="0"/>
              </a:rPr>
              <a:t>Printer</a:t>
            </a:r>
          </a:p>
        </p:txBody>
      </p:sp>
      <p:sp>
        <p:nvSpPr>
          <p:cNvPr id="44039" name="AutoShape 5"/>
          <p:cNvSpPr>
            <a:spLocks noChangeArrowheads="1"/>
          </p:cNvSpPr>
          <p:nvPr/>
        </p:nvSpPr>
        <p:spPr bwMode="auto">
          <a:xfrm>
            <a:off x="7239000" y="4572000"/>
            <a:ext cx="1143000" cy="7620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Movie</a:t>
            </a:r>
          </a:p>
          <a:p>
            <a:pPr algn="ctr" eaLnBrk="0" hangingPunct="0"/>
            <a:r>
              <a:rPr lang="en-US" sz="2000">
                <a:cs typeface="Arial" charset="0"/>
              </a:rPr>
              <a:t>Studio</a:t>
            </a:r>
          </a:p>
        </p:txBody>
      </p:sp>
      <p:sp>
        <p:nvSpPr>
          <p:cNvPr id="44040" name="AutoShape 6"/>
          <p:cNvSpPr>
            <a:spLocks noChangeArrowheads="1"/>
          </p:cNvSpPr>
          <p:nvPr/>
        </p:nvSpPr>
        <p:spPr bwMode="auto">
          <a:xfrm>
            <a:off x="6781800" y="5867400"/>
            <a:ext cx="1295400" cy="685800"/>
          </a:xfrm>
          <a:prstGeom prst="roundRect">
            <a:avLst>
              <a:gd name="adj" fmla="val 16667"/>
            </a:avLst>
          </a:prstGeom>
          <a:gradFill rotWithShape="0">
            <a:gsLst>
              <a:gs pos="0">
                <a:srgbClr val="FF0066"/>
              </a:gs>
              <a:gs pos="100000">
                <a:srgbClr val="FF00FF"/>
              </a:gs>
            </a:gsLst>
            <a:lin ang="0" scaled="1"/>
          </a:gradFill>
          <a:ln w="9525">
            <a:solidFill>
              <a:schemeClr val="tx1"/>
            </a:solidFill>
            <a:round/>
            <a:headEnd/>
            <a:tailEnd/>
          </a:ln>
        </p:spPr>
        <p:txBody>
          <a:bodyPr wrap="none" anchor="ctr"/>
          <a:lstStyle/>
          <a:p>
            <a:pPr algn="ctr" eaLnBrk="0" hangingPunct="0"/>
            <a:r>
              <a:rPr lang="en-US" sz="2000">
                <a:cs typeface="Arial" charset="0"/>
              </a:rPr>
              <a:t>Record</a:t>
            </a:r>
          </a:p>
          <a:p>
            <a:pPr algn="ctr" eaLnBrk="0" hangingPunct="0"/>
            <a:r>
              <a:rPr lang="en-US" sz="2000">
                <a:cs typeface="Arial" charset="0"/>
              </a:rPr>
              <a:t>Company</a:t>
            </a:r>
          </a:p>
        </p:txBody>
      </p:sp>
      <p:sp>
        <p:nvSpPr>
          <p:cNvPr id="44041" name="AutoShape 7"/>
          <p:cNvSpPr>
            <a:spLocks noChangeArrowheads="1"/>
          </p:cNvSpPr>
          <p:nvPr/>
        </p:nvSpPr>
        <p:spPr bwMode="auto">
          <a:xfrm>
            <a:off x="1219200" y="3276600"/>
            <a:ext cx="1143000" cy="11430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2000">
                <a:cs typeface="Arial" charset="0"/>
              </a:rPr>
              <a:t>BMI; </a:t>
            </a:r>
          </a:p>
          <a:p>
            <a:pPr algn="ctr" eaLnBrk="0" hangingPunct="0"/>
            <a:r>
              <a:rPr lang="en-US" sz="2000">
                <a:cs typeface="Arial" charset="0"/>
              </a:rPr>
              <a:t>ASCAP; </a:t>
            </a:r>
          </a:p>
          <a:p>
            <a:pPr algn="ctr" eaLnBrk="0" hangingPunct="0"/>
            <a:r>
              <a:rPr lang="en-US" sz="2000">
                <a:cs typeface="Arial" charset="0"/>
              </a:rPr>
              <a:t>SESAC</a:t>
            </a:r>
          </a:p>
        </p:txBody>
      </p:sp>
      <p:sp>
        <p:nvSpPr>
          <p:cNvPr id="44042" name="AutoShape 8"/>
          <p:cNvSpPr>
            <a:spLocks noChangeArrowheads="1"/>
          </p:cNvSpPr>
          <p:nvPr/>
        </p:nvSpPr>
        <p:spPr bwMode="auto">
          <a:xfrm>
            <a:off x="1371600" y="5715000"/>
            <a:ext cx="1143000" cy="6096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Restaurant</a:t>
            </a:r>
          </a:p>
        </p:txBody>
      </p:sp>
      <p:sp>
        <p:nvSpPr>
          <p:cNvPr id="44043" name="AutoShape 9"/>
          <p:cNvSpPr>
            <a:spLocks noChangeArrowheads="1"/>
          </p:cNvSpPr>
          <p:nvPr/>
        </p:nvSpPr>
        <p:spPr bwMode="auto">
          <a:xfrm>
            <a:off x="228600" y="5638800"/>
            <a:ext cx="990600" cy="9144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Radio </a:t>
            </a:r>
          </a:p>
          <a:p>
            <a:pPr algn="ctr" eaLnBrk="0" hangingPunct="0"/>
            <a:r>
              <a:rPr lang="en-US" sz="2000">
                <a:cs typeface="Arial" charset="0"/>
              </a:rPr>
              <a:t>or TV</a:t>
            </a:r>
          </a:p>
          <a:p>
            <a:pPr algn="ctr" eaLnBrk="0" hangingPunct="0"/>
            <a:r>
              <a:rPr lang="en-US" sz="2000">
                <a:cs typeface="Arial" charset="0"/>
              </a:rPr>
              <a:t>Station</a:t>
            </a:r>
          </a:p>
        </p:txBody>
      </p:sp>
      <p:sp>
        <p:nvSpPr>
          <p:cNvPr id="44044" name="Line 10"/>
          <p:cNvSpPr>
            <a:spLocks noChangeShapeType="1"/>
          </p:cNvSpPr>
          <p:nvPr/>
        </p:nvSpPr>
        <p:spPr bwMode="auto">
          <a:xfrm flipH="1">
            <a:off x="914400" y="4419600"/>
            <a:ext cx="457200"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5" name="Line 11"/>
          <p:cNvSpPr>
            <a:spLocks noChangeShapeType="1"/>
          </p:cNvSpPr>
          <p:nvPr/>
        </p:nvSpPr>
        <p:spPr bwMode="auto">
          <a:xfrm>
            <a:off x="1828800" y="4419600"/>
            <a:ext cx="0"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6" name="Text Box 12"/>
          <p:cNvSpPr txBox="1">
            <a:spLocks noChangeArrowheads="1"/>
          </p:cNvSpPr>
          <p:nvPr/>
        </p:nvSpPr>
        <p:spPr bwMode="auto">
          <a:xfrm>
            <a:off x="1143000" y="4648200"/>
            <a:ext cx="13446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Blanket licenses</a:t>
            </a:r>
          </a:p>
        </p:txBody>
      </p:sp>
      <p:sp>
        <p:nvSpPr>
          <p:cNvPr id="44047" name="Text Box 13"/>
          <p:cNvSpPr txBox="1">
            <a:spLocks noChangeArrowheads="1"/>
          </p:cNvSpPr>
          <p:nvPr/>
        </p:nvSpPr>
        <p:spPr bwMode="auto">
          <a:xfrm>
            <a:off x="2209800" y="987425"/>
            <a:ext cx="30432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Assignment of musical-works copyright</a:t>
            </a:r>
          </a:p>
        </p:txBody>
      </p:sp>
      <p:sp>
        <p:nvSpPr>
          <p:cNvPr id="44048" name="Line 14"/>
          <p:cNvSpPr>
            <a:spLocks noChangeShapeType="1"/>
          </p:cNvSpPr>
          <p:nvPr/>
        </p:nvSpPr>
        <p:spPr bwMode="auto">
          <a:xfrm>
            <a:off x="4572000" y="2133600"/>
            <a:ext cx="2667000" cy="3733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9" name="Text Box 15"/>
          <p:cNvSpPr txBox="1">
            <a:spLocks noChangeArrowheads="1"/>
          </p:cNvSpPr>
          <p:nvPr/>
        </p:nvSpPr>
        <p:spPr bwMode="auto">
          <a:xfrm>
            <a:off x="5562600" y="4419600"/>
            <a:ext cx="10128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Mechanical</a:t>
            </a:r>
          </a:p>
          <a:p>
            <a:r>
              <a:rPr lang="en-US" sz="1400"/>
              <a:t>license</a:t>
            </a:r>
          </a:p>
        </p:txBody>
      </p:sp>
      <p:sp>
        <p:nvSpPr>
          <p:cNvPr id="44050" name="Text Box 16"/>
          <p:cNvSpPr txBox="1">
            <a:spLocks noChangeArrowheads="1"/>
          </p:cNvSpPr>
          <p:nvPr/>
        </p:nvSpPr>
        <p:spPr bwMode="auto">
          <a:xfrm>
            <a:off x="5943600" y="3606800"/>
            <a:ext cx="13493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Synchronization</a:t>
            </a:r>
          </a:p>
          <a:p>
            <a:r>
              <a:rPr lang="en-US" sz="1400"/>
              <a:t>license</a:t>
            </a:r>
          </a:p>
        </p:txBody>
      </p:sp>
      <p:sp>
        <p:nvSpPr>
          <p:cNvPr id="44051" name="Line 17"/>
          <p:cNvSpPr>
            <a:spLocks noChangeShapeType="1"/>
          </p:cNvSpPr>
          <p:nvPr/>
        </p:nvSpPr>
        <p:spPr bwMode="auto">
          <a:xfrm>
            <a:off x="4724400" y="2133600"/>
            <a:ext cx="2438400" cy="2514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52" name="Line 18"/>
          <p:cNvSpPr>
            <a:spLocks noChangeShapeType="1"/>
          </p:cNvSpPr>
          <p:nvPr/>
        </p:nvSpPr>
        <p:spPr bwMode="auto">
          <a:xfrm>
            <a:off x="4876800" y="1828800"/>
            <a:ext cx="259080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53" name="Text Box 19"/>
          <p:cNvSpPr txBox="1">
            <a:spLocks noChangeArrowheads="1"/>
          </p:cNvSpPr>
          <p:nvPr/>
        </p:nvSpPr>
        <p:spPr bwMode="auto">
          <a:xfrm>
            <a:off x="5638800" y="1725613"/>
            <a:ext cx="11525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Reproduction</a:t>
            </a:r>
          </a:p>
          <a:p>
            <a:r>
              <a:rPr lang="en-US" sz="1400"/>
              <a:t>license</a:t>
            </a:r>
          </a:p>
        </p:txBody>
      </p:sp>
      <p:sp>
        <p:nvSpPr>
          <p:cNvPr id="44055" name="Line 21"/>
          <p:cNvSpPr>
            <a:spLocks noChangeShapeType="1"/>
          </p:cNvSpPr>
          <p:nvPr/>
        </p:nvSpPr>
        <p:spPr bwMode="auto">
          <a:xfrm>
            <a:off x="4267200" y="4267200"/>
            <a:ext cx="2438400" cy="1676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56" name="Text Box 22"/>
          <p:cNvSpPr txBox="1">
            <a:spLocks noChangeArrowheads="1"/>
          </p:cNvSpPr>
          <p:nvPr/>
        </p:nvSpPr>
        <p:spPr bwMode="auto">
          <a:xfrm>
            <a:off x="3965575" y="4621213"/>
            <a:ext cx="15414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Assignment</a:t>
            </a:r>
          </a:p>
          <a:p>
            <a:r>
              <a:rPr lang="en-US" sz="1400"/>
              <a:t>of sound-recording</a:t>
            </a:r>
          </a:p>
          <a:p>
            <a:r>
              <a:rPr lang="en-US" sz="1400"/>
              <a:t>copyright</a:t>
            </a:r>
          </a:p>
        </p:txBody>
      </p:sp>
      <p:sp>
        <p:nvSpPr>
          <p:cNvPr id="44057" name="Text Box 23"/>
          <p:cNvSpPr txBox="1">
            <a:spLocks noChangeArrowheads="1"/>
          </p:cNvSpPr>
          <p:nvPr/>
        </p:nvSpPr>
        <p:spPr bwMode="auto">
          <a:xfrm>
            <a:off x="2133600" y="2335213"/>
            <a:ext cx="10922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Performance</a:t>
            </a:r>
          </a:p>
          <a:p>
            <a:r>
              <a:rPr lang="en-US" sz="1400"/>
              <a:t>license</a:t>
            </a:r>
          </a:p>
        </p:txBody>
      </p:sp>
      <p:sp>
        <p:nvSpPr>
          <p:cNvPr id="44058" name="AutoShape 25"/>
          <p:cNvSpPr>
            <a:spLocks noChangeArrowheads="1"/>
          </p:cNvSpPr>
          <p:nvPr/>
        </p:nvSpPr>
        <p:spPr bwMode="auto">
          <a:xfrm>
            <a:off x="7543800" y="3429000"/>
            <a:ext cx="1447800" cy="7620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Foreign</a:t>
            </a:r>
          </a:p>
          <a:p>
            <a:pPr algn="ctr" eaLnBrk="0" hangingPunct="0"/>
            <a:r>
              <a:rPr lang="en-US" sz="2000">
                <a:cs typeface="Arial" charset="0"/>
              </a:rPr>
              <a:t>Subpublisher</a:t>
            </a:r>
          </a:p>
        </p:txBody>
      </p:sp>
      <p:sp>
        <p:nvSpPr>
          <p:cNvPr id="44059" name="Line 26"/>
          <p:cNvSpPr>
            <a:spLocks noChangeShapeType="1"/>
          </p:cNvSpPr>
          <p:nvPr/>
        </p:nvSpPr>
        <p:spPr bwMode="auto">
          <a:xfrm>
            <a:off x="4800600" y="2133600"/>
            <a:ext cx="2667000" cy="1447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60" name="Text Box 27"/>
          <p:cNvSpPr txBox="1">
            <a:spLocks noChangeArrowheads="1"/>
          </p:cNvSpPr>
          <p:nvPr/>
        </p:nvSpPr>
        <p:spPr bwMode="auto">
          <a:xfrm>
            <a:off x="6172200" y="2819400"/>
            <a:ext cx="12112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Subpublishing</a:t>
            </a:r>
          </a:p>
          <a:p>
            <a:r>
              <a:rPr lang="en-US" sz="1400"/>
              <a:t>license</a:t>
            </a:r>
          </a:p>
        </p:txBody>
      </p:sp>
      <p:sp>
        <p:nvSpPr>
          <p:cNvPr id="44061" name="Freeform 28"/>
          <p:cNvSpPr>
            <a:spLocks/>
          </p:cNvSpPr>
          <p:nvPr/>
        </p:nvSpPr>
        <p:spPr bwMode="auto">
          <a:xfrm>
            <a:off x="1905000" y="20574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cs typeface="Arial" charset="0"/>
            </a:endParaRPr>
          </a:p>
        </p:txBody>
      </p:sp>
      <p:sp>
        <p:nvSpPr>
          <p:cNvPr id="44062" name="Freeform 29"/>
          <p:cNvSpPr>
            <a:spLocks/>
          </p:cNvSpPr>
          <p:nvPr/>
        </p:nvSpPr>
        <p:spPr bwMode="auto">
          <a:xfrm>
            <a:off x="3124200" y="6858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cs typeface="Arial" charset="0"/>
            </a:endParaRPr>
          </a:p>
        </p:txBody>
      </p:sp>
      <p:sp>
        <p:nvSpPr>
          <p:cNvPr id="44063" name="Line 30"/>
          <p:cNvSpPr>
            <a:spLocks noChangeShapeType="1"/>
          </p:cNvSpPr>
          <p:nvPr/>
        </p:nvSpPr>
        <p:spPr bwMode="auto">
          <a:xfrm flipH="1">
            <a:off x="990600" y="4495800"/>
            <a:ext cx="457200" cy="11430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64" name="Line 31"/>
          <p:cNvSpPr>
            <a:spLocks noChangeShapeType="1"/>
          </p:cNvSpPr>
          <p:nvPr/>
        </p:nvSpPr>
        <p:spPr bwMode="auto">
          <a:xfrm>
            <a:off x="1981200" y="4495800"/>
            <a:ext cx="0" cy="12192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65" name="Line 32"/>
          <p:cNvSpPr>
            <a:spLocks noChangeShapeType="1"/>
          </p:cNvSpPr>
          <p:nvPr/>
        </p:nvSpPr>
        <p:spPr bwMode="auto">
          <a:xfrm>
            <a:off x="4343400" y="4495800"/>
            <a:ext cx="2438400" cy="1676400"/>
          </a:xfrm>
          <a:prstGeom prst="line">
            <a:avLst/>
          </a:prstGeom>
          <a:noFill/>
          <a:ln w="12700">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66" name="Line 33"/>
          <p:cNvSpPr>
            <a:spLocks noChangeShapeType="1"/>
          </p:cNvSpPr>
          <p:nvPr/>
        </p:nvSpPr>
        <p:spPr bwMode="auto">
          <a:xfrm>
            <a:off x="4495800" y="2286000"/>
            <a:ext cx="2590800" cy="35814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67" name="Line 34"/>
          <p:cNvSpPr>
            <a:spLocks noChangeShapeType="1"/>
          </p:cNvSpPr>
          <p:nvPr/>
        </p:nvSpPr>
        <p:spPr bwMode="auto">
          <a:xfrm>
            <a:off x="4800600" y="2286000"/>
            <a:ext cx="2438400" cy="25146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68" name="Line 35"/>
          <p:cNvSpPr>
            <a:spLocks noChangeShapeType="1"/>
          </p:cNvSpPr>
          <p:nvPr/>
        </p:nvSpPr>
        <p:spPr bwMode="auto">
          <a:xfrm>
            <a:off x="5029200" y="2133600"/>
            <a:ext cx="2514600" cy="13716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69" name="Line 36"/>
          <p:cNvSpPr>
            <a:spLocks noChangeShapeType="1"/>
          </p:cNvSpPr>
          <p:nvPr/>
        </p:nvSpPr>
        <p:spPr bwMode="auto">
          <a:xfrm>
            <a:off x="4953000" y="1752600"/>
            <a:ext cx="2590800" cy="6096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70" name="Freeform 37"/>
          <p:cNvSpPr>
            <a:spLocks/>
          </p:cNvSpPr>
          <p:nvPr/>
        </p:nvSpPr>
        <p:spPr bwMode="auto">
          <a:xfrm>
            <a:off x="1981200" y="21336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19050">
            <a:solidFill>
              <a:srgbClr val="33CC33"/>
            </a:solidFill>
            <a:round/>
            <a:headEnd type="triangle" w="med" len="me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cs typeface="Arial" charset="0"/>
            </a:endParaRPr>
          </a:p>
        </p:txBody>
      </p:sp>
      <p:sp>
        <p:nvSpPr>
          <p:cNvPr id="44071" name="Line 38"/>
          <p:cNvSpPr>
            <a:spLocks noChangeShapeType="1"/>
          </p:cNvSpPr>
          <p:nvPr/>
        </p:nvSpPr>
        <p:spPr bwMode="auto">
          <a:xfrm flipV="1">
            <a:off x="1752600" y="990600"/>
            <a:ext cx="304800" cy="2286000"/>
          </a:xfrm>
          <a:prstGeom prst="line">
            <a:avLst/>
          </a:prstGeom>
          <a:noFill/>
          <a:ln w="19050">
            <a:solidFill>
              <a:srgbClr val="33CC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72" name="Freeform 39"/>
          <p:cNvSpPr>
            <a:spLocks/>
          </p:cNvSpPr>
          <p:nvPr/>
        </p:nvSpPr>
        <p:spPr bwMode="auto">
          <a:xfrm>
            <a:off x="3276600" y="6096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19050">
            <a:solidFill>
              <a:srgbClr val="33CC33"/>
            </a:solidFill>
            <a:round/>
            <a:headEnd type="triangle" w="med" len="me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cs typeface="Arial" charset="0"/>
            </a:endParaRPr>
          </a:p>
        </p:txBody>
      </p:sp>
      <p:sp>
        <p:nvSpPr>
          <p:cNvPr id="44073" name="AutoShape 40"/>
          <p:cNvSpPr>
            <a:spLocks noChangeArrowheads="1"/>
          </p:cNvSpPr>
          <p:nvPr/>
        </p:nvSpPr>
        <p:spPr bwMode="auto">
          <a:xfrm>
            <a:off x="4572000" y="3276600"/>
            <a:ext cx="1219200" cy="6858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endParaRPr lang="en-US" sz="2000">
              <a:cs typeface="Arial" charset="0"/>
            </a:endParaRPr>
          </a:p>
        </p:txBody>
      </p:sp>
      <p:sp>
        <p:nvSpPr>
          <p:cNvPr id="44074" name="Text Box 41"/>
          <p:cNvSpPr txBox="1">
            <a:spLocks noChangeArrowheads="1"/>
          </p:cNvSpPr>
          <p:nvPr/>
        </p:nvSpPr>
        <p:spPr bwMode="auto">
          <a:xfrm>
            <a:off x="4572000" y="3276600"/>
            <a:ext cx="1235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2000"/>
              <a:t>Harry Fox</a:t>
            </a:r>
          </a:p>
          <a:p>
            <a:r>
              <a:rPr lang="en-US" sz="2000"/>
              <a:t>  Agency</a:t>
            </a:r>
          </a:p>
        </p:txBody>
      </p:sp>
      <p:sp>
        <p:nvSpPr>
          <p:cNvPr id="44075" name="Freeform 42"/>
          <p:cNvSpPr>
            <a:spLocks/>
          </p:cNvSpPr>
          <p:nvPr/>
        </p:nvSpPr>
        <p:spPr bwMode="auto">
          <a:xfrm>
            <a:off x="3746500" y="2133600"/>
            <a:ext cx="749300" cy="1219200"/>
          </a:xfrm>
          <a:custGeom>
            <a:avLst/>
            <a:gdLst>
              <a:gd name="T0" fmla="*/ 2147483647 w 280"/>
              <a:gd name="T1" fmla="*/ 0 h 336"/>
              <a:gd name="T2" fmla="*/ 2147483647 w 280"/>
              <a:gd name="T3" fmla="*/ 2147483647 h 336"/>
              <a:gd name="T4" fmla="*/ 2147483647 w 280"/>
              <a:gd name="T5" fmla="*/ 2147483647 h 336"/>
              <a:gd name="T6" fmla="*/ 0 60000 65536"/>
              <a:gd name="T7" fmla="*/ 0 60000 65536"/>
              <a:gd name="T8" fmla="*/ 0 60000 65536"/>
              <a:gd name="T9" fmla="*/ 0 w 280"/>
              <a:gd name="T10" fmla="*/ 0 h 336"/>
              <a:gd name="T11" fmla="*/ 280 w 280"/>
              <a:gd name="T12" fmla="*/ 336 h 336"/>
            </a:gdLst>
            <a:ahLst/>
            <a:cxnLst>
              <a:cxn ang="T6">
                <a:pos x="T0" y="T1"/>
              </a:cxn>
              <a:cxn ang="T7">
                <a:pos x="T2" y="T3"/>
              </a:cxn>
              <a:cxn ang="T8">
                <a:pos x="T4" y="T5"/>
              </a:cxn>
            </a:cxnLst>
            <a:rect l="T9" t="T10" r="T11" b="T12"/>
            <a:pathLst>
              <a:path w="280" h="336">
                <a:moveTo>
                  <a:pt x="40" y="0"/>
                </a:moveTo>
                <a:cubicBezTo>
                  <a:pt x="20" y="92"/>
                  <a:pt x="0" y="184"/>
                  <a:pt x="40" y="240"/>
                </a:cubicBezTo>
                <a:cubicBezTo>
                  <a:pt x="80" y="296"/>
                  <a:pt x="180" y="316"/>
                  <a:pt x="280" y="336"/>
                </a:cubicBezTo>
              </a:path>
            </a:pathLst>
          </a:custGeom>
          <a:noFill/>
          <a:ln w="9525">
            <a:solidFill>
              <a:srgbClr val="33CC33"/>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a:cs typeface="Arial" charset="0"/>
            </a:endParaRPr>
          </a:p>
        </p:txBody>
      </p:sp>
      <p:sp>
        <p:nvSpPr>
          <p:cNvPr id="44076" name="AutoShape 43"/>
          <p:cNvSpPr>
            <a:spLocks noChangeArrowheads="1"/>
          </p:cNvSpPr>
          <p:nvPr/>
        </p:nvSpPr>
        <p:spPr bwMode="auto">
          <a:xfrm>
            <a:off x="2743200" y="5715000"/>
            <a:ext cx="1219200" cy="6096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Webcaster</a:t>
            </a:r>
          </a:p>
        </p:txBody>
      </p:sp>
      <p:sp>
        <p:nvSpPr>
          <p:cNvPr id="44077" name="Line 44"/>
          <p:cNvSpPr>
            <a:spLocks noChangeShapeType="1"/>
          </p:cNvSpPr>
          <p:nvPr/>
        </p:nvSpPr>
        <p:spPr bwMode="auto">
          <a:xfrm>
            <a:off x="2286000" y="4419600"/>
            <a:ext cx="914400"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78" name="Line 45"/>
          <p:cNvSpPr>
            <a:spLocks noChangeShapeType="1"/>
          </p:cNvSpPr>
          <p:nvPr/>
        </p:nvSpPr>
        <p:spPr bwMode="auto">
          <a:xfrm flipH="1" flipV="1">
            <a:off x="4038600" y="6019800"/>
            <a:ext cx="27432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79" name="AutoShape 46"/>
          <p:cNvSpPr>
            <a:spLocks noChangeArrowheads="1"/>
          </p:cNvSpPr>
          <p:nvPr/>
        </p:nvSpPr>
        <p:spPr bwMode="auto">
          <a:xfrm>
            <a:off x="5334000" y="5867400"/>
            <a:ext cx="990600" cy="6858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2000" dirty="0">
                <a:cs typeface="Arial" charset="0"/>
              </a:rPr>
              <a:t>Sound</a:t>
            </a:r>
          </a:p>
          <a:p>
            <a:pPr algn="ctr" eaLnBrk="0" hangingPunct="0"/>
            <a:r>
              <a:rPr lang="en-US" sz="2000" dirty="0">
                <a:cs typeface="Arial" charset="0"/>
              </a:rPr>
              <a:t>Exchange</a:t>
            </a:r>
          </a:p>
        </p:txBody>
      </p:sp>
      <p:sp>
        <p:nvSpPr>
          <p:cNvPr id="44080" name="Line 47"/>
          <p:cNvSpPr>
            <a:spLocks noChangeShapeType="1"/>
          </p:cNvSpPr>
          <p:nvPr/>
        </p:nvSpPr>
        <p:spPr bwMode="auto">
          <a:xfrm flipH="1" flipV="1">
            <a:off x="4038600" y="6096000"/>
            <a:ext cx="1219200" cy="76200"/>
          </a:xfrm>
          <a:prstGeom prst="line">
            <a:avLst/>
          </a:prstGeom>
          <a:noFill/>
          <a:ln w="12700">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81" name="Line 48"/>
          <p:cNvSpPr>
            <a:spLocks noChangeShapeType="1"/>
          </p:cNvSpPr>
          <p:nvPr/>
        </p:nvSpPr>
        <p:spPr bwMode="auto">
          <a:xfrm flipH="1" flipV="1">
            <a:off x="6324600" y="6248400"/>
            <a:ext cx="381000" cy="0"/>
          </a:xfrm>
          <a:prstGeom prst="line">
            <a:avLst/>
          </a:prstGeom>
          <a:noFill/>
          <a:ln w="12700">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44082" name="Line 49"/>
          <p:cNvSpPr>
            <a:spLocks noChangeShapeType="1"/>
          </p:cNvSpPr>
          <p:nvPr/>
        </p:nvSpPr>
        <p:spPr bwMode="auto">
          <a:xfrm>
            <a:off x="2209800" y="4495800"/>
            <a:ext cx="838200" cy="11430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51" name="AutoShape 14"/>
          <p:cNvSpPr>
            <a:spLocks noChangeArrowheads="1"/>
          </p:cNvSpPr>
          <p:nvPr/>
        </p:nvSpPr>
        <p:spPr bwMode="auto">
          <a:xfrm>
            <a:off x="2971800" y="3733800"/>
            <a:ext cx="1295400" cy="609600"/>
          </a:xfrm>
          <a:prstGeom prst="roundRect">
            <a:avLst>
              <a:gd name="adj" fmla="val 16667"/>
            </a:avLst>
          </a:prstGeom>
          <a:solidFill>
            <a:srgbClr val="3399FF"/>
          </a:solidFill>
          <a:ln w="9525">
            <a:solidFill>
              <a:schemeClr val="tx1"/>
            </a:solidFill>
            <a:round/>
            <a:headEnd/>
            <a:tailEnd/>
          </a:ln>
        </p:spPr>
        <p:txBody>
          <a:bodyPr wrap="none" anchor="ctr"/>
          <a:lstStyle/>
          <a:p>
            <a:pPr algn="ctr" eaLnBrk="0" hangingPunct="0"/>
            <a:r>
              <a:rPr lang="en-US" sz="2000" dirty="0">
                <a:cs typeface="Arial" charset="0"/>
              </a:rPr>
              <a:t>Performer</a:t>
            </a:r>
          </a:p>
        </p:txBody>
      </p:sp>
      <p:sp>
        <p:nvSpPr>
          <p:cNvPr id="7" name="Freeform 6"/>
          <p:cNvSpPr/>
          <p:nvPr/>
        </p:nvSpPr>
        <p:spPr>
          <a:xfrm>
            <a:off x="1295400" y="6477000"/>
            <a:ext cx="5486400" cy="336916"/>
          </a:xfrm>
          <a:custGeom>
            <a:avLst/>
            <a:gdLst>
              <a:gd name="connsiteX0" fmla="*/ 5466286 w 5466286"/>
              <a:gd name="connsiteY0" fmla="*/ 47331 h 260716"/>
              <a:gd name="connsiteX1" fmla="*/ 2445236 w 5466286"/>
              <a:gd name="connsiteY1" fmla="*/ 260318 h 260716"/>
              <a:gd name="connsiteX2" fmla="*/ 0 w 5466286"/>
              <a:gd name="connsiteY2" fmla="*/ 0 h 260716"/>
            </a:gdLst>
            <a:ahLst/>
            <a:cxnLst>
              <a:cxn ang="0">
                <a:pos x="connsiteX0" y="connsiteY0"/>
              </a:cxn>
              <a:cxn ang="0">
                <a:pos x="connsiteX1" y="connsiteY1"/>
              </a:cxn>
              <a:cxn ang="0">
                <a:pos x="connsiteX2" y="connsiteY2"/>
              </a:cxn>
            </a:cxnLst>
            <a:rect l="l" t="t" r="r" b="b"/>
            <a:pathLst>
              <a:path w="5466286" h="260716">
                <a:moveTo>
                  <a:pt x="5466286" y="47331"/>
                </a:moveTo>
                <a:cubicBezTo>
                  <a:pt x="4411285" y="157768"/>
                  <a:pt x="3356284" y="268206"/>
                  <a:pt x="2445236" y="260318"/>
                </a:cubicBezTo>
                <a:cubicBezTo>
                  <a:pt x="1534188" y="252430"/>
                  <a:pt x="0" y="0"/>
                  <a:pt x="0" y="0"/>
                </a:cubicBezTo>
              </a:path>
            </a:pathLst>
          </a:custGeom>
          <a:ln>
            <a:solidFill>
              <a:srgbClr val="2DB72D"/>
            </a:solidFill>
            <a:prstDash val="sysDash"/>
            <a:headEnd type="non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2" name="Text Box 51"/>
          <p:cNvSpPr txBox="1">
            <a:spLocks noChangeArrowheads="1"/>
          </p:cNvSpPr>
          <p:nvPr/>
        </p:nvSpPr>
        <p:spPr bwMode="auto">
          <a:xfrm>
            <a:off x="4038600" y="6400800"/>
            <a:ext cx="8002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800" dirty="0">
                <a:solidFill>
                  <a:srgbClr val="008000"/>
                </a:solidFill>
              </a:rPr>
              <a:t>payola</a:t>
            </a:r>
          </a:p>
        </p:txBody>
      </p:sp>
      <p:sp>
        <p:nvSpPr>
          <p:cNvPr id="53" name="AutoShape 46"/>
          <p:cNvSpPr>
            <a:spLocks noChangeArrowheads="1"/>
          </p:cNvSpPr>
          <p:nvPr/>
        </p:nvSpPr>
        <p:spPr bwMode="auto">
          <a:xfrm>
            <a:off x="1981200" y="6477000"/>
            <a:ext cx="914400" cy="3048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2000" dirty="0">
                <a:cs typeface="Arial" charset="0"/>
              </a:rPr>
              <a:t>“Indies”</a:t>
            </a:r>
          </a:p>
        </p:txBody>
      </p:sp>
    </p:spTree>
    <p:extLst>
      <p:ext uri="{BB962C8B-B14F-4D97-AF65-F5344CB8AC3E}">
        <p14:creationId xmlns:p14="http://schemas.microsoft.com/office/powerpoint/2010/main" val="46803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DC9C5-15B9-AD43-B67B-22BBD3A62E86}" type="datetime4">
              <a:rPr lang="en-US" sz="1000"/>
              <a:pPr eaLnBrk="1" hangingPunct="1"/>
              <a:t>January 14, 2021</a:t>
            </a:fld>
            <a:endParaRPr lang="en-US" sz="1000"/>
          </a:p>
        </p:txBody>
      </p:sp>
      <p:sp>
        <p:nvSpPr>
          <p:cNvPr id="56323" name="AutoShape 2"/>
          <p:cNvSpPr>
            <a:spLocks noChangeArrowheads="1"/>
          </p:cNvSpPr>
          <p:nvPr/>
        </p:nvSpPr>
        <p:spPr bwMode="auto">
          <a:xfrm>
            <a:off x="304800" y="1428750"/>
            <a:ext cx="1117600" cy="34290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Novelist</a:t>
            </a:r>
          </a:p>
        </p:txBody>
      </p:sp>
      <p:sp>
        <p:nvSpPr>
          <p:cNvPr id="56324" name="AutoShape 3"/>
          <p:cNvSpPr>
            <a:spLocks noChangeArrowheads="1"/>
          </p:cNvSpPr>
          <p:nvPr/>
        </p:nvSpPr>
        <p:spPr bwMode="auto">
          <a:xfrm>
            <a:off x="2438400" y="457200"/>
            <a:ext cx="1016000" cy="28575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Actors</a:t>
            </a:r>
          </a:p>
        </p:txBody>
      </p:sp>
      <p:sp>
        <p:nvSpPr>
          <p:cNvPr id="56325" name="AutoShape 4"/>
          <p:cNvSpPr>
            <a:spLocks noChangeArrowheads="1"/>
          </p:cNvSpPr>
          <p:nvPr/>
        </p:nvSpPr>
        <p:spPr bwMode="auto">
          <a:xfrm>
            <a:off x="1117600" y="914400"/>
            <a:ext cx="1625600" cy="34290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Screenwriters</a:t>
            </a:r>
          </a:p>
        </p:txBody>
      </p:sp>
      <p:sp>
        <p:nvSpPr>
          <p:cNvPr id="56326" name="AutoShape 5"/>
          <p:cNvSpPr>
            <a:spLocks noChangeArrowheads="1"/>
          </p:cNvSpPr>
          <p:nvPr/>
        </p:nvSpPr>
        <p:spPr bwMode="auto">
          <a:xfrm>
            <a:off x="3962400" y="228600"/>
            <a:ext cx="1219200" cy="28575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Director</a:t>
            </a:r>
          </a:p>
        </p:txBody>
      </p:sp>
      <p:sp>
        <p:nvSpPr>
          <p:cNvPr id="56327" name="AutoShape 6"/>
          <p:cNvSpPr>
            <a:spLocks noChangeArrowheads="1"/>
          </p:cNvSpPr>
          <p:nvPr/>
        </p:nvSpPr>
        <p:spPr bwMode="auto">
          <a:xfrm>
            <a:off x="7518400" y="1143000"/>
            <a:ext cx="1320800" cy="51435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Record</a:t>
            </a:r>
          </a:p>
          <a:p>
            <a:pPr algn="ctr"/>
            <a:r>
              <a:rPr lang="en-US" sz="1600" b="1">
                <a:latin typeface="Times New Roman" charset="0"/>
              </a:rPr>
              <a:t>Company</a:t>
            </a:r>
          </a:p>
        </p:txBody>
      </p:sp>
      <p:sp>
        <p:nvSpPr>
          <p:cNvPr id="56328" name="AutoShape 7"/>
          <p:cNvSpPr>
            <a:spLocks noChangeArrowheads="1"/>
          </p:cNvSpPr>
          <p:nvPr/>
        </p:nvSpPr>
        <p:spPr bwMode="auto">
          <a:xfrm>
            <a:off x="3759200" y="2914650"/>
            <a:ext cx="1625600" cy="400050"/>
          </a:xfrm>
          <a:prstGeom prst="roundRect">
            <a:avLst>
              <a:gd name="adj" fmla="val 16667"/>
            </a:avLst>
          </a:prstGeom>
          <a:solidFill>
            <a:srgbClr val="FF0066"/>
          </a:solidFill>
          <a:ln w="9525">
            <a:solidFill>
              <a:schemeClr val="tx1"/>
            </a:solidFill>
            <a:round/>
            <a:headEnd/>
            <a:tailEnd/>
          </a:ln>
        </p:spPr>
        <p:txBody>
          <a:bodyPr wrap="none" anchor="ctr"/>
          <a:lstStyle/>
          <a:p>
            <a:pPr algn="ctr"/>
            <a:r>
              <a:rPr lang="en-US" sz="1600" b="1">
                <a:latin typeface="Times New Roman" charset="0"/>
              </a:rPr>
              <a:t>Producer</a:t>
            </a:r>
          </a:p>
        </p:txBody>
      </p:sp>
      <p:sp>
        <p:nvSpPr>
          <p:cNvPr id="56329" name="Line 8"/>
          <p:cNvSpPr>
            <a:spLocks noChangeShapeType="1"/>
          </p:cNvSpPr>
          <p:nvPr/>
        </p:nvSpPr>
        <p:spPr bwMode="auto">
          <a:xfrm>
            <a:off x="2438400" y="1257300"/>
            <a:ext cx="1828800" cy="1600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30" name="Line 9"/>
          <p:cNvSpPr>
            <a:spLocks noChangeShapeType="1"/>
          </p:cNvSpPr>
          <p:nvPr/>
        </p:nvSpPr>
        <p:spPr bwMode="auto">
          <a:xfrm>
            <a:off x="3251200" y="742950"/>
            <a:ext cx="1117600" cy="21145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31" name="Line 10"/>
          <p:cNvSpPr>
            <a:spLocks noChangeShapeType="1"/>
          </p:cNvSpPr>
          <p:nvPr/>
        </p:nvSpPr>
        <p:spPr bwMode="auto">
          <a:xfrm flipH="1">
            <a:off x="4572000" y="514350"/>
            <a:ext cx="0" cy="2286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32" name="Text Box 11"/>
          <p:cNvSpPr txBox="1">
            <a:spLocks noChangeArrowheads="1"/>
          </p:cNvSpPr>
          <p:nvPr/>
        </p:nvSpPr>
        <p:spPr bwMode="auto">
          <a:xfrm>
            <a:off x="2743200" y="1828800"/>
            <a:ext cx="22129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400">
                <a:latin typeface="Times New Roman" charset="0"/>
              </a:rPr>
              <a:t>“</a:t>
            </a:r>
            <a:r>
              <a:rPr lang="en-US" altLang="ja-JP" sz="1400">
                <a:latin typeface="Times New Roman" charset="0"/>
              </a:rPr>
              <a:t>Work for Hire</a:t>
            </a:r>
            <a:r>
              <a:rPr lang="ja-JP" altLang="en-US" sz="1400">
                <a:latin typeface="Times New Roman" charset="0"/>
              </a:rPr>
              <a:t>”</a:t>
            </a:r>
            <a:r>
              <a:rPr lang="en-US" altLang="ja-JP" sz="1400">
                <a:latin typeface="Times New Roman" charset="0"/>
              </a:rPr>
              <a:t> agreements</a:t>
            </a:r>
            <a:endParaRPr lang="en-US" sz="1400">
              <a:latin typeface="Times New Roman" charset="0"/>
            </a:endParaRPr>
          </a:p>
        </p:txBody>
      </p:sp>
      <p:sp>
        <p:nvSpPr>
          <p:cNvPr id="56333" name="Line 12"/>
          <p:cNvSpPr>
            <a:spLocks noChangeShapeType="1"/>
          </p:cNvSpPr>
          <p:nvPr/>
        </p:nvSpPr>
        <p:spPr bwMode="auto">
          <a:xfrm flipH="1">
            <a:off x="5283200" y="1428750"/>
            <a:ext cx="2235200" cy="14287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34" name="Text Box 13"/>
          <p:cNvSpPr txBox="1">
            <a:spLocks noChangeArrowheads="1"/>
          </p:cNvSpPr>
          <p:nvPr/>
        </p:nvSpPr>
        <p:spPr bwMode="auto">
          <a:xfrm rot="1364550">
            <a:off x="1228725" y="2103438"/>
            <a:ext cx="1897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Derivative-work license</a:t>
            </a:r>
          </a:p>
        </p:txBody>
      </p:sp>
      <p:sp>
        <p:nvSpPr>
          <p:cNvPr id="56335" name="Text Box 14"/>
          <p:cNvSpPr txBox="1">
            <a:spLocks noChangeArrowheads="1"/>
          </p:cNvSpPr>
          <p:nvPr/>
        </p:nvSpPr>
        <p:spPr bwMode="auto">
          <a:xfrm rot="-987485">
            <a:off x="5715000" y="2209800"/>
            <a:ext cx="16891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Synchronization and</a:t>
            </a:r>
          </a:p>
          <a:p>
            <a:pPr eaLnBrk="1" hangingPunct="1"/>
            <a:r>
              <a:rPr lang="en-US" sz="1400">
                <a:latin typeface="Times New Roman" charset="0"/>
              </a:rPr>
              <a:t>performance licenses</a:t>
            </a:r>
          </a:p>
        </p:txBody>
      </p:sp>
      <p:sp>
        <p:nvSpPr>
          <p:cNvPr id="56336" name="Line 15"/>
          <p:cNvSpPr>
            <a:spLocks noChangeShapeType="1"/>
          </p:cNvSpPr>
          <p:nvPr/>
        </p:nvSpPr>
        <p:spPr bwMode="auto">
          <a:xfrm>
            <a:off x="1320800" y="1771650"/>
            <a:ext cx="2540000" cy="10858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37" name="AutoShape 16"/>
          <p:cNvSpPr>
            <a:spLocks noChangeArrowheads="1"/>
          </p:cNvSpPr>
          <p:nvPr/>
        </p:nvSpPr>
        <p:spPr bwMode="auto">
          <a:xfrm>
            <a:off x="203200" y="4686300"/>
            <a:ext cx="1320800" cy="342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Theatres</a:t>
            </a:r>
          </a:p>
        </p:txBody>
      </p:sp>
      <p:sp>
        <p:nvSpPr>
          <p:cNvPr id="56338" name="AutoShape 17"/>
          <p:cNvSpPr>
            <a:spLocks noChangeArrowheads="1"/>
          </p:cNvSpPr>
          <p:nvPr/>
        </p:nvSpPr>
        <p:spPr bwMode="auto">
          <a:xfrm>
            <a:off x="3556000" y="6286500"/>
            <a:ext cx="1727200" cy="342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Video Stores</a:t>
            </a:r>
          </a:p>
        </p:txBody>
      </p:sp>
      <p:sp>
        <p:nvSpPr>
          <p:cNvPr id="56339" name="AutoShape 18"/>
          <p:cNvSpPr>
            <a:spLocks noChangeArrowheads="1"/>
          </p:cNvSpPr>
          <p:nvPr/>
        </p:nvSpPr>
        <p:spPr bwMode="auto">
          <a:xfrm>
            <a:off x="2133600" y="5772150"/>
            <a:ext cx="1727200" cy="342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TV Networks</a:t>
            </a:r>
          </a:p>
        </p:txBody>
      </p:sp>
      <p:sp>
        <p:nvSpPr>
          <p:cNvPr id="56340" name="AutoShape 19"/>
          <p:cNvSpPr>
            <a:spLocks noChangeArrowheads="1"/>
          </p:cNvSpPr>
          <p:nvPr/>
        </p:nvSpPr>
        <p:spPr bwMode="auto">
          <a:xfrm>
            <a:off x="1016000" y="5257800"/>
            <a:ext cx="1930400" cy="342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dirty="0">
                <a:latin typeface="Times New Roman" charset="0"/>
              </a:rPr>
              <a:t>Pay TV, Airlines</a:t>
            </a:r>
          </a:p>
        </p:txBody>
      </p:sp>
      <p:sp>
        <p:nvSpPr>
          <p:cNvPr id="56341" name="AutoShape 20"/>
          <p:cNvSpPr>
            <a:spLocks noChangeArrowheads="1"/>
          </p:cNvSpPr>
          <p:nvPr/>
        </p:nvSpPr>
        <p:spPr bwMode="auto">
          <a:xfrm>
            <a:off x="6807200" y="5657850"/>
            <a:ext cx="1320800" cy="51435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Record</a:t>
            </a:r>
          </a:p>
          <a:p>
            <a:pPr algn="ctr"/>
            <a:r>
              <a:rPr lang="en-US" sz="1600" b="1">
                <a:latin typeface="Times New Roman" charset="0"/>
              </a:rPr>
              <a:t>company</a:t>
            </a:r>
          </a:p>
        </p:txBody>
      </p:sp>
      <p:sp>
        <p:nvSpPr>
          <p:cNvPr id="56342" name="AutoShape 21"/>
          <p:cNvSpPr>
            <a:spLocks noChangeArrowheads="1"/>
          </p:cNvSpPr>
          <p:nvPr/>
        </p:nvSpPr>
        <p:spPr bwMode="auto">
          <a:xfrm>
            <a:off x="7315200" y="5029200"/>
            <a:ext cx="1625600" cy="4572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Merchandise</a:t>
            </a:r>
          </a:p>
          <a:p>
            <a:pPr algn="ctr"/>
            <a:r>
              <a:rPr lang="en-US" sz="1600" b="1">
                <a:latin typeface="Times New Roman" charset="0"/>
              </a:rPr>
              <a:t>manufacturer</a:t>
            </a:r>
          </a:p>
        </p:txBody>
      </p:sp>
      <p:sp>
        <p:nvSpPr>
          <p:cNvPr id="56343" name="Line 22"/>
          <p:cNvSpPr>
            <a:spLocks noChangeShapeType="1"/>
          </p:cNvSpPr>
          <p:nvPr/>
        </p:nvSpPr>
        <p:spPr bwMode="auto">
          <a:xfrm flipH="1">
            <a:off x="1625600" y="4114800"/>
            <a:ext cx="22352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4" name="Line 23"/>
          <p:cNvSpPr>
            <a:spLocks noChangeShapeType="1"/>
          </p:cNvSpPr>
          <p:nvPr/>
        </p:nvSpPr>
        <p:spPr bwMode="auto">
          <a:xfrm flipH="1">
            <a:off x="2438400" y="4114800"/>
            <a:ext cx="1422400" cy="10858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5" name="Line 24"/>
          <p:cNvSpPr>
            <a:spLocks noChangeShapeType="1"/>
          </p:cNvSpPr>
          <p:nvPr/>
        </p:nvSpPr>
        <p:spPr bwMode="auto">
          <a:xfrm flipH="1">
            <a:off x="3251200" y="4114800"/>
            <a:ext cx="609600" cy="1600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6" name="Line 25"/>
          <p:cNvSpPr>
            <a:spLocks noChangeShapeType="1"/>
          </p:cNvSpPr>
          <p:nvPr/>
        </p:nvSpPr>
        <p:spPr bwMode="auto">
          <a:xfrm>
            <a:off x="4572000" y="4114800"/>
            <a:ext cx="31750" cy="21351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7" name="Text Box 26"/>
          <p:cNvSpPr txBox="1">
            <a:spLocks noChangeArrowheads="1"/>
          </p:cNvSpPr>
          <p:nvPr/>
        </p:nvSpPr>
        <p:spPr bwMode="auto">
          <a:xfrm rot="2296999">
            <a:off x="2336800" y="4457700"/>
            <a:ext cx="16891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Rentals plus</a:t>
            </a:r>
          </a:p>
          <a:p>
            <a:pPr eaLnBrk="1" hangingPunct="1"/>
            <a:r>
              <a:rPr lang="en-US" sz="1400">
                <a:latin typeface="Times New Roman" charset="0"/>
              </a:rPr>
              <a:t>performance licenses</a:t>
            </a:r>
          </a:p>
        </p:txBody>
      </p:sp>
      <p:sp>
        <p:nvSpPr>
          <p:cNvPr id="56349" name="Line 28"/>
          <p:cNvSpPr>
            <a:spLocks noChangeShapeType="1"/>
          </p:cNvSpPr>
          <p:nvPr/>
        </p:nvSpPr>
        <p:spPr bwMode="auto">
          <a:xfrm>
            <a:off x="4775200" y="4114800"/>
            <a:ext cx="1397000" cy="2133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50" name="Text Box 29"/>
          <p:cNvSpPr txBox="1">
            <a:spLocks noChangeArrowheads="1"/>
          </p:cNvSpPr>
          <p:nvPr/>
        </p:nvSpPr>
        <p:spPr bwMode="auto">
          <a:xfrm rot="3435236">
            <a:off x="4731544" y="5218907"/>
            <a:ext cx="16017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Compulsory license</a:t>
            </a:r>
          </a:p>
        </p:txBody>
      </p:sp>
      <p:sp>
        <p:nvSpPr>
          <p:cNvPr id="56352" name="Line 31"/>
          <p:cNvSpPr>
            <a:spLocks noChangeShapeType="1"/>
          </p:cNvSpPr>
          <p:nvPr/>
        </p:nvSpPr>
        <p:spPr bwMode="auto">
          <a:xfrm>
            <a:off x="5080000" y="4114800"/>
            <a:ext cx="1727200" cy="15430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53" name="Text Box 32"/>
          <p:cNvSpPr txBox="1">
            <a:spLocks noChangeArrowheads="1"/>
          </p:cNvSpPr>
          <p:nvPr/>
        </p:nvSpPr>
        <p:spPr bwMode="auto">
          <a:xfrm rot="2709384">
            <a:off x="5656263" y="4935537"/>
            <a:ext cx="1244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mechanical license</a:t>
            </a:r>
          </a:p>
        </p:txBody>
      </p:sp>
      <p:sp>
        <p:nvSpPr>
          <p:cNvPr id="56354" name="Text Box 33"/>
          <p:cNvSpPr txBox="1">
            <a:spLocks noChangeArrowheads="1"/>
          </p:cNvSpPr>
          <p:nvPr/>
        </p:nvSpPr>
        <p:spPr bwMode="auto">
          <a:xfrm rot="1625438">
            <a:off x="5638800" y="4191000"/>
            <a:ext cx="131921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derivative-work</a:t>
            </a:r>
          </a:p>
          <a:p>
            <a:pPr eaLnBrk="1" hangingPunct="1"/>
            <a:r>
              <a:rPr lang="en-US" sz="1400">
                <a:latin typeface="Times New Roman" charset="0"/>
              </a:rPr>
              <a:t>licenses</a:t>
            </a:r>
          </a:p>
        </p:txBody>
      </p:sp>
      <p:sp>
        <p:nvSpPr>
          <p:cNvPr id="56355" name="AutoShape 34"/>
          <p:cNvSpPr>
            <a:spLocks noChangeArrowheads="1"/>
          </p:cNvSpPr>
          <p:nvPr/>
        </p:nvSpPr>
        <p:spPr bwMode="auto">
          <a:xfrm>
            <a:off x="3759200" y="3714750"/>
            <a:ext cx="1625600" cy="400050"/>
          </a:xfrm>
          <a:prstGeom prst="roundRect">
            <a:avLst>
              <a:gd name="adj" fmla="val 16667"/>
            </a:avLst>
          </a:prstGeom>
          <a:solidFill>
            <a:srgbClr val="FF0066"/>
          </a:solidFill>
          <a:ln w="9525">
            <a:solidFill>
              <a:schemeClr val="tx1"/>
            </a:solidFill>
            <a:round/>
            <a:headEnd/>
            <a:tailEnd/>
          </a:ln>
        </p:spPr>
        <p:txBody>
          <a:bodyPr wrap="none" anchor="ctr"/>
          <a:lstStyle/>
          <a:p>
            <a:pPr algn="ctr"/>
            <a:r>
              <a:rPr lang="en-US" sz="1600" b="1">
                <a:latin typeface="Times New Roman" charset="0"/>
              </a:rPr>
              <a:t>Studio</a:t>
            </a:r>
          </a:p>
        </p:txBody>
      </p:sp>
      <p:sp>
        <p:nvSpPr>
          <p:cNvPr id="56356" name="Line 35"/>
          <p:cNvSpPr>
            <a:spLocks noChangeShapeType="1"/>
          </p:cNvSpPr>
          <p:nvPr/>
        </p:nvSpPr>
        <p:spPr bwMode="auto">
          <a:xfrm>
            <a:off x="4559300" y="3314700"/>
            <a:ext cx="12700" cy="3429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57" name="Text Box 36"/>
          <p:cNvSpPr txBox="1">
            <a:spLocks noChangeArrowheads="1"/>
          </p:cNvSpPr>
          <p:nvPr/>
        </p:nvSpPr>
        <p:spPr bwMode="auto">
          <a:xfrm>
            <a:off x="3657600" y="3352800"/>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Distribution agreement</a:t>
            </a:r>
          </a:p>
        </p:txBody>
      </p:sp>
      <p:sp>
        <p:nvSpPr>
          <p:cNvPr id="56358" name="Text Box 37"/>
          <p:cNvSpPr txBox="1">
            <a:spLocks noChangeArrowheads="1"/>
          </p:cNvSpPr>
          <p:nvPr/>
        </p:nvSpPr>
        <p:spPr bwMode="auto">
          <a:xfrm>
            <a:off x="577850" y="381000"/>
            <a:ext cx="1098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Movies</a:t>
            </a:r>
          </a:p>
        </p:txBody>
      </p:sp>
      <p:sp>
        <p:nvSpPr>
          <p:cNvPr id="56359" name="Text Box 38"/>
          <p:cNvSpPr txBox="1">
            <a:spLocks noChangeArrowheads="1"/>
          </p:cNvSpPr>
          <p:nvPr/>
        </p:nvSpPr>
        <p:spPr bwMode="auto">
          <a:xfrm>
            <a:off x="4197350" y="5372100"/>
            <a:ext cx="55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Sales</a:t>
            </a:r>
          </a:p>
        </p:txBody>
      </p:sp>
      <p:sp>
        <p:nvSpPr>
          <p:cNvPr id="56360" name="AutoShape 39"/>
          <p:cNvSpPr>
            <a:spLocks noChangeArrowheads="1"/>
          </p:cNvSpPr>
          <p:nvPr/>
        </p:nvSpPr>
        <p:spPr bwMode="auto">
          <a:xfrm>
            <a:off x="7620000" y="4514850"/>
            <a:ext cx="1320800" cy="342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Advertiser</a:t>
            </a:r>
          </a:p>
        </p:txBody>
      </p:sp>
      <p:sp>
        <p:nvSpPr>
          <p:cNvPr id="56361" name="Line 40"/>
          <p:cNvSpPr>
            <a:spLocks noChangeShapeType="1"/>
          </p:cNvSpPr>
          <p:nvPr/>
        </p:nvSpPr>
        <p:spPr bwMode="auto">
          <a:xfrm>
            <a:off x="5410200" y="4038600"/>
            <a:ext cx="1905000" cy="11049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62" name="AutoShape 41"/>
          <p:cNvSpPr>
            <a:spLocks noChangeArrowheads="1"/>
          </p:cNvSpPr>
          <p:nvPr/>
        </p:nvSpPr>
        <p:spPr bwMode="auto">
          <a:xfrm>
            <a:off x="7518400" y="1943100"/>
            <a:ext cx="1422400" cy="57150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Music</a:t>
            </a:r>
          </a:p>
          <a:p>
            <a:pPr algn="ctr"/>
            <a:r>
              <a:rPr lang="en-US" sz="1600" b="1">
                <a:latin typeface="Times New Roman" charset="0"/>
              </a:rPr>
              <a:t>Publisher</a:t>
            </a:r>
          </a:p>
        </p:txBody>
      </p:sp>
      <p:sp>
        <p:nvSpPr>
          <p:cNvPr id="56363" name="Line 42"/>
          <p:cNvSpPr>
            <a:spLocks noChangeShapeType="1"/>
          </p:cNvSpPr>
          <p:nvPr/>
        </p:nvSpPr>
        <p:spPr bwMode="auto">
          <a:xfrm flipH="1">
            <a:off x="5384800" y="2228850"/>
            <a:ext cx="2133600" cy="6286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64" name="Text Box 43"/>
          <p:cNvSpPr txBox="1">
            <a:spLocks noChangeArrowheads="1"/>
          </p:cNvSpPr>
          <p:nvPr/>
        </p:nvSpPr>
        <p:spPr bwMode="auto">
          <a:xfrm rot="-1927852">
            <a:off x="5867400" y="1754188"/>
            <a:ext cx="149701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Master use license</a:t>
            </a:r>
          </a:p>
        </p:txBody>
      </p:sp>
      <p:sp>
        <p:nvSpPr>
          <p:cNvPr id="56365" name="AutoShape 44"/>
          <p:cNvSpPr>
            <a:spLocks noChangeArrowheads="1"/>
          </p:cNvSpPr>
          <p:nvPr/>
        </p:nvSpPr>
        <p:spPr bwMode="auto">
          <a:xfrm>
            <a:off x="6807200" y="609600"/>
            <a:ext cx="1320800" cy="41910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ja-JP" altLang="en-US" sz="1600" b="1">
                <a:latin typeface="Times New Roman" charset="0"/>
              </a:rPr>
              <a:t>“</a:t>
            </a:r>
            <a:r>
              <a:rPr lang="en-US" altLang="ja-JP" sz="1600" b="1">
                <a:latin typeface="Times New Roman" charset="0"/>
              </a:rPr>
              <a:t>Location</a:t>
            </a:r>
            <a:r>
              <a:rPr lang="ja-JP" altLang="en-US" sz="1600" b="1">
                <a:latin typeface="Times New Roman" charset="0"/>
              </a:rPr>
              <a:t>”</a:t>
            </a:r>
            <a:endParaRPr lang="en-US" altLang="ja-JP" sz="1600" b="1">
              <a:latin typeface="Times New Roman" charset="0"/>
            </a:endParaRPr>
          </a:p>
          <a:p>
            <a:pPr algn="ctr"/>
            <a:r>
              <a:rPr lang="en-US" sz="1600" b="1">
                <a:latin typeface="Times New Roman" charset="0"/>
              </a:rPr>
              <a:t>owners</a:t>
            </a:r>
          </a:p>
        </p:txBody>
      </p:sp>
      <p:sp>
        <p:nvSpPr>
          <p:cNvPr id="56366" name="Line 45"/>
          <p:cNvSpPr>
            <a:spLocks noChangeShapeType="1"/>
          </p:cNvSpPr>
          <p:nvPr/>
        </p:nvSpPr>
        <p:spPr bwMode="auto">
          <a:xfrm flipH="1">
            <a:off x="4978400" y="1028700"/>
            <a:ext cx="1828800" cy="1828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67" name="Text Box 46"/>
          <p:cNvSpPr txBox="1">
            <a:spLocks noChangeArrowheads="1"/>
          </p:cNvSpPr>
          <p:nvPr/>
        </p:nvSpPr>
        <p:spPr bwMode="auto">
          <a:xfrm rot="-2769749">
            <a:off x="5797550" y="1363663"/>
            <a:ext cx="7461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New Roman" charset="0"/>
              </a:rPr>
              <a:t>releases</a:t>
            </a:r>
          </a:p>
        </p:txBody>
      </p:sp>
      <p:sp>
        <p:nvSpPr>
          <p:cNvPr id="56368" name="AutoShape 47"/>
          <p:cNvSpPr>
            <a:spLocks noChangeArrowheads="1"/>
          </p:cNvSpPr>
          <p:nvPr/>
        </p:nvSpPr>
        <p:spPr bwMode="auto">
          <a:xfrm>
            <a:off x="5588000" y="228600"/>
            <a:ext cx="1422400" cy="28575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1600" b="1">
                <a:latin typeface="Times New Roman" charset="0"/>
              </a:rPr>
              <a:t>Composer</a:t>
            </a:r>
          </a:p>
        </p:txBody>
      </p:sp>
      <p:sp>
        <p:nvSpPr>
          <p:cNvPr id="56369" name="Line 48"/>
          <p:cNvSpPr>
            <a:spLocks noChangeShapeType="1"/>
          </p:cNvSpPr>
          <p:nvPr/>
        </p:nvSpPr>
        <p:spPr bwMode="auto">
          <a:xfrm flipH="1">
            <a:off x="4775200" y="514350"/>
            <a:ext cx="1016000" cy="23431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1" name="Line 30"/>
          <p:cNvSpPr>
            <a:spLocks noChangeShapeType="1"/>
          </p:cNvSpPr>
          <p:nvPr/>
        </p:nvSpPr>
        <p:spPr bwMode="auto">
          <a:xfrm>
            <a:off x="5410200" y="3962400"/>
            <a:ext cx="2108200" cy="6667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0" name="AutoShape 25"/>
          <p:cNvSpPr>
            <a:spLocks noChangeArrowheads="1"/>
          </p:cNvSpPr>
          <p:nvPr/>
        </p:nvSpPr>
        <p:spPr bwMode="auto">
          <a:xfrm>
            <a:off x="5867400" y="6248400"/>
            <a:ext cx="1219200" cy="5334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1600" b="1">
                <a:latin typeface="Times New Roman" charset="0"/>
              </a:rPr>
              <a:t>Cable</a:t>
            </a:r>
          </a:p>
          <a:p>
            <a:pPr algn="ctr"/>
            <a:r>
              <a:rPr lang="en-US" sz="1600" b="1">
                <a:latin typeface="Times New Roman" charset="0"/>
              </a:rPr>
              <a:t>company</a:t>
            </a:r>
          </a:p>
        </p:txBody>
      </p:sp>
    </p:spTree>
    <p:extLst>
      <p:ext uri="{BB962C8B-B14F-4D97-AF65-F5344CB8AC3E}">
        <p14:creationId xmlns:p14="http://schemas.microsoft.com/office/powerpoint/2010/main" val="351180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81000"/>
            <a:ext cx="7772400" cy="838200"/>
          </a:xfrm>
        </p:spPr>
        <p:txBody>
          <a:bodyPr/>
          <a:lstStyle/>
          <a:p>
            <a:r>
              <a:rPr lang="en-US" sz="3600" dirty="0">
                <a:latin typeface="Times New Roman" charset="0"/>
              </a:rPr>
              <a:t>Forms of IP for Software</a:t>
            </a:r>
          </a:p>
        </p:txBody>
      </p:sp>
      <p:sp>
        <p:nvSpPr>
          <p:cNvPr id="22531" name="Line 3"/>
          <p:cNvSpPr>
            <a:spLocks noChangeShapeType="1"/>
          </p:cNvSpPr>
          <p:nvPr/>
        </p:nvSpPr>
        <p:spPr bwMode="auto">
          <a:xfrm>
            <a:off x="0" y="5715000"/>
            <a:ext cx="9144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2" name="Line 4"/>
          <p:cNvSpPr>
            <a:spLocks noChangeShapeType="1"/>
          </p:cNvSpPr>
          <p:nvPr/>
        </p:nvSpPr>
        <p:spPr bwMode="auto">
          <a:xfrm>
            <a:off x="228600" y="5562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3" name="Line 5"/>
          <p:cNvSpPr>
            <a:spLocks noChangeShapeType="1"/>
          </p:cNvSpPr>
          <p:nvPr/>
        </p:nvSpPr>
        <p:spPr bwMode="auto">
          <a:xfrm>
            <a:off x="1841500" y="5562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a:off x="3429000" y="5562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5" name="Line 7"/>
          <p:cNvSpPr>
            <a:spLocks noChangeShapeType="1"/>
          </p:cNvSpPr>
          <p:nvPr/>
        </p:nvSpPr>
        <p:spPr bwMode="auto">
          <a:xfrm>
            <a:off x="5024438" y="5562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a:off x="6627813" y="5562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7" name="Line 9"/>
          <p:cNvSpPr>
            <a:spLocks noChangeShapeType="1"/>
          </p:cNvSpPr>
          <p:nvPr/>
        </p:nvSpPr>
        <p:spPr bwMode="auto">
          <a:xfrm>
            <a:off x="8229600" y="5562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38" name="Text Box 10"/>
          <p:cNvSpPr txBox="1">
            <a:spLocks noChangeArrowheads="1"/>
          </p:cNvSpPr>
          <p:nvPr/>
        </p:nvSpPr>
        <p:spPr bwMode="auto">
          <a:xfrm>
            <a:off x="0" y="57912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1950</a:t>
            </a:r>
          </a:p>
        </p:txBody>
      </p:sp>
      <p:sp>
        <p:nvSpPr>
          <p:cNvPr id="22539" name="Text Box 11"/>
          <p:cNvSpPr txBox="1">
            <a:spLocks noChangeArrowheads="1"/>
          </p:cNvSpPr>
          <p:nvPr/>
        </p:nvSpPr>
        <p:spPr bwMode="auto">
          <a:xfrm>
            <a:off x="1447800" y="57912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1960</a:t>
            </a:r>
          </a:p>
        </p:txBody>
      </p:sp>
      <p:sp>
        <p:nvSpPr>
          <p:cNvPr id="22540" name="Text Box 12"/>
          <p:cNvSpPr txBox="1">
            <a:spLocks noChangeArrowheads="1"/>
          </p:cNvSpPr>
          <p:nvPr/>
        </p:nvSpPr>
        <p:spPr bwMode="auto">
          <a:xfrm>
            <a:off x="3048000" y="57912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1970</a:t>
            </a:r>
          </a:p>
        </p:txBody>
      </p:sp>
      <p:sp>
        <p:nvSpPr>
          <p:cNvPr id="22541" name="Text Box 13"/>
          <p:cNvSpPr txBox="1">
            <a:spLocks noChangeArrowheads="1"/>
          </p:cNvSpPr>
          <p:nvPr/>
        </p:nvSpPr>
        <p:spPr bwMode="auto">
          <a:xfrm>
            <a:off x="4648200" y="57912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1980</a:t>
            </a:r>
          </a:p>
        </p:txBody>
      </p:sp>
      <p:sp>
        <p:nvSpPr>
          <p:cNvPr id="22542" name="Text Box 14"/>
          <p:cNvSpPr txBox="1">
            <a:spLocks noChangeArrowheads="1"/>
          </p:cNvSpPr>
          <p:nvPr/>
        </p:nvSpPr>
        <p:spPr bwMode="auto">
          <a:xfrm>
            <a:off x="6248400" y="57912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1990</a:t>
            </a:r>
          </a:p>
        </p:txBody>
      </p:sp>
      <p:sp>
        <p:nvSpPr>
          <p:cNvPr id="22543" name="Text Box 15"/>
          <p:cNvSpPr txBox="1">
            <a:spLocks noChangeArrowheads="1"/>
          </p:cNvSpPr>
          <p:nvPr/>
        </p:nvSpPr>
        <p:spPr bwMode="auto">
          <a:xfrm>
            <a:off x="7908925" y="5791200"/>
            <a:ext cx="641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2000</a:t>
            </a:r>
          </a:p>
        </p:txBody>
      </p:sp>
      <p:sp>
        <p:nvSpPr>
          <p:cNvPr id="22544" name="Line 16"/>
          <p:cNvSpPr>
            <a:spLocks noChangeShapeType="1"/>
          </p:cNvSpPr>
          <p:nvPr/>
        </p:nvSpPr>
        <p:spPr bwMode="auto">
          <a:xfrm>
            <a:off x="228600" y="5181600"/>
            <a:ext cx="4800600" cy="0"/>
          </a:xfrm>
          <a:prstGeom prst="line">
            <a:avLst/>
          </a:prstGeom>
          <a:noFill/>
          <a:ln w="76200">
            <a:solidFill>
              <a:srgbClr val="33CC33"/>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a:off x="6629400" y="5181600"/>
            <a:ext cx="2286000" cy="0"/>
          </a:xfrm>
          <a:prstGeom prst="line">
            <a:avLst/>
          </a:prstGeom>
          <a:noFill/>
          <a:ln w="76200">
            <a:solidFill>
              <a:srgbClr val="33CC33"/>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46" name="Line 18"/>
          <p:cNvSpPr>
            <a:spLocks noChangeShapeType="1"/>
          </p:cNvSpPr>
          <p:nvPr/>
        </p:nvSpPr>
        <p:spPr bwMode="auto">
          <a:xfrm>
            <a:off x="4953000" y="5181600"/>
            <a:ext cx="1676400" cy="0"/>
          </a:xfrm>
          <a:prstGeom prst="line">
            <a:avLst/>
          </a:prstGeom>
          <a:noFill/>
          <a:ln w="76200">
            <a:solidFill>
              <a:srgbClr val="33CC33"/>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47" name="Text Box 19"/>
          <p:cNvSpPr txBox="1">
            <a:spLocks noChangeArrowheads="1"/>
          </p:cNvSpPr>
          <p:nvPr/>
        </p:nvSpPr>
        <p:spPr bwMode="auto">
          <a:xfrm>
            <a:off x="669925" y="4689475"/>
            <a:ext cx="19335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008000"/>
                </a:solidFill>
              </a:rPr>
              <a:t>Trade Secrecy</a:t>
            </a:r>
          </a:p>
        </p:txBody>
      </p:sp>
      <p:sp>
        <p:nvSpPr>
          <p:cNvPr id="22548" name="Line 20"/>
          <p:cNvSpPr>
            <a:spLocks noChangeShapeType="1"/>
          </p:cNvSpPr>
          <p:nvPr/>
        </p:nvSpPr>
        <p:spPr bwMode="auto">
          <a:xfrm>
            <a:off x="228600" y="4267200"/>
            <a:ext cx="4800600" cy="0"/>
          </a:xfrm>
          <a:prstGeom prst="line">
            <a:avLst/>
          </a:prstGeom>
          <a:noFill/>
          <a:ln w="76200">
            <a:solidFill>
              <a:srgbClr val="CC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49" name="Line 21"/>
          <p:cNvSpPr>
            <a:spLocks noChangeShapeType="1"/>
          </p:cNvSpPr>
          <p:nvPr/>
        </p:nvSpPr>
        <p:spPr bwMode="auto">
          <a:xfrm>
            <a:off x="4953000" y="4267200"/>
            <a:ext cx="3962400" cy="0"/>
          </a:xfrm>
          <a:prstGeom prst="line">
            <a:avLst/>
          </a:prstGeom>
          <a:noFill/>
          <a:ln w="76200">
            <a:solidFill>
              <a:srgbClr val="CC00CC"/>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50" name="Text Box 22"/>
          <p:cNvSpPr txBox="1">
            <a:spLocks noChangeArrowheads="1"/>
          </p:cNvSpPr>
          <p:nvPr/>
        </p:nvSpPr>
        <p:spPr bwMode="auto">
          <a:xfrm>
            <a:off x="838200" y="3810000"/>
            <a:ext cx="13509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CC00CC"/>
                </a:solidFill>
              </a:rPr>
              <a:t>Contracts</a:t>
            </a:r>
          </a:p>
        </p:txBody>
      </p:sp>
      <p:sp>
        <p:nvSpPr>
          <p:cNvPr id="22551" name="Line 23"/>
          <p:cNvSpPr>
            <a:spLocks noChangeShapeType="1"/>
          </p:cNvSpPr>
          <p:nvPr/>
        </p:nvSpPr>
        <p:spPr bwMode="auto">
          <a:xfrm>
            <a:off x="5029200" y="3276600"/>
            <a:ext cx="3886200" cy="0"/>
          </a:xfrm>
          <a:prstGeom prst="line">
            <a:avLst/>
          </a:prstGeom>
          <a:noFill/>
          <a:ln w="762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52" name="Line 24"/>
          <p:cNvSpPr>
            <a:spLocks noChangeShapeType="1"/>
          </p:cNvSpPr>
          <p:nvPr/>
        </p:nvSpPr>
        <p:spPr bwMode="auto">
          <a:xfrm>
            <a:off x="2514600" y="3276600"/>
            <a:ext cx="2514600" cy="0"/>
          </a:xfrm>
          <a:prstGeom prst="line">
            <a:avLst/>
          </a:prstGeom>
          <a:noFill/>
          <a:ln w="76200">
            <a:solidFill>
              <a:schemeClr val="accent2"/>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53" name="Line 25"/>
          <p:cNvSpPr>
            <a:spLocks noChangeShapeType="1"/>
          </p:cNvSpPr>
          <p:nvPr/>
        </p:nvSpPr>
        <p:spPr bwMode="auto">
          <a:xfrm>
            <a:off x="5029200" y="2209800"/>
            <a:ext cx="1600200" cy="0"/>
          </a:xfrm>
          <a:prstGeom prst="line">
            <a:avLst/>
          </a:prstGeom>
          <a:noFill/>
          <a:ln w="76200">
            <a:solidFill>
              <a:srgbClr val="FF0000"/>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54" name="Text Box 26"/>
          <p:cNvSpPr txBox="1">
            <a:spLocks noChangeArrowheads="1"/>
          </p:cNvSpPr>
          <p:nvPr/>
        </p:nvSpPr>
        <p:spPr bwMode="auto">
          <a:xfrm>
            <a:off x="5638800" y="2743200"/>
            <a:ext cx="1419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chemeClr val="accent2"/>
                </a:solidFill>
              </a:rPr>
              <a:t>Copyright</a:t>
            </a:r>
          </a:p>
        </p:txBody>
      </p:sp>
      <p:sp>
        <p:nvSpPr>
          <p:cNvPr id="22555" name="Line 27"/>
          <p:cNvSpPr>
            <a:spLocks noChangeShapeType="1"/>
          </p:cNvSpPr>
          <p:nvPr/>
        </p:nvSpPr>
        <p:spPr bwMode="auto">
          <a:xfrm>
            <a:off x="6629400" y="2209800"/>
            <a:ext cx="228600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56" name="Line 28"/>
          <p:cNvSpPr>
            <a:spLocks noChangeShapeType="1"/>
          </p:cNvSpPr>
          <p:nvPr/>
        </p:nvSpPr>
        <p:spPr bwMode="auto">
          <a:xfrm>
            <a:off x="3429000" y="2209800"/>
            <a:ext cx="1600200" cy="0"/>
          </a:xfrm>
          <a:prstGeom prst="line">
            <a:avLst/>
          </a:prstGeom>
          <a:noFill/>
          <a:ln w="76200">
            <a:solidFill>
              <a:srgbClr val="FF0000"/>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57" name="Text Box 29"/>
          <p:cNvSpPr txBox="1">
            <a:spLocks noChangeArrowheads="1"/>
          </p:cNvSpPr>
          <p:nvPr/>
        </p:nvSpPr>
        <p:spPr bwMode="auto">
          <a:xfrm>
            <a:off x="5867400" y="1676400"/>
            <a:ext cx="9445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FF0000"/>
                </a:solidFill>
              </a:rPr>
              <a:t>Patent</a:t>
            </a:r>
          </a:p>
        </p:txBody>
      </p:sp>
      <p:sp>
        <p:nvSpPr>
          <p:cNvPr id="22558" name="Text Box 30"/>
          <p:cNvSpPr txBox="1">
            <a:spLocks noChangeArrowheads="1"/>
          </p:cNvSpPr>
          <p:nvPr/>
        </p:nvSpPr>
        <p:spPr bwMode="auto">
          <a:xfrm>
            <a:off x="4446588" y="3429000"/>
            <a:ext cx="7080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CONTU</a:t>
            </a:r>
          </a:p>
        </p:txBody>
      </p:sp>
      <p:sp>
        <p:nvSpPr>
          <p:cNvPr id="22559" name="Line 31"/>
          <p:cNvSpPr>
            <a:spLocks noChangeShapeType="1"/>
          </p:cNvSpPr>
          <p:nvPr/>
        </p:nvSpPr>
        <p:spPr bwMode="auto">
          <a:xfrm>
            <a:off x="4800600" y="32766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60" name="Text Box 32"/>
          <p:cNvSpPr txBox="1">
            <a:spLocks noChangeArrowheads="1"/>
          </p:cNvSpPr>
          <p:nvPr/>
        </p:nvSpPr>
        <p:spPr bwMode="auto">
          <a:xfrm>
            <a:off x="4762500" y="2362200"/>
            <a:ext cx="531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Diehr</a:t>
            </a:r>
          </a:p>
        </p:txBody>
      </p:sp>
      <p:sp>
        <p:nvSpPr>
          <p:cNvPr id="22561" name="Line 33"/>
          <p:cNvSpPr>
            <a:spLocks noChangeShapeType="1"/>
          </p:cNvSpPr>
          <p:nvPr/>
        </p:nvSpPr>
        <p:spPr bwMode="auto">
          <a:xfrm>
            <a:off x="5035550" y="22098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62" name="Text Box 34"/>
          <p:cNvSpPr txBox="1">
            <a:spLocks noChangeArrowheads="1"/>
          </p:cNvSpPr>
          <p:nvPr/>
        </p:nvSpPr>
        <p:spPr bwMode="auto">
          <a:xfrm>
            <a:off x="3276600" y="2362200"/>
            <a:ext cx="6413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Benson</a:t>
            </a:r>
          </a:p>
        </p:txBody>
      </p:sp>
      <p:sp>
        <p:nvSpPr>
          <p:cNvPr id="22563" name="Line 35"/>
          <p:cNvSpPr>
            <a:spLocks noChangeShapeType="1"/>
          </p:cNvSpPr>
          <p:nvPr/>
        </p:nvSpPr>
        <p:spPr bwMode="auto">
          <a:xfrm>
            <a:off x="3657600" y="22479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64" name="Text Box 36"/>
          <p:cNvSpPr txBox="1">
            <a:spLocks noChangeArrowheads="1"/>
          </p:cNvSpPr>
          <p:nvPr/>
        </p:nvSpPr>
        <p:spPr bwMode="auto">
          <a:xfrm>
            <a:off x="4495800" y="1782763"/>
            <a:ext cx="5397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Flook</a:t>
            </a:r>
          </a:p>
        </p:txBody>
      </p:sp>
      <p:sp>
        <p:nvSpPr>
          <p:cNvPr id="22565" name="Line 37"/>
          <p:cNvSpPr>
            <a:spLocks noChangeShapeType="1"/>
          </p:cNvSpPr>
          <p:nvPr/>
        </p:nvSpPr>
        <p:spPr bwMode="auto">
          <a:xfrm>
            <a:off x="4800600" y="19812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66" name="Text Box 38"/>
          <p:cNvSpPr txBox="1">
            <a:spLocks noChangeArrowheads="1"/>
          </p:cNvSpPr>
          <p:nvPr/>
        </p:nvSpPr>
        <p:spPr bwMode="auto">
          <a:xfrm>
            <a:off x="6980238" y="1782763"/>
            <a:ext cx="6683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Alappat</a:t>
            </a:r>
          </a:p>
        </p:txBody>
      </p:sp>
      <p:sp>
        <p:nvSpPr>
          <p:cNvPr id="22567" name="Line 39"/>
          <p:cNvSpPr>
            <a:spLocks noChangeShapeType="1"/>
          </p:cNvSpPr>
          <p:nvPr/>
        </p:nvSpPr>
        <p:spPr bwMode="auto">
          <a:xfrm>
            <a:off x="7315200" y="19939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68" name="Text Box 40"/>
          <p:cNvSpPr txBox="1">
            <a:spLocks noChangeArrowheads="1"/>
          </p:cNvSpPr>
          <p:nvPr/>
        </p:nvSpPr>
        <p:spPr bwMode="auto">
          <a:xfrm>
            <a:off x="7558088" y="2362200"/>
            <a:ext cx="8858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State Street</a:t>
            </a:r>
          </a:p>
        </p:txBody>
      </p:sp>
      <p:sp>
        <p:nvSpPr>
          <p:cNvPr id="22569" name="Line 41"/>
          <p:cNvSpPr>
            <a:spLocks noChangeShapeType="1"/>
          </p:cNvSpPr>
          <p:nvPr/>
        </p:nvSpPr>
        <p:spPr bwMode="auto">
          <a:xfrm>
            <a:off x="8001000" y="21717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0" name="Text Box 42"/>
          <p:cNvSpPr txBox="1">
            <a:spLocks noChangeArrowheads="1"/>
          </p:cNvSpPr>
          <p:nvPr/>
        </p:nvSpPr>
        <p:spPr bwMode="auto">
          <a:xfrm>
            <a:off x="7215188" y="4419600"/>
            <a:ext cx="657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Pro-CD</a:t>
            </a:r>
          </a:p>
        </p:txBody>
      </p:sp>
      <p:sp>
        <p:nvSpPr>
          <p:cNvPr id="22571" name="Text Box 43"/>
          <p:cNvSpPr txBox="1">
            <a:spLocks noChangeArrowheads="1"/>
          </p:cNvSpPr>
          <p:nvPr/>
        </p:nvSpPr>
        <p:spPr bwMode="auto">
          <a:xfrm>
            <a:off x="8437563" y="4419600"/>
            <a:ext cx="64928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Bowers</a:t>
            </a:r>
          </a:p>
        </p:txBody>
      </p:sp>
      <p:sp>
        <p:nvSpPr>
          <p:cNvPr id="22572" name="Line 44"/>
          <p:cNvSpPr>
            <a:spLocks noChangeShapeType="1"/>
          </p:cNvSpPr>
          <p:nvPr/>
        </p:nvSpPr>
        <p:spPr bwMode="auto">
          <a:xfrm>
            <a:off x="8763000" y="43053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3" name="Line 45"/>
          <p:cNvSpPr>
            <a:spLocks noChangeShapeType="1"/>
          </p:cNvSpPr>
          <p:nvPr/>
        </p:nvSpPr>
        <p:spPr bwMode="auto">
          <a:xfrm>
            <a:off x="7543800" y="43053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4" name="Text Box 46"/>
          <p:cNvSpPr txBox="1">
            <a:spLocks noChangeArrowheads="1"/>
          </p:cNvSpPr>
          <p:nvPr/>
        </p:nvSpPr>
        <p:spPr bwMode="auto">
          <a:xfrm>
            <a:off x="5359400" y="3429000"/>
            <a:ext cx="5572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Apple</a:t>
            </a:r>
          </a:p>
        </p:txBody>
      </p:sp>
      <p:sp>
        <p:nvSpPr>
          <p:cNvPr id="22575" name="Line 47"/>
          <p:cNvSpPr>
            <a:spLocks noChangeShapeType="1"/>
          </p:cNvSpPr>
          <p:nvPr/>
        </p:nvSpPr>
        <p:spPr bwMode="auto">
          <a:xfrm>
            <a:off x="5638800" y="33147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6" name="Text Box 48"/>
          <p:cNvSpPr txBox="1">
            <a:spLocks noChangeArrowheads="1"/>
          </p:cNvSpPr>
          <p:nvPr/>
        </p:nvSpPr>
        <p:spPr bwMode="auto">
          <a:xfrm>
            <a:off x="6269038" y="3429000"/>
            <a:ext cx="10255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75000"/>
              </a:lnSpc>
            </a:pPr>
            <a:r>
              <a:rPr lang="en-US" sz="1200"/>
              <a:t>EC Directive </a:t>
            </a:r>
          </a:p>
          <a:p>
            <a:pPr>
              <a:lnSpc>
                <a:spcPct val="75000"/>
              </a:lnSpc>
            </a:pPr>
            <a:r>
              <a:rPr lang="en-US" sz="1200"/>
              <a:t>    91/250</a:t>
            </a:r>
          </a:p>
        </p:txBody>
      </p:sp>
      <p:sp>
        <p:nvSpPr>
          <p:cNvPr id="22577" name="Line 49"/>
          <p:cNvSpPr>
            <a:spLocks noChangeShapeType="1"/>
          </p:cNvSpPr>
          <p:nvPr/>
        </p:nvSpPr>
        <p:spPr bwMode="auto">
          <a:xfrm>
            <a:off x="6781800" y="331470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78" name="Text Box 50"/>
          <p:cNvSpPr txBox="1">
            <a:spLocks noChangeArrowheads="1"/>
          </p:cNvSpPr>
          <p:nvPr/>
        </p:nvSpPr>
        <p:spPr bwMode="auto">
          <a:xfrm>
            <a:off x="7239000" y="2819400"/>
            <a:ext cx="1004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t>TRIPS 10(1) </a:t>
            </a:r>
          </a:p>
        </p:txBody>
      </p:sp>
      <p:sp>
        <p:nvSpPr>
          <p:cNvPr id="22579" name="Line 51"/>
          <p:cNvSpPr>
            <a:spLocks noChangeShapeType="1"/>
          </p:cNvSpPr>
          <p:nvPr/>
        </p:nvSpPr>
        <p:spPr bwMode="auto">
          <a:xfrm flipH="1">
            <a:off x="7315200" y="3048000"/>
            <a:ext cx="22860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06077335"/>
      </p:ext>
    </p:extLst>
  </p:cSld>
  <p:clrMapOvr>
    <a:masterClrMapping/>
  </p:clrMapOvr>
</p:sld>
</file>

<file path=ppt/theme/theme1.xml><?xml version="1.0" encoding="utf-8"?>
<a:theme xmlns:a="http://schemas.openxmlformats.org/drawingml/2006/main" name="HLS2013">
  <a:themeElements>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HLS2013.potx</Template>
  <TotalTime>470</TotalTime>
  <Pages>9</Pages>
  <Words>295</Words>
  <Application>Microsoft Macintosh PowerPoint</Application>
  <PresentationFormat>On-screen Show (4:3)</PresentationFormat>
  <Paragraphs>133</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HLS2013</vt:lpstr>
      <vt:lpstr>CopyrightX Lecture 3: The Subject Matter of Copyright  Selected Illustrations </vt:lpstr>
      <vt:lpstr>PowerPoint Presentation</vt:lpstr>
      <vt:lpstr>PowerPoint Presentation</vt:lpstr>
      <vt:lpstr>PowerPoint Presentation</vt:lpstr>
      <vt:lpstr>PowerPoint Presentation</vt:lpstr>
      <vt:lpstr>Forms of IP for Software</vt:lpstr>
    </vt:vector>
  </TitlesOfParts>
  <Company>Harvard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William Fisher</dc:title>
  <dc:subject/>
  <dc:creator>Berkman Center</dc:creator>
  <cp:keywords/>
  <dc:description/>
  <cp:lastModifiedBy>Terry Fisher</cp:lastModifiedBy>
  <cp:revision>12</cp:revision>
  <cp:lastPrinted>2009-04-22T19:24:48Z</cp:lastPrinted>
  <dcterms:created xsi:type="dcterms:W3CDTF">2010-01-10T15:22:40Z</dcterms:created>
  <dcterms:modified xsi:type="dcterms:W3CDTF">2021-01-14T15:05:11Z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80</vt:i4>
  </property>
  <property fmtid="{D5CDD505-2E9C-101B-9397-08002B2CF9AE}" pid="5" name="ScreenSize">
    <vt:i4>1</vt:i4>
  </property>
  <property fmtid="{D5CDD505-2E9C-101B-9397-08002B2CF9AE}" pid="6" name="ScreenUsage">
    <vt:i4>2</vt:i4>
  </property>
  <property fmtid="{D5CDD505-2E9C-101B-9397-08002B2CF9AE}" pid="7" name="MailAddress">
    <vt:lpwstr>tfisher@law.harvard.edu</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d:\intprop\homepage</vt:lpwstr>
  </property>
</Properties>
</file>