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585" r:id="rId2"/>
    <p:sldId id="296" r:id="rId3"/>
    <p:sldId id="424" r:id="rId4"/>
    <p:sldId id="425" r:id="rId5"/>
    <p:sldId id="271" r:id="rId6"/>
    <p:sldId id="272" r:id="rId7"/>
    <p:sldId id="433" r:id="rId8"/>
    <p:sldId id="501" r:id="rId9"/>
    <p:sldId id="504" r:id="rId10"/>
    <p:sldId id="363" r:id="rId11"/>
    <p:sldId id="517" r:id="rId12"/>
    <p:sldId id="373" r:id="rId13"/>
    <p:sldId id="374" r:id="rId14"/>
    <p:sldId id="387" r:id="rId15"/>
    <p:sldId id="399" r:id="rId16"/>
    <p:sldId id="400" r:id="rId17"/>
    <p:sldId id="404" r:id="rId18"/>
    <p:sldId id="407" r:id="rId19"/>
    <p:sldId id="543"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7">
          <p15:clr>
            <a:srgbClr val="A4A3A4"/>
          </p15:clr>
        </p15:guide>
        <p15:guide id="2" pos="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21" d="100"/>
          <a:sy n="121" d="100"/>
        </p:scale>
        <p:origin x="1904" y="176"/>
      </p:cViewPr>
      <p:guideLst>
        <p:guide orient="horz" pos="317"/>
        <p:guide pos="1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FA1AA-BAB3-4B42-A9A7-BE6C92EDB739}"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B28A8-0FC1-1647-BDBE-A9F1102623A4}" type="slidenum">
              <a:rPr lang="en-US" smtClean="0"/>
              <a:t>‹#›</a:t>
            </a:fld>
            <a:endParaRPr lang="en-US"/>
          </a:p>
        </p:txBody>
      </p:sp>
    </p:spTree>
    <p:extLst>
      <p:ext uri="{BB962C8B-B14F-4D97-AF65-F5344CB8AC3E}">
        <p14:creationId xmlns:p14="http://schemas.microsoft.com/office/powerpoint/2010/main" val="1135992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150938" y="692150"/>
            <a:ext cx="4556125" cy="3416300"/>
          </a:xfrm>
          <a:ln/>
        </p:spPr>
      </p:sp>
      <p:sp>
        <p:nvSpPr>
          <p:cNvPr id="2775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1150938" y="692150"/>
            <a:ext cx="4556125" cy="3416300"/>
          </a:xfrm>
          <a:ln/>
        </p:spPr>
      </p:sp>
      <p:sp>
        <p:nvSpPr>
          <p:cNvPr id="30208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1150938" y="692150"/>
            <a:ext cx="4556125" cy="3416300"/>
          </a:xfrm>
          <a:ln/>
        </p:spPr>
      </p:sp>
      <p:sp>
        <p:nvSpPr>
          <p:cNvPr id="30413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1150938" y="692150"/>
            <a:ext cx="4556125" cy="3416300"/>
          </a:xfrm>
          <a:ln/>
        </p:spPr>
      </p:sp>
      <p:sp>
        <p:nvSpPr>
          <p:cNvPr id="3123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1150938" y="692150"/>
            <a:ext cx="4556125" cy="3416300"/>
          </a:xfrm>
          <a:ln/>
        </p:spPr>
      </p:sp>
      <p:sp>
        <p:nvSpPr>
          <p:cNvPr id="3184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ChangeArrowheads="1"/>
          </p:cNvSpPr>
          <p:nvPr>
            <p:ph type="sldImg"/>
          </p:nvPr>
        </p:nvSpPr>
        <p:spPr>
          <a:xfrm>
            <a:off x="1150938" y="692150"/>
            <a:ext cx="4556125" cy="3416300"/>
          </a:xfrm>
          <a:solidFill>
            <a:srgbClr val="FFFFFF"/>
          </a:solidFill>
          <a:ln/>
        </p:spPr>
      </p:sp>
      <p:sp>
        <p:nvSpPr>
          <p:cNvPr id="4505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Rot="1" noChangeAspect="1" noChangeArrowheads="1"/>
          </p:cNvSpPr>
          <p:nvPr>
            <p:ph type="sldImg"/>
          </p:nvPr>
        </p:nvSpPr>
        <p:spPr>
          <a:xfrm>
            <a:off x="1150938" y="692150"/>
            <a:ext cx="4556125" cy="3416300"/>
          </a:xfrm>
          <a:solidFill>
            <a:srgbClr val="FFFFFF"/>
          </a:solidFill>
          <a:ln/>
        </p:spPr>
      </p:sp>
      <p:sp>
        <p:nvSpPr>
          <p:cNvPr id="4710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50938" y="692150"/>
            <a:ext cx="4556125" cy="3416300"/>
          </a:xfrm>
          <a:ln/>
        </p:spPr>
      </p:sp>
      <p:sp>
        <p:nvSpPr>
          <p:cNvPr id="1587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50938" y="692150"/>
            <a:ext cx="4556125" cy="3416300"/>
          </a:xfrm>
          <a:ln/>
        </p:spPr>
      </p:sp>
      <p:sp>
        <p:nvSpPr>
          <p:cNvPr id="2283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50938" y="692150"/>
            <a:ext cx="4556125" cy="3416300"/>
          </a:xfrm>
          <a:ln/>
        </p:spPr>
      </p:sp>
      <p:sp>
        <p:nvSpPr>
          <p:cNvPr id="23040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150938" y="692150"/>
            <a:ext cx="4556125" cy="3416300"/>
          </a:xfrm>
          <a:ln/>
        </p:spPr>
      </p:sp>
      <p:sp>
        <p:nvSpPr>
          <p:cNvPr id="2488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3D2882F-0B1A-594A-AA60-550B69EF51AA}"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48D125-0825-BF45-B9DC-F3A5577D9D1C}" type="slidenum">
              <a:rPr lang="en-US"/>
              <a:pPr>
                <a:defRPr/>
              </a:pPr>
              <a:t>‹#›</a:t>
            </a:fld>
            <a:endParaRPr lang="en-US"/>
          </a:p>
        </p:txBody>
      </p:sp>
    </p:spTree>
    <p:extLst>
      <p:ext uri="{BB962C8B-B14F-4D97-AF65-F5344CB8AC3E}">
        <p14:creationId xmlns:p14="http://schemas.microsoft.com/office/powerpoint/2010/main" val="21477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8E7AED-35FC-0B4B-B818-09F28B897EC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A66F6-DD59-144B-9526-FFAB6200BDAD}" type="slidenum">
              <a:rPr lang="en-US"/>
              <a:pPr>
                <a:defRPr/>
              </a:pPr>
              <a:t>‹#›</a:t>
            </a:fld>
            <a:endParaRPr lang="en-US"/>
          </a:p>
        </p:txBody>
      </p:sp>
    </p:spTree>
    <p:extLst>
      <p:ext uri="{BB962C8B-B14F-4D97-AF65-F5344CB8AC3E}">
        <p14:creationId xmlns:p14="http://schemas.microsoft.com/office/powerpoint/2010/main" val="260040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26BA2A-F819-3640-A331-4423819AD649}"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4BEAF3-76C6-D544-B6E5-444A30A97012}" type="slidenum">
              <a:rPr lang="en-US"/>
              <a:pPr>
                <a:defRPr/>
              </a:pPr>
              <a:t>‹#›</a:t>
            </a:fld>
            <a:endParaRPr lang="en-US"/>
          </a:p>
        </p:txBody>
      </p:sp>
    </p:spTree>
    <p:extLst>
      <p:ext uri="{BB962C8B-B14F-4D97-AF65-F5344CB8AC3E}">
        <p14:creationId xmlns:p14="http://schemas.microsoft.com/office/powerpoint/2010/main" val="343170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EBACC-464C-5D49-9CC1-D4D94D04A8C4}"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0EA8F-F2E2-914F-BD27-2A5A5ECB5CDA}" type="slidenum">
              <a:rPr lang="en-US"/>
              <a:pPr>
                <a:defRPr/>
              </a:pPr>
              <a:t>‹#›</a:t>
            </a:fld>
            <a:endParaRPr lang="en-US"/>
          </a:p>
        </p:txBody>
      </p:sp>
    </p:spTree>
    <p:extLst>
      <p:ext uri="{BB962C8B-B14F-4D97-AF65-F5344CB8AC3E}">
        <p14:creationId xmlns:p14="http://schemas.microsoft.com/office/powerpoint/2010/main" val="307638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0E40D3-A3BF-A443-9A1C-92A912D214C2}"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16E30-2052-8247-8D0B-83243C4B8B7D}" type="slidenum">
              <a:rPr lang="en-US"/>
              <a:pPr>
                <a:defRPr/>
              </a:pPr>
              <a:t>‹#›</a:t>
            </a:fld>
            <a:endParaRPr lang="en-US"/>
          </a:p>
        </p:txBody>
      </p:sp>
    </p:spTree>
    <p:extLst>
      <p:ext uri="{BB962C8B-B14F-4D97-AF65-F5344CB8AC3E}">
        <p14:creationId xmlns:p14="http://schemas.microsoft.com/office/powerpoint/2010/main" val="229550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C37666-7129-B145-BF1A-1529C7FE5544}"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FBBF36-D4A7-3E4B-8F9B-6B97E753E426}" type="slidenum">
              <a:rPr lang="en-US"/>
              <a:pPr>
                <a:defRPr/>
              </a:pPr>
              <a:t>‹#›</a:t>
            </a:fld>
            <a:endParaRPr lang="en-US"/>
          </a:p>
        </p:txBody>
      </p:sp>
    </p:spTree>
    <p:extLst>
      <p:ext uri="{BB962C8B-B14F-4D97-AF65-F5344CB8AC3E}">
        <p14:creationId xmlns:p14="http://schemas.microsoft.com/office/powerpoint/2010/main" val="125439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890988-E4AA-DA44-A540-41E8DA8019E4}"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D4A303-3F18-A140-99F4-A040E17A7429}" type="slidenum">
              <a:rPr lang="en-US"/>
              <a:pPr>
                <a:defRPr/>
              </a:pPr>
              <a:t>‹#›</a:t>
            </a:fld>
            <a:endParaRPr lang="en-US"/>
          </a:p>
        </p:txBody>
      </p:sp>
    </p:spTree>
    <p:extLst>
      <p:ext uri="{BB962C8B-B14F-4D97-AF65-F5344CB8AC3E}">
        <p14:creationId xmlns:p14="http://schemas.microsoft.com/office/powerpoint/2010/main" val="17022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73666E9-0E7A-7A4A-A1F2-0D103F7F2F40}"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3611B1-12F7-8944-9213-84850B17E392}" type="slidenum">
              <a:rPr lang="en-US"/>
              <a:pPr>
                <a:defRPr/>
              </a:pPr>
              <a:t>‹#›</a:t>
            </a:fld>
            <a:endParaRPr lang="en-US"/>
          </a:p>
        </p:txBody>
      </p:sp>
    </p:spTree>
    <p:extLst>
      <p:ext uri="{BB962C8B-B14F-4D97-AF65-F5344CB8AC3E}">
        <p14:creationId xmlns:p14="http://schemas.microsoft.com/office/powerpoint/2010/main" val="25061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F5D8C1-0D6E-4747-BF65-E0D0A51608C5}"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174534-C4CC-E14F-8BFC-7EC0DEFF8079}" type="slidenum">
              <a:rPr lang="en-US"/>
              <a:pPr>
                <a:defRPr/>
              </a:pPr>
              <a:t>‹#›</a:t>
            </a:fld>
            <a:endParaRPr lang="en-US"/>
          </a:p>
        </p:txBody>
      </p:sp>
    </p:spTree>
    <p:extLst>
      <p:ext uri="{BB962C8B-B14F-4D97-AF65-F5344CB8AC3E}">
        <p14:creationId xmlns:p14="http://schemas.microsoft.com/office/powerpoint/2010/main" val="27733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FD1A9A-AE5F-C547-8F84-DD0AA18E9170}"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2ADAD-6915-B545-AFB6-A025D81922B1}" type="slidenum">
              <a:rPr lang="en-US"/>
              <a:pPr>
                <a:defRPr/>
              </a:pPr>
              <a:t>‹#›</a:t>
            </a:fld>
            <a:endParaRPr lang="en-US"/>
          </a:p>
        </p:txBody>
      </p:sp>
    </p:spTree>
    <p:extLst>
      <p:ext uri="{BB962C8B-B14F-4D97-AF65-F5344CB8AC3E}">
        <p14:creationId xmlns:p14="http://schemas.microsoft.com/office/powerpoint/2010/main" val="300220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DAE4F0-E11B-504D-B690-5CB809A39E19}"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4C2ED-2E2D-9F4D-B7D3-F2654750061D}" type="slidenum">
              <a:rPr lang="en-US"/>
              <a:pPr>
                <a:defRPr/>
              </a:pPr>
              <a:t>‹#›</a:t>
            </a:fld>
            <a:endParaRPr lang="en-US"/>
          </a:p>
        </p:txBody>
      </p:sp>
    </p:spTree>
    <p:extLst>
      <p:ext uri="{BB962C8B-B14F-4D97-AF65-F5344CB8AC3E}">
        <p14:creationId xmlns:p14="http://schemas.microsoft.com/office/powerpoint/2010/main" val="32161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743BD05-59A0-3947-8D38-FA53AF6898B5}"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9C95311-EA1D-D740-BC5A-9199D8E3716C}" type="slidenum">
              <a:rPr lang="en-US"/>
              <a:pPr>
                <a:defRPr/>
              </a:pPr>
              <a:t>‹#›</a:t>
            </a:fld>
            <a:endParaRPr lang="en-US"/>
          </a:p>
        </p:txBody>
      </p:sp>
      <p:pic>
        <p:nvPicPr>
          <p:cNvPr id="8" name="Picture 4">
            <a:extLst>
              <a:ext uri="{FF2B5EF4-FFF2-40B4-BE49-F238E27FC236}">
                <a16:creationId xmlns:a16="http://schemas.microsoft.com/office/drawing/2014/main" id="{97A7C147-6DD3-CE4B-89AF-28EA01BEABE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err="1">
                <a:latin typeface="Calibri" charset="0"/>
              </a:rPr>
              <a:t>CopyrightX</a:t>
            </a:r>
            <a:r>
              <a:rPr lang="en-US" dirty="0">
                <a:latin typeface="Calibri" charset="0"/>
              </a:rPr>
              <a:t> Lecture 11:</a:t>
            </a:r>
            <a:br>
              <a:rPr lang="en-US" dirty="0">
                <a:latin typeface="Calibri" charset="0"/>
              </a:rPr>
            </a:br>
            <a:r>
              <a:rPr lang="en-US" dirty="0">
                <a:latin typeface="Calibri" charset="0"/>
              </a:rPr>
              <a:t>Supplements to Copyright</a:t>
            </a:r>
            <a:br>
              <a:rPr lang="en-US" dirty="0">
                <a:latin typeface="Calibri" charset="0"/>
              </a:rPr>
            </a:br>
            <a:br>
              <a:rPr lang="en-US" dirty="0">
                <a:latin typeface="Calibri" charset="0"/>
              </a:rPr>
            </a:br>
            <a:r>
              <a:rPr lang="en-US" sz="3600" dirty="0">
                <a:latin typeface="Calibri" charset="0"/>
              </a:rPr>
              <a:t>Selected Illustrations</a:t>
            </a: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1600" y="4591811"/>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April 11, 2013</a:t>
            </a:r>
          </a:p>
        </p:txBody>
      </p:sp>
    </p:spTree>
    <p:extLst>
      <p:ext uri="{BB962C8B-B14F-4D97-AF65-F5344CB8AC3E}">
        <p14:creationId xmlns:p14="http://schemas.microsoft.com/office/powerpoint/2010/main" val="68234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AutoShape 2"/>
          <p:cNvSpPr>
            <a:spLocks noChangeArrowheads="1"/>
          </p:cNvSpPr>
          <p:nvPr/>
        </p:nvSpPr>
        <p:spPr bwMode="auto">
          <a:xfrm>
            <a:off x="3086100" y="2667000"/>
            <a:ext cx="2971800" cy="1981200"/>
          </a:xfrm>
          <a:prstGeom prst="roundRect">
            <a:avLst>
              <a:gd name="adj" fmla="val 16667"/>
            </a:avLst>
          </a:prstGeom>
          <a:solidFill>
            <a:srgbClr val="FFFFFF"/>
          </a:solidFill>
          <a:ln w="38100">
            <a:solidFill>
              <a:schemeClr val="tx1"/>
            </a:solidFill>
            <a:round/>
            <a:headEnd/>
            <a:tailEnd/>
          </a:ln>
        </p:spPr>
        <p:txBody>
          <a:bodyPr wrap="none" anchor="ctr"/>
          <a:lstStyle/>
          <a:p>
            <a:endParaRPr lang="en-US"/>
          </a:p>
        </p:txBody>
      </p:sp>
      <p:sp>
        <p:nvSpPr>
          <p:cNvPr id="227331" name="Text Box 3"/>
          <p:cNvSpPr txBox="1">
            <a:spLocks noChangeArrowheads="1"/>
          </p:cNvSpPr>
          <p:nvPr/>
        </p:nvSpPr>
        <p:spPr bwMode="auto">
          <a:xfrm>
            <a:off x="3276600" y="2819400"/>
            <a:ext cx="22066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Napster Website</a:t>
            </a:r>
          </a:p>
        </p:txBody>
      </p:sp>
      <p:sp>
        <p:nvSpPr>
          <p:cNvPr id="227332" name="Text Box 4"/>
          <p:cNvSpPr txBox="1">
            <a:spLocks noChangeArrowheads="1"/>
          </p:cNvSpPr>
          <p:nvPr/>
        </p:nvSpPr>
        <p:spPr bwMode="auto">
          <a:xfrm>
            <a:off x="7070725" y="1936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333" name="Line 5"/>
          <p:cNvSpPr>
            <a:spLocks noChangeShapeType="1"/>
          </p:cNvSpPr>
          <p:nvPr/>
        </p:nvSpPr>
        <p:spPr bwMode="auto">
          <a:xfrm flipV="1">
            <a:off x="5791200" y="1447800"/>
            <a:ext cx="1219200" cy="12192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334" name="Rectangle 6"/>
          <p:cNvSpPr>
            <a:spLocks noChangeArrowheads="1"/>
          </p:cNvSpPr>
          <p:nvPr/>
        </p:nvSpPr>
        <p:spPr bwMode="auto">
          <a:xfrm>
            <a:off x="7010400" y="2286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335" name="Rectangle 7" descr="Wide downward diagonal"/>
          <p:cNvSpPr>
            <a:spLocks noChangeArrowheads="1"/>
          </p:cNvSpPr>
          <p:nvPr/>
        </p:nvSpPr>
        <p:spPr bwMode="auto">
          <a:xfrm>
            <a:off x="7010400" y="7620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336" name="Rectangle 8"/>
          <p:cNvSpPr>
            <a:spLocks noChangeArrowheads="1"/>
          </p:cNvSpPr>
          <p:nvPr/>
        </p:nvSpPr>
        <p:spPr bwMode="auto">
          <a:xfrm>
            <a:off x="7620000" y="7620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337" name="Text Box 9"/>
          <p:cNvSpPr txBox="1">
            <a:spLocks noChangeArrowheads="1"/>
          </p:cNvSpPr>
          <p:nvPr/>
        </p:nvSpPr>
        <p:spPr bwMode="auto">
          <a:xfrm>
            <a:off x="7086600" y="3048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User1</a:t>
            </a:r>
          </a:p>
        </p:txBody>
      </p:sp>
      <p:sp>
        <p:nvSpPr>
          <p:cNvPr id="227338" name="Text Box 10"/>
          <p:cNvSpPr txBox="1">
            <a:spLocks noChangeArrowheads="1"/>
          </p:cNvSpPr>
          <p:nvPr/>
        </p:nvSpPr>
        <p:spPr bwMode="auto">
          <a:xfrm>
            <a:off x="7620000" y="7620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339" name="Oval 11"/>
          <p:cNvSpPr>
            <a:spLocks noChangeArrowheads="1"/>
          </p:cNvSpPr>
          <p:nvPr/>
        </p:nvSpPr>
        <p:spPr bwMode="auto">
          <a:xfrm>
            <a:off x="76962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40" name="Oval 12"/>
          <p:cNvSpPr>
            <a:spLocks noChangeArrowheads="1"/>
          </p:cNvSpPr>
          <p:nvPr/>
        </p:nvSpPr>
        <p:spPr bwMode="auto">
          <a:xfrm>
            <a:off x="80010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41" name="Oval 13"/>
          <p:cNvSpPr>
            <a:spLocks noChangeArrowheads="1"/>
          </p:cNvSpPr>
          <p:nvPr/>
        </p:nvSpPr>
        <p:spPr bwMode="auto">
          <a:xfrm>
            <a:off x="83058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42" name="Rectangle 14"/>
          <p:cNvSpPr>
            <a:spLocks noChangeArrowheads="1"/>
          </p:cNvSpPr>
          <p:nvPr/>
        </p:nvSpPr>
        <p:spPr bwMode="auto">
          <a:xfrm>
            <a:off x="3543300" y="3352800"/>
            <a:ext cx="1562100" cy="1295400"/>
          </a:xfrm>
          <a:prstGeom prst="rect">
            <a:avLst/>
          </a:prstGeom>
          <a:solidFill>
            <a:schemeClr val="accent1"/>
          </a:solidFill>
          <a:ln w="12700">
            <a:solidFill>
              <a:schemeClr val="tx1"/>
            </a:solidFill>
            <a:miter lim="800000"/>
            <a:headEnd/>
            <a:tailEnd/>
          </a:ln>
        </p:spPr>
        <p:txBody>
          <a:bodyPr wrap="none" anchor="ctr"/>
          <a:lstStyle/>
          <a:p>
            <a:pPr algn="ctr"/>
            <a:endParaRPr lang="en-US"/>
          </a:p>
        </p:txBody>
      </p:sp>
      <p:sp>
        <p:nvSpPr>
          <p:cNvPr id="227343" name="Text Box 15"/>
          <p:cNvSpPr txBox="1">
            <a:spLocks noChangeArrowheads="1"/>
          </p:cNvSpPr>
          <p:nvPr/>
        </p:nvSpPr>
        <p:spPr bwMode="auto">
          <a:xfrm>
            <a:off x="3641725" y="3367088"/>
            <a:ext cx="11572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Directory</a:t>
            </a:r>
          </a:p>
        </p:txBody>
      </p:sp>
      <p:sp>
        <p:nvSpPr>
          <p:cNvPr id="227344" name="Oval 16"/>
          <p:cNvSpPr>
            <a:spLocks noChangeArrowheads="1"/>
          </p:cNvSpPr>
          <p:nvPr/>
        </p:nvSpPr>
        <p:spPr bwMode="auto">
          <a:xfrm>
            <a:off x="3733800" y="38100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345" name="Oval 17"/>
          <p:cNvSpPr>
            <a:spLocks noChangeArrowheads="1"/>
          </p:cNvSpPr>
          <p:nvPr/>
        </p:nvSpPr>
        <p:spPr bwMode="auto">
          <a:xfrm>
            <a:off x="3733800" y="41148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346" name="Oval 18"/>
          <p:cNvSpPr>
            <a:spLocks noChangeArrowheads="1"/>
          </p:cNvSpPr>
          <p:nvPr/>
        </p:nvSpPr>
        <p:spPr bwMode="auto">
          <a:xfrm>
            <a:off x="4038600" y="41148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347" name="Oval 19"/>
          <p:cNvSpPr>
            <a:spLocks noChangeArrowheads="1"/>
          </p:cNvSpPr>
          <p:nvPr/>
        </p:nvSpPr>
        <p:spPr bwMode="auto">
          <a:xfrm>
            <a:off x="4343400" y="38100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348" name="Oval 20"/>
          <p:cNvSpPr>
            <a:spLocks noChangeArrowheads="1"/>
          </p:cNvSpPr>
          <p:nvPr/>
        </p:nvSpPr>
        <p:spPr bwMode="auto">
          <a:xfrm>
            <a:off x="4038600" y="38100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349" name="Text Box 21"/>
          <p:cNvSpPr txBox="1">
            <a:spLocks noChangeArrowheads="1"/>
          </p:cNvSpPr>
          <p:nvPr/>
        </p:nvSpPr>
        <p:spPr bwMode="auto">
          <a:xfrm>
            <a:off x="7070725" y="49942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350" name="Rectangle 22"/>
          <p:cNvSpPr>
            <a:spLocks noChangeArrowheads="1"/>
          </p:cNvSpPr>
          <p:nvPr/>
        </p:nvSpPr>
        <p:spPr bwMode="auto">
          <a:xfrm>
            <a:off x="7010400" y="50292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351" name="Rectangle 23" descr="Wide downward diagonal"/>
          <p:cNvSpPr>
            <a:spLocks noChangeArrowheads="1"/>
          </p:cNvSpPr>
          <p:nvPr/>
        </p:nvSpPr>
        <p:spPr bwMode="auto">
          <a:xfrm>
            <a:off x="7010400" y="55626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352" name="Rectangle 24"/>
          <p:cNvSpPr>
            <a:spLocks noChangeArrowheads="1"/>
          </p:cNvSpPr>
          <p:nvPr/>
        </p:nvSpPr>
        <p:spPr bwMode="auto">
          <a:xfrm>
            <a:off x="7620000" y="55626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353" name="Text Box 25"/>
          <p:cNvSpPr txBox="1">
            <a:spLocks noChangeArrowheads="1"/>
          </p:cNvSpPr>
          <p:nvPr/>
        </p:nvSpPr>
        <p:spPr bwMode="auto">
          <a:xfrm>
            <a:off x="7086600" y="51054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User2</a:t>
            </a:r>
          </a:p>
        </p:txBody>
      </p:sp>
      <p:sp>
        <p:nvSpPr>
          <p:cNvPr id="227354" name="Text Box 26"/>
          <p:cNvSpPr txBox="1">
            <a:spLocks noChangeArrowheads="1"/>
          </p:cNvSpPr>
          <p:nvPr/>
        </p:nvSpPr>
        <p:spPr bwMode="auto">
          <a:xfrm>
            <a:off x="7620000" y="55626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355" name="Oval 27"/>
          <p:cNvSpPr>
            <a:spLocks noChangeArrowheads="1"/>
          </p:cNvSpPr>
          <p:nvPr/>
        </p:nvSpPr>
        <p:spPr bwMode="auto">
          <a:xfrm>
            <a:off x="76962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56" name="Oval 28"/>
          <p:cNvSpPr>
            <a:spLocks noChangeArrowheads="1"/>
          </p:cNvSpPr>
          <p:nvPr/>
        </p:nvSpPr>
        <p:spPr bwMode="auto">
          <a:xfrm>
            <a:off x="80010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57" name="Oval 29"/>
          <p:cNvSpPr>
            <a:spLocks noChangeArrowheads="1"/>
          </p:cNvSpPr>
          <p:nvPr/>
        </p:nvSpPr>
        <p:spPr bwMode="auto">
          <a:xfrm>
            <a:off x="83058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58" name="Line 30"/>
          <p:cNvSpPr>
            <a:spLocks noChangeShapeType="1"/>
          </p:cNvSpPr>
          <p:nvPr/>
        </p:nvSpPr>
        <p:spPr bwMode="auto">
          <a:xfrm>
            <a:off x="5867400" y="4572000"/>
            <a:ext cx="1143000" cy="12954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359" name="Oval 31"/>
          <p:cNvSpPr>
            <a:spLocks noChangeArrowheads="1"/>
          </p:cNvSpPr>
          <p:nvPr/>
        </p:nvSpPr>
        <p:spPr bwMode="auto">
          <a:xfrm>
            <a:off x="4343400" y="41148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360" name="Rectangle 32"/>
          <p:cNvSpPr>
            <a:spLocks noChangeArrowheads="1"/>
          </p:cNvSpPr>
          <p:nvPr/>
        </p:nvSpPr>
        <p:spPr bwMode="auto">
          <a:xfrm>
            <a:off x="5105400" y="3352800"/>
            <a:ext cx="533400" cy="1295400"/>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27361" name="Text Box 33"/>
          <p:cNvSpPr txBox="1">
            <a:spLocks noChangeArrowheads="1"/>
          </p:cNvSpPr>
          <p:nvPr/>
        </p:nvSpPr>
        <p:spPr bwMode="auto">
          <a:xfrm rot="-5400000">
            <a:off x="4970463" y="3802062"/>
            <a:ext cx="762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Index</a:t>
            </a:r>
          </a:p>
        </p:txBody>
      </p:sp>
      <p:sp>
        <p:nvSpPr>
          <p:cNvPr id="227362" name="Oval 34"/>
          <p:cNvSpPr>
            <a:spLocks noChangeArrowheads="1"/>
          </p:cNvSpPr>
          <p:nvPr/>
        </p:nvSpPr>
        <p:spPr bwMode="auto">
          <a:xfrm>
            <a:off x="8458200" y="56388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63" name="Text Box 35"/>
          <p:cNvSpPr txBox="1">
            <a:spLocks noChangeArrowheads="1"/>
          </p:cNvSpPr>
          <p:nvPr/>
        </p:nvSpPr>
        <p:spPr bwMode="auto">
          <a:xfrm>
            <a:off x="517525" y="1936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364" name="Rectangle 36"/>
          <p:cNvSpPr>
            <a:spLocks noChangeArrowheads="1"/>
          </p:cNvSpPr>
          <p:nvPr/>
        </p:nvSpPr>
        <p:spPr bwMode="auto">
          <a:xfrm>
            <a:off x="457200" y="2286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365" name="Rectangle 37" descr="Wide downward diagonal"/>
          <p:cNvSpPr>
            <a:spLocks noChangeArrowheads="1"/>
          </p:cNvSpPr>
          <p:nvPr/>
        </p:nvSpPr>
        <p:spPr bwMode="auto">
          <a:xfrm>
            <a:off x="457200" y="7620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366" name="Rectangle 38"/>
          <p:cNvSpPr>
            <a:spLocks noChangeArrowheads="1"/>
          </p:cNvSpPr>
          <p:nvPr/>
        </p:nvSpPr>
        <p:spPr bwMode="auto">
          <a:xfrm>
            <a:off x="1066800" y="7620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367" name="Text Box 39"/>
          <p:cNvSpPr txBox="1">
            <a:spLocks noChangeArrowheads="1"/>
          </p:cNvSpPr>
          <p:nvPr/>
        </p:nvSpPr>
        <p:spPr bwMode="auto">
          <a:xfrm>
            <a:off x="533400" y="3048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User6</a:t>
            </a:r>
          </a:p>
        </p:txBody>
      </p:sp>
      <p:sp>
        <p:nvSpPr>
          <p:cNvPr id="227368" name="Text Box 40"/>
          <p:cNvSpPr txBox="1">
            <a:spLocks noChangeArrowheads="1"/>
          </p:cNvSpPr>
          <p:nvPr/>
        </p:nvSpPr>
        <p:spPr bwMode="auto">
          <a:xfrm>
            <a:off x="1066800" y="7620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369" name="Oval 41"/>
          <p:cNvSpPr>
            <a:spLocks noChangeArrowheads="1"/>
          </p:cNvSpPr>
          <p:nvPr/>
        </p:nvSpPr>
        <p:spPr bwMode="auto">
          <a:xfrm>
            <a:off x="11430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70" name="Oval 42"/>
          <p:cNvSpPr>
            <a:spLocks noChangeArrowheads="1"/>
          </p:cNvSpPr>
          <p:nvPr/>
        </p:nvSpPr>
        <p:spPr bwMode="auto">
          <a:xfrm>
            <a:off x="14478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71" name="Oval 43"/>
          <p:cNvSpPr>
            <a:spLocks noChangeArrowheads="1"/>
          </p:cNvSpPr>
          <p:nvPr/>
        </p:nvSpPr>
        <p:spPr bwMode="auto">
          <a:xfrm>
            <a:off x="17526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72" name="Text Box 44"/>
          <p:cNvSpPr txBox="1">
            <a:spLocks noChangeArrowheads="1"/>
          </p:cNvSpPr>
          <p:nvPr/>
        </p:nvSpPr>
        <p:spPr bwMode="auto">
          <a:xfrm>
            <a:off x="2727325" y="1936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373" name="Rectangle 45"/>
          <p:cNvSpPr>
            <a:spLocks noChangeArrowheads="1"/>
          </p:cNvSpPr>
          <p:nvPr/>
        </p:nvSpPr>
        <p:spPr bwMode="auto">
          <a:xfrm>
            <a:off x="2667000" y="2286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374" name="Rectangle 46" descr="Wide downward diagonal"/>
          <p:cNvSpPr>
            <a:spLocks noChangeArrowheads="1"/>
          </p:cNvSpPr>
          <p:nvPr/>
        </p:nvSpPr>
        <p:spPr bwMode="auto">
          <a:xfrm>
            <a:off x="2667000" y="7620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375" name="Rectangle 47"/>
          <p:cNvSpPr>
            <a:spLocks noChangeArrowheads="1"/>
          </p:cNvSpPr>
          <p:nvPr/>
        </p:nvSpPr>
        <p:spPr bwMode="auto">
          <a:xfrm>
            <a:off x="3276600" y="7620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376" name="Text Box 48"/>
          <p:cNvSpPr txBox="1">
            <a:spLocks noChangeArrowheads="1"/>
          </p:cNvSpPr>
          <p:nvPr/>
        </p:nvSpPr>
        <p:spPr bwMode="auto">
          <a:xfrm>
            <a:off x="2743200" y="3048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User7</a:t>
            </a:r>
          </a:p>
        </p:txBody>
      </p:sp>
      <p:sp>
        <p:nvSpPr>
          <p:cNvPr id="227377" name="Text Box 49"/>
          <p:cNvSpPr txBox="1">
            <a:spLocks noChangeArrowheads="1"/>
          </p:cNvSpPr>
          <p:nvPr/>
        </p:nvSpPr>
        <p:spPr bwMode="auto">
          <a:xfrm>
            <a:off x="3276600" y="7620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378" name="Oval 50"/>
          <p:cNvSpPr>
            <a:spLocks noChangeArrowheads="1"/>
          </p:cNvSpPr>
          <p:nvPr/>
        </p:nvSpPr>
        <p:spPr bwMode="auto">
          <a:xfrm>
            <a:off x="33528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79" name="Oval 51"/>
          <p:cNvSpPr>
            <a:spLocks noChangeArrowheads="1"/>
          </p:cNvSpPr>
          <p:nvPr/>
        </p:nvSpPr>
        <p:spPr bwMode="auto">
          <a:xfrm>
            <a:off x="36576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80" name="Oval 52"/>
          <p:cNvSpPr>
            <a:spLocks noChangeArrowheads="1"/>
          </p:cNvSpPr>
          <p:nvPr/>
        </p:nvSpPr>
        <p:spPr bwMode="auto">
          <a:xfrm>
            <a:off x="39624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81" name="Text Box 53"/>
          <p:cNvSpPr txBox="1">
            <a:spLocks noChangeArrowheads="1"/>
          </p:cNvSpPr>
          <p:nvPr/>
        </p:nvSpPr>
        <p:spPr bwMode="auto">
          <a:xfrm>
            <a:off x="4937125" y="1936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382" name="Rectangle 54"/>
          <p:cNvSpPr>
            <a:spLocks noChangeArrowheads="1"/>
          </p:cNvSpPr>
          <p:nvPr/>
        </p:nvSpPr>
        <p:spPr bwMode="auto">
          <a:xfrm>
            <a:off x="4876800" y="2286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383" name="Rectangle 55" descr="Wide downward diagonal"/>
          <p:cNvSpPr>
            <a:spLocks noChangeArrowheads="1"/>
          </p:cNvSpPr>
          <p:nvPr/>
        </p:nvSpPr>
        <p:spPr bwMode="auto">
          <a:xfrm>
            <a:off x="4876800" y="7620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384" name="Rectangle 56"/>
          <p:cNvSpPr>
            <a:spLocks noChangeArrowheads="1"/>
          </p:cNvSpPr>
          <p:nvPr/>
        </p:nvSpPr>
        <p:spPr bwMode="auto">
          <a:xfrm>
            <a:off x="5486400" y="7620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385" name="Text Box 57"/>
          <p:cNvSpPr txBox="1">
            <a:spLocks noChangeArrowheads="1"/>
          </p:cNvSpPr>
          <p:nvPr/>
        </p:nvSpPr>
        <p:spPr bwMode="auto">
          <a:xfrm>
            <a:off x="4953000" y="3048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User8</a:t>
            </a:r>
          </a:p>
        </p:txBody>
      </p:sp>
      <p:sp>
        <p:nvSpPr>
          <p:cNvPr id="227386" name="Text Box 58"/>
          <p:cNvSpPr txBox="1">
            <a:spLocks noChangeArrowheads="1"/>
          </p:cNvSpPr>
          <p:nvPr/>
        </p:nvSpPr>
        <p:spPr bwMode="auto">
          <a:xfrm>
            <a:off x="5486400" y="7620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387" name="Oval 59"/>
          <p:cNvSpPr>
            <a:spLocks noChangeArrowheads="1"/>
          </p:cNvSpPr>
          <p:nvPr/>
        </p:nvSpPr>
        <p:spPr bwMode="auto">
          <a:xfrm>
            <a:off x="55626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88" name="Oval 60"/>
          <p:cNvSpPr>
            <a:spLocks noChangeArrowheads="1"/>
          </p:cNvSpPr>
          <p:nvPr/>
        </p:nvSpPr>
        <p:spPr bwMode="auto">
          <a:xfrm>
            <a:off x="58674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89" name="Oval 61"/>
          <p:cNvSpPr>
            <a:spLocks noChangeArrowheads="1"/>
          </p:cNvSpPr>
          <p:nvPr/>
        </p:nvSpPr>
        <p:spPr bwMode="auto">
          <a:xfrm>
            <a:off x="6172200" y="1143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90" name="Text Box 62"/>
          <p:cNvSpPr txBox="1">
            <a:spLocks noChangeArrowheads="1"/>
          </p:cNvSpPr>
          <p:nvPr/>
        </p:nvSpPr>
        <p:spPr bwMode="auto">
          <a:xfrm>
            <a:off x="517525" y="49942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391" name="Rectangle 63"/>
          <p:cNvSpPr>
            <a:spLocks noChangeArrowheads="1"/>
          </p:cNvSpPr>
          <p:nvPr/>
        </p:nvSpPr>
        <p:spPr bwMode="auto">
          <a:xfrm>
            <a:off x="457200" y="50292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392" name="Rectangle 64" descr="Wide downward diagonal"/>
          <p:cNvSpPr>
            <a:spLocks noChangeArrowheads="1"/>
          </p:cNvSpPr>
          <p:nvPr/>
        </p:nvSpPr>
        <p:spPr bwMode="auto">
          <a:xfrm>
            <a:off x="457200" y="55626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393" name="Rectangle 65"/>
          <p:cNvSpPr>
            <a:spLocks noChangeArrowheads="1"/>
          </p:cNvSpPr>
          <p:nvPr/>
        </p:nvSpPr>
        <p:spPr bwMode="auto">
          <a:xfrm>
            <a:off x="1066800" y="55626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394" name="Text Box 66"/>
          <p:cNvSpPr txBox="1">
            <a:spLocks noChangeArrowheads="1"/>
          </p:cNvSpPr>
          <p:nvPr/>
        </p:nvSpPr>
        <p:spPr bwMode="auto">
          <a:xfrm>
            <a:off x="533400" y="51054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User4</a:t>
            </a:r>
          </a:p>
        </p:txBody>
      </p:sp>
      <p:sp>
        <p:nvSpPr>
          <p:cNvPr id="227395" name="Text Box 67"/>
          <p:cNvSpPr txBox="1">
            <a:spLocks noChangeArrowheads="1"/>
          </p:cNvSpPr>
          <p:nvPr/>
        </p:nvSpPr>
        <p:spPr bwMode="auto">
          <a:xfrm>
            <a:off x="1066800" y="55626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396" name="Oval 68"/>
          <p:cNvSpPr>
            <a:spLocks noChangeArrowheads="1"/>
          </p:cNvSpPr>
          <p:nvPr/>
        </p:nvSpPr>
        <p:spPr bwMode="auto">
          <a:xfrm>
            <a:off x="11430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97" name="Oval 69"/>
          <p:cNvSpPr>
            <a:spLocks noChangeArrowheads="1"/>
          </p:cNvSpPr>
          <p:nvPr/>
        </p:nvSpPr>
        <p:spPr bwMode="auto">
          <a:xfrm>
            <a:off x="14478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98" name="Oval 70"/>
          <p:cNvSpPr>
            <a:spLocks noChangeArrowheads="1"/>
          </p:cNvSpPr>
          <p:nvPr/>
        </p:nvSpPr>
        <p:spPr bwMode="auto">
          <a:xfrm>
            <a:off x="17526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399" name="Text Box 71"/>
          <p:cNvSpPr txBox="1">
            <a:spLocks noChangeArrowheads="1"/>
          </p:cNvSpPr>
          <p:nvPr/>
        </p:nvSpPr>
        <p:spPr bwMode="auto">
          <a:xfrm>
            <a:off x="2727325" y="49942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400" name="Rectangle 72"/>
          <p:cNvSpPr>
            <a:spLocks noChangeArrowheads="1"/>
          </p:cNvSpPr>
          <p:nvPr/>
        </p:nvSpPr>
        <p:spPr bwMode="auto">
          <a:xfrm>
            <a:off x="2667000" y="50292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401" name="Rectangle 73" descr="Wide downward diagonal"/>
          <p:cNvSpPr>
            <a:spLocks noChangeArrowheads="1"/>
          </p:cNvSpPr>
          <p:nvPr/>
        </p:nvSpPr>
        <p:spPr bwMode="auto">
          <a:xfrm>
            <a:off x="2667000" y="55626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402" name="Rectangle 74"/>
          <p:cNvSpPr>
            <a:spLocks noChangeArrowheads="1"/>
          </p:cNvSpPr>
          <p:nvPr/>
        </p:nvSpPr>
        <p:spPr bwMode="auto">
          <a:xfrm>
            <a:off x="3276600" y="55626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403" name="Text Box 75"/>
          <p:cNvSpPr txBox="1">
            <a:spLocks noChangeArrowheads="1"/>
          </p:cNvSpPr>
          <p:nvPr/>
        </p:nvSpPr>
        <p:spPr bwMode="auto">
          <a:xfrm>
            <a:off x="2743200" y="51054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User3</a:t>
            </a:r>
          </a:p>
        </p:txBody>
      </p:sp>
      <p:sp>
        <p:nvSpPr>
          <p:cNvPr id="227404" name="Text Box 76"/>
          <p:cNvSpPr txBox="1">
            <a:spLocks noChangeArrowheads="1"/>
          </p:cNvSpPr>
          <p:nvPr/>
        </p:nvSpPr>
        <p:spPr bwMode="auto">
          <a:xfrm>
            <a:off x="3276600" y="55626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405" name="Oval 77"/>
          <p:cNvSpPr>
            <a:spLocks noChangeArrowheads="1"/>
          </p:cNvSpPr>
          <p:nvPr/>
        </p:nvSpPr>
        <p:spPr bwMode="auto">
          <a:xfrm>
            <a:off x="33528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06" name="Oval 78"/>
          <p:cNvSpPr>
            <a:spLocks noChangeArrowheads="1"/>
          </p:cNvSpPr>
          <p:nvPr/>
        </p:nvSpPr>
        <p:spPr bwMode="auto">
          <a:xfrm>
            <a:off x="36576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07" name="Oval 79"/>
          <p:cNvSpPr>
            <a:spLocks noChangeArrowheads="1"/>
          </p:cNvSpPr>
          <p:nvPr/>
        </p:nvSpPr>
        <p:spPr bwMode="auto">
          <a:xfrm>
            <a:off x="3962400" y="59436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08" name="Text Box 80"/>
          <p:cNvSpPr txBox="1">
            <a:spLocks noChangeArrowheads="1"/>
          </p:cNvSpPr>
          <p:nvPr/>
        </p:nvSpPr>
        <p:spPr bwMode="auto">
          <a:xfrm>
            <a:off x="517525" y="24796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409" name="Rectangle 81"/>
          <p:cNvSpPr>
            <a:spLocks noChangeArrowheads="1"/>
          </p:cNvSpPr>
          <p:nvPr/>
        </p:nvSpPr>
        <p:spPr bwMode="auto">
          <a:xfrm>
            <a:off x="457200" y="25146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410" name="Rectangle 82" descr="Wide downward diagonal"/>
          <p:cNvSpPr>
            <a:spLocks noChangeArrowheads="1"/>
          </p:cNvSpPr>
          <p:nvPr/>
        </p:nvSpPr>
        <p:spPr bwMode="auto">
          <a:xfrm>
            <a:off x="457200" y="30480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411" name="Rectangle 83"/>
          <p:cNvSpPr>
            <a:spLocks noChangeArrowheads="1"/>
          </p:cNvSpPr>
          <p:nvPr/>
        </p:nvSpPr>
        <p:spPr bwMode="auto">
          <a:xfrm>
            <a:off x="1066800" y="30480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412" name="Text Box 84"/>
          <p:cNvSpPr txBox="1">
            <a:spLocks noChangeArrowheads="1"/>
          </p:cNvSpPr>
          <p:nvPr/>
        </p:nvSpPr>
        <p:spPr bwMode="auto">
          <a:xfrm>
            <a:off x="533400" y="25908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User5</a:t>
            </a:r>
          </a:p>
        </p:txBody>
      </p:sp>
      <p:sp>
        <p:nvSpPr>
          <p:cNvPr id="227413" name="Text Box 85"/>
          <p:cNvSpPr txBox="1">
            <a:spLocks noChangeArrowheads="1"/>
          </p:cNvSpPr>
          <p:nvPr/>
        </p:nvSpPr>
        <p:spPr bwMode="auto">
          <a:xfrm>
            <a:off x="1066800" y="30480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414" name="Oval 86"/>
          <p:cNvSpPr>
            <a:spLocks noChangeArrowheads="1"/>
          </p:cNvSpPr>
          <p:nvPr/>
        </p:nvSpPr>
        <p:spPr bwMode="auto">
          <a:xfrm>
            <a:off x="1143000" y="3429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15" name="Oval 87"/>
          <p:cNvSpPr>
            <a:spLocks noChangeArrowheads="1"/>
          </p:cNvSpPr>
          <p:nvPr/>
        </p:nvSpPr>
        <p:spPr bwMode="auto">
          <a:xfrm>
            <a:off x="1447800" y="3429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16" name="Oval 88"/>
          <p:cNvSpPr>
            <a:spLocks noChangeArrowheads="1"/>
          </p:cNvSpPr>
          <p:nvPr/>
        </p:nvSpPr>
        <p:spPr bwMode="auto">
          <a:xfrm>
            <a:off x="1752600" y="3429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17" name="Text Box 89"/>
          <p:cNvSpPr txBox="1">
            <a:spLocks noChangeArrowheads="1"/>
          </p:cNvSpPr>
          <p:nvPr/>
        </p:nvSpPr>
        <p:spPr bwMode="auto">
          <a:xfrm>
            <a:off x="7070725" y="2479675"/>
            <a:ext cx="760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a:t>
            </a:r>
          </a:p>
        </p:txBody>
      </p:sp>
      <p:sp>
        <p:nvSpPr>
          <p:cNvPr id="227418" name="Rectangle 90"/>
          <p:cNvSpPr>
            <a:spLocks noChangeArrowheads="1"/>
          </p:cNvSpPr>
          <p:nvPr/>
        </p:nvSpPr>
        <p:spPr bwMode="auto">
          <a:xfrm>
            <a:off x="7010400" y="2514600"/>
            <a:ext cx="1752600" cy="1219200"/>
          </a:xfrm>
          <a:prstGeom prst="rect">
            <a:avLst/>
          </a:prstGeom>
          <a:solidFill>
            <a:srgbClr val="FFFFFF"/>
          </a:solidFill>
          <a:ln w="38100">
            <a:solidFill>
              <a:schemeClr val="tx1"/>
            </a:solidFill>
            <a:miter lim="800000"/>
            <a:headEnd/>
            <a:tailEnd/>
          </a:ln>
        </p:spPr>
        <p:txBody>
          <a:bodyPr wrap="none" anchor="ctr"/>
          <a:lstStyle/>
          <a:p>
            <a:pPr algn="ctr"/>
            <a:endParaRPr lang="en-US"/>
          </a:p>
        </p:txBody>
      </p:sp>
      <p:sp>
        <p:nvSpPr>
          <p:cNvPr id="227419" name="Rectangle 91" descr="Wide downward diagonal"/>
          <p:cNvSpPr>
            <a:spLocks noChangeArrowheads="1"/>
          </p:cNvSpPr>
          <p:nvPr/>
        </p:nvSpPr>
        <p:spPr bwMode="auto">
          <a:xfrm>
            <a:off x="7010400" y="3048000"/>
            <a:ext cx="609600" cy="6858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p>
            <a:endParaRPr lang="en-US"/>
          </a:p>
        </p:txBody>
      </p:sp>
      <p:sp>
        <p:nvSpPr>
          <p:cNvPr id="227420" name="Rectangle 92"/>
          <p:cNvSpPr>
            <a:spLocks noChangeArrowheads="1"/>
          </p:cNvSpPr>
          <p:nvPr/>
        </p:nvSpPr>
        <p:spPr bwMode="auto">
          <a:xfrm>
            <a:off x="7620000" y="3048000"/>
            <a:ext cx="1143000" cy="685800"/>
          </a:xfrm>
          <a:prstGeom prst="rect">
            <a:avLst/>
          </a:prstGeom>
          <a:solidFill>
            <a:srgbClr val="FFFFFF"/>
          </a:solidFill>
          <a:ln w="12700">
            <a:solidFill>
              <a:schemeClr val="tx1"/>
            </a:solidFill>
            <a:miter lim="800000"/>
            <a:headEnd/>
            <a:tailEnd/>
          </a:ln>
        </p:spPr>
        <p:txBody>
          <a:bodyPr wrap="none" anchor="ctr"/>
          <a:lstStyle/>
          <a:p>
            <a:pPr algn="ctr"/>
            <a:endParaRPr lang="en-US"/>
          </a:p>
        </p:txBody>
      </p:sp>
      <p:sp>
        <p:nvSpPr>
          <p:cNvPr id="227421" name="Text Box 93"/>
          <p:cNvSpPr txBox="1">
            <a:spLocks noChangeArrowheads="1"/>
          </p:cNvSpPr>
          <p:nvPr/>
        </p:nvSpPr>
        <p:spPr bwMode="auto">
          <a:xfrm>
            <a:off x="7086600" y="2590800"/>
            <a:ext cx="9128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User9</a:t>
            </a:r>
          </a:p>
        </p:txBody>
      </p:sp>
      <p:sp>
        <p:nvSpPr>
          <p:cNvPr id="227422" name="Text Box 94"/>
          <p:cNvSpPr txBox="1">
            <a:spLocks noChangeArrowheads="1"/>
          </p:cNvSpPr>
          <p:nvPr/>
        </p:nvSpPr>
        <p:spPr bwMode="auto">
          <a:xfrm>
            <a:off x="7620000" y="3048000"/>
            <a:ext cx="946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Library</a:t>
            </a:r>
          </a:p>
        </p:txBody>
      </p:sp>
      <p:sp>
        <p:nvSpPr>
          <p:cNvPr id="227423" name="Oval 95"/>
          <p:cNvSpPr>
            <a:spLocks noChangeArrowheads="1"/>
          </p:cNvSpPr>
          <p:nvPr/>
        </p:nvSpPr>
        <p:spPr bwMode="auto">
          <a:xfrm>
            <a:off x="7696200" y="3429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24" name="Oval 96"/>
          <p:cNvSpPr>
            <a:spLocks noChangeArrowheads="1"/>
          </p:cNvSpPr>
          <p:nvPr/>
        </p:nvSpPr>
        <p:spPr bwMode="auto">
          <a:xfrm>
            <a:off x="8001000" y="3429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25" name="Oval 97"/>
          <p:cNvSpPr>
            <a:spLocks noChangeArrowheads="1"/>
          </p:cNvSpPr>
          <p:nvPr/>
        </p:nvSpPr>
        <p:spPr bwMode="auto">
          <a:xfrm>
            <a:off x="8305800" y="3429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26" name="Line 98"/>
          <p:cNvSpPr>
            <a:spLocks noChangeShapeType="1"/>
          </p:cNvSpPr>
          <p:nvPr/>
        </p:nvSpPr>
        <p:spPr bwMode="auto">
          <a:xfrm flipH="1" flipV="1">
            <a:off x="3124200" y="1447800"/>
            <a:ext cx="533400" cy="12192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427" name="Line 99"/>
          <p:cNvSpPr>
            <a:spLocks noChangeShapeType="1"/>
          </p:cNvSpPr>
          <p:nvPr/>
        </p:nvSpPr>
        <p:spPr bwMode="auto">
          <a:xfrm flipV="1">
            <a:off x="5029200" y="1447800"/>
            <a:ext cx="152400" cy="12192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428" name="Line 100"/>
          <p:cNvSpPr>
            <a:spLocks noChangeShapeType="1"/>
          </p:cNvSpPr>
          <p:nvPr/>
        </p:nvSpPr>
        <p:spPr bwMode="auto">
          <a:xfrm flipH="1" flipV="1">
            <a:off x="2209800" y="2971800"/>
            <a:ext cx="838200" cy="3048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429" name="Line 101"/>
          <p:cNvSpPr>
            <a:spLocks noChangeShapeType="1"/>
          </p:cNvSpPr>
          <p:nvPr/>
        </p:nvSpPr>
        <p:spPr bwMode="auto">
          <a:xfrm flipV="1">
            <a:off x="2209800" y="4419600"/>
            <a:ext cx="914400" cy="6096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430" name="Line 102"/>
          <p:cNvSpPr>
            <a:spLocks noChangeShapeType="1"/>
          </p:cNvSpPr>
          <p:nvPr/>
        </p:nvSpPr>
        <p:spPr bwMode="auto">
          <a:xfrm flipH="1" flipV="1">
            <a:off x="1981200" y="1447800"/>
            <a:ext cx="1219200" cy="12192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431" name="Line 103"/>
          <p:cNvSpPr>
            <a:spLocks noChangeShapeType="1"/>
          </p:cNvSpPr>
          <p:nvPr/>
        </p:nvSpPr>
        <p:spPr bwMode="auto">
          <a:xfrm flipV="1">
            <a:off x="6019800" y="3276600"/>
            <a:ext cx="990600" cy="1524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432" name="Line 104"/>
          <p:cNvSpPr>
            <a:spLocks noChangeShapeType="1"/>
          </p:cNvSpPr>
          <p:nvPr/>
        </p:nvSpPr>
        <p:spPr bwMode="auto">
          <a:xfrm flipV="1">
            <a:off x="3200400" y="4572000"/>
            <a:ext cx="76200" cy="457200"/>
          </a:xfrm>
          <a:prstGeom prst="line">
            <a:avLst/>
          </a:prstGeom>
          <a:noFill/>
          <a:ln w="38100">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7433" name="Freeform 105"/>
          <p:cNvSpPr>
            <a:spLocks/>
          </p:cNvSpPr>
          <p:nvPr/>
        </p:nvSpPr>
        <p:spPr bwMode="auto">
          <a:xfrm>
            <a:off x="6324600" y="1295400"/>
            <a:ext cx="1371600" cy="4419600"/>
          </a:xfrm>
          <a:custGeom>
            <a:avLst/>
            <a:gdLst>
              <a:gd name="T0" fmla="*/ 1371600 w 864"/>
              <a:gd name="T1" fmla="*/ 0 h 2784"/>
              <a:gd name="T2" fmla="*/ 0 w 864"/>
              <a:gd name="T3" fmla="*/ 2209800 h 2784"/>
              <a:gd name="T4" fmla="*/ 1371600 w 864"/>
              <a:gd name="T5" fmla="*/ 4419600 h 2784"/>
              <a:gd name="T6" fmla="*/ 0 60000 65536"/>
              <a:gd name="T7" fmla="*/ 0 60000 65536"/>
              <a:gd name="T8" fmla="*/ 0 60000 65536"/>
              <a:gd name="T9" fmla="*/ 0 w 864"/>
              <a:gd name="T10" fmla="*/ 0 h 2784"/>
              <a:gd name="T11" fmla="*/ 864 w 864"/>
              <a:gd name="T12" fmla="*/ 2784 h 2784"/>
            </a:gdLst>
            <a:ahLst/>
            <a:cxnLst>
              <a:cxn ang="T6">
                <a:pos x="T0" y="T1"/>
              </a:cxn>
              <a:cxn ang="T7">
                <a:pos x="T2" y="T3"/>
              </a:cxn>
              <a:cxn ang="T8">
                <a:pos x="T4" y="T5"/>
              </a:cxn>
            </a:cxnLst>
            <a:rect l="T9" t="T10" r="T11" b="T12"/>
            <a:pathLst>
              <a:path w="864" h="2784">
                <a:moveTo>
                  <a:pt x="864" y="0"/>
                </a:moveTo>
                <a:cubicBezTo>
                  <a:pt x="432" y="464"/>
                  <a:pt x="0" y="928"/>
                  <a:pt x="0" y="1392"/>
                </a:cubicBezTo>
                <a:cubicBezTo>
                  <a:pt x="0" y="1856"/>
                  <a:pt x="432" y="2320"/>
                  <a:pt x="864" y="2784"/>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34" name="Freeform 106"/>
          <p:cNvSpPr>
            <a:spLocks/>
          </p:cNvSpPr>
          <p:nvPr/>
        </p:nvSpPr>
        <p:spPr bwMode="auto">
          <a:xfrm>
            <a:off x="2565400" y="1295400"/>
            <a:ext cx="939800" cy="4572000"/>
          </a:xfrm>
          <a:custGeom>
            <a:avLst/>
            <a:gdLst>
              <a:gd name="T0" fmla="*/ 787400 w 592"/>
              <a:gd name="T1" fmla="*/ 0 h 2880"/>
              <a:gd name="T2" fmla="*/ 25400 w 592"/>
              <a:gd name="T3" fmla="*/ 2209800 h 2880"/>
              <a:gd name="T4" fmla="*/ 939800 w 592"/>
              <a:gd name="T5" fmla="*/ 4572000 h 2880"/>
              <a:gd name="T6" fmla="*/ 0 60000 65536"/>
              <a:gd name="T7" fmla="*/ 0 60000 65536"/>
              <a:gd name="T8" fmla="*/ 0 60000 65536"/>
              <a:gd name="T9" fmla="*/ 0 w 592"/>
              <a:gd name="T10" fmla="*/ 0 h 2880"/>
              <a:gd name="T11" fmla="*/ 592 w 592"/>
              <a:gd name="T12" fmla="*/ 2880 h 2880"/>
            </a:gdLst>
            <a:ahLst/>
            <a:cxnLst>
              <a:cxn ang="T6">
                <a:pos x="T0" y="T1"/>
              </a:cxn>
              <a:cxn ang="T7">
                <a:pos x="T2" y="T3"/>
              </a:cxn>
              <a:cxn ang="T8">
                <a:pos x="T4" y="T5"/>
              </a:cxn>
            </a:cxnLst>
            <a:rect l="T9" t="T10" r="T11" b="T12"/>
            <a:pathLst>
              <a:path w="592" h="2880">
                <a:moveTo>
                  <a:pt x="496" y="0"/>
                </a:moveTo>
                <a:cubicBezTo>
                  <a:pt x="248" y="456"/>
                  <a:pt x="0" y="912"/>
                  <a:pt x="16" y="1392"/>
                </a:cubicBezTo>
                <a:cubicBezTo>
                  <a:pt x="32" y="1872"/>
                  <a:pt x="496" y="2632"/>
                  <a:pt x="592" y="2880"/>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35" name="Freeform 107"/>
          <p:cNvSpPr>
            <a:spLocks/>
          </p:cNvSpPr>
          <p:nvPr/>
        </p:nvSpPr>
        <p:spPr bwMode="auto">
          <a:xfrm>
            <a:off x="1981200" y="1295400"/>
            <a:ext cx="5791200" cy="2133600"/>
          </a:xfrm>
          <a:custGeom>
            <a:avLst/>
            <a:gdLst>
              <a:gd name="T0" fmla="*/ 0 w 3648"/>
              <a:gd name="T1" fmla="*/ 0 h 1344"/>
              <a:gd name="T2" fmla="*/ 4038600 w 3648"/>
              <a:gd name="T3" fmla="*/ 914400 h 1344"/>
              <a:gd name="T4" fmla="*/ 5791200 w 3648"/>
              <a:gd name="T5" fmla="*/ 2133600 h 1344"/>
              <a:gd name="T6" fmla="*/ 0 60000 65536"/>
              <a:gd name="T7" fmla="*/ 0 60000 65536"/>
              <a:gd name="T8" fmla="*/ 0 60000 65536"/>
              <a:gd name="T9" fmla="*/ 0 w 3648"/>
              <a:gd name="T10" fmla="*/ 0 h 1344"/>
              <a:gd name="T11" fmla="*/ 3648 w 3648"/>
              <a:gd name="T12" fmla="*/ 1344 h 1344"/>
            </a:gdLst>
            <a:ahLst/>
            <a:cxnLst>
              <a:cxn ang="T6">
                <a:pos x="T0" y="T1"/>
              </a:cxn>
              <a:cxn ang="T7">
                <a:pos x="T2" y="T3"/>
              </a:cxn>
              <a:cxn ang="T8">
                <a:pos x="T4" y="T5"/>
              </a:cxn>
            </a:cxnLst>
            <a:rect l="T9" t="T10" r="T11" b="T12"/>
            <a:pathLst>
              <a:path w="3648" h="1344">
                <a:moveTo>
                  <a:pt x="0" y="0"/>
                </a:moveTo>
                <a:cubicBezTo>
                  <a:pt x="968" y="176"/>
                  <a:pt x="1936" y="352"/>
                  <a:pt x="2544" y="576"/>
                </a:cubicBezTo>
                <a:cubicBezTo>
                  <a:pt x="3152" y="800"/>
                  <a:pt x="3400" y="1072"/>
                  <a:pt x="3648" y="1344"/>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36" name="Freeform 108"/>
          <p:cNvSpPr>
            <a:spLocks/>
          </p:cNvSpPr>
          <p:nvPr/>
        </p:nvSpPr>
        <p:spPr bwMode="auto">
          <a:xfrm>
            <a:off x="1905000" y="1295400"/>
            <a:ext cx="3657600" cy="4648200"/>
          </a:xfrm>
          <a:custGeom>
            <a:avLst/>
            <a:gdLst>
              <a:gd name="T0" fmla="*/ 3657600 w 2304"/>
              <a:gd name="T1" fmla="*/ 0 h 2928"/>
              <a:gd name="T2" fmla="*/ 838200 w 2304"/>
              <a:gd name="T3" fmla="*/ 1600200 h 2928"/>
              <a:gd name="T4" fmla="*/ 0 w 2304"/>
              <a:gd name="T5" fmla="*/ 4648200 h 2928"/>
              <a:gd name="T6" fmla="*/ 0 60000 65536"/>
              <a:gd name="T7" fmla="*/ 0 60000 65536"/>
              <a:gd name="T8" fmla="*/ 0 60000 65536"/>
              <a:gd name="T9" fmla="*/ 0 w 2304"/>
              <a:gd name="T10" fmla="*/ 0 h 2928"/>
              <a:gd name="T11" fmla="*/ 2304 w 2304"/>
              <a:gd name="T12" fmla="*/ 2928 h 2928"/>
            </a:gdLst>
            <a:ahLst/>
            <a:cxnLst>
              <a:cxn ang="T6">
                <a:pos x="T0" y="T1"/>
              </a:cxn>
              <a:cxn ang="T7">
                <a:pos x="T2" y="T3"/>
              </a:cxn>
              <a:cxn ang="T8">
                <a:pos x="T4" y="T5"/>
              </a:cxn>
            </a:cxnLst>
            <a:rect l="T9" t="T10" r="T11" b="T12"/>
            <a:pathLst>
              <a:path w="2304" h="2928">
                <a:moveTo>
                  <a:pt x="2304" y="0"/>
                </a:moveTo>
                <a:cubicBezTo>
                  <a:pt x="1608" y="260"/>
                  <a:pt x="912" y="520"/>
                  <a:pt x="528" y="1008"/>
                </a:cubicBezTo>
                <a:cubicBezTo>
                  <a:pt x="144" y="1496"/>
                  <a:pt x="72" y="2212"/>
                  <a:pt x="0" y="2928"/>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37" name="Freeform 109"/>
          <p:cNvSpPr>
            <a:spLocks/>
          </p:cNvSpPr>
          <p:nvPr/>
        </p:nvSpPr>
        <p:spPr bwMode="auto">
          <a:xfrm>
            <a:off x="4191000" y="3657600"/>
            <a:ext cx="4114800" cy="2286000"/>
          </a:xfrm>
          <a:custGeom>
            <a:avLst/>
            <a:gdLst>
              <a:gd name="T0" fmla="*/ 0 w 2592"/>
              <a:gd name="T1" fmla="*/ 2286000 h 1440"/>
              <a:gd name="T2" fmla="*/ 2819400 w 2592"/>
              <a:gd name="T3" fmla="*/ 1066800 h 1440"/>
              <a:gd name="T4" fmla="*/ 4114800 w 2592"/>
              <a:gd name="T5" fmla="*/ 0 h 1440"/>
              <a:gd name="T6" fmla="*/ 0 60000 65536"/>
              <a:gd name="T7" fmla="*/ 0 60000 65536"/>
              <a:gd name="T8" fmla="*/ 0 60000 65536"/>
              <a:gd name="T9" fmla="*/ 0 w 2592"/>
              <a:gd name="T10" fmla="*/ 0 h 1440"/>
              <a:gd name="T11" fmla="*/ 2592 w 2592"/>
              <a:gd name="T12" fmla="*/ 1440 h 1440"/>
            </a:gdLst>
            <a:ahLst/>
            <a:cxnLst>
              <a:cxn ang="T6">
                <a:pos x="T0" y="T1"/>
              </a:cxn>
              <a:cxn ang="T7">
                <a:pos x="T2" y="T3"/>
              </a:cxn>
              <a:cxn ang="T8">
                <a:pos x="T4" y="T5"/>
              </a:cxn>
            </a:cxnLst>
            <a:rect l="T9" t="T10" r="T11" b="T12"/>
            <a:pathLst>
              <a:path w="2592" h="1440">
                <a:moveTo>
                  <a:pt x="0" y="1440"/>
                </a:moveTo>
                <a:cubicBezTo>
                  <a:pt x="672" y="1176"/>
                  <a:pt x="1344" y="912"/>
                  <a:pt x="1776" y="672"/>
                </a:cubicBezTo>
                <a:cubicBezTo>
                  <a:pt x="2208" y="432"/>
                  <a:pt x="2400" y="216"/>
                  <a:pt x="2592" y="0"/>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38" name="Freeform 110"/>
          <p:cNvSpPr>
            <a:spLocks/>
          </p:cNvSpPr>
          <p:nvPr/>
        </p:nvSpPr>
        <p:spPr bwMode="auto">
          <a:xfrm>
            <a:off x="1206500" y="3657600"/>
            <a:ext cx="317500" cy="2286000"/>
          </a:xfrm>
          <a:custGeom>
            <a:avLst/>
            <a:gdLst>
              <a:gd name="T0" fmla="*/ 317500 w 200"/>
              <a:gd name="T1" fmla="*/ 2286000 h 1440"/>
              <a:gd name="T2" fmla="*/ 12700 w 200"/>
              <a:gd name="T3" fmla="*/ 685800 h 1440"/>
              <a:gd name="T4" fmla="*/ 241300 w 200"/>
              <a:gd name="T5" fmla="*/ 0 h 1440"/>
              <a:gd name="T6" fmla="*/ 0 60000 65536"/>
              <a:gd name="T7" fmla="*/ 0 60000 65536"/>
              <a:gd name="T8" fmla="*/ 0 60000 65536"/>
              <a:gd name="T9" fmla="*/ 0 w 200"/>
              <a:gd name="T10" fmla="*/ 0 h 1440"/>
              <a:gd name="T11" fmla="*/ 200 w 200"/>
              <a:gd name="T12" fmla="*/ 1440 h 1440"/>
            </a:gdLst>
            <a:ahLst/>
            <a:cxnLst>
              <a:cxn ang="T6">
                <a:pos x="T0" y="T1"/>
              </a:cxn>
              <a:cxn ang="T7">
                <a:pos x="T2" y="T3"/>
              </a:cxn>
              <a:cxn ang="T8">
                <a:pos x="T4" y="T5"/>
              </a:cxn>
            </a:cxnLst>
            <a:rect l="T9" t="T10" r="T11" b="T12"/>
            <a:pathLst>
              <a:path w="200" h="1440">
                <a:moveTo>
                  <a:pt x="200" y="1440"/>
                </a:moveTo>
                <a:cubicBezTo>
                  <a:pt x="108" y="1056"/>
                  <a:pt x="16" y="672"/>
                  <a:pt x="8" y="432"/>
                </a:cubicBezTo>
                <a:cubicBezTo>
                  <a:pt x="0" y="192"/>
                  <a:pt x="76" y="96"/>
                  <a:pt x="152" y="0"/>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39" name="Freeform 111"/>
          <p:cNvSpPr>
            <a:spLocks/>
          </p:cNvSpPr>
          <p:nvPr/>
        </p:nvSpPr>
        <p:spPr bwMode="auto">
          <a:xfrm>
            <a:off x="4191000" y="1295400"/>
            <a:ext cx="3886200" cy="2133600"/>
          </a:xfrm>
          <a:custGeom>
            <a:avLst/>
            <a:gdLst>
              <a:gd name="T0" fmla="*/ 3886200 w 2448"/>
              <a:gd name="T1" fmla="*/ 2133600 h 1344"/>
              <a:gd name="T2" fmla="*/ 1600200 w 2448"/>
              <a:gd name="T3" fmla="*/ 457200 h 1344"/>
              <a:gd name="T4" fmla="*/ 0 w 2448"/>
              <a:gd name="T5" fmla="*/ 0 h 1344"/>
              <a:gd name="T6" fmla="*/ 0 60000 65536"/>
              <a:gd name="T7" fmla="*/ 0 60000 65536"/>
              <a:gd name="T8" fmla="*/ 0 60000 65536"/>
              <a:gd name="T9" fmla="*/ 0 w 2448"/>
              <a:gd name="T10" fmla="*/ 0 h 1344"/>
              <a:gd name="T11" fmla="*/ 2448 w 2448"/>
              <a:gd name="T12" fmla="*/ 1344 h 1344"/>
            </a:gdLst>
            <a:ahLst/>
            <a:cxnLst>
              <a:cxn ang="T6">
                <a:pos x="T0" y="T1"/>
              </a:cxn>
              <a:cxn ang="T7">
                <a:pos x="T2" y="T3"/>
              </a:cxn>
              <a:cxn ang="T8">
                <a:pos x="T4" y="T5"/>
              </a:cxn>
            </a:cxnLst>
            <a:rect l="T9" t="T10" r="T11" b="T12"/>
            <a:pathLst>
              <a:path w="2448" h="1344">
                <a:moveTo>
                  <a:pt x="2448" y="1344"/>
                </a:moveTo>
                <a:cubicBezTo>
                  <a:pt x="1932" y="928"/>
                  <a:pt x="1416" y="512"/>
                  <a:pt x="1008" y="288"/>
                </a:cubicBezTo>
                <a:cubicBezTo>
                  <a:pt x="600" y="64"/>
                  <a:pt x="300" y="32"/>
                  <a:pt x="0" y="0"/>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40" name="Freeform 112"/>
          <p:cNvSpPr>
            <a:spLocks/>
          </p:cNvSpPr>
          <p:nvPr/>
        </p:nvSpPr>
        <p:spPr bwMode="auto">
          <a:xfrm>
            <a:off x="1676400" y="1371600"/>
            <a:ext cx="2362200" cy="4572000"/>
          </a:xfrm>
          <a:custGeom>
            <a:avLst/>
            <a:gdLst>
              <a:gd name="T0" fmla="*/ 2362200 w 1488"/>
              <a:gd name="T1" fmla="*/ 4572000 h 2880"/>
              <a:gd name="T2" fmla="*/ 838200 w 1488"/>
              <a:gd name="T3" fmla="*/ 1981200 h 2880"/>
              <a:gd name="T4" fmla="*/ 0 w 1488"/>
              <a:gd name="T5" fmla="*/ 0 h 2880"/>
              <a:gd name="T6" fmla="*/ 0 60000 65536"/>
              <a:gd name="T7" fmla="*/ 0 60000 65536"/>
              <a:gd name="T8" fmla="*/ 0 60000 65536"/>
              <a:gd name="T9" fmla="*/ 0 w 1488"/>
              <a:gd name="T10" fmla="*/ 0 h 2880"/>
              <a:gd name="T11" fmla="*/ 1488 w 1488"/>
              <a:gd name="T12" fmla="*/ 2880 h 2880"/>
            </a:gdLst>
            <a:ahLst/>
            <a:cxnLst>
              <a:cxn ang="T6">
                <a:pos x="T0" y="T1"/>
              </a:cxn>
              <a:cxn ang="T7">
                <a:pos x="T2" y="T3"/>
              </a:cxn>
              <a:cxn ang="T8">
                <a:pos x="T4" y="T5"/>
              </a:cxn>
            </a:cxnLst>
            <a:rect l="T9" t="T10" r="T11" b="T12"/>
            <a:pathLst>
              <a:path w="1488" h="2880">
                <a:moveTo>
                  <a:pt x="1488" y="2880"/>
                </a:moveTo>
                <a:cubicBezTo>
                  <a:pt x="1132" y="2304"/>
                  <a:pt x="776" y="1728"/>
                  <a:pt x="528" y="1248"/>
                </a:cubicBezTo>
                <a:cubicBezTo>
                  <a:pt x="280" y="768"/>
                  <a:pt x="88" y="208"/>
                  <a:pt x="0" y="0"/>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41" name="Freeform 113"/>
          <p:cNvSpPr>
            <a:spLocks/>
          </p:cNvSpPr>
          <p:nvPr/>
        </p:nvSpPr>
        <p:spPr bwMode="auto">
          <a:xfrm>
            <a:off x="8458200" y="1295400"/>
            <a:ext cx="558800" cy="4648200"/>
          </a:xfrm>
          <a:custGeom>
            <a:avLst/>
            <a:gdLst>
              <a:gd name="T0" fmla="*/ 0 w 352"/>
              <a:gd name="T1" fmla="*/ 4648200 h 2928"/>
              <a:gd name="T2" fmla="*/ 533400 w 352"/>
              <a:gd name="T3" fmla="*/ 1676400 h 2928"/>
              <a:gd name="T4" fmla="*/ 152400 w 352"/>
              <a:gd name="T5" fmla="*/ 0 h 2928"/>
              <a:gd name="T6" fmla="*/ 0 60000 65536"/>
              <a:gd name="T7" fmla="*/ 0 60000 65536"/>
              <a:gd name="T8" fmla="*/ 0 60000 65536"/>
              <a:gd name="T9" fmla="*/ 0 w 352"/>
              <a:gd name="T10" fmla="*/ 0 h 2928"/>
              <a:gd name="T11" fmla="*/ 352 w 352"/>
              <a:gd name="T12" fmla="*/ 2928 h 2928"/>
            </a:gdLst>
            <a:ahLst/>
            <a:cxnLst>
              <a:cxn ang="T6">
                <a:pos x="T0" y="T1"/>
              </a:cxn>
              <a:cxn ang="T7">
                <a:pos x="T2" y="T3"/>
              </a:cxn>
              <a:cxn ang="T8">
                <a:pos x="T4" y="T5"/>
              </a:cxn>
            </a:cxnLst>
            <a:rect l="T9" t="T10" r="T11" b="T12"/>
            <a:pathLst>
              <a:path w="352" h="2928">
                <a:moveTo>
                  <a:pt x="0" y="2928"/>
                </a:moveTo>
                <a:cubicBezTo>
                  <a:pt x="160" y="2236"/>
                  <a:pt x="320" y="1544"/>
                  <a:pt x="336" y="1056"/>
                </a:cubicBezTo>
                <a:cubicBezTo>
                  <a:pt x="352" y="568"/>
                  <a:pt x="224" y="284"/>
                  <a:pt x="96" y="0"/>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42" name="Oval 114"/>
          <p:cNvSpPr>
            <a:spLocks noChangeArrowheads="1"/>
          </p:cNvSpPr>
          <p:nvPr/>
        </p:nvSpPr>
        <p:spPr bwMode="auto">
          <a:xfrm>
            <a:off x="1905000" y="32004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43" name="Oval 115"/>
          <p:cNvSpPr>
            <a:spLocks noChangeArrowheads="1"/>
          </p:cNvSpPr>
          <p:nvPr/>
        </p:nvSpPr>
        <p:spPr bwMode="auto">
          <a:xfrm>
            <a:off x="1905000" y="8382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44" name="Oval 116"/>
          <p:cNvSpPr>
            <a:spLocks noChangeArrowheads="1"/>
          </p:cNvSpPr>
          <p:nvPr/>
        </p:nvSpPr>
        <p:spPr bwMode="auto">
          <a:xfrm>
            <a:off x="4114800" y="8382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45" name="Oval 117"/>
          <p:cNvSpPr>
            <a:spLocks noChangeArrowheads="1"/>
          </p:cNvSpPr>
          <p:nvPr/>
        </p:nvSpPr>
        <p:spPr bwMode="auto">
          <a:xfrm>
            <a:off x="8458200" y="9144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46" name="Oval 118"/>
          <p:cNvSpPr>
            <a:spLocks noChangeArrowheads="1"/>
          </p:cNvSpPr>
          <p:nvPr/>
        </p:nvSpPr>
        <p:spPr bwMode="auto">
          <a:xfrm>
            <a:off x="8458200" y="31242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47" name="Oval 119"/>
          <p:cNvSpPr>
            <a:spLocks noChangeArrowheads="1"/>
          </p:cNvSpPr>
          <p:nvPr/>
        </p:nvSpPr>
        <p:spPr bwMode="auto">
          <a:xfrm>
            <a:off x="1981200" y="57150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48" name="Oval 120"/>
          <p:cNvSpPr>
            <a:spLocks noChangeArrowheads="1"/>
          </p:cNvSpPr>
          <p:nvPr/>
        </p:nvSpPr>
        <p:spPr bwMode="auto">
          <a:xfrm>
            <a:off x="4114800" y="56388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49" name="Oval 121"/>
          <p:cNvSpPr>
            <a:spLocks noChangeArrowheads="1"/>
          </p:cNvSpPr>
          <p:nvPr/>
        </p:nvSpPr>
        <p:spPr bwMode="auto">
          <a:xfrm>
            <a:off x="7772400" y="56388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50" name="Oval 122"/>
          <p:cNvSpPr>
            <a:spLocks noChangeArrowheads="1"/>
          </p:cNvSpPr>
          <p:nvPr/>
        </p:nvSpPr>
        <p:spPr bwMode="auto">
          <a:xfrm>
            <a:off x="7848600" y="31242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51" name="Oval 123"/>
          <p:cNvSpPr>
            <a:spLocks noChangeArrowheads="1"/>
          </p:cNvSpPr>
          <p:nvPr/>
        </p:nvSpPr>
        <p:spPr bwMode="auto">
          <a:xfrm>
            <a:off x="4648200" y="38100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452" name="Oval 124"/>
          <p:cNvSpPr>
            <a:spLocks noChangeArrowheads="1"/>
          </p:cNvSpPr>
          <p:nvPr/>
        </p:nvSpPr>
        <p:spPr bwMode="auto">
          <a:xfrm>
            <a:off x="4648200" y="41148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453" name="Oval 125"/>
          <p:cNvSpPr>
            <a:spLocks noChangeArrowheads="1"/>
          </p:cNvSpPr>
          <p:nvPr/>
        </p:nvSpPr>
        <p:spPr bwMode="auto">
          <a:xfrm>
            <a:off x="3733800" y="44196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454" name="Oval 126"/>
          <p:cNvSpPr>
            <a:spLocks noChangeArrowheads="1"/>
          </p:cNvSpPr>
          <p:nvPr/>
        </p:nvSpPr>
        <p:spPr bwMode="auto">
          <a:xfrm>
            <a:off x="4038600" y="44196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455" name="Oval 127"/>
          <p:cNvSpPr>
            <a:spLocks noChangeArrowheads="1"/>
          </p:cNvSpPr>
          <p:nvPr/>
        </p:nvSpPr>
        <p:spPr bwMode="auto">
          <a:xfrm>
            <a:off x="4343400" y="44196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456" name="Oval 128"/>
          <p:cNvSpPr>
            <a:spLocks noChangeArrowheads="1"/>
          </p:cNvSpPr>
          <p:nvPr/>
        </p:nvSpPr>
        <p:spPr bwMode="auto">
          <a:xfrm>
            <a:off x="4648200" y="4419600"/>
            <a:ext cx="228600" cy="228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7457" name="Freeform 129"/>
          <p:cNvSpPr>
            <a:spLocks/>
          </p:cNvSpPr>
          <p:nvPr/>
        </p:nvSpPr>
        <p:spPr bwMode="auto">
          <a:xfrm>
            <a:off x="2133600" y="914400"/>
            <a:ext cx="4267200" cy="2362200"/>
          </a:xfrm>
          <a:custGeom>
            <a:avLst/>
            <a:gdLst>
              <a:gd name="T0" fmla="*/ 0 w 2688"/>
              <a:gd name="T1" fmla="*/ 2362200 h 1488"/>
              <a:gd name="T2" fmla="*/ 2057400 w 2688"/>
              <a:gd name="T3" fmla="*/ 685800 h 1488"/>
              <a:gd name="T4" fmla="*/ 4267200 w 2688"/>
              <a:gd name="T5" fmla="*/ 0 h 1488"/>
              <a:gd name="T6" fmla="*/ 0 60000 65536"/>
              <a:gd name="T7" fmla="*/ 0 60000 65536"/>
              <a:gd name="T8" fmla="*/ 0 60000 65536"/>
              <a:gd name="T9" fmla="*/ 0 w 2688"/>
              <a:gd name="T10" fmla="*/ 0 h 1488"/>
              <a:gd name="T11" fmla="*/ 2688 w 2688"/>
              <a:gd name="T12" fmla="*/ 1488 h 1488"/>
            </a:gdLst>
            <a:ahLst/>
            <a:cxnLst>
              <a:cxn ang="T6">
                <a:pos x="T0" y="T1"/>
              </a:cxn>
              <a:cxn ang="T7">
                <a:pos x="T2" y="T3"/>
              </a:cxn>
              <a:cxn ang="T8">
                <a:pos x="T4" y="T5"/>
              </a:cxn>
            </a:cxnLst>
            <a:rect l="T9" t="T10" r="T11" b="T12"/>
            <a:pathLst>
              <a:path w="2688" h="1488">
                <a:moveTo>
                  <a:pt x="0" y="1488"/>
                </a:moveTo>
                <a:cubicBezTo>
                  <a:pt x="424" y="1084"/>
                  <a:pt x="848" y="680"/>
                  <a:pt x="1296" y="432"/>
                </a:cubicBezTo>
                <a:cubicBezTo>
                  <a:pt x="1744" y="184"/>
                  <a:pt x="2216" y="92"/>
                  <a:pt x="2688" y="0"/>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58" name="Freeform 130"/>
          <p:cNvSpPr>
            <a:spLocks/>
          </p:cNvSpPr>
          <p:nvPr/>
        </p:nvSpPr>
        <p:spPr bwMode="auto">
          <a:xfrm>
            <a:off x="1295400" y="863600"/>
            <a:ext cx="2514600" cy="5080000"/>
          </a:xfrm>
          <a:custGeom>
            <a:avLst/>
            <a:gdLst>
              <a:gd name="T0" fmla="*/ 0 w 1584"/>
              <a:gd name="T1" fmla="*/ 5080000 h 3200"/>
              <a:gd name="T2" fmla="*/ 2057400 w 1584"/>
              <a:gd name="T3" fmla="*/ 812800 h 3200"/>
              <a:gd name="T4" fmla="*/ 2514600 w 1584"/>
              <a:gd name="T5" fmla="*/ 203200 h 3200"/>
              <a:gd name="T6" fmla="*/ 0 60000 65536"/>
              <a:gd name="T7" fmla="*/ 0 60000 65536"/>
              <a:gd name="T8" fmla="*/ 0 60000 65536"/>
              <a:gd name="T9" fmla="*/ 0 w 1584"/>
              <a:gd name="T10" fmla="*/ 0 h 3200"/>
              <a:gd name="T11" fmla="*/ 1584 w 1584"/>
              <a:gd name="T12" fmla="*/ 3200 h 3200"/>
            </a:gdLst>
            <a:ahLst/>
            <a:cxnLst>
              <a:cxn ang="T6">
                <a:pos x="T0" y="T1"/>
              </a:cxn>
              <a:cxn ang="T7">
                <a:pos x="T2" y="T3"/>
              </a:cxn>
              <a:cxn ang="T8">
                <a:pos x="T4" y="T5"/>
              </a:cxn>
            </a:cxnLst>
            <a:rect l="T9" t="T10" r="T11" b="T12"/>
            <a:pathLst>
              <a:path w="1584" h="3200">
                <a:moveTo>
                  <a:pt x="0" y="3200"/>
                </a:moveTo>
                <a:cubicBezTo>
                  <a:pt x="516" y="2112"/>
                  <a:pt x="1032" y="1024"/>
                  <a:pt x="1296" y="512"/>
                </a:cubicBezTo>
                <a:cubicBezTo>
                  <a:pt x="1560" y="0"/>
                  <a:pt x="1572" y="64"/>
                  <a:pt x="1584" y="128"/>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59" name="Freeform 131"/>
          <p:cNvSpPr>
            <a:spLocks/>
          </p:cNvSpPr>
          <p:nvPr/>
        </p:nvSpPr>
        <p:spPr bwMode="auto">
          <a:xfrm>
            <a:off x="6019800" y="1295400"/>
            <a:ext cx="2209800" cy="1828800"/>
          </a:xfrm>
          <a:custGeom>
            <a:avLst/>
            <a:gdLst>
              <a:gd name="T0" fmla="*/ 0 w 1392"/>
              <a:gd name="T1" fmla="*/ 0 h 1152"/>
              <a:gd name="T2" fmla="*/ 1828800 w 1392"/>
              <a:gd name="T3" fmla="*/ 762000 h 1152"/>
              <a:gd name="T4" fmla="*/ 2209800 w 1392"/>
              <a:gd name="T5" fmla="*/ 1828800 h 1152"/>
              <a:gd name="T6" fmla="*/ 0 60000 65536"/>
              <a:gd name="T7" fmla="*/ 0 60000 65536"/>
              <a:gd name="T8" fmla="*/ 0 60000 65536"/>
              <a:gd name="T9" fmla="*/ 0 w 1392"/>
              <a:gd name="T10" fmla="*/ 0 h 1152"/>
              <a:gd name="T11" fmla="*/ 1392 w 1392"/>
              <a:gd name="T12" fmla="*/ 1152 h 1152"/>
            </a:gdLst>
            <a:ahLst/>
            <a:cxnLst>
              <a:cxn ang="T6">
                <a:pos x="T0" y="T1"/>
              </a:cxn>
              <a:cxn ang="T7">
                <a:pos x="T2" y="T3"/>
              </a:cxn>
              <a:cxn ang="T8">
                <a:pos x="T4" y="T5"/>
              </a:cxn>
            </a:cxnLst>
            <a:rect l="T9" t="T10" r="T11" b="T12"/>
            <a:pathLst>
              <a:path w="1392" h="1152">
                <a:moveTo>
                  <a:pt x="0" y="0"/>
                </a:moveTo>
                <a:cubicBezTo>
                  <a:pt x="460" y="144"/>
                  <a:pt x="920" y="288"/>
                  <a:pt x="1152" y="480"/>
                </a:cubicBezTo>
                <a:cubicBezTo>
                  <a:pt x="1384" y="672"/>
                  <a:pt x="1388" y="912"/>
                  <a:pt x="1392" y="1152"/>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60" name="Line 132"/>
          <p:cNvSpPr>
            <a:spLocks noChangeShapeType="1"/>
          </p:cNvSpPr>
          <p:nvPr/>
        </p:nvSpPr>
        <p:spPr bwMode="auto">
          <a:xfrm>
            <a:off x="4343400" y="5715000"/>
            <a:ext cx="3733800" cy="0"/>
          </a:xfrm>
          <a:prstGeom prst="line">
            <a:avLst/>
          </a:prstGeom>
          <a:noFill/>
          <a:ln w="28575">
            <a:solidFill>
              <a:srgbClr val="0D8B1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27461" name="Freeform 133"/>
          <p:cNvSpPr>
            <a:spLocks/>
          </p:cNvSpPr>
          <p:nvPr/>
        </p:nvSpPr>
        <p:spPr bwMode="auto">
          <a:xfrm>
            <a:off x="1905000" y="3657600"/>
            <a:ext cx="1676400" cy="2057400"/>
          </a:xfrm>
          <a:custGeom>
            <a:avLst/>
            <a:gdLst>
              <a:gd name="T0" fmla="*/ 0 w 1056"/>
              <a:gd name="T1" fmla="*/ 0 h 1296"/>
              <a:gd name="T2" fmla="*/ 457200 w 1056"/>
              <a:gd name="T3" fmla="*/ 1066800 h 1296"/>
              <a:gd name="T4" fmla="*/ 1676400 w 1056"/>
              <a:gd name="T5" fmla="*/ 2057400 h 1296"/>
              <a:gd name="T6" fmla="*/ 0 60000 65536"/>
              <a:gd name="T7" fmla="*/ 0 60000 65536"/>
              <a:gd name="T8" fmla="*/ 0 60000 65536"/>
              <a:gd name="T9" fmla="*/ 0 w 1056"/>
              <a:gd name="T10" fmla="*/ 0 h 1296"/>
              <a:gd name="T11" fmla="*/ 1056 w 1056"/>
              <a:gd name="T12" fmla="*/ 1296 h 1296"/>
            </a:gdLst>
            <a:ahLst/>
            <a:cxnLst>
              <a:cxn ang="T6">
                <a:pos x="T0" y="T1"/>
              </a:cxn>
              <a:cxn ang="T7">
                <a:pos x="T2" y="T3"/>
              </a:cxn>
              <a:cxn ang="T8">
                <a:pos x="T4" y="T5"/>
              </a:cxn>
            </a:cxnLst>
            <a:rect l="T9" t="T10" r="T11" b="T12"/>
            <a:pathLst>
              <a:path w="1056" h="1296">
                <a:moveTo>
                  <a:pt x="0" y="0"/>
                </a:moveTo>
                <a:cubicBezTo>
                  <a:pt x="56" y="228"/>
                  <a:pt x="112" y="456"/>
                  <a:pt x="288" y="672"/>
                </a:cubicBezTo>
                <a:cubicBezTo>
                  <a:pt x="464" y="888"/>
                  <a:pt x="760" y="1092"/>
                  <a:pt x="1056" y="1296"/>
                </a:cubicBezTo>
              </a:path>
            </a:pathLst>
          </a:custGeom>
          <a:noFill/>
          <a:ln w="28575">
            <a:solidFill>
              <a:srgbClr val="0D8B1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7462" name="Oval 134"/>
          <p:cNvSpPr>
            <a:spLocks noChangeArrowheads="1"/>
          </p:cNvSpPr>
          <p:nvPr/>
        </p:nvSpPr>
        <p:spPr bwMode="auto">
          <a:xfrm>
            <a:off x="8153400" y="31242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63" name="Oval 135"/>
          <p:cNvSpPr>
            <a:spLocks noChangeArrowheads="1"/>
          </p:cNvSpPr>
          <p:nvPr/>
        </p:nvSpPr>
        <p:spPr bwMode="auto">
          <a:xfrm>
            <a:off x="8077200" y="56388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64" name="Oval 136"/>
          <p:cNvSpPr>
            <a:spLocks noChangeArrowheads="1"/>
          </p:cNvSpPr>
          <p:nvPr/>
        </p:nvSpPr>
        <p:spPr bwMode="auto">
          <a:xfrm>
            <a:off x="3581400" y="56388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65" name="Oval 137"/>
          <p:cNvSpPr>
            <a:spLocks noChangeArrowheads="1"/>
          </p:cNvSpPr>
          <p:nvPr/>
        </p:nvSpPr>
        <p:spPr bwMode="auto">
          <a:xfrm>
            <a:off x="3733800" y="8382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227466" name="Oval 138"/>
          <p:cNvSpPr>
            <a:spLocks noChangeArrowheads="1"/>
          </p:cNvSpPr>
          <p:nvPr/>
        </p:nvSpPr>
        <p:spPr bwMode="auto">
          <a:xfrm>
            <a:off x="6324600" y="838200"/>
            <a:ext cx="228600" cy="228600"/>
          </a:xfrm>
          <a:prstGeom prst="ellipse">
            <a:avLst/>
          </a:prstGeom>
          <a:solidFill>
            <a:srgbClr val="FF0000"/>
          </a:solidFill>
          <a:ln w="127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310285080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228600"/>
            <a:ext cx="7772400" cy="762000"/>
          </a:xfrm>
        </p:spPr>
        <p:txBody>
          <a:bodyPr/>
          <a:lstStyle/>
          <a:p>
            <a:r>
              <a:rPr lang="en-US" i="1">
                <a:latin typeface="Times New Roman" charset="0"/>
                <a:ea typeface="ＭＳ Ｐゴシック" charset="0"/>
                <a:cs typeface="ＭＳ Ｐゴシック" charset="0"/>
              </a:rPr>
              <a:t>Napster</a:t>
            </a:r>
            <a:r>
              <a:rPr lang="en-US">
                <a:latin typeface="Times New Roman" charset="0"/>
                <a:ea typeface="ＭＳ Ｐゴシック" charset="0"/>
                <a:cs typeface="ＭＳ Ｐゴシック" charset="0"/>
              </a:rPr>
              <a:t> holdings</a:t>
            </a:r>
          </a:p>
        </p:txBody>
      </p:sp>
      <p:sp>
        <p:nvSpPr>
          <p:cNvPr id="1559555" name="Rectangle 3"/>
          <p:cNvSpPr>
            <a:spLocks noGrp="1" noChangeArrowheads="1"/>
          </p:cNvSpPr>
          <p:nvPr>
            <p:ph type="body" idx="1"/>
          </p:nvPr>
        </p:nvSpPr>
        <p:spPr>
          <a:xfrm>
            <a:off x="457200" y="1143000"/>
            <a:ext cx="8305800" cy="5562600"/>
          </a:xfrm>
        </p:spPr>
        <p:txBody>
          <a:bodyPr/>
          <a:lstStyle/>
          <a:p>
            <a:pPr marL="609600" indent="-609600">
              <a:lnSpc>
                <a:spcPct val="80000"/>
              </a:lnSpc>
              <a:buFont typeface="Wingdings" charset="0"/>
              <a:buChar char="Ø"/>
            </a:pPr>
            <a:r>
              <a:rPr lang="en-US" sz="2800" dirty="0">
                <a:latin typeface="Times New Roman" charset="0"/>
                <a:ea typeface="ＭＳ Ｐゴシック" charset="0"/>
                <a:cs typeface="ＭＳ Ｐゴシック" charset="0"/>
              </a:rPr>
              <a:t>Use of the Napster system to </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sample</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 songs is not a fair use</a:t>
            </a:r>
          </a:p>
          <a:p>
            <a:pPr marL="609600" indent="-609600">
              <a:lnSpc>
                <a:spcPct val="80000"/>
              </a:lnSpc>
              <a:buFont typeface="Wingdings" charset="0"/>
              <a:buChar char="Ø"/>
            </a:pPr>
            <a:r>
              <a:rPr lang="en-US" sz="2800" dirty="0">
                <a:latin typeface="Times New Roman" charset="0"/>
                <a:ea typeface="ＭＳ Ｐゴシック" charset="0"/>
                <a:cs typeface="ＭＳ Ｐゴシック" charset="0"/>
              </a:rPr>
              <a:t>Because Napster is </a:t>
            </a:r>
            <a:r>
              <a:rPr lang="en-US" sz="2800" u="sng" dirty="0">
                <a:latin typeface="Times New Roman" charset="0"/>
                <a:ea typeface="ＭＳ Ｐゴシック" charset="0"/>
                <a:cs typeface="ＭＳ Ｐゴシック" charset="0"/>
              </a:rPr>
              <a:t>capable</a:t>
            </a:r>
            <a:r>
              <a:rPr lang="en-US" sz="2800" dirty="0">
                <a:latin typeface="Times New Roman" charset="0"/>
                <a:ea typeface="ＭＳ Ｐゴシック" charset="0"/>
                <a:cs typeface="ＭＳ Ｐゴシック" charset="0"/>
              </a:rPr>
              <a:t> of a substantial </a:t>
            </a:r>
            <a:r>
              <a:rPr lang="en-US" sz="2800" dirty="0" err="1">
                <a:latin typeface="Times New Roman" charset="0"/>
                <a:ea typeface="ＭＳ Ｐゴシック" charset="0"/>
                <a:cs typeface="ＭＳ Ｐゴシック" charset="0"/>
              </a:rPr>
              <a:t>noninfringing</a:t>
            </a:r>
            <a:r>
              <a:rPr lang="en-US" sz="2800" dirty="0">
                <a:latin typeface="Times New Roman" charset="0"/>
                <a:ea typeface="ＭＳ Ｐゴシック" charset="0"/>
                <a:cs typeface="ＭＳ Ｐゴシック" charset="0"/>
              </a:rPr>
              <a:t> use, the operators of the system lack the </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constructive knowledge</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 of infringing uses necessary to support contributory liability</a:t>
            </a:r>
          </a:p>
          <a:p>
            <a:pPr marL="609600" indent="-609600">
              <a:lnSpc>
                <a:spcPct val="80000"/>
              </a:lnSpc>
              <a:buFont typeface="Wingdings" charset="0"/>
              <a:buChar char="Ø"/>
            </a:pPr>
            <a:r>
              <a:rPr lang="en-US" sz="2800" dirty="0">
                <a:latin typeface="Times New Roman" charset="0"/>
                <a:ea typeface="ＭＳ Ｐゴシック" charset="0"/>
                <a:cs typeface="ＭＳ Ｐゴシック" charset="0"/>
              </a:rPr>
              <a:t>Because the Napster operators can ascertain whether a particular recording is being copied illegitimately, they have timely </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actual knowledge</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 of specific acts of infringement necessary to support contributory liability</a:t>
            </a:r>
          </a:p>
          <a:p>
            <a:pPr marL="609600" indent="-609600">
              <a:lnSpc>
                <a:spcPct val="80000"/>
              </a:lnSpc>
              <a:buFont typeface="Wingdings" charset="0"/>
              <a:buChar char="Ø"/>
            </a:pPr>
            <a:r>
              <a:rPr lang="en-US" sz="2800" dirty="0">
                <a:latin typeface="Times New Roman" charset="0"/>
                <a:ea typeface="ＭＳ Ｐゴシック" charset="0"/>
                <a:cs typeface="ＭＳ Ｐゴシック" charset="0"/>
              </a:rPr>
              <a:t>For the same reason, the Napster operators have the </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supervisory control</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 necessary to support vicarious infringement</a:t>
            </a:r>
          </a:p>
        </p:txBody>
      </p:sp>
    </p:spTree>
    <p:extLst>
      <p:ext uri="{BB962C8B-B14F-4D97-AF65-F5344CB8AC3E}">
        <p14:creationId xmlns:p14="http://schemas.microsoft.com/office/powerpoint/2010/main" val="2456000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9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9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52400"/>
            <a:ext cx="7772400" cy="762000"/>
          </a:xfrm>
        </p:spPr>
        <p:txBody>
          <a:bodyPr/>
          <a:lstStyle/>
          <a:p>
            <a:r>
              <a:rPr lang="en-US">
                <a:latin typeface="Times New Roman" charset="0"/>
                <a:ea typeface="ＭＳ Ｐゴシック" charset="0"/>
                <a:cs typeface="ＭＳ Ｐゴシック" charset="0"/>
              </a:rPr>
              <a:t>Secondary Liability in Copyright</a:t>
            </a:r>
          </a:p>
        </p:txBody>
      </p:sp>
      <p:sp>
        <p:nvSpPr>
          <p:cNvPr id="247811" name="Rectangle 3"/>
          <p:cNvSpPr>
            <a:spLocks noGrp="1" noChangeArrowheads="1"/>
          </p:cNvSpPr>
          <p:nvPr>
            <p:ph type="body" sz="half" idx="1"/>
          </p:nvPr>
        </p:nvSpPr>
        <p:spPr>
          <a:xfrm>
            <a:off x="152400" y="914400"/>
            <a:ext cx="4343400" cy="5791200"/>
          </a:xfrm>
        </p:spPr>
        <p:txBody>
          <a:bodyPr/>
          <a:lstStyle/>
          <a:p>
            <a:pPr>
              <a:lnSpc>
                <a:spcPct val="90000"/>
              </a:lnSpc>
            </a:pPr>
            <a:r>
              <a:rPr lang="en-US">
                <a:latin typeface="Times New Roman" charset="0"/>
                <a:ea typeface="ＭＳ Ｐゴシック" charset="0"/>
                <a:cs typeface="ＭＳ Ｐゴシック" charset="0"/>
              </a:rPr>
              <a:t>Contributory Infringement requires</a:t>
            </a:r>
          </a:p>
          <a:p>
            <a:pPr lvl="1">
              <a:lnSpc>
                <a:spcPct val="90000"/>
              </a:lnSpc>
            </a:pPr>
            <a:r>
              <a:rPr lang="en-US">
                <a:latin typeface="Times New Roman" charset="0"/>
                <a:ea typeface="ＭＳ Ｐゴシック" charset="0"/>
              </a:rPr>
              <a:t>Direct infringement</a:t>
            </a:r>
          </a:p>
          <a:p>
            <a:pPr lvl="1">
              <a:lnSpc>
                <a:spcPct val="90000"/>
              </a:lnSpc>
            </a:pPr>
            <a:r>
              <a:rPr lang="en-US">
                <a:latin typeface="Times New Roman" charset="0"/>
                <a:ea typeface="ＭＳ Ｐゴシック" charset="0"/>
              </a:rPr>
              <a:t>Knowledge (actual or constructive) by the defendant</a:t>
            </a:r>
          </a:p>
          <a:p>
            <a:pPr lvl="1">
              <a:lnSpc>
                <a:spcPct val="90000"/>
              </a:lnSpc>
            </a:pPr>
            <a:r>
              <a:rPr lang="en-US">
                <a:latin typeface="Times New Roman" charset="0"/>
                <a:ea typeface="ＭＳ Ｐゴシック" charset="0"/>
              </a:rPr>
              <a:t>Material contribution</a:t>
            </a:r>
          </a:p>
          <a:p>
            <a:pPr>
              <a:lnSpc>
                <a:spcPct val="90000"/>
              </a:lnSpc>
            </a:pPr>
            <a:r>
              <a:rPr lang="en-US">
                <a:latin typeface="Times New Roman" charset="0"/>
                <a:ea typeface="ＭＳ Ｐゴシック" charset="0"/>
                <a:cs typeface="ＭＳ Ｐゴシック" charset="0"/>
              </a:rPr>
              <a:t>Vicarious Infringement requires</a:t>
            </a:r>
          </a:p>
          <a:p>
            <a:pPr lvl="1">
              <a:lnSpc>
                <a:spcPct val="90000"/>
              </a:lnSpc>
            </a:pPr>
            <a:r>
              <a:rPr lang="en-US">
                <a:latin typeface="Times New Roman" charset="0"/>
                <a:ea typeface="ＭＳ Ｐゴシック" charset="0"/>
              </a:rPr>
              <a:t>Direct infringement</a:t>
            </a:r>
          </a:p>
          <a:p>
            <a:pPr lvl="1">
              <a:lnSpc>
                <a:spcPct val="90000"/>
              </a:lnSpc>
            </a:pPr>
            <a:r>
              <a:rPr lang="en-US">
                <a:latin typeface="Times New Roman" charset="0"/>
                <a:ea typeface="ＭＳ Ｐゴシック" charset="0"/>
              </a:rPr>
              <a:t>Financial interest in the infringement</a:t>
            </a:r>
          </a:p>
          <a:p>
            <a:pPr lvl="1">
              <a:lnSpc>
                <a:spcPct val="90000"/>
              </a:lnSpc>
            </a:pPr>
            <a:r>
              <a:rPr lang="en-US">
                <a:latin typeface="Times New Roman" charset="0"/>
                <a:ea typeface="ＭＳ Ｐゴシック" charset="0"/>
              </a:rPr>
              <a:t>Right and ability to supervise the direct infringer</a:t>
            </a:r>
          </a:p>
          <a:p>
            <a:pPr>
              <a:lnSpc>
                <a:spcPct val="90000"/>
              </a:lnSpc>
            </a:pPr>
            <a:endParaRPr lang="en-US">
              <a:latin typeface="Times New Roman" charset="0"/>
              <a:ea typeface="ＭＳ Ｐゴシック" charset="0"/>
              <a:cs typeface="ＭＳ Ｐゴシック" charset="0"/>
            </a:endParaRPr>
          </a:p>
        </p:txBody>
      </p:sp>
      <p:sp>
        <p:nvSpPr>
          <p:cNvPr id="247812" name="Rectangle 4"/>
          <p:cNvSpPr>
            <a:spLocks noGrp="1" noChangeArrowheads="1"/>
          </p:cNvSpPr>
          <p:nvPr>
            <p:ph type="body" sz="half" idx="2"/>
          </p:nvPr>
        </p:nvSpPr>
        <p:spPr>
          <a:xfrm>
            <a:off x="4648200" y="1066800"/>
            <a:ext cx="4343400" cy="5486400"/>
          </a:xfrm>
        </p:spPr>
        <p:txBody>
          <a:bodyPr/>
          <a:lstStyle/>
          <a:p>
            <a:pPr>
              <a:lnSpc>
                <a:spcPct val="90000"/>
              </a:lnSpc>
            </a:pPr>
            <a:r>
              <a:rPr lang="en-US" i="1">
                <a:solidFill>
                  <a:srgbClr val="3333FF"/>
                </a:solidFill>
                <a:latin typeface="Times New Roman" charset="0"/>
                <a:ea typeface="ＭＳ Ｐゴシック" charset="0"/>
                <a:cs typeface="ＭＳ Ｐゴシック" charset="0"/>
              </a:rPr>
              <a:t>Aimster</a:t>
            </a:r>
            <a:r>
              <a:rPr lang="en-US">
                <a:solidFill>
                  <a:srgbClr val="3333FF"/>
                </a:solidFill>
                <a:latin typeface="Times New Roman" charset="0"/>
                <a:ea typeface="ＭＳ Ｐゴシック" charset="0"/>
                <a:cs typeface="ＭＳ Ｐゴシック" charset="0"/>
              </a:rPr>
              <a:t>: CI because:</a:t>
            </a:r>
          </a:p>
          <a:p>
            <a:pPr lvl="1">
              <a:lnSpc>
                <a:spcPct val="90000"/>
              </a:lnSpc>
            </a:pPr>
            <a:r>
              <a:rPr lang="en-US">
                <a:solidFill>
                  <a:srgbClr val="3333FF"/>
                </a:solidFill>
                <a:latin typeface="Times New Roman" charset="0"/>
                <a:ea typeface="ＭＳ Ｐゴシック" charset="0"/>
              </a:rPr>
              <a:t>Ds failed to establish any legitimate uses of the systems:  COSNU defense inapplicable</a:t>
            </a:r>
          </a:p>
          <a:p>
            <a:pPr lvl="1">
              <a:lnSpc>
                <a:spcPct val="90000"/>
              </a:lnSpc>
            </a:pPr>
            <a:r>
              <a:rPr lang="ja-JP" altLang="en-US">
                <a:solidFill>
                  <a:srgbClr val="3333FF"/>
                </a:solidFill>
                <a:latin typeface="Times New Roman" charset="0"/>
                <a:ea typeface="ＭＳ Ｐゴシック" charset="0"/>
              </a:rPr>
              <a:t>“</a:t>
            </a:r>
            <a:r>
              <a:rPr lang="en-US">
                <a:solidFill>
                  <a:srgbClr val="3333FF"/>
                </a:solidFill>
                <a:latin typeface="Times New Roman" charset="0"/>
                <a:ea typeface="ＭＳ Ｐゴシック" charset="0"/>
              </a:rPr>
              <a:t>Willful blindness</a:t>
            </a:r>
            <a:r>
              <a:rPr lang="ja-JP" altLang="en-US">
                <a:solidFill>
                  <a:srgbClr val="3333FF"/>
                </a:solidFill>
                <a:latin typeface="Times New Roman" charset="0"/>
                <a:ea typeface="ＭＳ Ｐゴシック" charset="0"/>
              </a:rPr>
              <a:t>”</a:t>
            </a:r>
            <a:r>
              <a:rPr lang="en-US">
                <a:solidFill>
                  <a:srgbClr val="3333FF"/>
                </a:solidFill>
                <a:latin typeface="Times New Roman" charset="0"/>
                <a:ea typeface="ＭＳ Ｐゴシック" charset="0"/>
              </a:rPr>
              <a:t> constitutes knowledge</a:t>
            </a:r>
          </a:p>
          <a:p>
            <a:pPr lvl="1">
              <a:lnSpc>
                <a:spcPct val="90000"/>
              </a:lnSpc>
            </a:pPr>
            <a:r>
              <a:rPr lang="en-US">
                <a:solidFill>
                  <a:srgbClr val="3333FF"/>
                </a:solidFill>
                <a:latin typeface="Times New Roman" charset="0"/>
                <a:ea typeface="ＭＳ Ｐゴシック" charset="0"/>
              </a:rPr>
              <a:t>Ds actively encouraged infringement</a:t>
            </a:r>
          </a:p>
          <a:p>
            <a:pPr>
              <a:lnSpc>
                <a:spcPct val="90000"/>
              </a:lnSpc>
            </a:pPr>
            <a:r>
              <a:rPr lang="en-US" i="1">
                <a:solidFill>
                  <a:srgbClr val="3333FF"/>
                </a:solidFill>
                <a:latin typeface="Times New Roman" charset="0"/>
                <a:ea typeface="ＭＳ Ｐゴシック" charset="0"/>
                <a:cs typeface="ＭＳ Ｐゴシック" charset="0"/>
              </a:rPr>
              <a:t>Aimster</a:t>
            </a:r>
            <a:r>
              <a:rPr lang="en-US">
                <a:solidFill>
                  <a:srgbClr val="3333FF"/>
                </a:solidFill>
                <a:latin typeface="Times New Roman" charset="0"/>
                <a:ea typeface="ＭＳ Ｐゴシック" charset="0"/>
                <a:cs typeface="ＭＳ Ｐゴシック" charset="0"/>
              </a:rPr>
              <a:t>:  VI uncertain because:</a:t>
            </a:r>
          </a:p>
          <a:p>
            <a:pPr lvl="1">
              <a:lnSpc>
                <a:spcPct val="90000"/>
              </a:lnSpc>
            </a:pPr>
            <a:r>
              <a:rPr lang="ja-JP" altLang="en-US">
                <a:solidFill>
                  <a:srgbClr val="3333FF"/>
                </a:solidFill>
                <a:latin typeface="Times New Roman" charset="0"/>
                <a:ea typeface="ＭＳ Ｐゴシック" charset="0"/>
              </a:rPr>
              <a:t>“</a:t>
            </a:r>
            <a:r>
              <a:rPr lang="en-US">
                <a:solidFill>
                  <a:srgbClr val="3333FF"/>
                </a:solidFill>
                <a:latin typeface="Times New Roman" charset="0"/>
                <a:ea typeface="ＭＳ Ｐゴシック" charset="0"/>
              </a:rPr>
              <a:t>Willful blindness</a:t>
            </a:r>
            <a:r>
              <a:rPr lang="ja-JP" altLang="en-US">
                <a:solidFill>
                  <a:srgbClr val="3333FF"/>
                </a:solidFill>
                <a:latin typeface="Times New Roman" charset="0"/>
                <a:ea typeface="ＭＳ Ｐゴシック" charset="0"/>
              </a:rPr>
              <a:t>”</a:t>
            </a:r>
            <a:r>
              <a:rPr lang="en-US">
                <a:solidFill>
                  <a:srgbClr val="3333FF"/>
                </a:solidFill>
                <a:latin typeface="Times New Roman" charset="0"/>
                <a:ea typeface="ＭＳ Ｐゴシック" charset="0"/>
              </a:rPr>
              <a:t> may not be sufficient to treat Ds as a principal</a:t>
            </a:r>
          </a:p>
        </p:txBody>
      </p:sp>
      <p:sp>
        <p:nvSpPr>
          <p:cNvPr id="247813" name="Line 5"/>
          <p:cNvSpPr>
            <a:spLocks noChangeShapeType="1"/>
          </p:cNvSpPr>
          <p:nvPr/>
        </p:nvSpPr>
        <p:spPr bwMode="auto">
          <a:xfrm flipH="1" flipV="1">
            <a:off x="3429000" y="2743200"/>
            <a:ext cx="1752600" cy="381000"/>
          </a:xfrm>
          <a:prstGeom prst="line">
            <a:avLst/>
          </a:prstGeom>
          <a:noFill/>
          <a:ln w="12700">
            <a:solidFill>
              <a:srgbClr val="3333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7814" name="Line 6"/>
          <p:cNvSpPr>
            <a:spLocks noChangeShapeType="1"/>
          </p:cNvSpPr>
          <p:nvPr/>
        </p:nvSpPr>
        <p:spPr bwMode="auto">
          <a:xfrm flipH="1" flipV="1">
            <a:off x="3581400" y="3505200"/>
            <a:ext cx="1600200" cy="381000"/>
          </a:xfrm>
          <a:prstGeom prst="line">
            <a:avLst/>
          </a:prstGeom>
          <a:noFill/>
          <a:ln w="12700">
            <a:solidFill>
              <a:srgbClr val="3333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7815" name="Line 7"/>
          <p:cNvSpPr>
            <a:spLocks noChangeShapeType="1"/>
          </p:cNvSpPr>
          <p:nvPr/>
        </p:nvSpPr>
        <p:spPr bwMode="auto">
          <a:xfrm flipH="1">
            <a:off x="3429000" y="5486400"/>
            <a:ext cx="1752600" cy="304800"/>
          </a:xfrm>
          <a:prstGeom prst="line">
            <a:avLst/>
          </a:prstGeom>
          <a:noFill/>
          <a:ln w="12700">
            <a:solidFill>
              <a:srgbClr val="3333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3158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i="1">
                <a:latin typeface="Times New Roman" charset="0"/>
                <a:ea typeface="ＭＳ Ｐゴシック" charset="0"/>
                <a:cs typeface="ＭＳ Ｐゴシック" charset="0"/>
              </a:rPr>
              <a:t>Aimster</a:t>
            </a:r>
            <a:r>
              <a:rPr lang="en-US">
                <a:latin typeface="Times New Roman" charset="0"/>
                <a:ea typeface="ＭＳ Ｐゴシック" charset="0"/>
                <a:cs typeface="ＭＳ Ｐゴシック" charset="0"/>
              </a:rPr>
              <a:t> deviates from </a:t>
            </a:r>
            <a:r>
              <a:rPr lang="en-US" i="1">
                <a:latin typeface="Times New Roman" charset="0"/>
                <a:ea typeface="ＭＳ Ｐゴシック" charset="0"/>
                <a:cs typeface="ＭＳ Ｐゴシック" charset="0"/>
              </a:rPr>
              <a:t>Sony</a:t>
            </a:r>
          </a:p>
        </p:txBody>
      </p:sp>
      <p:sp>
        <p:nvSpPr>
          <p:cNvPr id="1563651" name="Rectangle 3"/>
          <p:cNvSpPr>
            <a:spLocks noGrp="1" noChangeArrowheads="1"/>
          </p:cNvSpPr>
          <p:nvPr>
            <p:ph type="body" idx="1"/>
          </p:nvPr>
        </p:nvSpPr>
        <p:spPr/>
        <p:txBody>
          <a:bodyPr/>
          <a:lstStyle/>
          <a:p>
            <a:r>
              <a:rPr lang="en-US" sz="2800" dirty="0">
                <a:latin typeface="Times New Roman" charset="0"/>
                <a:ea typeface="ＭＳ Ｐゴシック" charset="0"/>
                <a:cs typeface="ＭＳ Ｐゴシック" charset="0"/>
              </a:rPr>
              <a:t>To trigger the COSNU defense, a defendant must demonstrate that its product </a:t>
            </a:r>
            <a:r>
              <a:rPr lang="en-US" sz="2800" u="sng" dirty="0">
                <a:latin typeface="Times New Roman" charset="0"/>
                <a:ea typeface="ＭＳ Ｐゴシック" charset="0"/>
                <a:cs typeface="ＭＳ Ｐゴシック" charset="0"/>
              </a:rPr>
              <a:t>has</a:t>
            </a:r>
            <a:r>
              <a:rPr lang="en-US" sz="2800" dirty="0">
                <a:latin typeface="Times New Roman" charset="0"/>
                <a:ea typeface="ＭＳ Ｐゴシック" charset="0"/>
                <a:cs typeface="ＭＳ Ｐゴシック" charset="0"/>
              </a:rPr>
              <a:t> substantial </a:t>
            </a:r>
            <a:r>
              <a:rPr lang="en-US" sz="2800" dirty="0" err="1">
                <a:latin typeface="Times New Roman" charset="0"/>
                <a:ea typeface="ＭＳ Ｐゴシック" charset="0"/>
                <a:cs typeface="ＭＳ Ｐゴシック" charset="0"/>
              </a:rPr>
              <a:t>noninfringing</a:t>
            </a:r>
            <a:r>
              <a:rPr lang="en-US" sz="2800" dirty="0">
                <a:latin typeface="Times New Roman" charset="0"/>
                <a:ea typeface="ＭＳ Ｐゴシック" charset="0"/>
                <a:cs typeface="ＭＳ Ｐゴシック" charset="0"/>
              </a:rPr>
              <a:t> uses, not merely that it is </a:t>
            </a:r>
            <a:r>
              <a:rPr lang="en-US" sz="2800" u="sng" dirty="0">
                <a:latin typeface="Times New Roman" charset="0"/>
                <a:ea typeface="ＭＳ Ｐゴシック" charset="0"/>
                <a:cs typeface="ＭＳ Ｐゴシック" charset="0"/>
              </a:rPr>
              <a:t>capable</a:t>
            </a:r>
            <a:r>
              <a:rPr lang="en-US" sz="2800" dirty="0">
                <a:latin typeface="Times New Roman" charset="0"/>
                <a:ea typeface="ＭＳ Ｐゴシック" charset="0"/>
                <a:cs typeface="ＭＳ Ｐゴシック" charset="0"/>
              </a:rPr>
              <a:t> of substantial </a:t>
            </a:r>
            <a:r>
              <a:rPr lang="en-US" sz="2800" dirty="0" err="1">
                <a:latin typeface="Times New Roman" charset="0"/>
                <a:ea typeface="ＭＳ Ｐゴシック" charset="0"/>
                <a:cs typeface="ＭＳ Ｐゴシック" charset="0"/>
              </a:rPr>
              <a:t>noninfringing</a:t>
            </a:r>
            <a:r>
              <a:rPr lang="en-US" sz="2800" dirty="0">
                <a:latin typeface="Times New Roman" charset="0"/>
                <a:ea typeface="ＭＳ Ｐゴシック" charset="0"/>
                <a:cs typeface="ＭＳ Ｐゴシック" charset="0"/>
              </a:rPr>
              <a:t> uses</a:t>
            </a:r>
          </a:p>
          <a:p>
            <a:r>
              <a:rPr lang="en-US" sz="2800" dirty="0">
                <a:latin typeface="Times New Roman" charset="0"/>
                <a:ea typeface="ＭＳ Ｐゴシック" charset="0"/>
                <a:cs typeface="ＭＳ Ｐゴシック" charset="0"/>
              </a:rPr>
              <a:t>Even if the defendant makes such a showing, if the infringing uses are substantial, the defendant must also show that it would have been </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disproportionately costly</a:t>
            </a:r>
            <a:r>
              <a:rPr lang="ja-JP" altLang="en-US" sz="2800" dirty="0">
                <a:latin typeface="Times New Roman" charset="0"/>
                <a:ea typeface="ＭＳ Ｐゴシック" charset="0"/>
                <a:cs typeface="ＭＳ Ｐゴシック" charset="0"/>
              </a:rPr>
              <a:t>”</a:t>
            </a:r>
            <a:r>
              <a:rPr lang="en-US" sz="2800" dirty="0">
                <a:latin typeface="Times New Roman" charset="0"/>
                <a:ea typeface="ＭＳ Ｐゴシック" charset="0"/>
                <a:cs typeface="ＭＳ Ｐゴシック" charset="0"/>
              </a:rPr>
              <a:t> to design its product so as to eliminate or reduce the infringing uses</a:t>
            </a:r>
          </a:p>
        </p:txBody>
      </p:sp>
    </p:spTree>
    <p:extLst>
      <p:ext uri="{BB962C8B-B14F-4D97-AF65-F5344CB8AC3E}">
        <p14:creationId xmlns:p14="http://schemas.microsoft.com/office/powerpoint/2010/main" val="4205015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3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6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2"/>
          <p:cNvSpPr>
            <a:spLocks noChangeArrowheads="1"/>
          </p:cNvSpPr>
          <p:nvPr/>
        </p:nvSpPr>
        <p:spPr bwMode="auto">
          <a:xfrm>
            <a:off x="1295400" y="2286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1</a:t>
            </a:r>
          </a:p>
        </p:txBody>
      </p:sp>
      <p:sp>
        <p:nvSpPr>
          <p:cNvPr id="276483" name="AutoShape 3"/>
          <p:cNvSpPr>
            <a:spLocks noChangeArrowheads="1"/>
          </p:cNvSpPr>
          <p:nvPr/>
        </p:nvSpPr>
        <p:spPr bwMode="auto">
          <a:xfrm>
            <a:off x="228600" y="16764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3</a:t>
            </a:r>
          </a:p>
        </p:txBody>
      </p:sp>
      <p:sp>
        <p:nvSpPr>
          <p:cNvPr id="276484" name="AutoShape 4"/>
          <p:cNvSpPr>
            <a:spLocks noChangeArrowheads="1"/>
          </p:cNvSpPr>
          <p:nvPr/>
        </p:nvSpPr>
        <p:spPr bwMode="auto">
          <a:xfrm>
            <a:off x="609600" y="9144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2</a:t>
            </a:r>
          </a:p>
        </p:txBody>
      </p:sp>
      <p:sp>
        <p:nvSpPr>
          <p:cNvPr id="276485" name="Rectangle 5"/>
          <p:cNvSpPr>
            <a:spLocks noChangeArrowheads="1"/>
          </p:cNvSpPr>
          <p:nvPr/>
        </p:nvSpPr>
        <p:spPr bwMode="auto">
          <a:xfrm>
            <a:off x="2133600" y="1524000"/>
            <a:ext cx="1295400" cy="762000"/>
          </a:xfrm>
          <a:prstGeom prst="rect">
            <a:avLst/>
          </a:prstGeom>
          <a:solidFill>
            <a:schemeClr val="folHlink"/>
          </a:solidFill>
          <a:ln w="28575">
            <a:solidFill>
              <a:schemeClr val="tx1"/>
            </a:solidFill>
            <a:miter lim="800000"/>
            <a:headEnd/>
            <a:tailEnd/>
          </a:ln>
        </p:spPr>
        <p:txBody>
          <a:bodyPr wrap="none" anchor="ctr"/>
          <a:lstStyle/>
          <a:p>
            <a:pPr algn="ctr"/>
            <a:r>
              <a:rPr lang="en-US"/>
              <a:t>Central</a:t>
            </a:r>
          </a:p>
          <a:p>
            <a:pPr algn="ctr"/>
            <a:r>
              <a:rPr lang="en-US"/>
              <a:t>Server</a:t>
            </a:r>
          </a:p>
        </p:txBody>
      </p:sp>
      <p:sp>
        <p:nvSpPr>
          <p:cNvPr id="276486" name="AutoShape 6"/>
          <p:cNvSpPr>
            <a:spLocks noChangeArrowheads="1"/>
          </p:cNvSpPr>
          <p:nvPr/>
        </p:nvSpPr>
        <p:spPr bwMode="auto">
          <a:xfrm>
            <a:off x="2971800" y="2743200"/>
            <a:ext cx="1524000" cy="9144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en-US"/>
              <a:t>SuperNode</a:t>
            </a:r>
          </a:p>
        </p:txBody>
      </p:sp>
      <p:sp>
        <p:nvSpPr>
          <p:cNvPr id="276487" name="AutoShape 7"/>
          <p:cNvSpPr>
            <a:spLocks noChangeArrowheads="1"/>
          </p:cNvSpPr>
          <p:nvPr/>
        </p:nvSpPr>
        <p:spPr bwMode="auto">
          <a:xfrm>
            <a:off x="4876800" y="4343400"/>
            <a:ext cx="1524000" cy="9144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en-US"/>
              <a:t>SuperNode</a:t>
            </a:r>
          </a:p>
        </p:txBody>
      </p:sp>
      <p:sp>
        <p:nvSpPr>
          <p:cNvPr id="276488" name="AutoShape 8"/>
          <p:cNvSpPr>
            <a:spLocks noChangeArrowheads="1"/>
          </p:cNvSpPr>
          <p:nvPr/>
        </p:nvSpPr>
        <p:spPr bwMode="auto">
          <a:xfrm>
            <a:off x="5715000" y="2209800"/>
            <a:ext cx="1524000" cy="914400"/>
          </a:xfrm>
          <a:prstGeom prst="roundRect">
            <a:avLst>
              <a:gd name="adj" fmla="val 16667"/>
            </a:avLst>
          </a:prstGeom>
          <a:solidFill>
            <a:schemeClr val="bg1"/>
          </a:solidFill>
          <a:ln w="28575">
            <a:solidFill>
              <a:schemeClr val="tx1"/>
            </a:solidFill>
            <a:round/>
            <a:headEnd/>
            <a:tailEnd/>
          </a:ln>
        </p:spPr>
        <p:txBody>
          <a:bodyPr wrap="none" anchor="ctr"/>
          <a:lstStyle/>
          <a:p>
            <a:pPr algn="ctr"/>
            <a:r>
              <a:rPr lang="en-US"/>
              <a:t>SuperNode</a:t>
            </a:r>
          </a:p>
        </p:txBody>
      </p:sp>
      <p:sp>
        <p:nvSpPr>
          <p:cNvPr id="276489" name="AutoShape 9"/>
          <p:cNvSpPr>
            <a:spLocks noChangeArrowheads="1"/>
          </p:cNvSpPr>
          <p:nvPr/>
        </p:nvSpPr>
        <p:spPr bwMode="auto">
          <a:xfrm>
            <a:off x="7848600" y="27432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7</a:t>
            </a:r>
          </a:p>
        </p:txBody>
      </p:sp>
      <p:sp>
        <p:nvSpPr>
          <p:cNvPr id="276490" name="AutoShape 10"/>
          <p:cNvSpPr>
            <a:spLocks noChangeArrowheads="1"/>
          </p:cNvSpPr>
          <p:nvPr/>
        </p:nvSpPr>
        <p:spPr bwMode="auto">
          <a:xfrm>
            <a:off x="7772400" y="17526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8</a:t>
            </a:r>
          </a:p>
        </p:txBody>
      </p:sp>
      <p:sp>
        <p:nvSpPr>
          <p:cNvPr id="276491" name="AutoShape 11"/>
          <p:cNvSpPr>
            <a:spLocks noChangeArrowheads="1"/>
          </p:cNvSpPr>
          <p:nvPr/>
        </p:nvSpPr>
        <p:spPr bwMode="auto">
          <a:xfrm>
            <a:off x="6553200" y="10668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9</a:t>
            </a:r>
          </a:p>
        </p:txBody>
      </p:sp>
      <p:sp>
        <p:nvSpPr>
          <p:cNvPr id="276492" name="AutoShape 12"/>
          <p:cNvSpPr>
            <a:spLocks noChangeArrowheads="1"/>
          </p:cNvSpPr>
          <p:nvPr/>
        </p:nvSpPr>
        <p:spPr bwMode="auto">
          <a:xfrm>
            <a:off x="6705600" y="57912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6</a:t>
            </a:r>
          </a:p>
        </p:txBody>
      </p:sp>
      <p:sp>
        <p:nvSpPr>
          <p:cNvPr id="276493" name="AutoShape 13"/>
          <p:cNvSpPr>
            <a:spLocks noChangeArrowheads="1"/>
          </p:cNvSpPr>
          <p:nvPr/>
        </p:nvSpPr>
        <p:spPr bwMode="auto">
          <a:xfrm>
            <a:off x="4953000" y="60198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5</a:t>
            </a:r>
          </a:p>
        </p:txBody>
      </p:sp>
      <p:sp>
        <p:nvSpPr>
          <p:cNvPr id="276494" name="AutoShape 14"/>
          <p:cNvSpPr>
            <a:spLocks noChangeArrowheads="1"/>
          </p:cNvSpPr>
          <p:nvPr/>
        </p:nvSpPr>
        <p:spPr bwMode="auto">
          <a:xfrm>
            <a:off x="3429000" y="5562600"/>
            <a:ext cx="1143000" cy="533400"/>
          </a:xfrm>
          <a:prstGeom prst="roundRect">
            <a:avLst>
              <a:gd name="adj" fmla="val 16667"/>
            </a:avLst>
          </a:prstGeom>
          <a:solidFill>
            <a:schemeClr val="accent1"/>
          </a:solidFill>
          <a:ln w="28575">
            <a:solidFill>
              <a:schemeClr val="tx1"/>
            </a:solidFill>
            <a:round/>
            <a:headEnd/>
            <a:tailEnd/>
          </a:ln>
        </p:spPr>
        <p:txBody>
          <a:bodyPr wrap="none" anchor="ctr"/>
          <a:lstStyle/>
          <a:p>
            <a:pPr algn="ctr"/>
            <a:r>
              <a:rPr lang="en-US"/>
              <a:t>User 4</a:t>
            </a:r>
          </a:p>
        </p:txBody>
      </p:sp>
      <p:sp>
        <p:nvSpPr>
          <p:cNvPr id="276495" name="Text Box 15"/>
          <p:cNvSpPr txBox="1">
            <a:spLocks noChangeArrowheads="1"/>
          </p:cNvSpPr>
          <p:nvPr/>
        </p:nvSpPr>
        <p:spPr bwMode="auto">
          <a:xfrm>
            <a:off x="212725" y="6134100"/>
            <a:ext cx="24431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Adapted from Webnoize</a:t>
            </a:r>
          </a:p>
        </p:txBody>
      </p:sp>
      <p:sp>
        <p:nvSpPr>
          <p:cNvPr id="276496" name="Line 16"/>
          <p:cNvSpPr>
            <a:spLocks noChangeShapeType="1"/>
          </p:cNvSpPr>
          <p:nvPr/>
        </p:nvSpPr>
        <p:spPr bwMode="auto">
          <a:xfrm>
            <a:off x="2057400" y="762000"/>
            <a:ext cx="304800" cy="6858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497" name="Line 17"/>
          <p:cNvSpPr>
            <a:spLocks noChangeShapeType="1"/>
          </p:cNvSpPr>
          <p:nvPr/>
        </p:nvSpPr>
        <p:spPr bwMode="auto">
          <a:xfrm>
            <a:off x="1676400" y="1447800"/>
            <a:ext cx="381000" cy="2286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498" name="Line 18"/>
          <p:cNvSpPr>
            <a:spLocks noChangeShapeType="1"/>
          </p:cNvSpPr>
          <p:nvPr/>
        </p:nvSpPr>
        <p:spPr bwMode="auto">
          <a:xfrm>
            <a:off x="1371600" y="2057400"/>
            <a:ext cx="76200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499" name="Line 19"/>
          <p:cNvSpPr>
            <a:spLocks noChangeShapeType="1"/>
          </p:cNvSpPr>
          <p:nvPr/>
        </p:nvSpPr>
        <p:spPr bwMode="auto">
          <a:xfrm>
            <a:off x="3124200" y="2286000"/>
            <a:ext cx="228600" cy="457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500" name="Freeform 20"/>
          <p:cNvSpPr>
            <a:spLocks/>
          </p:cNvSpPr>
          <p:nvPr/>
        </p:nvSpPr>
        <p:spPr bwMode="auto">
          <a:xfrm>
            <a:off x="3581400" y="3733800"/>
            <a:ext cx="1219200" cy="1143000"/>
          </a:xfrm>
          <a:custGeom>
            <a:avLst/>
            <a:gdLst>
              <a:gd name="T0" fmla="*/ 0 w 768"/>
              <a:gd name="T1" fmla="*/ 0 h 720"/>
              <a:gd name="T2" fmla="*/ 228600 w 768"/>
              <a:gd name="T3" fmla="*/ 838200 h 720"/>
              <a:gd name="T4" fmla="*/ 1219200 w 768"/>
              <a:gd name="T5" fmla="*/ 1143000 h 720"/>
              <a:gd name="T6" fmla="*/ 0 60000 65536"/>
              <a:gd name="T7" fmla="*/ 0 60000 65536"/>
              <a:gd name="T8" fmla="*/ 0 60000 65536"/>
              <a:gd name="T9" fmla="*/ 0 w 768"/>
              <a:gd name="T10" fmla="*/ 0 h 720"/>
              <a:gd name="T11" fmla="*/ 768 w 768"/>
              <a:gd name="T12" fmla="*/ 720 h 720"/>
            </a:gdLst>
            <a:ahLst/>
            <a:cxnLst>
              <a:cxn ang="T6">
                <a:pos x="T0" y="T1"/>
              </a:cxn>
              <a:cxn ang="T7">
                <a:pos x="T2" y="T3"/>
              </a:cxn>
              <a:cxn ang="T8">
                <a:pos x="T4" y="T5"/>
              </a:cxn>
            </a:cxnLst>
            <a:rect l="T9" t="T10" r="T11" b="T12"/>
            <a:pathLst>
              <a:path w="768" h="720">
                <a:moveTo>
                  <a:pt x="0" y="0"/>
                </a:moveTo>
                <a:cubicBezTo>
                  <a:pt x="8" y="204"/>
                  <a:pt x="16" y="408"/>
                  <a:pt x="144" y="528"/>
                </a:cubicBezTo>
                <a:cubicBezTo>
                  <a:pt x="272" y="648"/>
                  <a:pt x="664" y="688"/>
                  <a:pt x="768" y="720"/>
                </a:cubicBezTo>
              </a:path>
            </a:pathLst>
          </a:custGeom>
          <a:noFill/>
          <a:ln w="571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6501" name="Freeform 21"/>
          <p:cNvSpPr>
            <a:spLocks/>
          </p:cNvSpPr>
          <p:nvPr/>
        </p:nvSpPr>
        <p:spPr bwMode="auto">
          <a:xfrm>
            <a:off x="6400800" y="3200400"/>
            <a:ext cx="965200" cy="1676400"/>
          </a:xfrm>
          <a:custGeom>
            <a:avLst/>
            <a:gdLst>
              <a:gd name="T0" fmla="*/ 0 w 608"/>
              <a:gd name="T1" fmla="*/ 1676400 h 1056"/>
              <a:gd name="T2" fmla="*/ 838200 w 608"/>
              <a:gd name="T3" fmla="*/ 990600 h 1056"/>
              <a:gd name="T4" fmla="*/ 762000 w 608"/>
              <a:gd name="T5" fmla="*/ 0 h 1056"/>
              <a:gd name="T6" fmla="*/ 0 60000 65536"/>
              <a:gd name="T7" fmla="*/ 0 60000 65536"/>
              <a:gd name="T8" fmla="*/ 0 60000 65536"/>
              <a:gd name="T9" fmla="*/ 0 w 608"/>
              <a:gd name="T10" fmla="*/ 0 h 1056"/>
              <a:gd name="T11" fmla="*/ 608 w 608"/>
              <a:gd name="T12" fmla="*/ 1056 h 1056"/>
            </a:gdLst>
            <a:ahLst/>
            <a:cxnLst>
              <a:cxn ang="T6">
                <a:pos x="T0" y="T1"/>
              </a:cxn>
              <a:cxn ang="T7">
                <a:pos x="T2" y="T3"/>
              </a:cxn>
              <a:cxn ang="T8">
                <a:pos x="T4" y="T5"/>
              </a:cxn>
            </a:cxnLst>
            <a:rect l="T9" t="T10" r="T11" b="T12"/>
            <a:pathLst>
              <a:path w="608" h="1056">
                <a:moveTo>
                  <a:pt x="0" y="1056"/>
                </a:moveTo>
                <a:cubicBezTo>
                  <a:pt x="224" y="928"/>
                  <a:pt x="448" y="800"/>
                  <a:pt x="528" y="624"/>
                </a:cubicBezTo>
                <a:cubicBezTo>
                  <a:pt x="608" y="448"/>
                  <a:pt x="544" y="224"/>
                  <a:pt x="480" y="0"/>
                </a:cubicBezTo>
              </a:path>
            </a:pathLst>
          </a:custGeom>
          <a:noFill/>
          <a:ln w="571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6502" name="Freeform 22"/>
          <p:cNvSpPr>
            <a:spLocks/>
          </p:cNvSpPr>
          <p:nvPr/>
        </p:nvSpPr>
        <p:spPr bwMode="auto">
          <a:xfrm>
            <a:off x="4114800" y="1981200"/>
            <a:ext cx="1600200" cy="685800"/>
          </a:xfrm>
          <a:custGeom>
            <a:avLst/>
            <a:gdLst>
              <a:gd name="T0" fmla="*/ 1600200 w 1008"/>
              <a:gd name="T1" fmla="*/ 228600 h 432"/>
              <a:gd name="T2" fmla="*/ 609600 w 1008"/>
              <a:gd name="T3" fmla="*/ 76200 h 432"/>
              <a:gd name="T4" fmla="*/ 0 w 1008"/>
              <a:gd name="T5" fmla="*/ 685800 h 432"/>
              <a:gd name="T6" fmla="*/ 0 60000 65536"/>
              <a:gd name="T7" fmla="*/ 0 60000 65536"/>
              <a:gd name="T8" fmla="*/ 0 60000 65536"/>
              <a:gd name="T9" fmla="*/ 0 w 1008"/>
              <a:gd name="T10" fmla="*/ 0 h 432"/>
              <a:gd name="T11" fmla="*/ 1008 w 1008"/>
              <a:gd name="T12" fmla="*/ 432 h 432"/>
            </a:gdLst>
            <a:ahLst/>
            <a:cxnLst>
              <a:cxn ang="T6">
                <a:pos x="T0" y="T1"/>
              </a:cxn>
              <a:cxn ang="T7">
                <a:pos x="T2" y="T3"/>
              </a:cxn>
              <a:cxn ang="T8">
                <a:pos x="T4" y="T5"/>
              </a:cxn>
            </a:cxnLst>
            <a:rect l="T9" t="T10" r="T11" b="T12"/>
            <a:pathLst>
              <a:path w="1008" h="432">
                <a:moveTo>
                  <a:pt x="1008" y="144"/>
                </a:moveTo>
                <a:cubicBezTo>
                  <a:pt x="780" y="72"/>
                  <a:pt x="552" y="0"/>
                  <a:pt x="384" y="48"/>
                </a:cubicBezTo>
                <a:cubicBezTo>
                  <a:pt x="216" y="96"/>
                  <a:pt x="108" y="264"/>
                  <a:pt x="0" y="432"/>
                </a:cubicBezTo>
              </a:path>
            </a:pathLst>
          </a:custGeom>
          <a:noFill/>
          <a:ln w="571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6503" name="Line 23"/>
          <p:cNvSpPr>
            <a:spLocks noChangeShapeType="1"/>
          </p:cNvSpPr>
          <p:nvPr/>
        </p:nvSpPr>
        <p:spPr bwMode="auto">
          <a:xfrm flipV="1">
            <a:off x="4572000" y="5181600"/>
            <a:ext cx="381000" cy="381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04" name="Line 24"/>
          <p:cNvSpPr>
            <a:spLocks noChangeShapeType="1"/>
          </p:cNvSpPr>
          <p:nvPr/>
        </p:nvSpPr>
        <p:spPr bwMode="auto">
          <a:xfrm flipV="1">
            <a:off x="5715000" y="5257800"/>
            <a:ext cx="0" cy="7620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05" name="Line 25"/>
          <p:cNvSpPr>
            <a:spLocks noChangeShapeType="1"/>
          </p:cNvSpPr>
          <p:nvPr/>
        </p:nvSpPr>
        <p:spPr bwMode="auto">
          <a:xfrm flipH="1" flipV="1">
            <a:off x="6324600" y="5257800"/>
            <a:ext cx="457200" cy="533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06" name="Line 26"/>
          <p:cNvSpPr>
            <a:spLocks noChangeShapeType="1"/>
          </p:cNvSpPr>
          <p:nvPr/>
        </p:nvSpPr>
        <p:spPr bwMode="auto">
          <a:xfrm flipH="1" flipV="1">
            <a:off x="7239000" y="2895600"/>
            <a:ext cx="609600" cy="762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07" name="Line 27"/>
          <p:cNvSpPr>
            <a:spLocks noChangeShapeType="1"/>
          </p:cNvSpPr>
          <p:nvPr/>
        </p:nvSpPr>
        <p:spPr bwMode="auto">
          <a:xfrm flipH="1">
            <a:off x="7239000" y="2133600"/>
            <a:ext cx="533400" cy="304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08" name="Line 28"/>
          <p:cNvSpPr>
            <a:spLocks noChangeShapeType="1"/>
          </p:cNvSpPr>
          <p:nvPr/>
        </p:nvSpPr>
        <p:spPr bwMode="auto">
          <a:xfrm flipH="1">
            <a:off x="6781800" y="1600200"/>
            <a:ext cx="76200" cy="609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09" name="Oval 29"/>
          <p:cNvSpPr>
            <a:spLocks noChangeArrowheads="1"/>
          </p:cNvSpPr>
          <p:nvPr/>
        </p:nvSpPr>
        <p:spPr bwMode="auto">
          <a:xfrm>
            <a:off x="6781800" y="5867400"/>
            <a:ext cx="381000" cy="3810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6510" name="Oval 30"/>
          <p:cNvSpPr>
            <a:spLocks noChangeArrowheads="1"/>
          </p:cNvSpPr>
          <p:nvPr/>
        </p:nvSpPr>
        <p:spPr bwMode="auto">
          <a:xfrm>
            <a:off x="914400" y="1752600"/>
            <a:ext cx="381000" cy="3810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6511" name="Text Box 31"/>
          <p:cNvSpPr txBox="1">
            <a:spLocks noChangeArrowheads="1"/>
          </p:cNvSpPr>
          <p:nvPr/>
        </p:nvSpPr>
        <p:spPr bwMode="auto">
          <a:xfrm>
            <a:off x="7696200" y="152400"/>
            <a:ext cx="1022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Fasttrack</a:t>
            </a:r>
          </a:p>
        </p:txBody>
      </p:sp>
      <p:sp>
        <p:nvSpPr>
          <p:cNvPr id="276512" name="Freeform 32"/>
          <p:cNvSpPr>
            <a:spLocks/>
          </p:cNvSpPr>
          <p:nvPr/>
        </p:nvSpPr>
        <p:spPr bwMode="auto">
          <a:xfrm>
            <a:off x="1143000" y="2133600"/>
            <a:ext cx="5638800" cy="4775200"/>
          </a:xfrm>
          <a:custGeom>
            <a:avLst/>
            <a:gdLst>
              <a:gd name="T0" fmla="*/ 5638800 w 3552"/>
              <a:gd name="T1" fmla="*/ 4038600 h 3008"/>
              <a:gd name="T2" fmla="*/ 5105400 w 3552"/>
              <a:gd name="T3" fmla="*/ 4495800 h 3008"/>
              <a:gd name="T4" fmla="*/ 3200400 w 3552"/>
              <a:gd name="T5" fmla="*/ 4572000 h 3008"/>
              <a:gd name="T6" fmla="*/ 914400 w 3552"/>
              <a:gd name="T7" fmla="*/ 3276600 h 3008"/>
              <a:gd name="T8" fmla="*/ 0 w 3552"/>
              <a:gd name="T9" fmla="*/ 0 h 3008"/>
              <a:gd name="T10" fmla="*/ 0 60000 65536"/>
              <a:gd name="T11" fmla="*/ 0 60000 65536"/>
              <a:gd name="T12" fmla="*/ 0 60000 65536"/>
              <a:gd name="T13" fmla="*/ 0 60000 65536"/>
              <a:gd name="T14" fmla="*/ 0 60000 65536"/>
              <a:gd name="T15" fmla="*/ 0 w 3552"/>
              <a:gd name="T16" fmla="*/ 0 h 3008"/>
              <a:gd name="T17" fmla="*/ 3552 w 3552"/>
              <a:gd name="T18" fmla="*/ 3008 h 3008"/>
            </a:gdLst>
            <a:ahLst/>
            <a:cxnLst>
              <a:cxn ang="T10">
                <a:pos x="T0" y="T1"/>
              </a:cxn>
              <a:cxn ang="T11">
                <a:pos x="T2" y="T3"/>
              </a:cxn>
              <a:cxn ang="T12">
                <a:pos x="T4" y="T5"/>
              </a:cxn>
              <a:cxn ang="T13">
                <a:pos x="T6" y="T7"/>
              </a:cxn>
              <a:cxn ang="T14">
                <a:pos x="T8" y="T9"/>
              </a:cxn>
            </a:cxnLst>
            <a:rect l="T15" t="T16" r="T17" b="T18"/>
            <a:pathLst>
              <a:path w="3552" h="3008">
                <a:moveTo>
                  <a:pt x="3552" y="2544"/>
                </a:moveTo>
                <a:cubicBezTo>
                  <a:pt x="3512" y="2660"/>
                  <a:pt x="3472" y="2776"/>
                  <a:pt x="3216" y="2832"/>
                </a:cubicBezTo>
                <a:cubicBezTo>
                  <a:pt x="2960" y="2888"/>
                  <a:pt x="2456" y="3008"/>
                  <a:pt x="2016" y="2880"/>
                </a:cubicBezTo>
                <a:cubicBezTo>
                  <a:pt x="1576" y="2752"/>
                  <a:pt x="912" y="2544"/>
                  <a:pt x="576" y="2064"/>
                </a:cubicBezTo>
                <a:cubicBezTo>
                  <a:pt x="240" y="1584"/>
                  <a:pt x="120" y="792"/>
                  <a:pt x="0" y="0"/>
                </a:cubicBezTo>
              </a:path>
            </a:pathLst>
          </a:custGeom>
          <a:noFill/>
          <a:ln w="5715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66054859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52400" y="152400"/>
            <a:ext cx="7772400" cy="914400"/>
          </a:xfrm>
        </p:spPr>
        <p:txBody>
          <a:bodyPr/>
          <a:lstStyle/>
          <a:p>
            <a:r>
              <a:rPr lang="en-US" i="1" dirty="0" err="1">
                <a:latin typeface="Times New Roman" charset="0"/>
                <a:ea typeface="ＭＳ Ｐゴシック" charset="0"/>
                <a:cs typeface="ＭＳ Ｐゴシック" charset="0"/>
              </a:rPr>
              <a:t>Grokster</a:t>
            </a:r>
            <a:r>
              <a:rPr lang="en-US" dirty="0">
                <a:latin typeface="Times New Roman" charset="0"/>
                <a:ea typeface="ＭＳ Ｐゴシック" charset="0"/>
                <a:cs typeface="ＭＳ Ｐゴシック" charset="0"/>
              </a:rPr>
              <a:t> decision</a:t>
            </a:r>
          </a:p>
        </p:txBody>
      </p:sp>
      <p:sp>
        <p:nvSpPr>
          <p:cNvPr id="301059" name="Rectangle 3"/>
          <p:cNvSpPr>
            <a:spLocks noGrp="1" noChangeArrowheads="1"/>
          </p:cNvSpPr>
          <p:nvPr>
            <p:ph type="body" idx="1"/>
          </p:nvPr>
        </p:nvSpPr>
        <p:spPr>
          <a:xfrm>
            <a:off x="381000" y="1219200"/>
            <a:ext cx="8382000" cy="5334000"/>
          </a:xfrm>
        </p:spPr>
        <p:txBody>
          <a:bodyPr/>
          <a:lstStyle/>
          <a:p>
            <a:pPr>
              <a:buFont typeface="Monotype Sorts" charset="0"/>
              <a:buNone/>
            </a:pPr>
            <a:r>
              <a:rPr lang="en-US" dirty="0">
                <a:latin typeface="Times New Roman" charset="0"/>
                <a:ea typeface="ＭＳ Ｐゴシック" charset="0"/>
                <a:cs typeface="ＭＳ Ｐゴシック" charset="0"/>
              </a:rPr>
              <a:t>(1) Leave </a:t>
            </a:r>
            <a:r>
              <a:rPr lang="en-US" i="1" dirty="0">
                <a:latin typeface="Times New Roman" charset="0"/>
                <a:ea typeface="ＭＳ Ｐゴシック" charset="0"/>
                <a:cs typeface="ＭＳ Ｐゴシック" charset="0"/>
              </a:rPr>
              <a:t>Sony</a:t>
            </a:r>
            <a:r>
              <a:rPr lang="en-US" dirty="0">
                <a:latin typeface="Times New Roman" charset="0"/>
                <a:ea typeface="ＭＳ Ｐゴシック" charset="0"/>
                <a:cs typeface="ＭＳ Ｐゴシック" charset="0"/>
              </a:rPr>
              <a:t> doctrine intact</a:t>
            </a:r>
          </a:p>
          <a:p>
            <a:pPr lvl="1"/>
            <a:r>
              <a:rPr lang="en-US" dirty="0" err="1">
                <a:latin typeface="Times New Roman" charset="0"/>
                <a:ea typeface="ＭＳ Ｐゴシック" charset="0"/>
              </a:rPr>
              <a:t>Breyer</a:t>
            </a:r>
            <a:r>
              <a:rPr lang="en-US" dirty="0">
                <a:latin typeface="Times New Roman" charset="0"/>
                <a:ea typeface="ＭＳ Ｐゴシック" charset="0"/>
              </a:rPr>
              <a:t> concurrence sings the praises of </a:t>
            </a:r>
            <a:r>
              <a:rPr lang="en-US" i="1" dirty="0">
                <a:latin typeface="Times New Roman" charset="0"/>
                <a:ea typeface="ＭＳ Ｐゴシック" charset="0"/>
              </a:rPr>
              <a:t>Sony</a:t>
            </a:r>
            <a:r>
              <a:rPr lang="en-US" dirty="0">
                <a:latin typeface="Times New Roman" charset="0"/>
                <a:ea typeface="ＭＳ Ｐゴシック" charset="0"/>
              </a:rPr>
              <a:t> and interprets it generously</a:t>
            </a:r>
          </a:p>
          <a:p>
            <a:pPr lvl="1"/>
            <a:r>
              <a:rPr lang="en-US" dirty="0">
                <a:latin typeface="Times New Roman" charset="0"/>
                <a:ea typeface="ＭＳ Ｐゴシック" charset="0"/>
              </a:rPr>
              <a:t>Ginsburg concurrence interprets it more narrowly</a:t>
            </a:r>
          </a:p>
          <a:p>
            <a:pPr lvl="1"/>
            <a:r>
              <a:rPr lang="en-US" dirty="0">
                <a:latin typeface="Times New Roman" charset="0"/>
                <a:ea typeface="ＭＳ Ｐゴシック" charset="0"/>
              </a:rPr>
              <a:t>Souter</a:t>
            </a:r>
            <a:r>
              <a:rPr lang="ja-JP" altLang="en-US" dirty="0">
                <a:latin typeface="Times New Roman" charset="0"/>
                <a:ea typeface="ＭＳ Ｐゴシック" charset="0"/>
              </a:rPr>
              <a:t>’</a:t>
            </a:r>
            <a:r>
              <a:rPr lang="en-US" dirty="0">
                <a:latin typeface="Times New Roman" charset="0"/>
                <a:ea typeface="ＭＳ Ｐゴシック" charset="0"/>
              </a:rPr>
              <a:t>s majority opinion formally avoids the question of whether Sony should be modified (p. 17), but is structured so as to preserve its </a:t>
            </a:r>
            <a:r>
              <a:rPr lang="ja-JP" altLang="en-US" dirty="0">
                <a:latin typeface="Times New Roman" charset="0"/>
                <a:ea typeface="ＭＳ Ｐゴシック" charset="0"/>
              </a:rPr>
              <a:t>“</a:t>
            </a:r>
            <a:r>
              <a:rPr lang="en-US" dirty="0">
                <a:latin typeface="Times New Roman" charset="0"/>
                <a:ea typeface="ＭＳ Ｐゴシック" charset="0"/>
              </a:rPr>
              <a:t>safe harbor</a:t>
            </a:r>
            <a:r>
              <a:rPr lang="ja-JP" altLang="en-US" dirty="0">
                <a:latin typeface="Times New Roman" charset="0"/>
                <a:ea typeface="ＭＳ Ｐゴシック" charset="0"/>
              </a:rPr>
              <a:t>”</a:t>
            </a:r>
            <a:r>
              <a:rPr lang="en-US" dirty="0">
                <a:latin typeface="Times New Roman" charset="0"/>
                <a:ea typeface="ＭＳ Ｐゴシック" charset="0"/>
              </a:rPr>
              <a:t> (p. 22, n. 12)</a:t>
            </a:r>
          </a:p>
          <a:p>
            <a:pPr lvl="1"/>
            <a:endParaRPr lang="en-US" dirty="0">
              <a:latin typeface="Times New Roman" charset="0"/>
              <a:ea typeface="ＭＳ Ｐゴシック" charset="0"/>
            </a:endParaRPr>
          </a:p>
        </p:txBody>
      </p:sp>
    </p:spTree>
    <p:extLst>
      <p:ext uri="{BB962C8B-B14F-4D97-AF65-F5344CB8AC3E}">
        <p14:creationId xmlns:p14="http://schemas.microsoft.com/office/powerpoint/2010/main" val="412871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152400" y="152400"/>
            <a:ext cx="7772400" cy="914400"/>
          </a:xfrm>
        </p:spPr>
        <p:txBody>
          <a:bodyPr/>
          <a:lstStyle/>
          <a:p>
            <a:r>
              <a:rPr lang="en-US" i="1" dirty="0" err="1">
                <a:latin typeface="Times New Roman" charset="0"/>
                <a:ea typeface="ＭＳ Ｐゴシック" charset="0"/>
                <a:cs typeface="ＭＳ Ｐゴシック" charset="0"/>
              </a:rPr>
              <a:t>Grokster</a:t>
            </a:r>
            <a:r>
              <a:rPr lang="en-US" dirty="0">
                <a:latin typeface="Times New Roman" charset="0"/>
                <a:ea typeface="ＭＳ Ｐゴシック" charset="0"/>
                <a:cs typeface="ＭＳ Ｐゴシック" charset="0"/>
              </a:rPr>
              <a:t> decision</a:t>
            </a:r>
          </a:p>
        </p:txBody>
      </p:sp>
      <p:sp>
        <p:nvSpPr>
          <p:cNvPr id="303107" name="Rectangle 3"/>
          <p:cNvSpPr>
            <a:spLocks noGrp="1" noChangeArrowheads="1"/>
          </p:cNvSpPr>
          <p:nvPr>
            <p:ph type="body" idx="1"/>
          </p:nvPr>
        </p:nvSpPr>
        <p:spPr>
          <a:xfrm>
            <a:off x="381000" y="1219200"/>
            <a:ext cx="8382000" cy="5334000"/>
          </a:xfrm>
        </p:spPr>
        <p:txBody>
          <a:bodyPr/>
          <a:lstStyle/>
          <a:p>
            <a:pPr>
              <a:buFont typeface="Monotype Sorts" charset="0"/>
              <a:buNone/>
            </a:pPr>
            <a:r>
              <a:rPr lang="en-US" dirty="0">
                <a:latin typeface="Times New Roman" charset="0"/>
                <a:ea typeface="ＭＳ Ｐゴシック" charset="0"/>
                <a:cs typeface="ＭＳ Ｐゴシック" charset="0"/>
              </a:rPr>
              <a:t>(2) Modified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inducement</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theory</a:t>
            </a:r>
          </a:p>
          <a:p>
            <a:pPr lvl="1"/>
            <a:r>
              <a:rPr lang="ja-JP" altLang="en-US" dirty="0">
                <a:latin typeface="Times New Roman" charset="0"/>
                <a:ea typeface="ＭＳ Ｐゴシック" charset="0"/>
              </a:rPr>
              <a:t>“</a:t>
            </a:r>
            <a:r>
              <a:rPr lang="en-US" dirty="0">
                <a:latin typeface="Times New Roman" charset="0"/>
                <a:ea typeface="ＭＳ Ｐゴシック" charset="0"/>
              </a:rPr>
              <a:t>[O]ne who distributes a device with the object of promoting its use to infringe copyright, as shown by clear expression or other affirmative steps taken to foster infringement, is liable for the resulting acts of infringement by third parties</a:t>
            </a:r>
            <a:r>
              <a:rPr lang="ja-JP" altLang="en-US" dirty="0">
                <a:latin typeface="Times New Roman" charset="0"/>
                <a:ea typeface="ＭＳ Ｐゴシック" charset="0"/>
              </a:rPr>
              <a:t>”</a:t>
            </a:r>
            <a:endParaRPr lang="en-US" dirty="0">
              <a:latin typeface="Times New Roman" charset="0"/>
              <a:ea typeface="ＭＳ Ｐゴシック" charset="0"/>
            </a:endParaRPr>
          </a:p>
          <a:p>
            <a:pPr lvl="1"/>
            <a:endParaRPr lang="en-US" dirty="0">
              <a:latin typeface="Times New Roman" charset="0"/>
              <a:ea typeface="ＭＳ Ｐゴシック" charset="0"/>
            </a:endParaRPr>
          </a:p>
        </p:txBody>
      </p:sp>
    </p:spTree>
    <p:extLst>
      <p:ext uri="{BB962C8B-B14F-4D97-AF65-F5344CB8AC3E}">
        <p14:creationId xmlns:p14="http://schemas.microsoft.com/office/powerpoint/2010/main" val="386344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28600" y="228600"/>
            <a:ext cx="8839200" cy="1143000"/>
          </a:xfrm>
        </p:spPr>
        <p:txBody>
          <a:bodyPr/>
          <a:lstStyle/>
          <a:p>
            <a:r>
              <a:rPr lang="en-US" sz="3200">
                <a:latin typeface="Times New Roman" charset="0"/>
                <a:ea typeface="ＭＳ Ｐゴシック" charset="0"/>
                <a:cs typeface="ＭＳ Ｐゴシック" charset="0"/>
              </a:rPr>
              <a:t>What evidence can be used to show </a:t>
            </a:r>
            <a:r>
              <a:rPr lang="ja-JP" altLang="en-US" sz="3200">
                <a:latin typeface="Times New Roman" charset="0"/>
                <a:ea typeface="ＭＳ Ｐゴシック" charset="0"/>
                <a:cs typeface="ＭＳ Ｐゴシック" charset="0"/>
              </a:rPr>
              <a:t>“</a:t>
            </a:r>
            <a:r>
              <a:rPr lang="en-US" sz="3200">
                <a:latin typeface="Times New Roman" charset="0"/>
                <a:ea typeface="ＭＳ Ｐゴシック" charset="0"/>
                <a:cs typeface="ＭＳ Ｐゴシック" charset="0"/>
              </a:rPr>
              <a:t>inducement</a:t>
            </a:r>
            <a:r>
              <a:rPr lang="ja-JP" altLang="en-US" sz="3200">
                <a:latin typeface="Times New Roman" charset="0"/>
                <a:ea typeface="ＭＳ Ｐゴシック" charset="0"/>
                <a:cs typeface="ＭＳ Ｐゴシック" charset="0"/>
              </a:rPr>
              <a:t>”</a:t>
            </a:r>
            <a:r>
              <a:rPr lang="en-US" sz="3200">
                <a:latin typeface="Times New Roman" charset="0"/>
                <a:ea typeface="ＭＳ Ｐゴシック" charset="0"/>
                <a:cs typeface="ＭＳ Ｐゴシック" charset="0"/>
              </a:rPr>
              <a:t>?  </a:t>
            </a:r>
            <a:r>
              <a:rPr lang="ja-JP" altLang="en-US" sz="3200">
                <a:latin typeface="Times New Roman" charset="0"/>
                <a:ea typeface="ＭＳ Ｐゴシック" charset="0"/>
                <a:cs typeface="ＭＳ Ｐゴシック" charset="0"/>
              </a:rPr>
              <a:t>“</a:t>
            </a:r>
            <a:r>
              <a:rPr lang="en-US" sz="3200">
                <a:latin typeface="Times New Roman" charset="0"/>
                <a:ea typeface="ＭＳ Ｐゴシック" charset="0"/>
                <a:cs typeface="ＭＳ Ｐゴシック" charset="0"/>
              </a:rPr>
              <a:t>Purposeful, culpable expression and conduct</a:t>
            </a:r>
            <a:r>
              <a:rPr lang="ja-JP" altLang="en-US" sz="3200">
                <a:latin typeface="Times New Roman" charset="0"/>
                <a:ea typeface="ＭＳ Ｐゴシック" charset="0"/>
                <a:cs typeface="ＭＳ Ｐゴシック" charset="0"/>
              </a:rPr>
              <a:t>”</a:t>
            </a:r>
            <a:endParaRPr lang="en-US" sz="3200">
              <a:latin typeface="Times New Roman" charset="0"/>
              <a:ea typeface="ＭＳ Ｐゴシック" charset="0"/>
              <a:cs typeface="ＭＳ Ｐゴシック" charset="0"/>
            </a:endParaRPr>
          </a:p>
        </p:txBody>
      </p:sp>
      <p:sp>
        <p:nvSpPr>
          <p:cNvPr id="311299" name="Rectangle 3"/>
          <p:cNvSpPr>
            <a:spLocks noGrp="1" noChangeArrowheads="1"/>
          </p:cNvSpPr>
          <p:nvPr>
            <p:ph type="body" sz="half" idx="1"/>
          </p:nvPr>
        </p:nvSpPr>
        <p:spPr>
          <a:xfrm>
            <a:off x="457200" y="1600200"/>
            <a:ext cx="5105400" cy="5029200"/>
          </a:xfrm>
        </p:spPr>
        <p:txBody>
          <a:bodyPr/>
          <a:lstStyle/>
          <a:p>
            <a:pPr>
              <a:lnSpc>
                <a:spcPct val="90000"/>
              </a:lnSpc>
              <a:buFont typeface="Monotype Sorts" charset="0"/>
              <a:buNone/>
            </a:pPr>
            <a:r>
              <a:rPr lang="en-US">
                <a:latin typeface="Times New Roman" charset="0"/>
                <a:ea typeface="ＭＳ Ｐゴシック" charset="0"/>
                <a:cs typeface="ＭＳ Ｐゴシック" charset="0"/>
              </a:rPr>
              <a:t>Pertinent</a:t>
            </a:r>
          </a:p>
          <a:p>
            <a:pPr>
              <a:lnSpc>
                <a:spcPct val="90000"/>
              </a:lnSpc>
            </a:pPr>
            <a:r>
              <a:rPr lang="en-US">
                <a:latin typeface="Times New Roman" charset="0"/>
                <a:ea typeface="ＭＳ Ｐゴシック" charset="0"/>
                <a:cs typeface="ＭＳ Ｐゴシック" charset="0"/>
              </a:rPr>
              <a:t>Advertising illegal uses</a:t>
            </a:r>
          </a:p>
          <a:p>
            <a:pPr>
              <a:lnSpc>
                <a:spcPct val="90000"/>
              </a:lnSpc>
            </a:pPr>
            <a:r>
              <a:rPr lang="en-US">
                <a:latin typeface="Times New Roman" charset="0"/>
                <a:ea typeface="ＭＳ Ｐゴシック" charset="0"/>
                <a:cs typeface="ＭＳ Ｐゴシック" charset="0"/>
              </a:rPr>
              <a:t>Targeting customers known to engage in illegal uses</a:t>
            </a:r>
          </a:p>
          <a:p>
            <a:pPr>
              <a:lnSpc>
                <a:spcPct val="90000"/>
              </a:lnSpc>
            </a:pPr>
            <a:r>
              <a:rPr lang="en-US">
                <a:latin typeface="Times New Roman" charset="0"/>
                <a:ea typeface="ＭＳ Ｐゴシック" charset="0"/>
                <a:cs typeface="ＭＳ Ｐゴシック" charset="0"/>
              </a:rPr>
              <a:t>Failure to adopt infringement-reducing technologies</a:t>
            </a:r>
          </a:p>
          <a:p>
            <a:pPr lvl="1">
              <a:lnSpc>
                <a:spcPct val="90000"/>
              </a:lnSpc>
            </a:pPr>
            <a:r>
              <a:rPr lang="en-US">
                <a:latin typeface="Times New Roman" charset="0"/>
                <a:ea typeface="ＭＳ Ｐゴシック" charset="0"/>
              </a:rPr>
              <a:t>Insufficient on its own – n. 12</a:t>
            </a:r>
          </a:p>
          <a:p>
            <a:pPr>
              <a:lnSpc>
                <a:spcPct val="90000"/>
              </a:lnSpc>
            </a:pP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commercial sense</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of the enterprise depends on illegal uses</a:t>
            </a:r>
          </a:p>
          <a:p>
            <a:pPr lvl="1">
              <a:lnSpc>
                <a:spcPct val="90000"/>
              </a:lnSpc>
            </a:pPr>
            <a:r>
              <a:rPr lang="en-US">
                <a:latin typeface="Times New Roman" charset="0"/>
                <a:ea typeface="ＭＳ Ｐゴシック" charset="0"/>
              </a:rPr>
              <a:t>Insufficient on its own – p. 23</a:t>
            </a:r>
          </a:p>
        </p:txBody>
      </p:sp>
      <p:sp>
        <p:nvSpPr>
          <p:cNvPr id="311300" name="Rectangle 4"/>
          <p:cNvSpPr>
            <a:spLocks noGrp="1" noChangeArrowheads="1"/>
          </p:cNvSpPr>
          <p:nvPr>
            <p:ph type="body" sz="half" idx="2"/>
          </p:nvPr>
        </p:nvSpPr>
        <p:spPr>
          <a:xfrm>
            <a:off x="6019800" y="1600200"/>
            <a:ext cx="2667000" cy="4114800"/>
          </a:xfrm>
        </p:spPr>
        <p:txBody>
          <a:bodyPr/>
          <a:lstStyle/>
          <a:p>
            <a:pPr>
              <a:lnSpc>
                <a:spcPct val="90000"/>
              </a:lnSpc>
              <a:buFont typeface="Monotype Sorts" charset="0"/>
              <a:buNone/>
            </a:pPr>
            <a:r>
              <a:rPr lang="en-US">
                <a:latin typeface="Times New Roman" charset="0"/>
                <a:ea typeface="ＭＳ Ｐゴシック" charset="0"/>
                <a:cs typeface="ＭＳ Ｐゴシック" charset="0"/>
              </a:rPr>
              <a:t>Not pertinent</a:t>
            </a:r>
          </a:p>
          <a:p>
            <a:pPr>
              <a:lnSpc>
                <a:spcPct val="90000"/>
              </a:lnSpc>
            </a:pPr>
            <a:r>
              <a:rPr lang="en-US">
                <a:latin typeface="Times New Roman" charset="0"/>
                <a:ea typeface="ＭＳ Ｐゴシック" charset="0"/>
                <a:cs typeface="ＭＳ Ｐゴシック" charset="0"/>
              </a:rPr>
              <a:t>Knowledge of infringing uses</a:t>
            </a:r>
          </a:p>
          <a:p>
            <a:pPr>
              <a:lnSpc>
                <a:spcPct val="90000"/>
              </a:lnSpc>
            </a:pPr>
            <a:r>
              <a:rPr lang="en-US">
                <a:latin typeface="Times New Roman" charset="0"/>
                <a:ea typeface="ＭＳ Ｐゴシック" charset="0"/>
                <a:cs typeface="ＭＳ Ｐゴシック" charset="0"/>
              </a:rPr>
              <a:t>Product support</a:t>
            </a:r>
          </a:p>
        </p:txBody>
      </p:sp>
      <p:sp>
        <p:nvSpPr>
          <p:cNvPr id="311301" name="Rectangle 5"/>
          <p:cNvSpPr>
            <a:spLocks noChangeArrowheads="1"/>
          </p:cNvSpPr>
          <p:nvPr/>
        </p:nvSpPr>
        <p:spPr bwMode="auto">
          <a:xfrm>
            <a:off x="457200" y="2133600"/>
            <a:ext cx="4953000" cy="12954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7818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287867" y="846667"/>
            <a:ext cx="8686800" cy="1143000"/>
          </a:xfrm>
        </p:spPr>
        <p:txBody>
          <a:bodyPr/>
          <a:lstStyle/>
          <a:p>
            <a:r>
              <a:rPr lang="en-US" sz="3600" dirty="0">
                <a:latin typeface="Times New Roman" charset="0"/>
                <a:ea typeface="ＭＳ Ｐゴシック" charset="0"/>
                <a:cs typeface="ＭＳ Ｐゴシック" charset="0"/>
              </a:rPr>
              <a:t>Ambiguity:  liability arises when </a:t>
            </a:r>
            <a:r>
              <a:rPr lang="ja-JP" altLang="en-US" sz="3600" dirty="0">
                <a:latin typeface="Times New Roman" charset="0"/>
                <a:ea typeface="ＭＳ Ｐゴシック" charset="0"/>
                <a:cs typeface="ＭＳ Ｐゴシック" charset="0"/>
              </a:rPr>
              <a:t>“</a:t>
            </a:r>
            <a:r>
              <a:rPr lang="en-US" sz="3600" dirty="0">
                <a:latin typeface="Times New Roman" charset="0"/>
                <a:ea typeface="ＭＳ Ｐゴシック" charset="0"/>
                <a:cs typeface="ＭＳ Ｐゴシック" charset="0"/>
              </a:rPr>
              <a:t>the distributor </a:t>
            </a:r>
            <a:r>
              <a:rPr lang="en-US" sz="3600" u="sng" dirty="0">
                <a:latin typeface="Times New Roman" charset="0"/>
                <a:ea typeface="ＭＳ Ｐゴシック" charset="0"/>
                <a:cs typeface="ＭＳ Ｐゴシック" charset="0"/>
              </a:rPr>
              <a:t>intended</a:t>
            </a:r>
            <a:r>
              <a:rPr lang="en-US" sz="3600" dirty="0">
                <a:latin typeface="Times New Roman" charset="0"/>
                <a:ea typeface="ＭＳ Ｐゴシック" charset="0"/>
                <a:cs typeface="ＭＳ Ｐゴシック" charset="0"/>
              </a:rPr>
              <a:t> and </a:t>
            </a:r>
            <a:r>
              <a:rPr lang="en-US" sz="3600" u="sng" dirty="0">
                <a:latin typeface="Times New Roman" charset="0"/>
                <a:ea typeface="ＭＳ Ｐゴシック" charset="0"/>
                <a:cs typeface="ＭＳ Ｐゴシック" charset="0"/>
              </a:rPr>
              <a:t>encouraged</a:t>
            </a:r>
            <a:r>
              <a:rPr lang="en-US" sz="3600" dirty="0">
                <a:latin typeface="Times New Roman" charset="0"/>
                <a:ea typeface="ＭＳ Ｐゴシック" charset="0"/>
                <a:cs typeface="ＭＳ Ｐゴシック" charset="0"/>
              </a:rPr>
              <a:t> the product to be used to infringe</a:t>
            </a:r>
            <a:r>
              <a:rPr lang="ja-JP" altLang="en-US" sz="3600" dirty="0">
                <a:latin typeface="Times New Roman" charset="0"/>
                <a:ea typeface="ＭＳ Ｐゴシック" charset="0"/>
                <a:cs typeface="ＭＳ Ｐゴシック" charset="0"/>
              </a:rPr>
              <a:t>”</a:t>
            </a:r>
            <a:r>
              <a:rPr lang="en-US" sz="3600" dirty="0">
                <a:latin typeface="Times New Roman" charset="0"/>
                <a:ea typeface="ＭＳ Ｐゴシック" charset="0"/>
                <a:cs typeface="ＭＳ Ｐゴシック" charset="0"/>
              </a:rPr>
              <a:t>  (p. 23, n. 13)</a:t>
            </a:r>
          </a:p>
        </p:txBody>
      </p:sp>
      <p:sp>
        <p:nvSpPr>
          <p:cNvPr id="317443" name="Rectangle 3"/>
          <p:cNvSpPr>
            <a:spLocks noGrp="1" noChangeArrowheads="1"/>
          </p:cNvSpPr>
          <p:nvPr>
            <p:ph type="body" sz="half" idx="1"/>
          </p:nvPr>
        </p:nvSpPr>
        <p:spPr>
          <a:xfrm>
            <a:off x="609600" y="2895600"/>
            <a:ext cx="3810000" cy="3810000"/>
          </a:xfrm>
        </p:spPr>
        <p:txBody>
          <a:bodyPr/>
          <a:lstStyle/>
          <a:p>
            <a:pPr>
              <a:buFont typeface="Monotype Sorts" charset="0"/>
              <a:buNone/>
            </a:pPr>
            <a:r>
              <a:rPr lang="en-US">
                <a:latin typeface="Times New Roman" charset="0"/>
                <a:ea typeface="ＭＳ Ｐゴシック" charset="0"/>
                <a:cs typeface="ＭＳ Ｐゴシック" charset="0"/>
              </a:rPr>
              <a:t>Subjective standard</a:t>
            </a:r>
          </a:p>
          <a:p>
            <a:r>
              <a:rPr lang="en-US">
                <a:latin typeface="Times New Roman" charset="0"/>
                <a:ea typeface="ＭＳ Ｐゴシック" charset="0"/>
                <a:cs typeface="ＭＳ Ｐゴシック" charset="0"/>
              </a:rPr>
              <a:t>Internal correspondence would be relevant</a:t>
            </a:r>
          </a:p>
          <a:p>
            <a:r>
              <a:rPr lang="en-US">
                <a:latin typeface="Times New Roman" charset="0"/>
                <a:ea typeface="ＭＳ Ｐゴシック" charset="0"/>
                <a:cs typeface="ＭＳ Ｐゴシック" charset="0"/>
              </a:rPr>
              <a:t>Subsequent admissions would be relevant</a:t>
            </a:r>
          </a:p>
        </p:txBody>
      </p:sp>
      <p:sp>
        <p:nvSpPr>
          <p:cNvPr id="317444" name="Rectangle 4"/>
          <p:cNvSpPr>
            <a:spLocks noGrp="1" noChangeArrowheads="1"/>
          </p:cNvSpPr>
          <p:nvPr>
            <p:ph type="body" sz="half" idx="2"/>
          </p:nvPr>
        </p:nvSpPr>
        <p:spPr>
          <a:xfrm>
            <a:off x="4876800" y="2895600"/>
            <a:ext cx="3810000" cy="4114800"/>
          </a:xfrm>
        </p:spPr>
        <p:txBody>
          <a:bodyPr/>
          <a:lstStyle/>
          <a:p>
            <a:pPr>
              <a:buFont typeface="Monotype Sorts" charset="0"/>
              <a:buNone/>
            </a:pPr>
            <a:r>
              <a:rPr lang="en-US">
                <a:latin typeface="Times New Roman" charset="0"/>
                <a:ea typeface="ＭＳ Ｐゴシック" charset="0"/>
                <a:cs typeface="ＭＳ Ｐゴシック" charset="0"/>
              </a:rPr>
              <a:t>Objective standard</a:t>
            </a:r>
          </a:p>
          <a:p>
            <a:r>
              <a:rPr lang="en-US">
                <a:latin typeface="Times New Roman" charset="0"/>
                <a:ea typeface="ＭＳ Ｐゴシック" charset="0"/>
                <a:cs typeface="ＭＳ Ｐゴシック" charset="0"/>
              </a:rPr>
              <a:t>Only affirmative acts fostering illegal activities would be relevant</a:t>
            </a:r>
          </a:p>
        </p:txBody>
      </p:sp>
      <p:sp>
        <p:nvSpPr>
          <p:cNvPr id="317445" name="Line 5"/>
          <p:cNvSpPr>
            <a:spLocks noChangeShapeType="1"/>
          </p:cNvSpPr>
          <p:nvPr/>
        </p:nvSpPr>
        <p:spPr bwMode="auto">
          <a:xfrm flipH="1">
            <a:off x="1981200" y="1676400"/>
            <a:ext cx="1143000" cy="1219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446" name="Line 6"/>
          <p:cNvSpPr>
            <a:spLocks noChangeShapeType="1"/>
          </p:cNvSpPr>
          <p:nvPr/>
        </p:nvSpPr>
        <p:spPr bwMode="auto">
          <a:xfrm>
            <a:off x="5562600" y="1676400"/>
            <a:ext cx="609600" cy="1219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2406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80680" y="1748964"/>
            <a:ext cx="5704207" cy="287409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Contributory Infringement</a:t>
            </a:r>
          </a:p>
        </p:txBody>
      </p:sp>
      <p:sp>
        <p:nvSpPr>
          <p:cNvPr id="3" name="Oval 2"/>
          <p:cNvSpPr/>
          <p:nvPr/>
        </p:nvSpPr>
        <p:spPr>
          <a:xfrm>
            <a:off x="1233080" y="3594628"/>
            <a:ext cx="5704207" cy="2874094"/>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Vicarious Infringement</a:t>
            </a:r>
          </a:p>
        </p:txBody>
      </p:sp>
      <p:sp>
        <p:nvSpPr>
          <p:cNvPr id="5" name="Oval 4"/>
          <p:cNvSpPr/>
          <p:nvPr/>
        </p:nvSpPr>
        <p:spPr>
          <a:xfrm>
            <a:off x="1080680" y="1748964"/>
            <a:ext cx="5704207" cy="287409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6" name="Oval 5"/>
          <p:cNvSpPr/>
          <p:nvPr/>
        </p:nvSpPr>
        <p:spPr>
          <a:xfrm>
            <a:off x="1233080" y="655241"/>
            <a:ext cx="5336553" cy="1786407"/>
          </a:xfrm>
          <a:prstGeom prst="ellips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Inducement</a:t>
            </a:r>
          </a:p>
        </p:txBody>
      </p:sp>
      <p:sp>
        <p:nvSpPr>
          <p:cNvPr id="2" name="Oval 1"/>
          <p:cNvSpPr/>
          <p:nvPr/>
        </p:nvSpPr>
        <p:spPr>
          <a:xfrm>
            <a:off x="5960450" y="1570725"/>
            <a:ext cx="2662706" cy="4377980"/>
          </a:xfrm>
          <a:prstGeom prst="ellipse">
            <a:avLst/>
          </a:prstGeom>
          <a:solidFill>
            <a:schemeClr val="accent3">
              <a:lumMod val="75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512(c)</a:t>
            </a:r>
          </a:p>
        </p:txBody>
      </p:sp>
      <p:sp>
        <p:nvSpPr>
          <p:cNvPr id="8" name="Oval 7"/>
          <p:cNvSpPr/>
          <p:nvPr/>
        </p:nvSpPr>
        <p:spPr>
          <a:xfrm>
            <a:off x="1080680" y="1748964"/>
            <a:ext cx="5704207" cy="287409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9" name="Oval 8"/>
          <p:cNvSpPr/>
          <p:nvPr/>
        </p:nvSpPr>
        <p:spPr>
          <a:xfrm>
            <a:off x="1233080" y="3602209"/>
            <a:ext cx="5704207" cy="2874094"/>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6937287" y="239742"/>
            <a:ext cx="1573267" cy="830997"/>
          </a:xfrm>
          <a:prstGeom prst="rect">
            <a:avLst/>
          </a:prstGeom>
          <a:noFill/>
        </p:spPr>
        <p:txBody>
          <a:bodyPr wrap="none" rtlCol="0">
            <a:spAutoFit/>
          </a:bodyPr>
          <a:lstStyle/>
          <a:p>
            <a:r>
              <a:rPr lang="en-US" sz="2400" dirty="0"/>
              <a:t>Insufficient</a:t>
            </a:r>
          </a:p>
          <a:p>
            <a:r>
              <a:rPr lang="en-US" sz="2400" dirty="0"/>
              <a:t>knowledge</a:t>
            </a:r>
          </a:p>
        </p:txBody>
      </p:sp>
      <p:cxnSp>
        <p:nvCxnSpPr>
          <p:cNvPr id="11" name="Straight Arrow Connector 10"/>
          <p:cNvCxnSpPr/>
          <p:nvPr/>
        </p:nvCxnSpPr>
        <p:spPr>
          <a:xfrm flipH="1">
            <a:off x="6406092" y="1070739"/>
            <a:ext cx="713026" cy="20484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479623" y="5948705"/>
            <a:ext cx="1573267" cy="830997"/>
          </a:xfrm>
          <a:prstGeom prst="rect">
            <a:avLst/>
          </a:prstGeom>
          <a:noFill/>
        </p:spPr>
        <p:txBody>
          <a:bodyPr wrap="none" rtlCol="0">
            <a:spAutoFit/>
          </a:bodyPr>
          <a:lstStyle/>
          <a:p>
            <a:r>
              <a:rPr lang="en-US" sz="2400" dirty="0"/>
              <a:t>Insufficient</a:t>
            </a:r>
          </a:p>
          <a:p>
            <a:r>
              <a:rPr lang="en-US" sz="2400" dirty="0"/>
              <a:t>control</a:t>
            </a:r>
          </a:p>
        </p:txBody>
      </p:sp>
      <p:cxnSp>
        <p:nvCxnSpPr>
          <p:cNvPr id="13" name="Straight Arrow Connector 12"/>
          <p:cNvCxnSpPr/>
          <p:nvPr/>
        </p:nvCxnSpPr>
        <p:spPr>
          <a:xfrm flipH="1" flipV="1">
            <a:off x="6558492" y="4912695"/>
            <a:ext cx="921132" cy="12810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55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11th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83951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Kraakman</a:t>
            </a:r>
            <a:r>
              <a:rPr lang="en-US" sz="3600" dirty="0"/>
              <a:t>, “Gatekeepers” (1986)</a:t>
            </a:r>
          </a:p>
        </p:txBody>
      </p:sp>
      <p:sp>
        <p:nvSpPr>
          <p:cNvPr id="3" name="Content Placeholder 2"/>
          <p:cNvSpPr>
            <a:spLocks noGrp="1"/>
          </p:cNvSpPr>
          <p:nvPr>
            <p:ph idx="1"/>
          </p:nvPr>
        </p:nvSpPr>
        <p:spPr>
          <a:xfrm>
            <a:off x="457200" y="1417638"/>
            <a:ext cx="8229600" cy="4525963"/>
          </a:xfrm>
        </p:spPr>
        <p:txBody>
          <a:bodyPr/>
          <a:lstStyle/>
          <a:p>
            <a:pPr marL="0" indent="0">
              <a:buNone/>
            </a:pPr>
            <a:r>
              <a:rPr lang="en-US" sz="2800" dirty="0"/>
              <a:t>“Successful gatekeeping is likely to require </a:t>
            </a:r>
          </a:p>
          <a:p>
            <a:pPr marL="514350" indent="-514350">
              <a:buFont typeface="+mj-lt"/>
              <a:buAutoNum type="arabicParenR"/>
            </a:pPr>
            <a:r>
              <a:rPr lang="en-US" sz="2800" dirty="0"/>
              <a:t>serious misconduct that practicable penalties cannot deter; </a:t>
            </a:r>
          </a:p>
          <a:p>
            <a:pPr marL="514350" indent="-514350">
              <a:buFont typeface="+mj-lt"/>
              <a:buAutoNum type="arabicParenR"/>
            </a:pPr>
            <a:r>
              <a:rPr lang="en-US" sz="2800" dirty="0"/>
              <a:t>missing or inadequate private gatekeeping incentives; </a:t>
            </a:r>
          </a:p>
          <a:p>
            <a:pPr marL="514350" indent="-514350">
              <a:buFont typeface="+mj-lt"/>
              <a:buAutoNum type="arabicParenR"/>
            </a:pPr>
            <a:r>
              <a:rPr lang="en-US" sz="2800" dirty="0"/>
              <a:t>gatekeepers who can and will prevent misconduct reliably, regardless of the preferences and market alternatives of wrongdoers; and </a:t>
            </a:r>
          </a:p>
          <a:p>
            <a:pPr marL="514350" indent="-514350">
              <a:buFont typeface="+mj-lt"/>
              <a:buAutoNum type="arabicParenR"/>
            </a:pPr>
            <a:r>
              <a:rPr lang="en-US" sz="2800" dirty="0"/>
              <a:t>gatekeepers whom legal rules can induce to detect misconduct at reasonable cost.” </a:t>
            </a:r>
          </a:p>
        </p:txBody>
      </p:sp>
    </p:spTree>
    <p:extLst>
      <p:ext uri="{BB962C8B-B14F-4D97-AF65-F5344CB8AC3E}">
        <p14:creationId xmlns:p14="http://schemas.microsoft.com/office/powerpoint/2010/main" val="331577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Applied to Copyright</a:t>
            </a:r>
          </a:p>
        </p:txBody>
      </p:sp>
      <p:sp>
        <p:nvSpPr>
          <p:cNvPr id="3" name="Content Placeholder 2"/>
          <p:cNvSpPr>
            <a:spLocks noGrp="1"/>
          </p:cNvSpPr>
          <p:nvPr>
            <p:ph idx="1"/>
          </p:nvPr>
        </p:nvSpPr>
        <p:spPr>
          <a:xfrm>
            <a:off x="457200" y="1314929"/>
            <a:ext cx="8229600" cy="4525963"/>
          </a:xfrm>
        </p:spPr>
        <p:txBody>
          <a:bodyPr/>
          <a:lstStyle/>
          <a:p>
            <a:pPr marL="0" indent="0">
              <a:buNone/>
            </a:pPr>
            <a:r>
              <a:rPr lang="en-US" sz="2400" dirty="0"/>
              <a:t>Penalties should be imposed on third parties in hopes of suppressing infringing behavior by others only if:</a:t>
            </a:r>
          </a:p>
          <a:p>
            <a:pPr marL="514350" lvl="0" indent="-514350">
              <a:buFont typeface="+mj-lt"/>
              <a:buAutoNum type="arabicParenR"/>
            </a:pPr>
            <a:r>
              <a:rPr lang="en-US" sz="2400" dirty="0"/>
              <a:t>otherwise, the incidence of copyright infringement would be unacceptably high, because direct infringers cannot be controlled by socially acceptable sanctions;</a:t>
            </a:r>
          </a:p>
          <a:p>
            <a:pPr marL="514350" lvl="0" indent="-514350">
              <a:buFont typeface="+mj-lt"/>
              <a:buAutoNum type="arabicParenR"/>
            </a:pPr>
            <a:r>
              <a:rPr lang="en-US" sz="2400" dirty="0"/>
              <a:t>the third parties, left to their own devices, would not intervene to curb infringement – and indeed, might foster it;</a:t>
            </a:r>
          </a:p>
          <a:p>
            <a:pPr marL="514350" lvl="0" indent="-514350">
              <a:buFont typeface="+mj-lt"/>
              <a:buAutoNum type="arabicParenR"/>
            </a:pPr>
            <a:r>
              <a:rPr lang="en-US" sz="2400" dirty="0"/>
              <a:t>the third parties we might target are in a position to effectively suppress infringement – in other words, the direct infringers cannot circumvent them; and</a:t>
            </a:r>
          </a:p>
          <a:p>
            <a:pPr marL="514350" indent="-514350">
              <a:buFont typeface="+mj-lt"/>
              <a:buAutoNum type="arabicParenR"/>
            </a:pPr>
            <a:r>
              <a:rPr lang="en-US" sz="2400" dirty="0"/>
              <a:t>the social and economic costs of penalizing the third parties are not unacceptably high.  </a:t>
            </a:r>
          </a:p>
        </p:txBody>
      </p:sp>
    </p:spTree>
    <p:extLst>
      <p:ext uri="{BB962C8B-B14F-4D97-AF65-F5344CB8AC3E}">
        <p14:creationId xmlns:p14="http://schemas.microsoft.com/office/powerpoint/2010/main" val="397793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2"/>
          <p:cNvSpPr>
            <a:spLocks noChangeArrowheads="1"/>
          </p:cNvSpPr>
          <p:nvPr/>
        </p:nvSpPr>
        <p:spPr bwMode="auto">
          <a:xfrm>
            <a:off x="609600" y="2667000"/>
            <a:ext cx="2057400" cy="1371600"/>
          </a:xfrm>
          <a:prstGeom prst="ellipse">
            <a:avLst/>
          </a:prstGeom>
          <a:solidFill>
            <a:schemeClr val="accent1"/>
          </a:solidFill>
          <a:ln w="12700">
            <a:solidFill>
              <a:schemeClr val="tx1"/>
            </a:solidFill>
            <a:round/>
            <a:headEnd/>
            <a:tailEnd/>
          </a:ln>
        </p:spPr>
        <p:txBody>
          <a:bodyPr wrap="none" anchor="ctr"/>
          <a:lstStyle/>
          <a:p>
            <a:pPr algn="ctr"/>
            <a:r>
              <a:rPr lang="en-US" sz="2800"/>
              <a:t>Manager</a:t>
            </a:r>
          </a:p>
        </p:txBody>
      </p:sp>
      <p:sp>
        <p:nvSpPr>
          <p:cNvPr id="41987" name="Oval 3"/>
          <p:cNvSpPr>
            <a:spLocks noChangeArrowheads="1"/>
          </p:cNvSpPr>
          <p:nvPr/>
        </p:nvSpPr>
        <p:spPr bwMode="auto">
          <a:xfrm>
            <a:off x="6477000" y="2667000"/>
            <a:ext cx="2057400" cy="1371600"/>
          </a:xfrm>
          <a:prstGeom prst="ellipse">
            <a:avLst/>
          </a:prstGeom>
          <a:solidFill>
            <a:schemeClr val="accent1"/>
          </a:solidFill>
          <a:ln w="12700">
            <a:solidFill>
              <a:schemeClr val="tx1"/>
            </a:solidFill>
            <a:round/>
            <a:headEnd/>
            <a:tailEnd/>
          </a:ln>
        </p:spPr>
        <p:txBody>
          <a:bodyPr wrap="none" anchor="ctr"/>
          <a:lstStyle/>
          <a:p>
            <a:pPr algn="ctr"/>
            <a:r>
              <a:rPr lang="en-US" sz="2800"/>
              <a:t>Theatre</a:t>
            </a:r>
          </a:p>
          <a:p>
            <a:pPr algn="ctr"/>
            <a:r>
              <a:rPr lang="en-US" sz="2800"/>
              <a:t>Owner</a:t>
            </a:r>
          </a:p>
        </p:txBody>
      </p:sp>
      <p:sp>
        <p:nvSpPr>
          <p:cNvPr id="41988" name="Oval 4"/>
          <p:cNvSpPr>
            <a:spLocks noChangeArrowheads="1"/>
          </p:cNvSpPr>
          <p:nvPr/>
        </p:nvSpPr>
        <p:spPr bwMode="auto">
          <a:xfrm>
            <a:off x="3505200" y="3276600"/>
            <a:ext cx="2057400" cy="1371600"/>
          </a:xfrm>
          <a:prstGeom prst="ellipse">
            <a:avLst/>
          </a:prstGeom>
          <a:solidFill>
            <a:schemeClr val="accent1"/>
          </a:solidFill>
          <a:ln w="12700">
            <a:solidFill>
              <a:schemeClr val="tx1"/>
            </a:solidFill>
            <a:round/>
            <a:headEnd/>
            <a:tailEnd/>
          </a:ln>
        </p:spPr>
        <p:txBody>
          <a:bodyPr wrap="none" anchor="ctr"/>
          <a:lstStyle/>
          <a:p>
            <a:pPr algn="ctr"/>
            <a:r>
              <a:rPr lang="en-US" sz="2800"/>
              <a:t>Musical</a:t>
            </a:r>
          </a:p>
          <a:p>
            <a:pPr algn="ctr"/>
            <a:r>
              <a:rPr lang="en-US" sz="2800"/>
              <a:t>Group</a:t>
            </a:r>
          </a:p>
        </p:txBody>
      </p:sp>
      <p:sp>
        <p:nvSpPr>
          <p:cNvPr id="41989" name="Rectangle 5"/>
          <p:cNvSpPr>
            <a:spLocks noChangeArrowheads="1"/>
          </p:cNvSpPr>
          <p:nvPr/>
        </p:nvSpPr>
        <p:spPr bwMode="auto">
          <a:xfrm>
            <a:off x="3352800" y="5410200"/>
            <a:ext cx="2514600" cy="914400"/>
          </a:xfrm>
          <a:prstGeom prst="rect">
            <a:avLst/>
          </a:prstGeom>
          <a:solidFill>
            <a:schemeClr val="bg1"/>
          </a:solidFill>
          <a:ln w="12700">
            <a:solidFill>
              <a:schemeClr val="tx1"/>
            </a:solidFill>
            <a:miter lim="800000"/>
            <a:headEnd/>
            <a:tailEnd/>
          </a:ln>
        </p:spPr>
        <p:txBody>
          <a:bodyPr wrap="none" anchor="ctr"/>
          <a:lstStyle/>
          <a:p>
            <a:pPr algn="ctr"/>
            <a:r>
              <a:rPr lang="en-US"/>
              <a:t>Public Audience</a:t>
            </a:r>
          </a:p>
        </p:txBody>
      </p:sp>
      <p:sp>
        <p:nvSpPr>
          <p:cNvPr id="41990" name="Rectangle 6"/>
          <p:cNvSpPr>
            <a:spLocks noChangeArrowheads="1"/>
          </p:cNvSpPr>
          <p:nvPr/>
        </p:nvSpPr>
        <p:spPr bwMode="auto">
          <a:xfrm>
            <a:off x="3200400" y="228600"/>
            <a:ext cx="2667000" cy="1143000"/>
          </a:xfrm>
          <a:prstGeom prst="rect">
            <a:avLst/>
          </a:prstGeom>
          <a:solidFill>
            <a:srgbClr val="A2C1FE"/>
          </a:solidFill>
          <a:ln w="12700">
            <a:solidFill>
              <a:schemeClr val="tx1"/>
            </a:solidFill>
            <a:miter lim="800000"/>
            <a:headEnd/>
            <a:tailEnd/>
          </a:ln>
        </p:spPr>
        <p:txBody>
          <a:bodyPr wrap="none" anchor="ctr"/>
          <a:lstStyle/>
          <a:p>
            <a:pPr algn="ctr"/>
            <a:r>
              <a:rPr lang="en-US" sz="2800"/>
              <a:t>Copyright</a:t>
            </a:r>
          </a:p>
          <a:p>
            <a:pPr algn="ctr"/>
            <a:r>
              <a:rPr lang="en-US" sz="2800"/>
              <a:t>Owner</a:t>
            </a:r>
          </a:p>
        </p:txBody>
      </p:sp>
      <p:sp>
        <p:nvSpPr>
          <p:cNvPr id="41991" name="Line 7"/>
          <p:cNvSpPr>
            <a:spLocks noChangeShapeType="1"/>
          </p:cNvSpPr>
          <p:nvPr/>
        </p:nvSpPr>
        <p:spPr bwMode="auto">
          <a:xfrm>
            <a:off x="4572000" y="4648200"/>
            <a:ext cx="0" cy="6858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2" name="Line 8"/>
          <p:cNvSpPr>
            <a:spLocks noChangeShapeType="1"/>
          </p:cNvSpPr>
          <p:nvPr/>
        </p:nvSpPr>
        <p:spPr bwMode="auto">
          <a:xfrm>
            <a:off x="2667000" y="3505200"/>
            <a:ext cx="762000" cy="2286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3" name="Line 9"/>
          <p:cNvSpPr>
            <a:spLocks noChangeShapeType="1"/>
          </p:cNvSpPr>
          <p:nvPr/>
        </p:nvSpPr>
        <p:spPr bwMode="auto">
          <a:xfrm flipH="1">
            <a:off x="5638800" y="3581400"/>
            <a:ext cx="838200" cy="2286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4" name="Line 10"/>
          <p:cNvSpPr>
            <a:spLocks noChangeShapeType="1"/>
          </p:cNvSpPr>
          <p:nvPr/>
        </p:nvSpPr>
        <p:spPr bwMode="auto">
          <a:xfrm>
            <a:off x="4495800" y="1371600"/>
            <a:ext cx="0" cy="1828800"/>
          </a:xfrm>
          <a:prstGeom prst="line">
            <a:avLst/>
          </a:prstGeom>
          <a:noFill/>
          <a:ln w="12700">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5" name="Line 11"/>
          <p:cNvSpPr>
            <a:spLocks noChangeShapeType="1"/>
          </p:cNvSpPr>
          <p:nvPr/>
        </p:nvSpPr>
        <p:spPr bwMode="auto">
          <a:xfrm flipH="1">
            <a:off x="2286000" y="1371600"/>
            <a:ext cx="914400" cy="1371600"/>
          </a:xfrm>
          <a:prstGeom prst="line">
            <a:avLst/>
          </a:prstGeom>
          <a:noFill/>
          <a:ln w="12700">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6" name="Line 12"/>
          <p:cNvSpPr>
            <a:spLocks noChangeShapeType="1"/>
          </p:cNvSpPr>
          <p:nvPr/>
        </p:nvSpPr>
        <p:spPr bwMode="auto">
          <a:xfrm>
            <a:off x="5791200" y="1371600"/>
            <a:ext cx="990600" cy="1447800"/>
          </a:xfrm>
          <a:prstGeom prst="line">
            <a:avLst/>
          </a:prstGeom>
          <a:noFill/>
          <a:ln w="12700">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7" name="Text Box 13"/>
          <p:cNvSpPr txBox="1">
            <a:spLocks noChangeArrowheads="1"/>
          </p:cNvSpPr>
          <p:nvPr/>
        </p:nvSpPr>
        <p:spPr bwMode="auto">
          <a:xfrm>
            <a:off x="3870325" y="1870075"/>
            <a:ext cx="17589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Direct</a:t>
            </a:r>
          </a:p>
          <a:p>
            <a:r>
              <a:rPr lang="en-US"/>
              <a:t>infringement</a:t>
            </a:r>
          </a:p>
        </p:txBody>
      </p:sp>
      <p:sp>
        <p:nvSpPr>
          <p:cNvPr id="41998" name="Text Box 14"/>
          <p:cNvSpPr txBox="1">
            <a:spLocks noChangeArrowheads="1"/>
          </p:cNvSpPr>
          <p:nvPr/>
        </p:nvSpPr>
        <p:spPr bwMode="auto">
          <a:xfrm>
            <a:off x="1524000" y="1524000"/>
            <a:ext cx="17589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Contributory</a:t>
            </a:r>
          </a:p>
          <a:p>
            <a:r>
              <a:rPr lang="en-US"/>
              <a:t>infringement</a:t>
            </a:r>
          </a:p>
        </p:txBody>
      </p:sp>
      <p:sp>
        <p:nvSpPr>
          <p:cNvPr id="41999" name="Text Box 15"/>
          <p:cNvSpPr txBox="1">
            <a:spLocks noChangeArrowheads="1"/>
          </p:cNvSpPr>
          <p:nvPr/>
        </p:nvSpPr>
        <p:spPr bwMode="auto">
          <a:xfrm>
            <a:off x="5943600" y="1524000"/>
            <a:ext cx="17589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Vicarious</a:t>
            </a:r>
          </a:p>
          <a:p>
            <a:r>
              <a:rPr lang="en-US"/>
              <a:t>infringement</a:t>
            </a:r>
          </a:p>
        </p:txBody>
      </p:sp>
    </p:spTree>
    <p:extLst>
      <p:ext uri="{BB962C8B-B14F-4D97-AF65-F5344CB8AC3E}">
        <p14:creationId xmlns:p14="http://schemas.microsoft.com/office/powerpoint/2010/main" val="255934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762000"/>
          </a:xfrm>
        </p:spPr>
        <p:txBody>
          <a:bodyPr/>
          <a:lstStyle/>
          <a:p>
            <a:r>
              <a:rPr lang="en-US">
                <a:latin typeface="Times New Roman" charset="0"/>
                <a:ea typeface="ＭＳ Ｐゴシック" charset="0"/>
                <a:cs typeface="ＭＳ Ｐゴシック" charset="0"/>
              </a:rPr>
              <a:t>Secondary Liability in Copyright</a:t>
            </a:r>
          </a:p>
        </p:txBody>
      </p:sp>
      <p:sp>
        <p:nvSpPr>
          <p:cNvPr id="44035" name="Rectangle 3"/>
          <p:cNvSpPr>
            <a:spLocks noGrp="1" noChangeArrowheads="1"/>
          </p:cNvSpPr>
          <p:nvPr>
            <p:ph type="body" idx="1"/>
          </p:nvPr>
        </p:nvSpPr>
        <p:spPr>
          <a:xfrm>
            <a:off x="381000" y="1143000"/>
            <a:ext cx="6096000" cy="5715000"/>
          </a:xfrm>
        </p:spPr>
        <p:txBody>
          <a:bodyPr/>
          <a:lstStyle/>
          <a:p>
            <a:pPr>
              <a:lnSpc>
                <a:spcPct val="90000"/>
              </a:lnSpc>
            </a:pPr>
            <a:r>
              <a:rPr lang="en-US">
                <a:latin typeface="Times New Roman" charset="0"/>
                <a:ea typeface="ＭＳ Ｐゴシック" charset="0"/>
                <a:cs typeface="ＭＳ Ｐゴシック" charset="0"/>
              </a:rPr>
              <a:t>Contributory Infringement requires</a:t>
            </a:r>
          </a:p>
          <a:p>
            <a:pPr lvl="1">
              <a:lnSpc>
                <a:spcPct val="90000"/>
              </a:lnSpc>
            </a:pPr>
            <a:r>
              <a:rPr lang="en-US">
                <a:latin typeface="Times New Roman" charset="0"/>
                <a:ea typeface="ＭＳ Ｐゴシック" charset="0"/>
              </a:rPr>
              <a:t>Direct infringement</a:t>
            </a:r>
          </a:p>
          <a:p>
            <a:pPr lvl="1">
              <a:lnSpc>
                <a:spcPct val="90000"/>
              </a:lnSpc>
            </a:pPr>
            <a:r>
              <a:rPr lang="en-US">
                <a:latin typeface="Times New Roman" charset="0"/>
                <a:ea typeface="ＭＳ Ｐゴシック" charset="0"/>
              </a:rPr>
              <a:t>Knowledge (actual or constructive) by the defendant</a:t>
            </a:r>
          </a:p>
          <a:p>
            <a:pPr lvl="1">
              <a:lnSpc>
                <a:spcPct val="90000"/>
              </a:lnSpc>
            </a:pPr>
            <a:r>
              <a:rPr lang="en-US">
                <a:latin typeface="Times New Roman" charset="0"/>
                <a:ea typeface="ＭＳ Ｐゴシック" charset="0"/>
              </a:rPr>
              <a:t>Material contribution</a:t>
            </a:r>
          </a:p>
          <a:p>
            <a:pPr>
              <a:lnSpc>
                <a:spcPct val="90000"/>
              </a:lnSpc>
            </a:pPr>
            <a:r>
              <a:rPr lang="en-US">
                <a:latin typeface="Times New Roman" charset="0"/>
                <a:ea typeface="ＭＳ Ｐゴシック" charset="0"/>
                <a:cs typeface="ＭＳ Ｐゴシック" charset="0"/>
              </a:rPr>
              <a:t>Vicarious Infringement requires</a:t>
            </a:r>
          </a:p>
          <a:p>
            <a:pPr lvl="1">
              <a:lnSpc>
                <a:spcPct val="90000"/>
              </a:lnSpc>
            </a:pPr>
            <a:r>
              <a:rPr lang="en-US">
                <a:latin typeface="Times New Roman" charset="0"/>
                <a:ea typeface="ＭＳ Ｐゴシック" charset="0"/>
              </a:rPr>
              <a:t>Direct infringement</a:t>
            </a:r>
          </a:p>
          <a:p>
            <a:pPr lvl="1">
              <a:lnSpc>
                <a:spcPct val="90000"/>
              </a:lnSpc>
            </a:pPr>
            <a:r>
              <a:rPr lang="en-US">
                <a:latin typeface="Times New Roman" charset="0"/>
                <a:ea typeface="ＭＳ Ｐゴシック" charset="0"/>
              </a:rPr>
              <a:t>Financial interest in the infringement</a:t>
            </a:r>
          </a:p>
          <a:p>
            <a:pPr lvl="1">
              <a:lnSpc>
                <a:spcPct val="90000"/>
              </a:lnSpc>
            </a:pPr>
            <a:r>
              <a:rPr lang="en-US">
                <a:latin typeface="Times New Roman" charset="0"/>
                <a:ea typeface="ＭＳ Ｐゴシック" charset="0"/>
              </a:rPr>
              <a:t>Right and ability to supervise the direct infringer</a:t>
            </a:r>
          </a:p>
        </p:txBody>
      </p:sp>
    </p:spTree>
    <p:extLst>
      <p:ext uri="{BB962C8B-B14F-4D97-AF65-F5344CB8AC3E}">
        <p14:creationId xmlns:p14="http://schemas.microsoft.com/office/powerpoint/2010/main" val="167908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28600"/>
            <a:ext cx="7772400" cy="762000"/>
          </a:xfrm>
        </p:spPr>
        <p:txBody>
          <a:bodyPr/>
          <a:lstStyle/>
          <a:p>
            <a:r>
              <a:rPr lang="en-US">
                <a:latin typeface="Times New Roman" charset="0"/>
                <a:ea typeface="ＭＳ Ｐゴシック" charset="0"/>
                <a:cs typeface="ＭＳ Ｐゴシック" charset="0"/>
              </a:rPr>
              <a:t>Secondary Liability in Copyright</a:t>
            </a:r>
          </a:p>
        </p:txBody>
      </p:sp>
      <p:sp>
        <p:nvSpPr>
          <p:cNvPr id="46083" name="Rectangle 3"/>
          <p:cNvSpPr>
            <a:spLocks noGrp="1" noChangeArrowheads="1"/>
          </p:cNvSpPr>
          <p:nvPr>
            <p:ph type="body" idx="1"/>
          </p:nvPr>
        </p:nvSpPr>
        <p:spPr>
          <a:xfrm>
            <a:off x="381000" y="1143000"/>
            <a:ext cx="6096000" cy="5715000"/>
          </a:xfrm>
        </p:spPr>
        <p:txBody>
          <a:bodyPr/>
          <a:lstStyle/>
          <a:p>
            <a:pPr>
              <a:lnSpc>
                <a:spcPct val="90000"/>
              </a:lnSpc>
            </a:pPr>
            <a:r>
              <a:rPr lang="en-US">
                <a:latin typeface="Times New Roman" charset="0"/>
                <a:ea typeface="ＭＳ Ｐゴシック" charset="0"/>
                <a:cs typeface="ＭＳ Ｐゴシック" charset="0"/>
              </a:rPr>
              <a:t>Contributory Infringement requires</a:t>
            </a:r>
          </a:p>
          <a:p>
            <a:pPr lvl="1">
              <a:lnSpc>
                <a:spcPct val="90000"/>
              </a:lnSpc>
            </a:pPr>
            <a:r>
              <a:rPr lang="en-US">
                <a:latin typeface="Times New Roman" charset="0"/>
                <a:ea typeface="ＭＳ Ｐゴシック" charset="0"/>
              </a:rPr>
              <a:t>Direct infringement</a:t>
            </a:r>
          </a:p>
          <a:p>
            <a:pPr lvl="1">
              <a:lnSpc>
                <a:spcPct val="90000"/>
              </a:lnSpc>
            </a:pPr>
            <a:r>
              <a:rPr lang="en-US">
                <a:latin typeface="Times New Roman" charset="0"/>
                <a:ea typeface="ＭＳ Ｐゴシック" charset="0"/>
              </a:rPr>
              <a:t>Knowledge (actual or constructive) by the defendant</a:t>
            </a:r>
          </a:p>
          <a:p>
            <a:pPr lvl="1">
              <a:lnSpc>
                <a:spcPct val="90000"/>
              </a:lnSpc>
            </a:pPr>
            <a:r>
              <a:rPr lang="en-US">
                <a:latin typeface="Times New Roman" charset="0"/>
                <a:ea typeface="ＭＳ Ｐゴシック" charset="0"/>
              </a:rPr>
              <a:t>Material contribution</a:t>
            </a:r>
          </a:p>
          <a:p>
            <a:pPr>
              <a:lnSpc>
                <a:spcPct val="90000"/>
              </a:lnSpc>
            </a:pPr>
            <a:r>
              <a:rPr lang="en-US">
                <a:latin typeface="Times New Roman" charset="0"/>
                <a:ea typeface="ＭＳ Ｐゴシック" charset="0"/>
                <a:cs typeface="ＭＳ Ｐゴシック" charset="0"/>
              </a:rPr>
              <a:t>Vicarious Infringement requires</a:t>
            </a:r>
          </a:p>
          <a:p>
            <a:pPr lvl="1">
              <a:lnSpc>
                <a:spcPct val="90000"/>
              </a:lnSpc>
            </a:pPr>
            <a:r>
              <a:rPr lang="en-US">
                <a:latin typeface="Times New Roman" charset="0"/>
                <a:ea typeface="ＭＳ Ｐゴシック" charset="0"/>
              </a:rPr>
              <a:t>Direct infringement</a:t>
            </a:r>
          </a:p>
          <a:p>
            <a:pPr lvl="1">
              <a:lnSpc>
                <a:spcPct val="90000"/>
              </a:lnSpc>
            </a:pPr>
            <a:r>
              <a:rPr lang="en-US">
                <a:latin typeface="Times New Roman" charset="0"/>
                <a:ea typeface="ＭＳ Ｐゴシック" charset="0"/>
              </a:rPr>
              <a:t>Financial interest in the infringement</a:t>
            </a:r>
          </a:p>
          <a:p>
            <a:pPr lvl="1">
              <a:lnSpc>
                <a:spcPct val="90000"/>
              </a:lnSpc>
            </a:pPr>
            <a:r>
              <a:rPr lang="en-US">
                <a:latin typeface="Times New Roman" charset="0"/>
                <a:ea typeface="ＭＳ Ｐゴシック" charset="0"/>
              </a:rPr>
              <a:t>Right and ability to supervise the direct infringer</a:t>
            </a:r>
          </a:p>
        </p:txBody>
      </p:sp>
      <p:sp>
        <p:nvSpPr>
          <p:cNvPr id="46084" name="Text Box 4"/>
          <p:cNvSpPr txBox="1">
            <a:spLocks noChangeArrowheads="1"/>
          </p:cNvSpPr>
          <p:nvPr/>
        </p:nvSpPr>
        <p:spPr bwMode="auto">
          <a:xfrm>
            <a:off x="6513513" y="2133600"/>
            <a:ext cx="2660003"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err="1">
                <a:solidFill>
                  <a:srgbClr val="FF0000"/>
                </a:solidFill>
              </a:rPr>
              <a:t>Fonovisa</a:t>
            </a:r>
            <a:r>
              <a:rPr lang="en-US" dirty="0">
                <a:solidFill>
                  <a:srgbClr val="FF0000"/>
                </a:solidFill>
              </a:rPr>
              <a:t> (1996)</a:t>
            </a:r>
          </a:p>
          <a:p>
            <a:endParaRPr lang="en-US" dirty="0">
              <a:solidFill>
                <a:srgbClr val="FF0000"/>
              </a:solidFill>
            </a:endParaRPr>
          </a:p>
          <a:p>
            <a:r>
              <a:rPr lang="en-US" dirty="0">
                <a:solidFill>
                  <a:srgbClr val="FF0000"/>
                </a:solidFill>
              </a:rPr>
              <a:t>Providing site and</a:t>
            </a:r>
          </a:p>
          <a:p>
            <a:r>
              <a:rPr lang="en-US" dirty="0">
                <a:solidFill>
                  <a:srgbClr val="FF0000"/>
                </a:solidFill>
              </a:rPr>
              <a:t>facilities is </a:t>
            </a:r>
          </a:p>
          <a:p>
            <a:r>
              <a:rPr lang="en-US" dirty="0">
                <a:solidFill>
                  <a:srgbClr val="FF0000"/>
                </a:solidFill>
              </a:rPr>
              <a:t>sufficient</a:t>
            </a:r>
          </a:p>
          <a:p>
            <a:endParaRPr lang="en-US" dirty="0">
              <a:solidFill>
                <a:srgbClr val="FF0000"/>
              </a:solidFill>
            </a:endParaRPr>
          </a:p>
          <a:p>
            <a:r>
              <a:rPr lang="en-US" dirty="0">
                <a:solidFill>
                  <a:srgbClr val="FF0000"/>
                </a:solidFill>
              </a:rPr>
              <a:t>Sufficient that </a:t>
            </a:r>
          </a:p>
          <a:p>
            <a:r>
              <a:rPr lang="en-US" dirty="0">
                <a:solidFill>
                  <a:srgbClr val="FF0000"/>
                </a:solidFill>
              </a:rPr>
              <a:t>infringement makes</a:t>
            </a:r>
          </a:p>
          <a:p>
            <a:r>
              <a:rPr lang="en-US" dirty="0">
                <a:solidFill>
                  <a:srgbClr val="FF0000"/>
                </a:solidFill>
              </a:rPr>
              <a:t>venue more </a:t>
            </a:r>
          </a:p>
          <a:p>
            <a:r>
              <a:rPr lang="en-US" dirty="0">
                <a:solidFill>
                  <a:srgbClr val="FF0000"/>
                </a:solidFill>
              </a:rPr>
              <a:t>attractive</a:t>
            </a:r>
          </a:p>
        </p:txBody>
      </p:sp>
      <p:sp>
        <p:nvSpPr>
          <p:cNvPr id="46085" name="Line 5"/>
          <p:cNvSpPr>
            <a:spLocks noChangeShapeType="1"/>
          </p:cNvSpPr>
          <p:nvPr/>
        </p:nvSpPr>
        <p:spPr bwMode="auto">
          <a:xfrm flipH="1">
            <a:off x="4343400" y="3124200"/>
            <a:ext cx="2209800" cy="533400"/>
          </a:xfrm>
          <a:prstGeom prst="line">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6086" name="Line 6"/>
          <p:cNvSpPr>
            <a:spLocks noChangeShapeType="1"/>
          </p:cNvSpPr>
          <p:nvPr/>
        </p:nvSpPr>
        <p:spPr bwMode="auto">
          <a:xfrm flipH="1">
            <a:off x="4648200" y="4953000"/>
            <a:ext cx="1828800" cy="152400"/>
          </a:xfrm>
          <a:prstGeom prst="line">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481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800" y="228600"/>
            <a:ext cx="7772400" cy="762000"/>
          </a:xfrm>
        </p:spPr>
        <p:txBody>
          <a:bodyPr/>
          <a:lstStyle/>
          <a:p>
            <a:r>
              <a:rPr lang="en-US">
                <a:latin typeface="Times New Roman" charset="0"/>
                <a:ea typeface="ＭＳ Ｐゴシック" charset="0"/>
                <a:cs typeface="ＭＳ Ｐゴシック" charset="0"/>
              </a:rPr>
              <a:t>Secondary Liability in Copyright</a:t>
            </a:r>
          </a:p>
        </p:txBody>
      </p:sp>
      <p:sp>
        <p:nvSpPr>
          <p:cNvPr id="157699" name="Rectangle 3"/>
          <p:cNvSpPr>
            <a:spLocks noGrp="1" noChangeArrowheads="1"/>
          </p:cNvSpPr>
          <p:nvPr>
            <p:ph type="body" idx="1"/>
          </p:nvPr>
        </p:nvSpPr>
        <p:spPr>
          <a:xfrm>
            <a:off x="381000" y="1143000"/>
            <a:ext cx="6096000" cy="5715000"/>
          </a:xfrm>
        </p:spPr>
        <p:txBody>
          <a:bodyPr/>
          <a:lstStyle/>
          <a:p>
            <a:pPr>
              <a:lnSpc>
                <a:spcPct val="90000"/>
              </a:lnSpc>
            </a:pPr>
            <a:r>
              <a:rPr lang="en-US" dirty="0">
                <a:latin typeface="Times New Roman" charset="0"/>
                <a:ea typeface="ＭＳ Ｐゴシック" charset="0"/>
                <a:cs typeface="ＭＳ Ｐゴシック" charset="0"/>
              </a:rPr>
              <a:t>Contributory Infringement requires</a:t>
            </a:r>
          </a:p>
          <a:p>
            <a:pPr lvl="1">
              <a:lnSpc>
                <a:spcPct val="90000"/>
              </a:lnSpc>
            </a:pPr>
            <a:r>
              <a:rPr lang="en-US" dirty="0">
                <a:latin typeface="Times New Roman" charset="0"/>
                <a:ea typeface="ＭＳ Ｐゴシック" charset="0"/>
              </a:rPr>
              <a:t>Direct infringement</a:t>
            </a:r>
          </a:p>
          <a:p>
            <a:pPr lvl="1">
              <a:lnSpc>
                <a:spcPct val="90000"/>
              </a:lnSpc>
            </a:pPr>
            <a:r>
              <a:rPr lang="en-US" dirty="0">
                <a:latin typeface="Times New Roman" charset="0"/>
                <a:ea typeface="ＭＳ Ｐゴシック" charset="0"/>
              </a:rPr>
              <a:t>Knowledge (actual or constructive) by the defendant</a:t>
            </a:r>
          </a:p>
          <a:p>
            <a:pPr lvl="1">
              <a:lnSpc>
                <a:spcPct val="90000"/>
              </a:lnSpc>
            </a:pPr>
            <a:r>
              <a:rPr lang="en-US" dirty="0">
                <a:latin typeface="Times New Roman" charset="0"/>
                <a:ea typeface="ＭＳ Ｐゴシック" charset="0"/>
              </a:rPr>
              <a:t>Material contribution</a:t>
            </a:r>
          </a:p>
          <a:p>
            <a:pPr>
              <a:lnSpc>
                <a:spcPct val="90000"/>
              </a:lnSpc>
            </a:pPr>
            <a:r>
              <a:rPr lang="en-US" dirty="0">
                <a:latin typeface="Times New Roman" charset="0"/>
                <a:ea typeface="ＭＳ Ｐゴシック" charset="0"/>
                <a:cs typeface="ＭＳ Ｐゴシック" charset="0"/>
              </a:rPr>
              <a:t>Vicarious Infringement requires</a:t>
            </a:r>
          </a:p>
          <a:p>
            <a:pPr lvl="1">
              <a:lnSpc>
                <a:spcPct val="90000"/>
              </a:lnSpc>
            </a:pPr>
            <a:r>
              <a:rPr lang="en-US" dirty="0">
                <a:latin typeface="Times New Roman" charset="0"/>
                <a:ea typeface="ＭＳ Ｐゴシック" charset="0"/>
              </a:rPr>
              <a:t>Direct infringement</a:t>
            </a:r>
          </a:p>
          <a:p>
            <a:pPr lvl="1">
              <a:lnSpc>
                <a:spcPct val="90000"/>
              </a:lnSpc>
            </a:pPr>
            <a:r>
              <a:rPr lang="en-US" dirty="0">
                <a:latin typeface="Times New Roman" charset="0"/>
                <a:ea typeface="ＭＳ Ｐゴシック" charset="0"/>
              </a:rPr>
              <a:t>Financial interest in the infringement</a:t>
            </a:r>
          </a:p>
          <a:p>
            <a:pPr lvl="1">
              <a:lnSpc>
                <a:spcPct val="90000"/>
              </a:lnSpc>
            </a:pPr>
            <a:r>
              <a:rPr lang="en-US" dirty="0">
                <a:latin typeface="Times New Roman" charset="0"/>
                <a:ea typeface="ＭＳ Ｐゴシック" charset="0"/>
              </a:rPr>
              <a:t>Right and ability to supervise the direct infringer</a:t>
            </a:r>
          </a:p>
        </p:txBody>
      </p:sp>
      <p:sp>
        <p:nvSpPr>
          <p:cNvPr id="157700" name="Text Box 4"/>
          <p:cNvSpPr txBox="1">
            <a:spLocks noChangeArrowheads="1"/>
          </p:cNvSpPr>
          <p:nvPr/>
        </p:nvSpPr>
        <p:spPr bwMode="auto">
          <a:xfrm>
            <a:off x="7239000" y="2971800"/>
            <a:ext cx="16637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3333FF"/>
                </a:solidFill>
              </a:rPr>
              <a:t>COSNU </a:t>
            </a:r>
          </a:p>
          <a:p>
            <a:r>
              <a:rPr lang="en-US" sz="3200">
                <a:solidFill>
                  <a:srgbClr val="3333FF"/>
                </a:solidFill>
              </a:rPr>
              <a:t>Defense</a:t>
            </a:r>
          </a:p>
        </p:txBody>
      </p:sp>
      <p:sp>
        <p:nvSpPr>
          <p:cNvPr id="157701" name="Line 5"/>
          <p:cNvSpPr>
            <a:spLocks noChangeShapeType="1"/>
          </p:cNvSpPr>
          <p:nvPr/>
        </p:nvSpPr>
        <p:spPr bwMode="auto">
          <a:xfrm flipH="1" flipV="1">
            <a:off x="6553200" y="2667000"/>
            <a:ext cx="762000" cy="838200"/>
          </a:xfrm>
          <a:prstGeom prst="line">
            <a:avLst/>
          </a:prstGeom>
          <a:noFill/>
          <a:ln w="12700">
            <a:solidFill>
              <a:srgbClr val="3333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7702" name="Line 6"/>
          <p:cNvSpPr>
            <a:spLocks noChangeShapeType="1"/>
          </p:cNvSpPr>
          <p:nvPr/>
        </p:nvSpPr>
        <p:spPr bwMode="auto">
          <a:xfrm flipH="1">
            <a:off x="6553200" y="3505200"/>
            <a:ext cx="762000" cy="1752600"/>
          </a:xfrm>
          <a:prstGeom prst="line">
            <a:avLst/>
          </a:prstGeom>
          <a:noFill/>
          <a:ln w="12700">
            <a:solidFill>
              <a:srgbClr val="3333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7703" name="AutoShape 7"/>
          <p:cNvSpPr>
            <a:spLocks/>
          </p:cNvSpPr>
          <p:nvPr/>
        </p:nvSpPr>
        <p:spPr bwMode="auto">
          <a:xfrm>
            <a:off x="6096000" y="1295400"/>
            <a:ext cx="381000" cy="2667000"/>
          </a:xfrm>
          <a:prstGeom prst="rightBrace">
            <a:avLst>
              <a:gd name="adj1" fmla="val 58333"/>
              <a:gd name="adj2" fmla="val 50000"/>
            </a:avLst>
          </a:prstGeom>
          <a:noFill/>
          <a:ln w="1905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7704" name="AutoShape 8"/>
          <p:cNvSpPr>
            <a:spLocks/>
          </p:cNvSpPr>
          <p:nvPr/>
        </p:nvSpPr>
        <p:spPr bwMode="auto">
          <a:xfrm>
            <a:off x="6096000" y="4191000"/>
            <a:ext cx="381000" cy="2362200"/>
          </a:xfrm>
          <a:prstGeom prst="rightBrace">
            <a:avLst>
              <a:gd name="adj1" fmla="val 51667"/>
              <a:gd name="adj2" fmla="val 50000"/>
            </a:avLst>
          </a:prstGeom>
          <a:noFill/>
          <a:ln w="19050">
            <a:solidFill>
              <a:srgbClr val="3333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 name="TextBox 1"/>
          <p:cNvSpPr txBox="1"/>
          <p:nvPr/>
        </p:nvSpPr>
        <p:spPr>
          <a:xfrm>
            <a:off x="6693371" y="4119503"/>
            <a:ext cx="412342" cy="707886"/>
          </a:xfrm>
          <a:prstGeom prst="rect">
            <a:avLst/>
          </a:prstGeom>
          <a:noFill/>
        </p:spPr>
        <p:txBody>
          <a:bodyPr wrap="none" rtlCol="0">
            <a:spAutoFit/>
          </a:bodyPr>
          <a:lstStyle/>
          <a:p>
            <a:r>
              <a:rPr lang="en-US" sz="4000" dirty="0">
                <a:solidFill>
                  <a:srgbClr val="3366FF"/>
                </a:solidFill>
                <a:latin typeface="Times New Roman" charset="0"/>
              </a:rPr>
              <a:t>?</a:t>
            </a:r>
            <a:endParaRPr lang="en-US" sz="4000" dirty="0">
              <a:solidFill>
                <a:srgbClr val="3366FF"/>
              </a:solidFill>
            </a:endParaRPr>
          </a:p>
        </p:txBody>
      </p:sp>
    </p:spTree>
    <p:extLst>
      <p:ext uri="{BB962C8B-B14F-4D97-AF65-F5344CB8AC3E}">
        <p14:creationId xmlns:p14="http://schemas.microsoft.com/office/powerpoint/2010/main" val="315146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228600"/>
            <a:ext cx="7772400" cy="762000"/>
          </a:xfrm>
        </p:spPr>
        <p:txBody>
          <a:bodyPr/>
          <a:lstStyle/>
          <a:p>
            <a:r>
              <a:rPr lang="en-US">
                <a:latin typeface="Times New Roman" charset="0"/>
                <a:ea typeface="ＭＳ Ｐゴシック" charset="0"/>
                <a:cs typeface="ＭＳ Ｐゴシック" charset="0"/>
              </a:rPr>
              <a:t>Secondary Liability in Copyright</a:t>
            </a:r>
          </a:p>
        </p:txBody>
      </p:sp>
      <p:sp>
        <p:nvSpPr>
          <p:cNvPr id="163843" name="Rectangle 3"/>
          <p:cNvSpPr>
            <a:spLocks noGrp="1" noChangeArrowheads="1"/>
          </p:cNvSpPr>
          <p:nvPr>
            <p:ph type="body" idx="1"/>
          </p:nvPr>
        </p:nvSpPr>
        <p:spPr>
          <a:xfrm>
            <a:off x="381000" y="1143000"/>
            <a:ext cx="6096000" cy="5715000"/>
          </a:xfrm>
        </p:spPr>
        <p:txBody>
          <a:bodyPr/>
          <a:lstStyle/>
          <a:p>
            <a:pPr>
              <a:lnSpc>
                <a:spcPct val="90000"/>
              </a:lnSpc>
            </a:pPr>
            <a:r>
              <a:rPr lang="en-US" u="sng">
                <a:solidFill>
                  <a:srgbClr val="FF0000"/>
                </a:solidFill>
                <a:latin typeface="Times New Roman" charset="0"/>
                <a:ea typeface="ＭＳ Ｐゴシック" charset="0"/>
                <a:cs typeface="ＭＳ Ｐゴシック" charset="0"/>
              </a:rPr>
              <a:t>Contributory Infringement</a:t>
            </a:r>
            <a:r>
              <a:rPr lang="en-US">
                <a:latin typeface="Times New Roman" charset="0"/>
                <a:ea typeface="ＭＳ Ｐゴシック" charset="0"/>
                <a:cs typeface="ＭＳ Ｐゴシック" charset="0"/>
              </a:rPr>
              <a:t> requires</a:t>
            </a:r>
          </a:p>
          <a:p>
            <a:pPr lvl="1">
              <a:lnSpc>
                <a:spcPct val="90000"/>
              </a:lnSpc>
            </a:pPr>
            <a:r>
              <a:rPr lang="en-US" u="sng">
                <a:solidFill>
                  <a:srgbClr val="FF0000"/>
                </a:solidFill>
                <a:latin typeface="Times New Roman" charset="0"/>
                <a:ea typeface="ＭＳ Ｐゴシック" charset="0"/>
              </a:rPr>
              <a:t>Direct infringement</a:t>
            </a:r>
          </a:p>
          <a:p>
            <a:pPr lvl="1">
              <a:lnSpc>
                <a:spcPct val="90000"/>
              </a:lnSpc>
            </a:pPr>
            <a:r>
              <a:rPr lang="en-US" u="sng">
                <a:solidFill>
                  <a:srgbClr val="FF0000"/>
                </a:solidFill>
                <a:latin typeface="Times New Roman" charset="0"/>
                <a:ea typeface="ＭＳ Ｐゴシック" charset="0"/>
              </a:rPr>
              <a:t>Knowledge (actual</a:t>
            </a:r>
            <a:r>
              <a:rPr lang="en-US">
                <a:latin typeface="Times New Roman" charset="0"/>
                <a:ea typeface="ＭＳ Ｐゴシック" charset="0"/>
              </a:rPr>
              <a:t> or </a:t>
            </a:r>
            <a:r>
              <a:rPr lang="en-US" u="sng">
                <a:solidFill>
                  <a:srgbClr val="3333FF"/>
                </a:solidFill>
                <a:latin typeface="Times New Roman" charset="0"/>
                <a:ea typeface="ＭＳ Ｐゴシック" charset="0"/>
              </a:rPr>
              <a:t>constructive</a:t>
            </a:r>
            <a:r>
              <a:rPr lang="en-US">
                <a:latin typeface="Times New Roman" charset="0"/>
                <a:ea typeface="ＭＳ Ｐゴシック" charset="0"/>
              </a:rPr>
              <a:t>) by the defendant</a:t>
            </a:r>
          </a:p>
          <a:p>
            <a:pPr lvl="1">
              <a:lnSpc>
                <a:spcPct val="90000"/>
              </a:lnSpc>
            </a:pPr>
            <a:r>
              <a:rPr lang="en-US" u="sng">
                <a:solidFill>
                  <a:srgbClr val="FF0000"/>
                </a:solidFill>
                <a:latin typeface="Times New Roman" charset="0"/>
                <a:ea typeface="ＭＳ Ｐゴシック" charset="0"/>
              </a:rPr>
              <a:t>Material contribution</a:t>
            </a:r>
          </a:p>
          <a:p>
            <a:pPr>
              <a:lnSpc>
                <a:spcPct val="90000"/>
              </a:lnSpc>
            </a:pPr>
            <a:r>
              <a:rPr lang="en-US">
                <a:latin typeface="Times New Roman" charset="0"/>
                <a:ea typeface="ＭＳ Ｐゴシック" charset="0"/>
                <a:cs typeface="ＭＳ Ｐゴシック" charset="0"/>
              </a:rPr>
              <a:t>Vicarious Infringement requires</a:t>
            </a:r>
          </a:p>
          <a:p>
            <a:pPr lvl="1">
              <a:lnSpc>
                <a:spcPct val="90000"/>
              </a:lnSpc>
            </a:pPr>
            <a:r>
              <a:rPr lang="en-US">
                <a:latin typeface="Times New Roman" charset="0"/>
                <a:ea typeface="ＭＳ Ｐゴシック" charset="0"/>
              </a:rPr>
              <a:t>Direct infringement</a:t>
            </a:r>
          </a:p>
          <a:p>
            <a:pPr lvl="1">
              <a:lnSpc>
                <a:spcPct val="90000"/>
              </a:lnSpc>
            </a:pPr>
            <a:r>
              <a:rPr lang="en-US">
                <a:latin typeface="Times New Roman" charset="0"/>
                <a:ea typeface="ＭＳ Ｐゴシック" charset="0"/>
              </a:rPr>
              <a:t>Financial interest in the infringement</a:t>
            </a:r>
          </a:p>
          <a:p>
            <a:pPr lvl="1">
              <a:lnSpc>
                <a:spcPct val="90000"/>
              </a:lnSpc>
            </a:pPr>
            <a:r>
              <a:rPr lang="en-US">
                <a:latin typeface="Times New Roman" charset="0"/>
                <a:ea typeface="ＭＳ Ｐゴシック" charset="0"/>
              </a:rPr>
              <a:t>Right and ability to supervise the direct infringer</a:t>
            </a:r>
          </a:p>
        </p:txBody>
      </p:sp>
      <p:sp>
        <p:nvSpPr>
          <p:cNvPr id="163844" name="Text Box 4"/>
          <p:cNvSpPr txBox="1">
            <a:spLocks noChangeArrowheads="1"/>
          </p:cNvSpPr>
          <p:nvPr/>
        </p:nvSpPr>
        <p:spPr bwMode="auto">
          <a:xfrm>
            <a:off x="7239000" y="2971800"/>
            <a:ext cx="16637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rgbClr val="3333FF"/>
                </a:solidFill>
              </a:rPr>
              <a:t>COSNU </a:t>
            </a:r>
          </a:p>
          <a:p>
            <a:r>
              <a:rPr lang="en-US" sz="3200">
                <a:solidFill>
                  <a:srgbClr val="3333FF"/>
                </a:solidFill>
              </a:rPr>
              <a:t>Defense</a:t>
            </a:r>
          </a:p>
        </p:txBody>
      </p:sp>
      <p:sp>
        <p:nvSpPr>
          <p:cNvPr id="163845" name="Line 5"/>
          <p:cNvSpPr>
            <a:spLocks noChangeShapeType="1"/>
          </p:cNvSpPr>
          <p:nvPr/>
        </p:nvSpPr>
        <p:spPr bwMode="auto">
          <a:xfrm flipH="1" flipV="1">
            <a:off x="5943600" y="3048000"/>
            <a:ext cx="1524000" cy="457200"/>
          </a:xfrm>
          <a:prstGeom prst="line">
            <a:avLst/>
          </a:prstGeom>
          <a:noFill/>
          <a:ln w="12700">
            <a:solidFill>
              <a:srgbClr val="3333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3846" name="Line 6"/>
          <p:cNvSpPr>
            <a:spLocks noChangeShapeType="1"/>
          </p:cNvSpPr>
          <p:nvPr/>
        </p:nvSpPr>
        <p:spPr bwMode="auto">
          <a:xfrm flipV="1">
            <a:off x="2438400" y="1600200"/>
            <a:ext cx="0" cy="2057400"/>
          </a:xfrm>
          <a:prstGeom prst="line">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62761638"/>
      </p:ext>
    </p:extLst>
  </p:cSld>
  <p:clrMapOvr>
    <a:masterClrMapping/>
  </p:clrMapOvr>
  <p:transition spd="med">
    <p:wipe dir="u"/>
  </p:transition>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17692</TotalTime>
  <Words>1048</Words>
  <Application>Microsoft Macintosh PowerPoint</Application>
  <PresentationFormat>On-screen Show (4:3)</PresentationFormat>
  <Paragraphs>185</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Monotype Sorts</vt:lpstr>
      <vt:lpstr>Times New Roman</vt:lpstr>
      <vt:lpstr>Wingdings</vt:lpstr>
      <vt:lpstr>EdX</vt:lpstr>
      <vt:lpstr>CopyrightX Lecture 11: Supplements to Copyright  Selected Illustrations </vt:lpstr>
      <vt:lpstr>PowerPoint Presentation</vt:lpstr>
      <vt:lpstr>Kraakman, “Gatekeepers” (1986)</vt:lpstr>
      <vt:lpstr>Applied to Copyright</vt:lpstr>
      <vt:lpstr>PowerPoint Presentation</vt:lpstr>
      <vt:lpstr>Secondary Liability in Copyright</vt:lpstr>
      <vt:lpstr>Secondary Liability in Copyright</vt:lpstr>
      <vt:lpstr>Secondary Liability in Copyright</vt:lpstr>
      <vt:lpstr>Secondary Liability in Copyright</vt:lpstr>
      <vt:lpstr>PowerPoint Presentation</vt:lpstr>
      <vt:lpstr>Napster holdings</vt:lpstr>
      <vt:lpstr>Secondary Liability in Copyright</vt:lpstr>
      <vt:lpstr>Aimster deviates from Sony</vt:lpstr>
      <vt:lpstr>PowerPoint Presentation</vt:lpstr>
      <vt:lpstr>Grokster decision</vt:lpstr>
      <vt:lpstr>Grokster decision</vt:lpstr>
      <vt:lpstr>What evidence can be used to show “inducement”?  “Purposeful, culpable expression and conduct”</vt:lpstr>
      <vt:lpstr>Ambiguity:  liability arises when “the distributor intended and encouraged the product to be used to infringe”  (p. 23, n. 13)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54</cp:revision>
  <dcterms:created xsi:type="dcterms:W3CDTF">2013-01-23T23:44:23Z</dcterms:created>
  <dcterms:modified xsi:type="dcterms:W3CDTF">2021-01-14T22:48:26Z</dcterms:modified>
</cp:coreProperties>
</file>