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629" r:id="rId2"/>
    <p:sldId id="296" r:id="rId3"/>
    <p:sldId id="883" r:id="rId4"/>
    <p:sldId id="918" r:id="rId5"/>
    <p:sldId id="919" r:id="rId6"/>
    <p:sldId id="307" r:id="rId7"/>
    <p:sldId id="923" r:id="rId8"/>
    <p:sldId id="931" r:id="rId9"/>
    <p:sldId id="961" r:id="rId10"/>
    <p:sldId id="265" r:id="rId11"/>
    <p:sldId id="963" r:id="rId12"/>
    <p:sldId id="264" r:id="rId13"/>
    <p:sldId id="266" r:id="rId14"/>
    <p:sldId id="267" r:id="rId15"/>
    <p:sldId id="1021" r:id="rId16"/>
    <p:sldId id="9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42"/>
    <p:restoredTop sz="96327"/>
  </p:normalViewPr>
  <p:slideViewPr>
    <p:cSldViewPr snapToGrid="0" snapToObjects="1" showGuides="1">
      <p:cViewPr varScale="1">
        <p:scale>
          <a:sx n="112" d="100"/>
          <a:sy n="112" d="100"/>
        </p:scale>
        <p:origin x="616"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9EBAF-D130-554A-B53A-D37B9D17C20B}" type="datetimeFigureOut">
              <a:rPr lang="en-US" smtClean="0"/>
              <a:t>4/17/23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41747-2872-0646-8CAC-C39FD0AC28DE}" type="slidenum">
              <a:rPr lang="en-US" smtClean="0"/>
              <a:t>‹#›</a:t>
            </a:fld>
            <a:endParaRPr lang="en-US"/>
          </a:p>
        </p:txBody>
      </p:sp>
    </p:spTree>
    <p:extLst>
      <p:ext uri="{BB962C8B-B14F-4D97-AF65-F5344CB8AC3E}">
        <p14:creationId xmlns:p14="http://schemas.microsoft.com/office/powerpoint/2010/main" val="202254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AD9-7B5A-7F42-9493-E44EE43F0A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E714BC-B8E2-E543-A7F6-4BB75714E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DD3BD-9778-324F-9CD4-34551EB1989B}"/>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5" name="Footer Placeholder 4">
            <a:extLst>
              <a:ext uri="{FF2B5EF4-FFF2-40B4-BE49-F238E27FC236}">
                <a16:creationId xmlns:a16="http://schemas.microsoft.com/office/drawing/2014/main" id="{A09C17C9-59BB-CD47-B0E8-09914EB85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D862C-26FB-B946-8C68-B9DD1F316D5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40481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5C07-E934-9F4B-96B0-AB9B4598C5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360903-B776-B24E-9066-BD2B9664D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93FF-7592-B843-9AB4-846CD2CE9E11}"/>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5" name="Footer Placeholder 4">
            <a:extLst>
              <a:ext uri="{FF2B5EF4-FFF2-40B4-BE49-F238E27FC236}">
                <a16:creationId xmlns:a16="http://schemas.microsoft.com/office/drawing/2014/main" id="{A652214D-36AB-2045-B873-1449A47E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DA5DE-BE37-7447-ABF1-9C8E34CB95F7}"/>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777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EDF86-5BB3-464B-8C6A-89C68FEC83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08C93-6BDC-1846-A5A8-708B39A430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699D-0A8C-8A4A-8C3A-0A0E1404DA23}"/>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5" name="Footer Placeholder 4">
            <a:extLst>
              <a:ext uri="{FF2B5EF4-FFF2-40B4-BE49-F238E27FC236}">
                <a16:creationId xmlns:a16="http://schemas.microsoft.com/office/drawing/2014/main" id="{E1CAF299-53D3-7E4E-A49C-640B7447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0EB71-8B52-554D-80F9-88DD5BF5C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26724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BB46-168C-1248-BBD3-5F80381AC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AD2DC-E70F-CE46-BCB2-F17BDB71D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95B9-4752-2B4D-B4A2-415E5B481BBB}"/>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5" name="Footer Placeholder 4">
            <a:extLst>
              <a:ext uri="{FF2B5EF4-FFF2-40B4-BE49-F238E27FC236}">
                <a16:creationId xmlns:a16="http://schemas.microsoft.com/office/drawing/2014/main" id="{5849B6AD-9D8A-6F47-B4ED-5C8E55B7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F0877-4B23-C842-B98C-1A1E00A843B2}"/>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89878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FA9-4C40-C14E-A876-8BDF994A4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108EA-45A2-9044-B13B-8A3FF9643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2414D-30D0-AD48-9A7D-E9CF197D8C82}"/>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5" name="Footer Placeholder 4">
            <a:extLst>
              <a:ext uri="{FF2B5EF4-FFF2-40B4-BE49-F238E27FC236}">
                <a16:creationId xmlns:a16="http://schemas.microsoft.com/office/drawing/2014/main" id="{A4433800-5D47-484E-BC88-B90B7456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1F653-5173-D24B-B17C-C063197040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13631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48B1-66E0-9C49-B9FE-569E9D6C80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5A8E95-18E3-E746-9BC7-86892A9017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1012C-A4DC-F24D-88BE-D48E015279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290C6-FFBD-1B43-BD50-DB39120DF07E}"/>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6" name="Footer Placeholder 5">
            <a:extLst>
              <a:ext uri="{FF2B5EF4-FFF2-40B4-BE49-F238E27FC236}">
                <a16:creationId xmlns:a16="http://schemas.microsoft.com/office/drawing/2014/main" id="{13D05371-04E8-3848-9495-D427CE415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1A1EF-37A8-F246-90F5-3ACC63C993B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454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060B-4FE3-C944-96ED-7473F92808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D211F-C7CF-0344-8FB8-ECB45C0C0F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85D1E-E95F-314B-BD1C-CBB7E7F46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0C63F-2E83-534B-8094-98AD35D6E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BD4E8F-C3BD-F844-8903-BC7F66F96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C1E4C4-E6C8-1845-89C9-6001A7F8DD84}"/>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8" name="Footer Placeholder 7">
            <a:extLst>
              <a:ext uri="{FF2B5EF4-FFF2-40B4-BE49-F238E27FC236}">
                <a16:creationId xmlns:a16="http://schemas.microsoft.com/office/drawing/2014/main" id="{C47BB842-23A9-C445-8899-C8DF468A6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AB77B-A0C7-BD4E-8C84-1FF8DC0B69FB}"/>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2558404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5C15-6E8E-1843-9026-8822AECE8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E1C88D-0039-EA46-ACDE-3E3A7C3315A2}"/>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4" name="Footer Placeholder 3">
            <a:extLst>
              <a:ext uri="{FF2B5EF4-FFF2-40B4-BE49-F238E27FC236}">
                <a16:creationId xmlns:a16="http://schemas.microsoft.com/office/drawing/2014/main" id="{9E6A6A55-1820-4044-90BF-56DF205731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792E2-64AE-304A-8303-5E4F0A08FFFC}"/>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71805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C0F9B-696F-EE49-9EAE-F1AB9FB1A1BD}"/>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3" name="Footer Placeholder 2">
            <a:extLst>
              <a:ext uri="{FF2B5EF4-FFF2-40B4-BE49-F238E27FC236}">
                <a16:creationId xmlns:a16="http://schemas.microsoft.com/office/drawing/2014/main" id="{9DB8CF19-B21F-0248-9258-DACCC48A4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F8CF9-3EC8-1F4C-8ADE-FBB09647DA50}"/>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65633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65C9-A249-7A4C-B5A4-E9531471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3E3F29-5B71-064D-9BD9-0B69C4C2C5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2194A-AA13-704D-A541-BD12432BC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47D1-D2CB-064B-94A4-057C7CF8DE96}"/>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6" name="Footer Placeholder 5">
            <a:extLst>
              <a:ext uri="{FF2B5EF4-FFF2-40B4-BE49-F238E27FC236}">
                <a16:creationId xmlns:a16="http://schemas.microsoft.com/office/drawing/2014/main" id="{240093AA-4DCD-0F44-ADB5-AAF33517B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89F3A-6C78-7B4A-A3CA-DF69F258CC2A}"/>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399441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0463-BB13-2847-987B-6AE6193B95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D94EC-9E0C-D340-A3CC-014B59AB8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4AFD71-E295-7E4B-8D72-12164A6D0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15F9A-8BBD-124A-A8A9-F0E93076EE18}"/>
              </a:ext>
            </a:extLst>
          </p:cNvPr>
          <p:cNvSpPr>
            <a:spLocks noGrp="1"/>
          </p:cNvSpPr>
          <p:nvPr>
            <p:ph type="dt" sz="half" idx="10"/>
          </p:nvPr>
        </p:nvSpPr>
        <p:spPr/>
        <p:txBody>
          <a:bodyPr/>
          <a:lstStyle/>
          <a:p>
            <a:fld id="{8461B9B7-8D68-2849-9407-124980CABF70}" type="datetimeFigureOut">
              <a:rPr lang="en-US" smtClean="0"/>
              <a:t>4/17/23</a:t>
            </a:fld>
            <a:endParaRPr lang="en-US"/>
          </a:p>
        </p:txBody>
      </p:sp>
      <p:sp>
        <p:nvSpPr>
          <p:cNvPr id="6" name="Footer Placeholder 5">
            <a:extLst>
              <a:ext uri="{FF2B5EF4-FFF2-40B4-BE49-F238E27FC236}">
                <a16:creationId xmlns:a16="http://schemas.microsoft.com/office/drawing/2014/main" id="{8A318CD7-FB5D-EF47-B8EF-02417938B8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D5F28-0348-B84C-9894-1B496318A175}"/>
              </a:ext>
            </a:extLst>
          </p:cNvPr>
          <p:cNvSpPr>
            <a:spLocks noGrp="1"/>
          </p:cNvSpPr>
          <p:nvPr>
            <p:ph type="sldNum" sz="quarter" idx="12"/>
          </p:nvPr>
        </p:nvSpPr>
        <p:spPr/>
        <p:txBody>
          <a:bodyPr/>
          <a:lstStyle/>
          <a:p>
            <a:fld id="{C142F3FF-FDE3-0044-A8C5-8D9393D66326}" type="slidenum">
              <a:rPr lang="en-US" smtClean="0"/>
              <a:t>‹#›</a:t>
            </a:fld>
            <a:endParaRPr lang="en-US"/>
          </a:p>
        </p:txBody>
      </p:sp>
    </p:spTree>
    <p:extLst>
      <p:ext uri="{BB962C8B-B14F-4D97-AF65-F5344CB8AC3E}">
        <p14:creationId xmlns:p14="http://schemas.microsoft.com/office/powerpoint/2010/main" val="13341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469DF5-A3E3-C040-8322-B58D92464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189B51-9ABD-3942-9E9D-DBE7938F5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22FF2-F1EA-104A-A24E-965031B61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9B7-8D68-2849-9407-124980CABF70}" type="datetimeFigureOut">
              <a:rPr lang="en-US" smtClean="0"/>
              <a:t>4/17/23</a:t>
            </a:fld>
            <a:endParaRPr lang="en-US"/>
          </a:p>
        </p:txBody>
      </p:sp>
      <p:sp>
        <p:nvSpPr>
          <p:cNvPr id="5" name="Footer Placeholder 4">
            <a:extLst>
              <a:ext uri="{FF2B5EF4-FFF2-40B4-BE49-F238E27FC236}">
                <a16:creationId xmlns:a16="http://schemas.microsoft.com/office/drawing/2014/main" id="{E81A7716-F34D-3945-9EF5-4585D9EE3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A44E7-4829-F74B-A376-2E5C1077BD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2F3FF-FDE3-0044-A8C5-8D9393D66326}" type="slidenum">
              <a:rPr lang="en-US" smtClean="0"/>
              <a:t>‹#›</a:t>
            </a:fld>
            <a:endParaRPr lang="en-US"/>
          </a:p>
        </p:txBody>
      </p:sp>
      <p:pic>
        <p:nvPicPr>
          <p:cNvPr id="10" name="Picture 9" descr="Venn diagram&#10;&#10;Description automatically generated">
            <a:extLst>
              <a:ext uri="{FF2B5EF4-FFF2-40B4-BE49-F238E27FC236}">
                <a16:creationId xmlns:a16="http://schemas.microsoft.com/office/drawing/2014/main" id="{0068E1D7-B931-6F49-8113-97B1AA0FD0AC}"/>
              </a:ext>
            </a:extLst>
          </p:cNvPr>
          <p:cNvPicPr>
            <a:picLocks noChangeAspect="1"/>
          </p:cNvPicPr>
          <p:nvPr userDrawn="1"/>
        </p:nvPicPr>
        <p:blipFill>
          <a:blip r:embed="rId13"/>
          <a:stretch>
            <a:fillRect/>
          </a:stretch>
        </p:blipFill>
        <p:spPr>
          <a:xfrm>
            <a:off x="171557" y="126206"/>
            <a:ext cx="407152" cy="477838"/>
          </a:xfrm>
          <a:prstGeom prst="rect">
            <a:avLst/>
          </a:prstGeom>
        </p:spPr>
      </p:pic>
    </p:spTree>
    <p:extLst>
      <p:ext uri="{BB962C8B-B14F-4D97-AF65-F5344CB8AC3E}">
        <p14:creationId xmlns:p14="http://schemas.microsoft.com/office/powerpoint/2010/main" val="183842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ipxcourses.org/lectures-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23307"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2347311" y="1552854"/>
            <a:ext cx="7497379" cy="3493264"/>
          </a:xfrm>
          <a:prstGeom prst="rect">
            <a:avLst/>
          </a:prstGeom>
        </p:spPr>
        <p:txBody>
          <a:bodyPr wrap="square">
            <a:spAutoFit/>
          </a:bodyPr>
          <a:lstStyle/>
          <a:p>
            <a:pPr algn="ctr"/>
            <a:r>
              <a:rPr lang="en-US" sz="4000" dirty="0">
                <a:latin typeface="Garamond"/>
                <a:cs typeface="Garamond"/>
              </a:rPr>
              <a:t>Module 202 Slides</a:t>
            </a:r>
          </a:p>
          <a:p>
            <a:pPr algn="ctr"/>
            <a:endParaRPr lang="en-US" dirty="0">
              <a:latin typeface="Garamond"/>
              <a:cs typeface="Garamond"/>
            </a:endParaRPr>
          </a:p>
          <a:p>
            <a:pPr algn="ctr"/>
            <a:endParaRPr lang="en-US" dirty="0">
              <a:latin typeface="Garamond"/>
              <a:cs typeface="Garamond"/>
            </a:endParaRPr>
          </a:p>
          <a:p>
            <a:pPr algn="ctr">
              <a:lnSpc>
                <a:spcPct val="150000"/>
              </a:lnSpc>
              <a:spcBef>
                <a:spcPts val="600"/>
              </a:spcBef>
            </a:pPr>
            <a:r>
              <a:rPr lang="en-US" sz="2000" dirty="0">
                <a:latin typeface="Garamond"/>
                <a:cs typeface="Garamond"/>
              </a:rPr>
              <a:t>William Fisher </a:t>
            </a:r>
            <a:br>
              <a:rPr lang="en-US" sz="2000" dirty="0">
                <a:latin typeface="Garamond"/>
                <a:cs typeface="Garamond"/>
              </a:rPr>
            </a:br>
            <a:r>
              <a:rPr lang="en-US" sz="2000" dirty="0" err="1">
                <a:latin typeface="Garamond"/>
                <a:cs typeface="Garamond"/>
              </a:rPr>
              <a:t>WilmerHale</a:t>
            </a:r>
            <a:r>
              <a:rPr lang="en-US" sz="2000" dirty="0">
                <a:latin typeface="Garamond"/>
                <a:cs typeface="Garamond"/>
              </a:rPr>
              <a:t> Professor of Intellectual Property Law</a:t>
            </a:r>
          </a:p>
          <a:p>
            <a:pPr algn="ctr"/>
            <a:r>
              <a:rPr lang="en-US" sz="2000" dirty="0">
                <a:latin typeface="Garamond"/>
                <a:cs typeface="Garamond"/>
              </a:rPr>
              <a:t>Harvard Law School</a:t>
            </a:r>
          </a:p>
          <a:p>
            <a:pPr algn="ctr"/>
            <a:endParaRPr lang="en-US" sz="2000" dirty="0">
              <a:latin typeface="Garamond"/>
              <a:cs typeface="Garamond"/>
            </a:endParaRPr>
          </a:p>
          <a:p>
            <a:pPr algn="ctr"/>
            <a:endParaRPr lang="en-US" sz="2000" dirty="0">
              <a:latin typeface="Garamond"/>
              <a:cs typeface="Garamond"/>
            </a:endParaRPr>
          </a:p>
          <a:p>
            <a:pPr algn="ctr"/>
            <a:r>
              <a:rPr lang="en-US" sz="2000" dirty="0">
                <a:latin typeface="Garamond"/>
                <a:cs typeface="Garamond"/>
              </a:rPr>
              <a:t>September 2022</a:t>
            </a:r>
          </a:p>
        </p:txBody>
      </p:sp>
      <p:sp>
        <p:nvSpPr>
          <p:cNvPr id="2" name="TextBox 1"/>
          <p:cNvSpPr txBox="1"/>
          <p:nvPr/>
        </p:nvSpPr>
        <p:spPr>
          <a:xfrm>
            <a:off x="1732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8364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2F08-32EA-5D4F-AD44-7143F3A48A74}"/>
              </a:ext>
            </a:extLst>
          </p:cNvPr>
          <p:cNvSpPr>
            <a:spLocks noGrp="1"/>
          </p:cNvSpPr>
          <p:nvPr>
            <p:ph type="title"/>
          </p:nvPr>
        </p:nvSpPr>
        <p:spPr>
          <a:xfrm>
            <a:off x="462554" y="241558"/>
            <a:ext cx="10515600" cy="1325563"/>
          </a:xfrm>
        </p:spPr>
        <p:txBody>
          <a:bodyPr>
            <a:normAutofit/>
          </a:bodyPr>
          <a:lstStyle/>
          <a:p>
            <a:r>
              <a:rPr lang="en-US" sz="3600" dirty="0"/>
              <a:t>Community Health Workers, defined</a:t>
            </a:r>
          </a:p>
        </p:txBody>
      </p:sp>
      <p:sp>
        <p:nvSpPr>
          <p:cNvPr id="3" name="Content Placeholder 2">
            <a:extLst>
              <a:ext uri="{FF2B5EF4-FFF2-40B4-BE49-F238E27FC236}">
                <a16:creationId xmlns:a16="http://schemas.microsoft.com/office/drawing/2014/main" id="{839C3FA9-510A-8347-82B0-9461C3BCE3B8}"/>
              </a:ext>
            </a:extLst>
          </p:cNvPr>
          <p:cNvSpPr>
            <a:spLocks noGrp="1"/>
          </p:cNvSpPr>
          <p:nvPr>
            <p:ph idx="1"/>
          </p:nvPr>
        </p:nvSpPr>
        <p:spPr>
          <a:xfrm>
            <a:off x="838200" y="1486958"/>
            <a:ext cx="10515600" cy="4351338"/>
          </a:xfrm>
        </p:spPr>
        <p:txBody>
          <a:bodyPr>
            <a:normAutofit/>
          </a:bodyPr>
          <a:lstStyle/>
          <a:p>
            <a:pPr marL="0" indent="0">
              <a:buNone/>
            </a:pPr>
            <a:r>
              <a:rPr lang="en-US" dirty="0"/>
              <a:t>Lay health workers who:</a:t>
            </a:r>
          </a:p>
          <a:p>
            <a:r>
              <a:rPr lang="en-US" dirty="0"/>
              <a:t>Live in the area they serve</a:t>
            </a:r>
          </a:p>
          <a:p>
            <a:r>
              <a:rPr lang="en-US" dirty="0"/>
              <a:t>Are primarily based in the community (as opposed to a health facility)</a:t>
            </a:r>
          </a:p>
          <a:p>
            <a:r>
              <a:rPr lang="en-US" dirty="0"/>
              <a:t>Belong to the formal health system (i.e., are managed by the government or an implementing NGO)</a:t>
            </a:r>
          </a:p>
          <a:p>
            <a:r>
              <a:rPr lang="en-US" dirty="0"/>
              <a:t>Perform tasks related to health care delivery, and</a:t>
            </a:r>
          </a:p>
          <a:p>
            <a:r>
              <a:rPr lang="en-US" dirty="0"/>
              <a:t>Have received organized training but may not have received formal or paraprofessional certification or tertiary education degree</a:t>
            </a:r>
          </a:p>
          <a:p>
            <a:endParaRPr lang="en-US" dirty="0"/>
          </a:p>
        </p:txBody>
      </p:sp>
      <p:sp>
        <p:nvSpPr>
          <p:cNvPr id="4" name="TextBox 3">
            <a:extLst>
              <a:ext uri="{FF2B5EF4-FFF2-40B4-BE49-F238E27FC236}">
                <a16:creationId xmlns:a16="http://schemas.microsoft.com/office/drawing/2014/main" id="{A1B5A381-04FF-1D46-8F63-564DAC60CB8D}"/>
              </a:ext>
            </a:extLst>
          </p:cNvPr>
          <p:cNvSpPr txBox="1"/>
          <p:nvPr/>
        </p:nvSpPr>
        <p:spPr>
          <a:xfrm>
            <a:off x="4043131" y="6380725"/>
            <a:ext cx="5338119" cy="246221"/>
          </a:xfrm>
          <a:prstGeom prst="rect">
            <a:avLst/>
          </a:prstGeom>
          <a:noFill/>
        </p:spPr>
        <p:txBody>
          <a:bodyPr wrap="square" rtlCol="0">
            <a:spAutoFit/>
          </a:bodyPr>
          <a:lstStyle/>
          <a:p>
            <a:r>
              <a:rPr lang="en-US" sz="1000" dirty="0"/>
              <a:t>Source: https://</a:t>
            </a:r>
            <a:r>
              <a:rPr lang="en-US" sz="1000" dirty="0" err="1"/>
              <a:t>www.globalhealthdelivery.org</a:t>
            </a:r>
            <a:r>
              <a:rPr lang="en-US" sz="1000" dirty="0"/>
              <a:t>/files/</a:t>
            </a:r>
            <a:r>
              <a:rPr lang="en-US" sz="1000" dirty="0" err="1"/>
              <a:t>ghd</a:t>
            </a:r>
            <a:r>
              <a:rPr lang="en-US" sz="1000" dirty="0"/>
              <a:t>/files/ghd-c11_chw_concept_note.pdf</a:t>
            </a:r>
          </a:p>
        </p:txBody>
      </p:sp>
    </p:spTree>
    <p:extLst>
      <p:ext uri="{BB962C8B-B14F-4D97-AF65-F5344CB8AC3E}">
        <p14:creationId xmlns:p14="http://schemas.microsoft.com/office/powerpoint/2010/main" val="426902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page12image2630221488">
            <a:extLst>
              <a:ext uri="{FF2B5EF4-FFF2-40B4-BE49-F238E27FC236}">
                <a16:creationId xmlns:a16="http://schemas.microsoft.com/office/drawing/2014/main" id="{07FC73D6-E84F-9241-A2BF-97183AD71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53582"/>
            <a:ext cx="5835900" cy="5736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ge12image2630221888">
            <a:extLst>
              <a:ext uri="{FF2B5EF4-FFF2-40B4-BE49-F238E27FC236}">
                <a16:creationId xmlns:a16="http://schemas.microsoft.com/office/drawing/2014/main" id="{3DAA7D9F-C2FA-334D-8D95-269C3EEDF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800" y="4700509"/>
            <a:ext cx="22352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DBB6E9-EEF5-D443-B5B5-6BBFF636568B}"/>
              </a:ext>
            </a:extLst>
          </p:cNvPr>
          <p:cNvSpPr txBox="1"/>
          <p:nvPr/>
        </p:nvSpPr>
        <p:spPr>
          <a:xfrm>
            <a:off x="4043131" y="6380725"/>
            <a:ext cx="5338119" cy="246221"/>
          </a:xfrm>
          <a:prstGeom prst="rect">
            <a:avLst/>
          </a:prstGeom>
          <a:noFill/>
        </p:spPr>
        <p:txBody>
          <a:bodyPr wrap="square" rtlCol="0">
            <a:spAutoFit/>
          </a:bodyPr>
          <a:lstStyle/>
          <a:p>
            <a:r>
              <a:rPr lang="en-US" sz="1000" dirty="0"/>
              <a:t>Source: https://</a:t>
            </a:r>
            <a:r>
              <a:rPr lang="en-US" sz="1000" dirty="0" err="1"/>
              <a:t>www.globalhealthdelivery.org</a:t>
            </a:r>
            <a:r>
              <a:rPr lang="en-US" sz="1000" dirty="0"/>
              <a:t>/files/</a:t>
            </a:r>
            <a:r>
              <a:rPr lang="en-US" sz="1000" dirty="0" err="1"/>
              <a:t>ghd</a:t>
            </a:r>
            <a:r>
              <a:rPr lang="en-US" sz="1000" dirty="0"/>
              <a:t>/files/ghd-c11_chw_concept_note.pdf</a:t>
            </a:r>
          </a:p>
        </p:txBody>
      </p:sp>
      <p:pic>
        <p:nvPicPr>
          <p:cNvPr id="3074" name="Picture 2">
            <a:extLst>
              <a:ext uri="{FF2B5EF4-FFF2-40B4-BE49-F238E27FC236}">
                <a16:creationId xmlns:a16="http://schemas.microsoft.com/office/drawing/2014/main" id="{18DDA406-6FDA-C240-BF2E-E44F215F3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5" y="82648"/>
            <a:ext cx="3858123" cy="21838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for post">
            <a:extLst>
              <a:ext uri="{FF2B5EF4-FFF2-40B4-BE49-F238E27FC236}">
                <a16:creationId xmlns:a16="http://schemas.microsoft.com/office/drawing/2014/main" id="{299948DE-05DD-0941-802F-4B9E9F4B4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4866" y="4947645"/>
            <a:ext cx="3506168" cy="18128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E310B7AF-FDCE-CE42-A560-7CD927276C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25" y="4423718"/>
            <a:ext cx="3401764" cy="23812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aiti's Cholera Epidemic Reaches Two-Year Mark | Partners In Health">
            <a:extLst>
              <a:ext uri="{FF2B5EF4-FFF2-40B4-BE49-F238E27FC236}">
                <a16:creationId xmlns:a16="http://schemas.microsoft.com/office/drawing/2014/main" id="{93AC2910-C593-C14A-A4A8-22EF0F2FA5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9500" y="82648"/>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20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530DB30-7A56-8A4D-AF72-89EFC358F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25" y="0"/>
            <a:ext cx="10317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27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15D5-00F0-D347-9D72-80BCAC6E2074}"/>
              </a:ext>
            </a:extLst>
          </p:cNvPr>
          <p:cNvSpPr>
            <a:spLocks noGrp="1"/>
          </p:cNvSpPr>
          <p:nvPr>
            <p:ph type="title"/>
          </p:nvPr>
        </p:nvSpPr>
        <p:spPr>
          <a:xfrm>
            <a:off x="731519" y="128059"/>
            <a:ext cx="10052191" cy="885196"/>
          </a:xfrm>
        </p:spPr>
        <p:txBody>
          <a:bodyPr>
            <a:normAutofit/>
          </a:bodyPr>
          <a:lstStyle/>
          <a:p>
            <a:r>
              <a:rPr lang="en-US" sz="3600" dirty="0"/>
              <a:t>Effectiveness</a:t>
            </a:r>
          </a:p>
        </p:txBody>
      </p:sp>
      <p:sp>
        <p:nvSpPr>
          <p:cNvPr id="3" name="Content Placeholder 2">
            <a:extLst>
              <a:ext uri="{FF2B5EF4-FFF2-40B4-BE49-F238E27FC236}">
                <a16:creationId xmlns:a16="http://schemas.microsoft.com/office/drawing/2014/main" id="{0F97E22C-19FD-BD47-8F73-6CBE15AD1800}"/>
              </a:ext>
            </a:extLst>
          </p:cNvPr>
          <p:cNvSpPr>
            <a:spLocks noGrp="1"/>
          </p:cNvSpPr>
          <p:nvPr>
            <p:ph idx="1"/>
          </p:nvPr>
        </p:nvSpPr>
        <p:spPr>
          <a:xfrm>
            <a:off x="519289" y="1013255"/>
            <a:ext cx="11379200" cy="5455277"/>
          </a:xfrm>
        </p:spPr>
        <p:txBody>
          <a:bodyPr>
            <a:noAutofit/>
          </a:bodyPr>
          <a:lstStyle/>
          <a:p>
            <a:r>
              <a:rPr lang="en-US" sz="2400" dirty="0"/>
              <a:t>“Systematic reviews have concluded that CHWs can safely and effectively deliver health services as diverse as birth control injections; perinatal and neonatal care; case management and prevention of malaria, diarrhea, and acute respiratory infections; and HIV care management. </a:t>
            </a:r>
          </a:p>
          <a:p>
            <a:r>
              <a:rPr lang="en-US" sz="2400" dirty="0"/>
              <a:t>“Meta-analysis of moderate-quality evidence indicates that CHWs can, in comparison to usual care, increase the number of children whose immunizations are up-to-date; promote the initiation of exclusive breastfeeding; increase care seeking for pregnancy-related complications; and improve pulmonary TB cure rates. </a:t>
            </a:r>
          </a:p>
          <a:p>
            <a:r>
              <a:rPr lang="en-US" sz="2400" dirty="0"/>
              <a:t>“Modeling of health system investments in CHWs found that the return was as high as 10:1 when accounting for increased productivity from a healthier population, the avoidance of the high costs of health crises, and the economic impact of increased employment.”</a:t>
            </a:r>
          </a:p>
          <a:p>
            <a:pPr marL="0" indent="0">
              <a:buNone/>
            </a:pPr>
            <a:endParaRPr lang="en-US" sz="2400" dirty="0"/>
          </a:p>
          <a:p>
            <a:endParaRPr lang="en-US" sz="2400" dirty="0"/>
          </a:p>
        </p:txBody>
      </p:sp>
      <p:sp>
        <p:nvSpPr>
          <p:cNvPr id="5" name="TextBox 4">
            <a:extLst>
              <a:ext uri="{FF2B5EF4-FFF2-40B4-BE49-F238E27FC236}">
                <a16:creationId xmlns:a16="http://schemas.microsoft.com/office/drawing/2014/main" id="{AE53AE1D-EF58-914F-9A8F-FCBC80C71E1C}"/>
              </a:ext>
            </a:extLst>
          </p:cNvPr>
          <p:cNvSpPr txBox="1"/>
          <p:nvPr/>
        </p:nvSpPr>
        <p:spPr>
          <a:xfrm>
            <a:off x="3952820" y="6606830"/>
            <a:ext cx="5338119" cy="246221"/>
          </a:xfrm>
          <a:prstGeom prst="rect">
            <a:avLst/>
          </a:prstGeom>
          <a:noFill/>
        </p:spPr>
        <p:txBody>
          <a:bodyPr wrap="square" rtlCol="0">
            <a:spAutoFit/>
          </a:bodyPr>
          <a:lstStyle/>
          <a:p>
            <a:r>
              <a:rPr lang="en-US" sz="1000" dirty="0"/>
              <a:t>Source: https://</a:t>
            </a:r>
            <a:r>
              <a:rPr lang="en-US" sz="1000" dirty="0" err="1"/>
              <a:t>www.globalhealthdelivery.org</a:t>
            </a:r>
            <a:r>
              <a:rPr lang="en-US" sz="1000" dirty="0"/>
              <a:t>/files/</a:t>
            </a:r>
            <a:r>
              <a:rPr lang="en-US" sz="1000" dirty="0" err="1"/>
              <a:t>ghd</a:t>
            </a:r>
            <a:r>
              <a:rPr lang="en-US" sz="1000" dirty="0"/>
              <a:t>/files/ghd-c11_chw_concept_note.pdf</a:t>
            </a:r>
          </a:p>
        </p:txBody>
      </p:sp>
    </p:spTree>
    <p:extLst>
      <p:ext uri="{BB962C8B-B14F-4D97-AF65-F5344CB8AC3E}">
        <p14:creationId xmlns:p14="http://schemas.microsoft.com/office/powerpoint/2010/main" val="123742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A1C0-064D-D240-86EF-E99EF9A4AE31}"/>
              </a:ext>
            </a:extLst>
          </p:cNvPr>
          <p:cNvSpPr>
            <a:spLocks noGrp="1"/>
          </p:cNvSpPr>
          <p:nvPr>
            <p:ph type="title"/>
          </p:nvPr>
        </p:nvSpPr>
        <p:spPr/>
        <p:txBody>
          <a:bodyPr/>
          <a:lstStyle/>
          <a:p>
            <a:r>
              <a:rPr lang="en-US" dirty="0"/>
              <a:t>Funding</a:t>
            </a:r>
          </a:p>
        </p:txBody>
      </p:sp>
      <p:sp>
        <p:nvSpPr>
          <p:cNvPr id="3" name="Content Placeholder 2">
            <a:extLst>
              <a:ext uri="{FF2B5EF4-FFF2-40B4-BE49-F238E27FC236}">
                <a16:creationId xmlns:a16="http://schemas.microsoft.com/office/drawing/2014/main" id="{D687BE1E-A5F4-E64A-B128-CB76A4E0824A}"/>
              </a:ext>
            </a:extLst>
          </p:cNvPr>
          <p:cNvSpPr>
            <a:spLocks noGrp="1"/>
          </p:cNvSpPr>
          <p:nvPr>
            <p:ph idx="1"/>
          </p:nvPr>
        </p:nvSpPr>
        <p:spPr/>
        <p:txBody>
          <a:bodyPr/>
          <a:lstStyle/>
          <a:p>
            <a:r>
              <a:rPr lang="en-US" dirty="0"/>
              <a:t>One of the principal limits on the scale of these systems is the shortage of funds from governments and foundations</a:t>
            </a:r>
          </a:p>
          <a:p>
            <a:r>
              <a:rPr lang="en-US" dirty="0"/>
              <a:t>This hampers recruitment and retention</a:t>
            </a:r>
          </a:p>
          <a:p>
            <a:r>
              <a:rPr lang="en-US" dirty="0"/>
              <a:t>Roughly half of the cost of most of the systems is devoted to purchasing the drugs they distribute to patients</a:t>
            </a:r>
          </a:p>
          <a:p>
            <a:r>
              <a:rPr lang="en-US" dirty="0"/>
              <a:t>Lowering the cost of the drugs would enable expansion of the systems and/or better recruitment and training</a:t>
            </a:r>
          </a:p>
        </p:txBody>
      </p:sp>
    </p:spTree>
    <p:extLst>
      <p:ext uri="{BB962C8B-B14F-4D97-AF65-F5344CB8AC3E}">
        <p14:creationId xmlns:p14="http://schemas.microsoft.com/office/powerpoint/2010/main" val="99419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962FB77-7B2E-B187-B66D-7FA139DBF2FD}"/>
              </a:ext>
            </a:extLst>
          </p:cNvPr>
          <p:cNvSpPr/>
          <p:nvPr/>
        </p:nvSpPr>
        <p:spPr>
          <a:xfrm>
            <a:off x="272535" y="2948265"/>
            <a:ext cx="1107783" cy="4762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Licensor</a:t>
            </a:r>
          </a:p>
        </p:txBody>
      </p:sp>
      <p:sp>
        <p:nvSpPr>
          <p:cNvPr id="5" name="Rounded Rectangle 4">
            <a:extLst>
              <a:ext uri="{FF2B5EF4-FFF2-40B4-BE49-F238E27FC236}">
                <a16:creationId xmlns:a16="http://schemas.microsoft.com/office/drawing/2014/main" id="{F0089612-8CA0-838B-1C37-ED9B612F049A}"/>
              </a:ext>
            </a:extLst>
          </p:cNvPr>
          <p:cNvSpPr/>
          <p:nvPr/>
        </p:nvSpPr>
        <p:spPr>
          <a:xfrm>
            <a:off x="2370470" y="3757691"/>
            <a:ext cx="1119611" cy="64137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Generic #1</a:t>
            </a:r>
          </a:p>
        </p:txBody>
      </p:sp>
      <p:sp>
        <p:nvSpPr>
          <p:cNvPr id="6" name="Rounded Rectangle 5">
            <a:extLst>
              <a:ext uri="{FF2B5EF4-FFF2-40B4-BE49-F238E27FC236}">
                <a16:creationId xmlns:a16="http://schemas.microsoft.com/office/drawing/2014/main" id="{9C3C65A9-6201-1445-8390-98A11546F014}"/>
              </a:ext>
            </a:extLst>
          </p:cNvPr>
          <p:cNvSpPr/>
          <p:nvPr/>
        </p:nvSpPr>
        <p:spPr>
          <a:xfrm>
            <a:off x="2366576" y="4948565"/>
            <a:ext cx="1119611" cy="60309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Generic #2</a:t>
            </a:r>
          </a:p>
        </p:txBody>
      </p:sp>
      <p:sp>
        <p:nvSpPr>
          <p:cNvPr id="7" name="Rounded Rectangle 6">
            <a:extLst>
              <a:ext uri="{FF2B5EF4-FFF2-40B4-BE49-F238E27FC236}">
                <a16:creationId xmlns:a16="http://schemas.microsoft.com/office/drawing/2014/main" id="{1CDB07DA-FF8E-899C-9811-0DA835264DAC}"/>
              </a:ext>
            </a:extLst>
          </p:cNvPr>
          <p:cNvSpPr/>
          <p:nvPr/>
        </p:nvSpPr>
        <p:spPr>
          <a:xfrm>
            <a:off x="2162344" y="966978"/>
            <a:ext cx="1621532" cy="62862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Contract</a:t>
            </a:r>
          </a:p>
          <a:p>
            <a:pPr algn="ctr"/>
            <a:r>
              <a:rPr lang="en-US" dirty="0">
                <a:solidFill>
                  <a:schemeClr val="tx1"/>
                </a:solidFill>
              </a:rPr>
              <a:t>Manufacturer</a:t>
            </a:r>
          </a:p>
        </p:txBody>
      </p:sp>
      <p:sp>
        <p:nvSpPr>
          <p:cNvPr id="11" name="Rounded Rectangle 10">
            <a:extLst>
              <a:ext uri="{FF2B5EF4-FFF2-40B4-BE49-F238E27FC236}">
                <a16:creationId xmlns:a16="http://schemas.microsoft.com/office/drawing/2014/main" id="{56C6268A-DFFB-0846-5C26-8F712B59DF90}"/>
              </a:ext>
            </a:extLst>
          </p:cNvPr>
          <p:cNvSpPr/>
          <p:nvPr/>
        </p:nvSpPr>
        <p:spPr>
          <a:xfrm>
            <a:off x="4885587" y="2963274"/>
            <a:ext cx="6670198" cy="337271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ounded Rectangle 11">
            <a:extLst>
              <a:ext uri="{FF2B5EF4-FFF2-40B4-BE49-F238E27FC236}">
                <a16:creationId xmlns:a16="http://schemas.microsoft.com/office/drawing/2014/main" id="{A5C27751-285E-6431-7970-01AA3915776B}"/>
              </a:ext>
            </a:extLst>
          </p:cNvPr>
          <p:cNvSpPr/>
          <p:nvPr/>
        </p:nvSpPr>
        <p:spPr>
          <a:xfrm>
            <a:off x="5340148" y="3531502"/>
            <a:ext cx="1234771" cy="62943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Private</a:t>
            </a:r>
          </a:p>
          <a:p>
            <a:pPr algn="ctr"/>
            <a:r>
              <a:rPr lang="en-US" dirty="0">
                <a:solidFill>
                  <a:schemeClr val="tx1"/>
                </a:solidFill>
              </a:rPr>
              <a:t>Purchaser</a:t>
            </a:r>
          </a:p>
        </p:txBody>
      </p:sp>
      <p:sp>
        <p:nvSpPr>
          <p:cNvPr id="13" name="Rounded Rectangle 12">
            <a:extLst>
              <a:ext uri="{FF2B5EF4-FFF2-40B4-BE49-F238E27FC236}">
                <a16:creationId xmlns:a16="http://schemas.microsoft.com/office/drawing/2014/main" id="{B908B193-C52B-CAA7-EAA3-AD1BD711B2A6}"/>
              </a:ext>
            </a:extLst>
          </p:cNvPr>
          <p:cNvSpPr/>
          <p:nvPr/>
        </p:nvSpPr>
        <p:spPr>
          <a:xfrm>
            <a:off x="5340148" y="5043881"/>
            <a:ext cx="1548639" cy="7548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Government</a:t>
            </a:r>
          </a:p>
          <a:p>
            <a:pPr algn="ctr"/>
            <a:r>
              <a:rPr lang="en-US" dirty="0">
                <a:solidFill>
                  <a:schemeClr val="tx1"/>
                </a:solidFill>
              </a:rPr>
              <a:t>Purchaser</a:t>
            </a:r>
          </a:p>
        </p:txBody>
      </p:sp>
      <p:sp>
        <p:nvSpPr>
          <p:cNvPr id="14" name="Rounded Rectangle 13">
            <a:extLst>
              <a:ext uri="{FF2B5EF4-FFF2-40B4-BE49-F238E27FC236}">
                <a16:creationId xmlns:a16="http://schemas.microsoft.com/office/drawing/2014/main" id="{4872932C-6A0A-0322-4455-932D1C4DE603}"/>
              </a:ext>
            </a:extLst>
          </p:cNvPr>
          <p:cNvSpPr/>
          <p:nvPr/>
        </p:nvSpPr>
        <p:spPr>
          <a:xfrm>
            <a:off x="10232610" y="4139534"/>
            <a:ext cx="1052080" cy="4762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Patients</a:t>
            </a:r>
          </a:p>
        </p:txBody>
      </p:sp>
      <p:sp>
        <p:nvSpPr>
          <p:cNvPr id="15" name="TextBox 14">
            <a:extLst>
              <a:ext uri="{FF2B5EF4-FFF2-40B4-BE49-F238E27FC236}">
                <a16:creationId xmlns:a16="http://schemas.microsoft.com/office/drawing/2014/main" id="{8BA17FD2-1095-CAF0-B445-1A1A0BD0B8B8}"/>
              </a:ext>
            </a:extLst>
          </p:cNvPr>
          <p:cNvSpPr txBox="1"/>
          <p:nvPr/>
        </p:nvSpPr>
        <p:spPr>
          <a:xfrm>
            <a:off x="9909953" y="3037409"/>
            <a:ext cx="1435329" cy="369332"/>
          </a:xfrm>
          <a:prstGeom prst="rect">
            <a:avLst/>
          </a:prstGeom>
          <a:noFill/>
        </p:spPr>
        <p:txBody>
          <a:bodyPr wrap="none" rtlCol="0">
            <a:spAutoFit/>
          </a:bodyPr>
          <a:lstStyle/>
          <a:p>
            <a:r>
              <a:rPr lang="en-US" dirty="0"/>
              <a:t>LMIC country</a:t>
            </a:r>
          </a:p>
        </p:txBody>
      </p:sp>
      <p:sp>
        <p:nvSpPr>
          <p:cNvPr id="16" name="Rounded Rectangle 15">
            <a:extLst>
              <a:ext uri="{FF2B5EF4-FFF2-40B4-BE49-F238E27FC236}">
                <a16:creationId xmlns:a16="http://schemas.microsoft.com/office/drawing/2014/main" id="{749AA1B2-9DB2-3BAA-CE1B-8BA968236045}"/>
              </a:ext>
            </a:extLst>
          </p:cNvPr>
          <p:cNvSpPr/>
          <p:nvPr/>
        </p:nvSpPr>
        <p:spPr>
          <a:xfrm>
            <a:off x="4889618" y="144220"/>
            <a:ext cx="6670199" cy="148299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7D7EA2CC-EE64-FB5B-A8F3-50A0ED9B8EE2}"/>
              </a:ext>
            </a:extLst>
          </p:cNvPr>
          <p:cNvSpPr txBox="1"/>
          <p:nvPr/>
        </p:nvSpPr>
        <p:spPr>
          <a:xfrm>
            <a:off x="9813422" y="141684"/>
            <a:ext cx="1230145" cy="369332"/>
          </a:xfrm>
          <a:prstGeom prst="rect">
            <a:avLst/>
          </a:prstGeom>
          <a:noFill/>
        </p:spPr>
        <p:txBody>
          <a:bodyPr wrap="none" rtlCol="0">
            <a:spAutoFit/>
          </a:bodyPr>
          <a:lstStyle/>
          <a:p>
            <a:pPr algn="ctr"/>
            <a:r>
              <a:rPr lang="en-US" dirty="0"/>
              <a:t>UC country</a:t>
            </a:r>
          </a:p>
        </p:txBody>
      </p:sp>
      <p:sp>
        <p:nvSpPr>
          <p:cNvPr id="18" name="Rounded Rectangle 17">
            <a:extLst>
              <a:ext uri="{FF2B5EF4-FFF2-40B4-BE49-F238E27FC236}">
                <a16:creationId xmlns:a16="http://schemas.microsoft.com/office/drawing/2014/main" id="{934A0A01-1B2F-55C6-E68A-CD57BA7E5023}"/>
              </a:ext>
            </a:extLst>
          </p:cNvPr>
          <p:cNvSpPr/>
          <p:nvPr/>
        </p:nvSpPr>
        <p:spPr>
          <a:xfrm>
            <a:off x="10232610" y="560588"/>
            <a:ext cx="1052080" cy="4762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Patients</a:t>
            </a:r>
          </a:p>
        </p:txBody>
      </p:sp>
      <p:sp>
        <p:nvSpPr>
          <p:cNvPr id="19" name="Rounded Rectangle 18">
            <a:extLst>
              <a:ext uri="{FF2B5EF4-FFF2-40B4-BE49-F238E27FC236}">
                <a16:creationId xmlns:a16="http://schemas.microsoft.com/office/drawing/2014/main" id="{B3387AD3-8C03-6C33-98E6-7B6FB9730A04}"/>
              </a:ext>
            </a:extLst>
          </p:cNvPr>
          <p:cNvSpPr/>
          <p:nvPr/>
        </p:nvSpPr>
        <p:spPr>
          <a:xfrm>
            <a:off x="5345432" y="561378"/>
            <a:ext cx="1405324" cy="4762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Distributors</a:t>
            </a:r>
          </a:p>
        </p:txBody>
      </p:sp>
      <p:cxnSp>
        <p:nvCxnSpPr>
          <p:cNvPr id="21" name="Straight Arrow Connector 20">
            <a:extLst>
              <a:ext uri="{FF2B5EF4-FFF2-40B4-BE49-F238E27FC236}">
                <a16:creationId xmlns:a16="http://schemas.microsoft.com/office/drawing/2014/main" id="{BBF41EF3-8A6E-6DE9-B932-E3C8C177DEAF}"/>
              </a:ext>
            </a:extLst>
          </p:cNvPr>
          <p:cNvCxnSpPr>
            <a:cxnSpLocks/>
            <a:stCxn id="4" idx="2"/>
            <a:endCxn id="5" idx="1"/>
          </p:cNvCxnSpPr>
          <p:nvPr/>
        </p:nvCxnSpPr>
        <p:spPr>
          <a:xfrm>
            <a:off x="826427" y="3424515"/>
            <a:ext cx="1544043" cy="653861"/>
          </a:xfrm>
          <a:prstGeom prst="straightConnector1">
            <a:avLst/>
          </a:prstGeom>
          <a:ln>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2DD2C33-B6EC-5600-8D13-EC2758A67C8C}"/>
              </a:ext>
            </a:extLst>
          </p:cNvPr>
          <p:cNvCxnSpPr>
            <a:cxnSpLocks/>
            <a:stCxn id="4" idx="0"/>
          </p:cNvCxnSpPr>
          <p:nvPr/>
        </p:nvCxnSpPr>
        <p:spPr>
          <a:xfrm flipV="1">
            <a:off x="826427" y="1627212"/>
            <a:ext cx="1335917" cy="1321053"/>
          </a:xfrm>
          <a:prstGeom prst="straightConnector1">
            <a:avLst/>
          </a:prstGeom>
          <a:ln>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169F7B2-EBF1-8C77-872E-726EE7D6D75C}"/>
              </a:ext>
            </a:extLst>
          </p:cNvPr>
          <p:cNvCxnSpPr>
            <a:cxnSpLocks/>
            <a:stCxn id="4" idx="2"/>
            <a:endCxn id="6" idx="1"/>
          </p:cNvCxnSpPr>
          <p:nvPr/>
        </p:nvCxnSpPr>
        <p:spPr>
          <a:xfrm>
            <a:off x="826427" y="3424515"/>
            <a:ext cx="1540149" cy="1825598"/>
          </a:xfrm>
          <a:prstGeom prst="straightConnector1">
            <a:avLst/>
          </a:prstGeom>
          <a:ln>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208FAD-6316-6486-8AA6-22F20D44B18A}"/>
              </a:ext>
            </a:extLst>
          </p:cNvPr>
          <p:cNvCxnSpPr>
            <a:cxnSpLocks/>
          </p:cNvCxnSpPr>
          <p:nvPr/>
        </p:nvCxnSpPr>
        <p:spPr>
          <a:xfrm flipV="1">
            <a:off x="3523121" y="3930901"/>
            <a:ext cx="1776945" cy="1199175"/>
          </a:xfrm>
          <a:prstGeom prst="straightConnector1">
            <a:avLst/>
          </a:prstGeom>
          <a:ln w="12700">
            <a:solidFill>
              <a:srgbClr val="00B0F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2E765F-453D-3EB2-91BF-1DEF23D5442A}"/>
              </a:ext>
            </a:extLst>
          </p:cNvPr>
          <p:cNvCxnSpPr>
            <a:cxnSpLocks/>
          </p:cNvCxnSpPr>
          <p:nvPr/>
        </p:nvCxnSpPr>
        <p:spPr>
          <a:xfrm>
            <a:off x="6590537" y="3919145"/>
            <a:ext cx="700272" cy="348587"/>
          </a:xfrm>
          <a:prstGeom prst="straightConnector1">
            <a:avLst/>
          </a:prstGeom>
          <a:ln w="12700">
            <a:solidFill>
              <a:srgbClr val="00B0F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BDA256-5D0F-D2B8-1656-13D49190682C}"/>
              </a:ext>
            </a:extLst>
          </p:cNvPr>
          <p:cNvCxnSpPr>
            <a:cxnSpLocks/>
          </p:cNvCxnSpPr>
          <p:nvPr/>
        </p:nvCxnSpPr>
        <p:spPr>
          <a:xfrm flipV="1">
            <a:off x="6873406" y="4560535"/>
            <a:ext cx="435396" cy="483346"/>
          </a:xfrm>
          <a:prstGeom prst="straightConnector1">
            <a:avLst/>
          </a:prstGeom>
          <a:ln w="12700">
            <a:solidFill>
              <a:srgbClr val="00B0F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B6F0865-5FF3-C485-CAE6-FE4C1DD05DE9}"/>
              </a:ext>
            </a:extLst>
          </p:cNvPr>
          <p:cNvCxnSpPr>
            <a:cxnSpLocks/>
            <a:stCxn id="5" idx="3"/>
          </p:cNvCxnSpPr>
          <p:nvPr/>
        </p:nvCxnSpPr>
        <p:spPr>
          <a:xfrm>
            <a:off x="3490081" y="4078376"/>
            <a:ext cx="1813133" cy="1325810"/>
          </a:xfrm>
          <a:prstGeom prst="straightConnector1">
            <a:avLst/>
          </a:prstGeom>
          <a:ln w="12700">
            <a:solidFill>
              <a:srgbClr val="00B0F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AED0442-FA2C-039A-69FA-963CEEB6281D}"/>
              </a:ext>
            </a:extLst>
          </p:cNvPr>
          <p:cNvCxnSpPr>
            <a:cxnSpLocks/>
          </p:cNvCxnSpPr>
          <p:nvPr/>
        </p:nvCxnSpPr>
        <p:spPr>
          <a:xfrm flipV="1">
            <a:off x="3470935" y="3817730"/>
            <a:ext cx="1783926" cy="129200"/>
          </a:xfrm>
          <a:prstGeom prst="straightConnector1">
            <a:avLst/>
          </a:prstGeom>
          <a:ln w="12700">
            <a:solidFill>
              <a:srgbClr val="00B0F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3989584-DFB7-C651-C8CB-B58C5BB2EA8C}"/>
              </a:ext>
            </a:extLst>
          </p:cNvPr>
          <p:cNvCxnSpPr>
            <a:cxnSpLocks/>
            <a:stCxn id="6" idx="3"/>
          </p:cNvCxnSpPr>
          <p:nvPr/>
        </p:nvCxnSpPr>
        <p:spPr>
          <a:xfrm>
            <a:off x="3486187" y="5250113"/>
            <a:ext cx="1768674" cy="233299"/>
          </a:xfrm>
          <a:prstGeom prst="straightConnector1">
            <a:avLst/>
          </a:prstGeom>
          <a:ln w="12700">
            <a:solidFill>
              <a:srgbClr val="00B0F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3AD7352-89DA-BD4C-3327-757306F88E6D}"/>
              </a:ext>
            </a:extLst>
          </p:cNvPr>
          <p:cNvCxnSpPr>
            <a:cxnSpLocks/>
          </p:cNvCxnSpPr>
          <p:nvPr/>
        </p:nvCxnSpPr>
        <p:spPr>
          <a:xfrm>
            <a:off x="3599236" y="1627212"/>
            <a:ext cx="1677789" cy="3635190"/>
          </a:xfrm>
          <a:prstGeom prst="straightConnector1">
            <a:avLst/>
          </a:prstGeom>
          <a:ln w="12700">
            <a:solidFill>
              <a:srgbClr val="92D05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2E8E61-2935-43C8-60D1-BFB3338B0724}"/>
              </a:ext>
            </a:extLst>
          </p:cNvPr>
          <p:cNvCxnSpPr>
            <a:cxnSpLocks/>
          </p:cNvCxnSpPr>
          <p:nvPr/>
        </p:nvCxnSpPr>
        <p:spPr>
          <a:xfrm>
            <a:off x="6582316" y="3805655"/>
            <a:ext cx="734614" cy="355281"/>
          </a:xfrm>
          <a:prstGeom prst="straightConnector1">
            <a:avLst/>
          </a:prstGeom>
          <a:ln w="12700">
            <a:solidFill>
              <a:srgbClr val="92D05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77BF48C-6229-25A6-2392-381CCC23D8B1}"/>
              </a:ext>
            </a:extLst>
          </p:cNvPr>
          <p:cNvCxnSpPr>
            <a:cxnSpLocks/>
          </p:cNvCxnSpPr>
          <p:nvPr/>
        </p:nvCxnSpPr>
        <p:spPr>
          <a:xfrm flipV="1">
            <a:off x="6750756" y="4399061"/>
            <a:ext cx="559449" cy="644820"/>
          </a:xfrm>
          <a:prstGeom prst="straightConnector1">
            <a:avLst/>
          </a:prstGeom>
          <a:ln w="12700">
            <a:solidFill>
              <a:srgbClr val="92D05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7444B88-661A-E555-4BF6-1D7C300A1FDF}"/>
              </a:ext>
            </a:extLst>
          </p:cNvPr>
          <p:cNvCxnSpPr>
            <a:cxnSpLocks/>
          </p:cNvCxnSpPr>
          <p:nvPr/>
        </p:nvCxnSpPr>
        <p:spPr>
          <a:xfrm>
            <a:off x="3762082" y="1593813"/>
            <a:ext cx="1514943" cy="1917059"/>
          </a:xfrm>
          <a:prstGeom prst="straightConnector1">
            <a:avLst/>
          </a:prstGeom>
          <a:ln w="12700">
            <a:solidFill>
              <a:srgbClr val="92D05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90A63ED-C16E-870A-3761-E9F59BE37A54}"/>
              </a:ext>
            </a:extLst>
          </p:cNvPr>
          <p:cNvCxnSpPr>
            <a:cxnSpLocks/>
            <a:stCxn id="7" idx="3"/>
          </p:cNvCxnSpPr>
          <p:nvPr/>
        </p:nvCxnSpPr>
        <p:spPr>
          <a:xfrm flipV="1">
            <a:off x="3783876" y="835532"/>
            <a:ext cx="1493149" cy="445756"/>
          </a:xfrm>
          <a:prstGeom prst="straightConnector1">
            <a:avLst/>
          </a:prstGeom>
          <a:ln w="12700">
            <a:solidFill>
              <a:srgbClr val="92D05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490AED3-945F-3078-B789-15C620413A0C}"/>
              </a:ext>
            </a:extLst>
          </p:cNvPr>
          <p:cNvCxnSpPr>
            <a:cxnSpLocks/>
          </p:cNvCxnSpPr>
          <p:nvPr/>
        </p:nvCxnSpPr>
        <p:spPr>
          <a:xfrm flipV="1">
            <a:off x="6397512" y="813256"/>
            <a:ext cx="3700231" cy="10488"/>
          </a:xfrm>
          <a:prstGeom prst="straightConnector1">
            <a:avLst/>
          </a:prstGeom>
          <a:ln w="12700">
            <a:solidFill>
              <a:srgbClr val="92D050"/>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2F5B72ED-A620-D8DC-5B43-0823DBA31E4E}"/>
              </a:ext>
            </a:extLst>
          </p:cNvPr>
          <p:cNvSpPr txBox="1"/>
          <p:nvPr/>
        </p:nvSpPr>
        <p:spPr>
          <a:xfrm rot="2834669">
            <a:off x="1363847" y="4344921"/>
            <a:ext cx="942887" cy="523220"/>
          </a:xfrm>
          <a:prstGeom prst="rect">
            <a:avLst/>
          </a:prstGeom>
          <a:noFill/>
        </p:spPr>
        <p:txBody>
          <a:bodyPr wrap="none" rtlCol="0">
            <a:spAutoFit/>
          </a:bodyPr>
          <a:lstStyle/>
          <a:p>
            <a:r>
              <a:rPr lang="en-US" sz="1400" dirty="0"/>
              <a:t>Voluntary </a:t>
            </a:r>
          </a:p>
          <a:p>
            <a:r>
              <a:rPr lang="en-US" sz="1400" dirty="0"/>
              <a:t>License #2</a:t>
            </a:r>
          </a:p>
        </p:txBody>
      </p:sp>
      <p:sp>
        <p:nvSpPr>
          <p:cNvPr id="65" name="TextBox 64">
            <a:extLst>
              <a:ext uri="{FF2B5EF4-FFF2-40B4-BE49-F238E27FC236}">
                <a16:creationId xmlns:a16="http://schemas.microsoft.com/office/drawing/2014/main" id="{FEB19E0D-7EF0-111D-FD54-41FD47D540B2}"/>
              </a:ext>
            </a:extLst>
          </p:cNvPr>
          <p:cNvSpPr txBox="1"/>
          <p:nvPr/>
        </p:nvSpPr>
        <p:spPr>
          <a:xfrm rot="1393833">
            <a:off x="1332141" y="3549375"/>
            <a:ext cx="942887" cy="523220"/>
          </a:xfrm>
          <a:prstGeom prst="rect">
            <a:avLst/>
          </a:prstGeom>
          <a:noFill/>
        </p:spPr>
        <p:txBody>
          <a:bodyPr wrap="none" rtlCol="0">
            <a:spAutoFit/>
          </a:bodyPr>
          <a:lstStyle/>
          <a:p>
            <a:r>
              <a:rPr lang="en-US" sz="1400" dirty="0"/>
              <a:t>Voluntary </a:t>
            </a:r>
          </a:p>
          <a:p>
            <a:r>
              <a:rPr lang="en-US" sz="1400" dirty="0"/>
              <a:t>License #1</a:t>
            </a:r>
          </a:p>
        </p:txBody>
      </p:sp>
      <p:sp>
        <p:nvSpPr>
          <p:cNvPr id="66" name="TextBox 65">
            <a:extLst>
              <a:ext uri="{FF2B5EF4-FFF2-40B4-BE49-F238E27FC236}">
                <a16:creationId xmlns:a16="http://schemas.microsoft.com/office/drawing/2014/main" id="{F897D7A0-8037-F03C-C300-A1A84B600EC2}"/>
              </a:ext>
            </a:extLst>
          </p:cNvPr>
          <p:cNvSpPr txBox="1"/>
          <p:nvPr/>
        </p:nvSpPr>
        <p:spPr>
          <a:xfrm rot="19045787">
            <a:off x="925700" y="1930248"/>
            <a:ext cx="1295226" cy="523220"/>
          </a:xfrm>
          <a:prstGeom prst="rect">
            <a:avLst/>
          </a:prstGeom>
          <a:noFill/>
        </p:spPr>
        <p:txBody>
          <a:bodyPr wrap="none" rtlCol="0">
            <a:spAutoFit/>
          </a:bodyPr>
          <a:lstStyle/>
          <a:p>
            <a:r>
              <a:rPr lang="en-US" sz="1400" dirty="0"/>
              <a:t>manufacturing </a:t>
            </a:r>
          </a:p>
          <a:p>
            <a:r>
              <a:rPr lang="en-US" sz="1400" dirty="0"/>
              <a:t>contract</a:t>
            </a:r>
          </a:p>
        </p:txBody>
      </p:sp>
      <p:sp>
        <p:nvSpPr>
          <p:cNvPr id="77" name="TextBox 76">
            <a:extLst>
              <a:ext uri="{FF2B5EF4-FFF2-40B4-BE49-F238E27FC236}">
                <a16:creationId xmlns:a16="http://schemas.microsoft.com/office/drawing/2014/main" id="{9C5F3C6F-1C58-D954-5FD2-A6A4A7CC9C7A}"/>
              </a:ext>
            </a:extLst>
          </p:cNvPr>
          <p:cNvSpPr txBox="1"/>
          <p:nvPr/>
        </p:nvSpPr>
        <p:spPr>
          <a:xfrm>
            <a:off x="3725725" y="4146423"/>
            <a:ext cx="825867" cy="954107"/>
          </a:xfrm>
          <a:prstGeom prst="rect">
            <a:avLst/>
          </a:prstGeom>
          <a:noFill/>
        </p:spPr>
        <p:txBody>
          <a:bodyPr wrap="none" rtlCol="0">
            <a:spAutoFit/>
          </a:bodyPr>
          <a:lstStyle/>
          <a:p>
            <a:r>
              <a:rPr lang="en-US" sz="1400" dirty="0">
                <a:solidFill>
                  <a:srgbClr val="0070C0"/>
                </a:solidFill>
              </a:rPr>
              <a:t>Generic </a:t>
            </a:r>
          </a:p>
          <a:p>
            <a:r>
              <a:rPr lang="en-US" sz="1400" dirty="0">
                <a:solidFill>
                  <a:srgbClr val="0070C0"/>
                </a:solidFill>
              </a:rPr>
              <a:t>versions </a:t>
            </a:r>
          </a:p>
          <a:p>
            <a:r>
              <a:rPr lang="en-US" sz="1400" dirty="0">
                <a:solidFill>
                  <a:srgbClr val="0070C0"/>
                </a:solidFill>
              </a:rPr>
              <a:t>of the </a:t>
            </a:r>
          </a:p>
          <a:p>
            <a:r>
              <a:rPr lang="en-US" sz="1400" dirty="0">
                <a:solidFill>
                  <a:srgbClr val="0070C0"/>
                </a:solidFill>
              </a:rPr>
              <a:t>drug</a:t>
            </a:r>
          </a:p>
        </p:txBody>
      </p:sp>
      <p:sp>
        <p:nvSpPr>
          <p:cNvPr id="78" name="TextBox 77">
            <a:extLst>
              <a:ext uri="{FF2B5EF4-FFF2-40B4-BE49-F238E27FC236}">
                <a16:creationId xmlns:a16="http://schemas.microsoft.com/office/drawing/2014/main" id="{98109FA5-E645-7CE3-4EE2-14E33497B5C5}"/>
              </a:ext>
            </a:extLst>
          </p:cNvPr>
          <p:cNvSpPr txBox="1"/>
          <p:nvPr/>
        </p:nvSpPr>
        <p:spPr>
          <a:xfrm>
            <a:off x="3549094" y="2098821"/>
            <a:ext cx="1372042" cy="307777"/>
          </a:xfrm>
          <a:prstGeom prst="rect">
            <a:avLst/>
          </a:prstGeom>
          <a:noFill/>
        </p:spPr>
        <p:txBody>
          <a:bodyPr wrap="none" rtlCol="0">
            <a:spAutoFit/>
          </a:bodyPr>
          <a:lstStyle/>
          <a:p>
            <a:r>
              <a:rPr lang="en-US" sz="1400" dirty="0">
                <a:solidFill>
                  <a:schemeClr val="accent6">
                    <a:lumMod val="75000"/>
                  </a:schemeClr>
                </a:solidFill>
              </a:rPr>
              <a:t>Branded version</a:t>
            </a:r>
          </a:p>
        </p:txBody>
      </p:sp>
      <p:cxnSp>
        <p:nvCxnSpPr>
          <p:cNvPr id="86" name="Straight Connector 85">
            <a:extLst>
              <a:ext uri="{FF2B5EF4-FFF2-40B4-BE49-F238E27FC236}">
                <a16:creationId xmlns:a16="http://schemas.microsoft.com/office/drawing/2014/main" id="{C5344760-E81C-D67A-F0E8-DCA0809619EA}"/>
              </a:ext>
            </a:extLst>
          </p:cNvPr>
          <p:cNvCxnSpPr>
            <a:cxnSpLocks/>
          </p:cNvCxnSpPr>
          <p:nvPr/>
        </p:nvCxnSpPr>
        <p:spPr>
          <a:xfrm rot="5400000">
            <a:off x="8036803" y="799503"/>
            <a:ext cx="724883" cy="0"/>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E30F37F-A1BD-DC28-666C-27A778BB7685}"/>
              </a:ext>
            </a:extLst>
          </p:cNvPr>
          <p:cNvCxnSpPr>
            <a:cxnSpLocks/>
          </p:cNvCxnSpPr>
          <p:nvPr/>
        </p:nvCxnSpPr>
        <p:spPr>
          <a:xfrm rot="16200000" flipV="1">
            <a:off x="8582656" y="4378482"/>
            <a:ext cx="1463956" cy="9222"/>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6" name="Rounded Rectangle 95">
            <a:extLst>
              <a:ext uri="{FF2B5EF4-FFF2-40B4-BE49-F238E27FC236}">
                <a16:creationId xmlns:a16="http://schemas.microsoft.com/office/drawing/2014/main" id="{5BD9BD7A-C1A1-A923-1923-4C1D09EDBB20}"/>
              </a:ext>
            </a:extLst>
          </p:cNvPr>
          <p:cNvSpPr/>
          <p:nvPr/>
        </p:nvSpPr>
        <p:spPr>
          <a:xfrm>
            <a:off x="7296592" y="1186733"/>
            <a:ext cx="2022650" cy="35258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FDA; EMA; etc.</a:t>
            </a:r>
          </a:p>
        </p:txBody>
      </p:sp>
      <p:sp>
        <p:nvSpPr>
          <p:cNvPr id="97" name="Rounded Rectangle 96">
            <a:extLst>
              <a:ext uri="{FF2B5EF4-FFF2-40B4-BE49-F238E27FC236}">
                <a16:creationId xmlns:a16="http://schemas.microsoft.com/office/drawing/2014/main" id="{24C56BDD-052B-5FF6-1445-DF7CFBFA0A48}"/>
              </a:ext>
            </a:extLst>
          </p:cNvPr>
          <p:cNvSpPr/>
          <p:nvPr/>
        </p:nvSpPr>
        <p:spPr>
          <a:xfrm>
            <a:off x="8657461" y="5113417"/>
            <a:ext cx="1358448" cy="65253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Regulatory Agency</a:t>
            </a:r>
          </a:p>
        </p:txBody>
      </p:sp>
      <p:sp>
        <p:nvSpPr>
          <p:cNvPr id="103" name="Rounded Rectangle 102">
            <a:extLst>
              <a:ext uri="{FF2B5EF4-FFF2-40B4-BE49-F238E27FC236}">
                <a16:creationId xmlns:a16="http://schemas.microsoft.com/office/drawing/2014/main" id="{B8E330B2-049F-D25A-8610-DC84D0D3D0E4}"/>
              </a:ext>
            </a:extLst>
          </p:cNvPr>
          <p:cNvSpPr/>
          <p:nvPr/>
        </p:nvSpPr>
        <p:spPr>
          <a:xfrm>
            <a:off x="366121" y="6240469"/>
            <a:ext cx="957030" cy="48250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Funder</a:t>
            </a:r>
          </a:p>
        </p:txBody>
      </p:sp>
      <p:cxnSp>
        <p:nvCxnSpPr>
          <p:cNvPr id="104" name="Straight Arrow Connector 103">
            <a:extLst>
              <a:ext uri="{FF2B5EF4-FFF2-40B4-BE49-F238E27FC236}">
                <a16:creationId xmlns:a16="http://schemas.microsoft.com/office/drawing/2014/main" id="{49D9D64B-D4C9-A9B7-150D-443EB6029A36}"/>
              </a:ext>
            </a:extLst>
          </p:cNvPr>
          <p:cNvCxnSpPr>
            <a:cxnSpLocks/>
            <a:stCxn id="103" idx="3"/>
          </p:cNvCxnSpPr>
          <p:nvPr/>
        </p:nvCxnSpPr>
        <p:spPr>
          <a:xfrm flipV="1">
            <a:off x="1323151" y="5638581"/>
            <a:ext cx="3931710" cy="843140"/>
          </a:xfrm>
          <a:prstGeom prst="straightConnector1">
            <a:avLst/>
          </a:prstGeom>
          <a:ln w="12700">
            <a:solidFill>
              <a:schemeClr val="accent2">
                <a:lumMod val="75000"/>
              </a:schemeClr>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8" name="Rounded Rectangle 107">
            <a:extLst>
              <a:ext uri="{FF2B5EF4-FFF2-40B4-BE49-F238E27FC236}">
                <a16:creationId xmlns:a16="http://schemas.microsoft.com/office/drawing/2014/main" id="{C6D14634-1856-CEE9-9DF7-7A9575913080}"/>
              </a:ext>
            </a:extLst>
          </p:cNvPr>
          <p:cNvSpPr/>
          <p:nvPr/>
        </p:nvSpPr>
        <p:spPr>
          <a:xfrm>
            <a:off x="7347165" y="4130282"/>
            <a:ext cx="1455466" cy="4762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Distributors</a:t>
            </a:r>
          </a:p>
        </p:txBody>
      </p:sp>
      <p:cxnSp>
        <p:nvCxnSpPr>
          <p:cNvPr id="110" name="Straight Arrow Connector 109">
            <a:extLst>
              <a:ext uri="{FF2B5EF4-FFF2-40B4-BE49-F238E27FC236}">
                <a16:creationId xmlns:a16="http://schemas.microsoft.com/office/drawing/2014/main" id="{1D33E068-3BBF-AD53-9129-4DCC86A3BAC1}"/>
              </a:ext>
            </a:extLst>
          </p:cNvPr>
          <p:cNvCxnSpPr>
            <a:cxnSpLocks/>
          </p:cNvCxnSpPr>
          <p:nvPr/>
        </p:nvCxnSpPr>
        <p:spPr>
          <a:xfrm>
            <a:off x="8902623" y="4305603"/>
            <a:ext cx="1216938" cy="0"/>
          </a:xfrm>
          <a:prstGeom prst="straightConnector1">
            <a:avLst/>
          </a:prstGeom>
          <a:ln w="12700">
            <a:solidFill>
              <a:srgbClr val="00B0F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3CF243B-1DC0-804B-AF6C-C6FB7ABF22B7}"/>
              </a:ext>
            </a:extLst>
          </p:cNvPr>
          <p:cNvCxnSpPr>
            <a:cxnSpLocks/>
          </p:cNvCxnSpPr>
          <p:nvPr/>
        </p:nvCxnSpPr>
        <p:spPr>
          <a:xfrm flipV="1">
            <a:off x="8902623" y="4498810"/>
            <a:ext cx="1216938" cy="3465"/>
          </a:xfrm>
          <a:prstGeom prst="straightConnector1">
            <a:avLst/>
          </a:prstGeom>
          <a:ln w="12700">
            <a:solidFill>
              <a:srgbClr val="00B0F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BA8B98D-0FB9-55C3-6143-E63068ADADF7}"/>
              </a:ext>
            </a:extLst>
          </p:cNvPr>
          <p:cNvCxnSpPr>
            <a:cxnSpLocks/>
          </p:cNvCxnSpPr>
          <p:nvPr/>
        </p:nvCxnSpPr>
        <p:spPr>
          <a:xfrm>
            <a:off x="8880805" y="4187379"/>
            <a:ext cx="1216938" cy="0"/>
          </a:xfrm>
          <a:prstGeom prst="straightConnector1">
            <a:avLst/>
          </a:prstGeom>
          <a:ln w="12700">
            <a:solidFill>
              <a:srgbClr val="92D05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6A1C3F7-6EB2-8514-33E7-DF9EF2F41BFA}"/>
              </a:ext>
            </a:extLst>
          </p:cNvPr>
          <p:cNvCxnSpPr>
            <a:cxnSpLocks/>
          </p:cNvCxnSpPr>
          <p:nvPr/>
        </p:nvCxnSpPr>
        <p:spPr>
          <a:xfrm>
            <a:off x="8858987" y="4399061"/>
            <a:ext cx="1260574" cy="0"/>
          </a:xfrm>
          <a:prstGeom prst="straightConnector1">
            <a:avLst/>
          </a:prstGeom>
          <a:ln w="12700">
            <a:solidFill>
              <a:srgbClr val="92D050"/>
            </a:solidFill>
            <a:prstDash val="soli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94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D86B8762-3D83-124D-ADB0-D0F1C3DEB377}"/>
              </a:ext>
            </a:extLst>
          </p:cNvPr>
          <p:cNvPicPr/>
          <p:nvPr/>
        </p:nvPicPr>
        <p:blipFill>
          <a:blip r:embed="rId2"/>
          <a:stretch>
            <a:fillRect/>
          </a:stretch>
        </p:blipFill>
        <p:spPr>
          <a:xfrm>
            <a:off x="2733260" y="0"/>
            <a:ext cx="7833139" cy="6858000"/>
          </a:xfrm>
          <a:prstGeom prst="rect">
            <a:avLst/>
          </a:prstGeom>
        </p:spPr>
      </p:pic>
      <p:sp>
        <p:nvSpPr>
          <p:cNvPr id="6" name="TextBox 5">
            <a:extLst>
              <a:ext uri="{FF2B5EF4-FFF2-40B4-BE49-F238E27FC236}">
                <a16:creationId xmlns:a16="http://schemas.microsoft.com/office/drawing/2014/main" id="{88598B16-A6E8-114E-A2D5-2E7E623805E2}"/>
              </a:ext>
            </a:extLst>
          </p:cNvPr>
          <p:cNvSpPr txBox="1"/>
          <p:nvPr/>
        </p:nvSpPr>
        <p:spPr>
          <a:xfrm>
            <a:off x="376784" y="505088"/>
            <a:ext cx="2943112" cy="707886"/>
          </a:xfrm>
          <a:prstGeom prst="rect">
            <a:avLst/>
          </a:prstGeom>
          <a:noFill/>
        </p:spPr>
        <p:txBody>
          <a:bodyPr wrap="square" rtlCol="0">
            <a:spAutoFit/>
          </a:bodyPr>
          <a:lstStyle/>
          <a:p>
            <a:r>
              <a:rPr lang="en-US" sz="1000" dirty="0"/>
              <a:t>Source:  John N. </a:t>
            </a:r>
            <a:r>
              <a:rPr lang="en-US" sz="1000" dirty="0" err="1"/>
              <a:t>Nkengasong</a:t>
            </a:r>
            <a:r>
              <a:rPr lang="en-US" sz="1000" dirty="0"/>
              <a:t> et al., "Covid-19 Vaccines: How to Ensure Africa Has Access,"  </a:t>
            </a:r>
            <a:r>
              <a:rPr lang="en-US" sz="1000" i="1" dirty="0"/>
              <a:t>Nature</a:t>
            </a:r>
            <a:r>
              <a:rPr lang="en-US" sz="1000" dirty="0"/>
              <a:t> (2020), https://</a:t>
            </a:r>
            <a:r>
              <a:rPr lang="en-US" sz="1000" dirty="0" err="1"/>
              <a:t>www.nature.com</a:t>
            </a:r>
            <a:r>
              <a:rPr lang="en-US" sz="1000" dirty="0"/>
              <a:t>/articles/d41586-020-02774-8.</a:t>
            </a:r>
          </a:p>
        </p:txBody>
      </p:sp>
    </p:spTree>
    <p:extLst>
      <p:ext uri="{BB962C8B-B14F-4D97-AF65-F5344CB8AC3E}">
        <p14:creationId xmlns:p14="http://schemas.microsoft.com/office/powerpoint/2010/main" val="143140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lecture on “Improving Pharmaceutical Markets” in the </a:t>
            </a:r>
            <a:r>
              <a:rPr lang="en-US" sz="1800" dirty="0" err="1"/>
              <a:t>PatentX</a:t>
            </a:r>
            <a:r>
              <a:rPr lang="en-US" sz="1800" dirty="0"/>
              <a:t> lecture series. A recording of the lecture itself is available at </a:t>
            </a:r>
            <a:r>
              <a:rPr lang="en-US" sz="1800" dirty="0">
                <a:hlinkClick r:id="rId2"/>
              </a:rPr>
              <a:t>https://ipxcourses.org/lectures-2/</a:t>
            </a:r>
            <a:r>
              <a:rPr lang="en-US" sz="1800" dirty="0"/>
              <a:t>.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48450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imeline&#10;&#10;Description automatically generated">
            <a:extLst>
              <a:ext uri="{FF2B5EF4-FFF2-40B4-BE49-F238E27FC236}">
                <a16:creationId xmlns:a16="http://schemas.microsoft.com/office/drawing/2014/main" id="{46189BC7-DE31-FB48-BA66-C872A36BEEEB}"/>
              </a:ext>
            </a:extLst>
          </p:cNvPr>
          <p:cNvPicPr>
            <a:picLocks noChangeAspect="1"/>
          </p:cNvPicPr>
          <p:nvPr/>
        </p:nvPicPr>
        <p:blipFill>
          <a:blip r:embed="rId2"/>
          <a:stretch>
            <a:fillRect/>
          </a:stretch>
        </p:blipFill>
        <p:spPr>
          <a:xfrm>
            <a:off x="48756" y="0"/>
            <a:ext cx="12094487" cy="6366404"/>
          </a:xfrm>
          <a:prstGeom prst="rect">
            <a:avLst/>
          </a:prstGeom>
        </p:spPr>
      </p:pic>
      <p:sp>
        <p:nvSpPr>
          <p:cNvPr id="5" name="TextBox 4">
            <a:extLst>
              <a:ext uri="{FF2B5EF4-FFF2-40B4-BE49-F238E27FC236}">
                <a16:creationId xmlns:a16="http://schemas.microsoft.com/office/drawing/2014/main" id="{B0A850C2-FA82-0020-D71D-ADED629EA752}"/>
              </a:ext>
            </a:extLst>
          </p:cNvPr>
          <p:cNvSpPr txBox="1"/>
          <p:nvPr/>
        </p:nvSpPr>
        <p:spPr>
          <a:xfrm>
            <a:off x="367595" y="6366404"/>
            <a:ext cx="9970615" cy="461665"/>
          </a:xfrm>
          <a:prstGeom prst="rect">
            <a:avLst/>
          </a:prstGeom>
          <a:noFill/>
        </p:spPr>
        <p:txBody>
          <a:bodyPr wrap="none" rtlCol="0">
            <a:spAutoFit/>
          </a:bodyPr>
          <a:lstStyle/>
          <a:p>
            <a:r>
              <a:rPr lang="en-US" sz="1200" dirty="0"/>
              <a:t>Source:  Vincent </a:t>
            </a:r>
            <a:r>
              <a:rPr lang="en-US" sz="1200" dirty="0" err="1"/>
              <a:t>Ahonkhai</a:t>
            </a:r>
            <a:r>
              <a:rPr lang="en-US" sz="1200" dirty="0"/>
              <a:t> et al., "Speeding Access to Vaccines and Medicines in Low- and Middle-Income Countries: A Case for Change and a Framework for </a:t>
            </a:r>
          </a:p>
          <a:p>
            <a:r>
              <a:rPr lang="en-US" sz="1200" dirty="0"/>
              <a:t>Optimized Product Market Authorization," </a:t>
            </a:r>
            <a:r>
              <a:rPr lang="en-US" sz="1200" i="1" dirty="0" err="1"/>
              <a:t>PLoS</a:t>
            </a:r>
            <a:r>
              <a:rPr lang="en-US" sz="1200" i="1" dirty="0"/>
              <a:t> ONE</a:t>
            </a:r>
            <a:r>
              <a:rPr lang="en-US" sz="1200" dirty="0"/>
              <a:t> 11, no. 11 (2016)  </a:t>
            </a:r>
          </a:p>
        </p:txBody>
      </p:sp>
    </p:spTree>
    <p:extLst>
      <p:ext uri="{BB962C8B-B14F-4D97-AF65-F5344CB8AC3E}">
        <p14:creationId xmlns:p14="http://schemas.microsoft.com/office/powerpoint/2010/main" val="214895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Collaborating Institutions</a:t>
            </a:r>
          </a:p>
        </p:txBody>
      </p:sp>
      <p:sp>
        <p:nvSpPr>
          <p:cNvPr id="3" name="Content Placeholder 2"/>
          <p:cNvSpPr>
            <a:spLocks noGrp="1"/>
          </p:cNvSpPr>
          <p:nvPr>
            <p:ph idx="1"/>
          </p:nvPr>
        </p:nvSpPr>
        <p:spPr>
          <a:xfrm>
            <a:off x="838200" y="1690688"/>
            <a:ext cx="4000500" cy="4486275"/>
          </a:xfrm>
        </p:spPr>
        <p:txBody>
          <a:bodyPr>
            <a:normAutofit fontScale="92500" lnSpcReduction="20000"/>
          </a:bodyPr>
          <a:lstStyle/>
          <a:p>
            <a:r>
              <a:rPr lang="en-US" dirty="0"/>
              <a:t>Global Access in Action (Harvard University)</a:t>
            </a:r>
          </a:p>
          <a:p>
            <a:r>
              <a:rPr lang="en-US" dirty="0"/>
              <a:t>Mission for Essential Drugs &amp; Supplies (MEDS)</a:t>
            </a:r>
          </a:p>
          <a:p>
            <a:r>
              <a:rPr lang="en-US" dirty="0"/>
              <a:t>Ministries of Health in Participating Countries</a:t>
            </a:r>
          </a:p>
          <a:p>
            <a:r>
              <a:rPr lang="en-US" dirty="0" err="1"/>
              <a:t>Innospectra</a:t>
            </a:r>
            <a:endParaRPr lang="en-US" dirty="0"/>
          </a:p>
          <a:p>
            <a:r>
              <a:rPr lang="en-US" dirty="0">
                <a:solidFill>
                  <a:prstClr val="black"/>
                </a:solidFill>
              </a:rPr>
              <a:t>London School of Hygiene and Tropical Medicine</a:t>
            </a:r>
          </a:p>
          <a:p>
            <a:r>
              <a:rPr lang="en-US" dirty="0">
                <a:solidFill>
                  <a:prstClr val="black"/>
                </a:solidFill>
              </a:rPr>
              <a:t>Infectious Diseases Data Observatory</a:t>
            </a:r>
          </a:p>
          <a:p>
            <a:r>
              <a:rPr lang="en-US" dirty="0">
                <a:solidFill>
                  <a:prstClr val="black"/>
                </a:solidFill>
              </a:rPr>
              <a:t>World Health Organization</a:t>
            </a:r>
            <a:endParaRPr lang="en-US" dirty="0"/>
          </a:p>
          <a:p>
            <a:endParaRPr lang="en-US" dirty="0"/>
          </a:p>
        </p:txBody>
      </p:sp>
      <p:sp>
        <p:nvSpPr>
          <p:cNvPr id="4" name="TextBox 3">
            <a:extLst>
              <a:ext uri="{FF2B5EF4-FFF2-40B4-BE49-F238E27FC236}">
                <a16:creationId xmlns:a16="http://schemas.microsoft.com/office/drawing/2014/main" id="{7B3C69BD-E709-494E-9BE4-A76E4C215055}"/>
              </a:ext>
            </a:extLst>
          </p:cNvPr>
          <p:cNvSpPr txBox="1"/>
          <p:nvPr/>
        </p:nvSpPr>
        <p:spPr>
          <a:xfrm>
            <a:off x="10672267" y="72737"/>
            <a:ext cx="1380891" cy="584775"/>
          </a:xfrm>
          <a:prstGeom prst="rect">
            <a:avLst/>
          </a:prstGeom>
          <a:noFill/>
        </p:spPr>
        <p:txBody>
          <a:bodyPr wrap="none" rtlCol="0">
            <a:spAutoFit/>
          </a:bodyPr>
          <a:lstStyle/>
          <a:p>
            <a:r>
              <a:rPr lang="en-US" sz="3200" dirty="0">
                <a:solidFill>
                  <a:srgbClr val="002060"/>
                </a:solidFill>
              </a:rPr>
              <a:t>SAQAN</a:t>
            </a:r>
          </a:p>
        </p:txBody>
      </p:sp>
    </p:spTree>
    <p:extLst>
      <p:ext uri="{BB962C8B-B14F-4D97-AF65-F5344CB8AC3E}">
        <p14:creationId xmlns:p14="http://schemas.microsoft.com/office/powerpoint/2010/main" val="27831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48961" y="710667"/>
            <a:ext cx="7018542" cy="5264261"/>
          </a:xfrm>
          <a:prstGeom prst="rect">
            <a:avLst/>
          </a:prstGeom>
        </p:spPr>
      </p:pic>
      <p:sp>
        <p:nvSpPr>
          <p:cNvPr id="3" name="TextBox 2"/>
          <p:cNvSpPr txBox="1"/>
          <p:nvPr/>
        </p:nvSpPr>
        <p:spPr>
          <a:xfrm>
            <a:off x="225857" y="1212472"/>
            <a:ext cx="4022758" cy="4154983"/>
          </a:xfrm>
          <a:prstGeom prst="rect">
            <a:avLst/>
          </a:prstGeom>
          <a:noFill/>
        </p:spPr>
        <p:txBody>
          <a:bodyPr wrap="square" rtlCol="0">
            <a:spAutoFit/>
          </a:bodyPr>
          <a:lstStyle/>
          <a:p>
            <a:r>
              <a:rPr lang="en-US" sz="2400" dirty="0">
                <a:latin typeface="Avenir"/>
                <a:cs typeface="Avenir"/>
              </a:rPr>
              <a:t>Components:</a:t>
            </a:r>
          </a:p>
          <a:p>
            <a:pPr marL="285750" indent="-285750">
              <a:buFont typeface="Arial" charset="0"/>
              <a:buChar char="•"/>
            </a:pPr>
            <a:r>
              <a:rPr lang="en-US" sz="2400" dirty="0">
                <a:latin typeface="Avenir"/>
                <a:cs typeface="Avenir"/>
              </a:rPr>
              <a:t>NIR Scanner</a:t>
            </a:r>
          </a:p>
          <a:p>
            <a:pPr marL="285750" indent="-285750">
              <a:buFont typeface="Arial" charset="0"/>
              <a:buChar char="•"/>
            </a:pPr>
            <a:r>
              <a:rPr lang="en-US" sz="2400" dirty="0">
                <a:latin typeface="Avenir"/>
                <a:cs typeface="Avenir"/>
              </a:rPr>
              <a:t>Motorola smartphone</a:t>
            </a:r>
          </a:p>
          <a:p>
            <a:pPr marL="285750" indent="-285750">
              <a:buFont typeface="Arial" charset="0"/>
              <a:buChar char="•"/>
            </a:pPr>
            <a:r>
              <a:rPr lang="en-US" sz="2400" dirty="0">
                <a:latin typeface="Avenir"/>
                <a:cs typeface="Avenir"/>
              </a:rPr>
              <a:t>Custom software (developed by Global Good)</a:t>
            </a:r>
          </a:p>
          <a:p>
            <a:pPr marL="285750" indent="-285750">
              <a:buFont typeface="Arial" charset="0"/>
              <a:buChar char="•"/>
            </a:pPr>
            <a:r>
              <a:rPr lang="en-US" sz="2400" dirty="0">
                <a:latin typeface="Avenir"/>
                <a:cs typeface="Avenir"/>
              </a:rPr>
              <a:t>Database (library of profiles of authentic medicines)</a:t>
            </a:r>
          </a:p>
          <a:p>
            <a:endParaRPr lang="en-US" sz="2400" dirty="0">
              <a:latin typeface="Avenir"/>
              <a:cs typeface="Avenir"/>
            </a:endParaRPr>
          </a:p>
          <a:p>
            <a:endParaRPr lang="en-US" sz="2400" dirty="0">
              <a:latin typeface="Avenir"/>
              <a:cs typeface="Avenir"/>
            </a:endParaRPr>
          </a:p>
        </p:txBody>
      </p:sp>
      <p:pic>
        <p:nvPicPr>
          <p:cNvPr id="4" name="Picture 3"/>
          <p:cNvPicPr>
            <a:picLocks noChangeAspect="1"/>
          </p:cNvPicPr>
          <p:nvPr/>
        </p:nvPicPr>
        <p:blipFill>
          <a:blip r:embed="rId3"/>
          <a:stretch>
            <a:fillRect/>
          </a:stretch>
        </p:blipFill>
        <p:spPr>
          <a:xfrm>
            <a:off x="10012106" y="835918"/>
            <a:ext cx="1834055" cy="443723"/>
          </a:xfrm>
          <a:prstGeom prst="rect">
            <a:avLst/>
          </a:prstGeom>
        </p:spPr>
      </p:pic>
    </p:spTree>
    <p:extLst>
      <p:ext uri="{BB962C8B-B14F-4D97-AF65-F5344CB8AC3E}">
        <p14:creationId xmlns:p14="http://schemas.microsoft.com/office/powerpoint/2010/main" val="177851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514" y="980244"/>
            <a:ext cx="4479997" cy="5262979"/>
          </a:xfrm>
          <a:prstGeom prst="rect">
            <a:avLst/>
          </a:prstGeom>
          <a:noFill/>
        </p:spPr>
        <p:txBody>
          <a:bodyPr wrap="square" rtlCol="0">
            <a:spAutoFit/>
          </a:bodyPr>
          <a:lstStyle/>
          <a:p>
            <a:r>
              <a:rPr lang="en-US" sz="2400" dirty="0">
                <a:latin typeface="Avenir"/>
                <a:cs typeface="Avenir"/>
              </a:rPr>
              <a:t>Procedure:</a:t>
            </a:r>
          </a:p>
          <a:p>
            <a:pPr marL="457200" indent="-457200">
              <a:buFont typeface="+mj-lt"/>
              <a:buAutoNum type="arabicParenR"/>
            </a:pPr>
            <a:r>
              <a:rPr lang="en-US" sz="2400" dirty="0">
                <a:latin typeface="Avenir"/>
                <a:cs typeface="Avenir"/>
              </a:rPr>
              <a:t>Turn on the devices</a:t>
            </a:r>
          </a:p>
          <a:p>
            <a:pPr marL="457200" indent="-457200">
              <a:buFont typeface="+mj-lt"/>
              <a:buAutoNum type="arabicParenR"/>
            </a:pPr>
            <a:r>
              <a:rPr lang="en-US" sz="2400" dirty="0">
                <a:latin typeface="Avenir"/>
                <a:cs typeface="Avenir"/>
              </a:rPr>
              <a:t>Select a pill to be scanned</a:t>
            </a:r>
          </a:p>
          <a:p>
            <a:pPr marL="457200" indent="-457200">
              <a:buFont typeface="+mj-lt"/>
              <a:buAutoNum type="arabicParenR"/>
            </a:pPr>
            <a:r>
              <a:rPr lang="en-US" sz="2400" dirty="0">
                <a:latin typeface="Avenir"/>
                <a:cs typeface="Avenir"/>
              </a:rPr>
              <a:t>Select the type of drug that the pill purports to be</a:t>
            </a:r>
          </a:p>
          <a:p>
            <a:pPr marL="457200" indent="-457200">
              <a:buFont typeface="+mj-lt"/>
              <a:buAutoNum type="arabicParenR"/>
            </a:pPr>
            <a:r>
              <a:rPr lang="en-US" sz="2400" dirty="0">
                <a:latin typeface="Avenir"/>
                <a:cs typeface="Avenir"/>
              </a:rPr>
              <a:t>Use camera to photograph the packaging (automatically dated and geo-tagged)</a:t>
            </a:r>
          </a:p>
          <a:p>
            <a:pPr marL="457200" indent="-457200">
              <a:buFont typeface="+mj-lt"/>
              <a:buAutoNum type="arabicParenR"/>
            </a:pPr>
            <a:r>
              <a:rPr lang="en-US" sz="2400" dirty="0">
                <a:latin typeface="Avenir"/>
                <a:cs typeface="Avenir"/>
              </a:rPr>
              <a:t>Place pill on scan head</a:t>
            </a:r>
          </a:p>
          <a:p>
            <a:pPr marL="457200" indent="-457200">
              <a:buFont typeface="+mj-lt"/>
              <a:buAutoNum type="arabicParenR"/>
            </a:pPr>
            <a:r>
              <a:rPr lang="en-US" sz="2400" dirty="0">
                <a:latin typeface="Avenir"/>
                <a:cs typeface="Avenir"/>
              </a:rPr>
              <a:t>Press “Scan”</a:t>
            </a:r>
          </a:p>
          <a:p>
            <a:pPr marL="457200" indent="-457200">
              <a:buFont typeface="+mj-lt"/>
              <a:buAutoNum type="arabicParenR"/>
            </a:pPr>
            <a:r>
              <a:rPr lang="en-US" sz="2400" dirty="0">
                <a:latin typeface="Avenir"/>
                <a:cs typeface="Avenir"/>
              </a:rPr>
              <a:t>Report of the scan appears on the smartphone</a:t>
            </a:r>
          </a:p>
          <a:p>
            <a:endParaRPr lang="en-US" sz="2400" dirty="0">
              <a:latin typeface="Avenir"/>
              <a:cs typeface="Avenir"/>
            </a:endParaRPr>
          </a:p>
        </p:txBody>
      </p:sp>
      <p:pic>
        <p:nvPicPr>
          <p:cNvPr id="4" name="Picture 3" descr="C:\Users\bwilson\Desktop\screenshots\Screenshot_20170419-16133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136" y="284844"/>
            <a:ext cx="3532778" cy="6279297"/>
          </a:xfrm>
          <a:prstGeom prst="rect">
            <a:avLst/>
          </a:prstGeom>
          <a:noFill/>
          <a:ln>
            <a:solidFill>
              <a:schemeClr val="tx1"/>
            </a:solidFill>
          </a:ln>
        </p:spPr>
      </p:pic>
    </p:spTree>
    <p:extLst>
      <p:ext uri="{BB962C8B-B14F-4D97-AF65-F5344CB8AC3E}">
        <p14:creationId xmlns:p14="http://schemas.microsoft.com/office/powerpoint/2010/main" val="112993371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948961" y="710667"/>
            <a:ext cx="7018542" cy="5264261"/>
          </a:xfrm>
          <a:prstGeom prst="rect">
            <a:avLst/>
          </a:prstGeom>
        </p:spPr>
      </p:pic>
      <p:sp>
        <p:nvSpPr>
          <p:cNvPr id="3" name="TextBox 2"/>
          <p:cNvSpPr txBox="1"/>
          <p:nvPr/>
        </p:nvSpPr>
        <p:spPr>
          <a:xfrm>
            <a:off x="203279" y="711950"/>
            <a:ext cx="4380009" cy="5632310"/>
          </a:xfrm>
          <a:prstGeom prst="rect">
            <a:avLst/>
          </a:prstGeom>
          <a:noFill/>
        </p:spPr>
        <p:txBody>
          <a:bodyPr wrap="square" rtlCol="0">
            <a:spAutoFit/>
          </a:bodyPr>
          <a:lstStyle/>
          <a:p>
            <a:r>
              <a:rPr lang="en-US" sz="2400" dirty="0">
                <a:latin typeface="Avenir"/>
                <a:cs typeface="Avenir"/>
              </a:rPr>
              <a:t>The records of the scans performed by each devices are regularly downloaded and aggregated.</a:t>
            </a:r>
          </a:p>
          <a:p>
            <a:pPr marL="342900" indent="-342900">
              <a:buFont typeface="Arial" charset="0"/>
              <a:buChar char="•"/>
            </a:pPr>
            <a:r>
              <a:rPr lang="en-US" sz="2400" dirty="0">
                <a:latin typeface="Avenir"/>
                <a:cs typeface="Avenir"/>
              </a:rPr>
              <a:t>The data will then be used to generate a map of current “hotspots,” which will guide further testing;</a:t>
            </a:r>
          </a:p>
          <a:p>
            <a:pPr marL="342900" indent="-342900">
              <a:buFont typeface="Arial" charset="0"/>
              <a:buChar char="•"/>
            </a:pPr>
            <a:r>
              <a:rPr lang="en-US" sz="2400" dirty="0">
                <a:latin typeface="Avenir"/>
                <a:cs typeface="Avenir"/>
              </a:rPr>
              <a:t>In addition, the data gathered in each participating country will be shared (in a secure environment) with Health Ministries in other participating countries</a:t>
            </a:r>
          </a:p>
        </p:txBody>
      </p:sp>
      <p:pic>
        <p:nvPicPr>
          <p:cNvPr id="4" name="Picture 3"/>
          <p:cNvPicPr>
            <a:picLocks noChangeAspect="1"/>
          </p:cNvPicPr>
          <p:nvPr/>
        </p:nvPicPr>
        <p:blipFill>
          <a:blip r:embed="rId3"/>
          <a:stretch>
            <a:fillRect/>
          </a:stretch>
        </p:blipFill>
        <p:spPr>
          <a:xfrm>
            <a:off x="10012106" y="835918"/>
            <a:ext cx="1834055" cy="443723"/>
          </a:xfrm>
          <a:prstGeom prst="rect">
            <a:avLst/>
          </a:prstGeom>
        </p:spPr>
      </p:pic>
    </p:spTree>
    <p:extLst>
      <p:ext uri="{BB962C8B-B14F-4D97-AF65-F5344CB8AC3E}">
        <p14:creationId xmlns:p14="http://schemas.microsoft.com/office/powerpoint/2010/main" val="110630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556"/>
            <a:ext cx="10515600" cy="936137"/>
          </a:xfrm>
        </p:spPr>
        <p:txBody>
          <a:bodyPr/>
          <a:lstStyle/>
          <a:p>
            <a:r>
              <a:rPr lang="en-US" b="1" dirty="0">
                <a:latin typeface="Avenir Heavy"/>
                <a:cs typeface="Avenir Heavy"/>
              </a:rPr>
              <a:t>Advantages</a:t>
            </a:r>
          </a:p>
        </p:txBody>
      </p:sp>
      <p:sp>
        <p:nvSpPr>
          <p:cNvPr id="3" name="Content Placeholder 2"/>
          <p:cNvSpPr>
            <a:spLocks noGrp="1"/>
          </p:cNvSpPr>
          <p:nvPr>
            <p:ph idx="1"/>
          </p:nvPr>
        </p:nvSpPr>
        <p:spPr>
          <a:xfrm>
            <a:off x="369277" y="1348154"/>
            <a:ext cx="4671646" cy="4947138"/>
          </a:xfrm>
        </p:spPr>
        <p:txBody>
          <a:bodyPr>
            <a:normAutofit fontScale="77500" lnSpcReduction="20000"/>
          </a:bodyPr>
          <a:lstStyle/>
          <a:p>
            <a:pPr marL="514350" indent="-514350">
              <a:buFont typeface="+mj-lt"/>
              <a:buAutoNum type="arabicParenR"/>
            </a:pPr>
            <a:r>
              <a:rPr lang="en-US" dirty="0">
                <a:latin typeface="Avenir"/>
                <a:cs typeface="Avenir"/>
              </a:rPr>
              <a:t>Fast</a:t>
            </a:r>
          </a:p>
          <a:p>
            <a:pPr marL="514350" indent="-514350">
              <a:buFont typeface="+mj-lt"/>
              <a:buAutoNum type="arabicParenR"/>
            </a:pPr>
            <a:r>
              <a:rPr lang="en-US" dirty="0">
                <a:latin typeface="Avenir"/>
                <a:cs typeface="Avenir"/>
              </a:rPr>
              <a:t>Inexpensive</a:t>
            </a:r>
          </a:p>
          <a:p>
            <a:pPr marL="514350" indent="-514350">
              <a:buFont typeface="+mj-lt"/>
              <a:buAutoNum type="arabicParenR"/>
            </a:pPr>
            <a:r>
              <a:rPr lang="en-US" dirty="0">
                <a:latin typeface="Avenir"/>
                <a:cs typeface="Avenir"/>
              </a:rPr>
              <a:t>Training of Inspectors requires only a few hours</a:t>
            </a:r>
          </a:p>
          <a:p>
            <a:pPr marL="514350" indent="-514350">
              <a:buFont typeface="+mj-lt"/>
              <a:buAutoNum type="arabicParenR"/>
            </a:pPr>
            <a:r>
              <a:rPr lang="en-US" dirty="0">
                <a:latin typeface="Avenir"/>
                <a:cs typeface="Avenir"/>
              </a:rPr>
              <a:t>Enables quick, random tests of pharmacies and distributors</a:t>
            </a:r>
          </a:p>
          <a:p>
            <a:pPr marL="514350" indent="-514350">
              <a:buFont typeface="+mj-lt"/>
              <a:buAutoNum type="arabicParenR"/>
            </a:pPr>
            <a:r>
              <a:rPr lang="en-US" dirty="0">
                <a:latin typeface="Avenir"/>
                <a:cs typeface="Avenir"/>
              </a:rPr>
              <a:t>Each participating country benefits from data gathered in other participating countries</a:t>
            </a:r>
          </a:p>
          <a:p>
            <a:pPr marL="514350" indent="-514350">
              <a:buFont typeface="+mj-lt"/>
              <a:buAutoNum type="arabicParenR"/>
            </a:pPr>
            <a:r>
              <a:rPr lang="en-US" dirty="0">
                <a:latin typeface="Avenir"/>
                <a:cs typeface="Avenir"/>
              </a:rPr>
              <a:t>Data can be used both to purge the health-care system of falsified drugs and to inform selection of (and negotiations with) suppliers</a:t>
            </a:r>
          </a:p>
          <a:p>
            <a:pPr marL="514350" indent="-514350">
              <a:buFont typeface="+mj-lt"/>
              <a:buAutoNum type="arabicParenR"/>
            </a:pPr>
            <a:r>
              <a:rPr lang="en-US" dirty="0">
                <a:latin typeface="Avenir"/>
                <a:cs typeface="Avenir"/>
              </a:rPr>
              <a:t>Facilitates local production of medicines and vaccines</a:t>
            </a:r>
          </a:p>
        </p:txBody>
      </p:sp>
    </p:spTree>
    <p:extLst>
      <p:ext uri="{BB962C8B-B14F-4D97-AF65-F5344CB8AC3E}">
        <p14:creationId xmlns:p14="http://schemas.microsoft.com/office/powerpoint/2010/main" val="287013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6680535-D93A-CF41-AE73-7D93C2247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27"/>
            <a:ext cx="12192000" cy="6064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977556-6456-5745-BE76-C8F3A1C3791B}"/>
              </a:ext>
            </a:extLst>
          </p:cNvPr>
          <p:cNvSpPr txBox="1"/>
          <p:nvPr/>
        </p:nvSpPr>
        <p:spPr>
          <a:xfrm>
            <a:off x="3425293" y="6425514"/>
            <a:ext cx="4226798" cy="276999"/>
          </a:xfrm>
          <a:prstGeom prst="rect">
            <a:avLst/>
          </a:prstGeom>
          <a:noFill/>
        </p:spPr>
        <p:txBody>
          <a:bodyPr wrap="none" rtlCol="0">
            <a:spAutoFit/>
          </a:bodyPr>
          <a:lstStyle/>
          <a:p>
            <a:r>
              <a:rPr lang="en-US" sz="1200" dirty="0"/>
              <a:t>Source: https://</a:t>
            </a:r>
            <a:r>
              <a:rPr lang="en-US" sz="1200" dirty="0" err="1"/>
              <a:t>www.nejm.org</a:t>
            </a:r>
            <a:r>
              <a:rPr lang="en-US" sz="1200" dirty="0"/>
              <a:t>/</a:t>
            </a:r>
            <a:r>
              <a:rPr lang="en-US" sz="1200" dirty="0" err="1"/>
              <a:t>doi</a:t>
            </a:r>
            <a:r>
              <a:rPr lang="en-US" sz="1200" dirty="0"/>
              <a:t>/full/10.1056/nejmra1111610</a:t>
            </a:r>
          </a:p>
        </p:txBody>
      </p:sp>
    </p:spTree>
    <p:extLst>
      <p:ext uri="{BB962C8B-B14F-4D97-AF65-F5344CB8AC3E}">
        <p14:creationId xmlns:p14="http://schemas.microsoft.com/office/powerpoint/2010/main" val="929747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eld" id="{EAAFB829-7FDA-E14A-91FE-8DF1122D26FD}" vid="{AAF369E0-D4B1-C14F-9831-127C2E3C35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8065</TotalTime>
  <Words>852</Words>
  <Application>Microsoft Macintosh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vt:lpstr>
      <vt:lpstr>Avenir Heavy</vt:lpstr>
      <vt:lpstr>Calibri</vt:lpstr>
      <vt:lpstr>Calibri Light</vt:lpstr>
      <vt:lpstr>Garamond</vt:lpstr>
      <vt:lpstr>Office Theme</vt:lpstr>
      <vt:lpstr>PowerPoint Presentation</vt:lpstr>
      <vt:lpstr>PowerPoint Presentation</vt:lpstr>
      <vt:lpstr>PowerPoint Presentation</vt:lpstr>
      <vt:lpstr>Collaborating Institutions</vt:lpstr>
      <vt:lpstr>PowerPoint Presentation</vt:lpstr>
      <vt:lpstr>PowerPoint Presentation</vt:lpstr>
      <vt:lpstr>PowerPoint Presentation</vt:lpstr>
      <vt:lpstr>Advantages</vt:lpstr>
      <vt:lpstr>PowerPoint Presentation</vt:lpstr>
      <vt:lpstr>Community Health Workers, defined</vt:lpstr>
      <vt:lpstr>PowerPoint Presentation</vt:lpstr>
      <vt:lpstr>PowerPoint Presentation</vt:lpstr>
      <vt:lpstr>Effectiveness</vt:lpstr>
      <vt:lpstr>Funding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Responses to the Global Health Crisis </dc:title>
  <dc:creator>Terry Fisher</dc:creator>
  <cp:lastModifiedBy>Terry Fisher</cp:lastModifiedBy>
  <cp:revision>48</cp:revision>
  <dcterms:created xsi:type="dcterms:W3CDTF">2021-11-19T11:34:31Z</dcterms:created>
  <dcterms:modified xsi:type="dcterms:W3CDTF">2023-04-17T17:41:57Z</dcterms:modified>
</cp:coreProperties>
</file>