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96" r:id="rId3"/>
    <p:sldId id="297" r:id="rId4"/>
    <p:sldId id="407" r:id="rId5"/>
    <p:sldId id="405" r:id="rId6"/>
    <p:sldId id="406" r:id="rId7"/>
    <p:sldId id="298" r:id="rId8"/>
    <p:sldId id="276" r:id="rId9"/>
    <p:sldId id="400" r:id="rId10"/>
    <p:sldId id="299" r:id="rId11"/>
    <p:sldId id="300" r:id="rId12"/>
    <p:sldId id="277" r:id="rId13"/>
    <p:sldId id="401" r:id="rId14"/>
    <p:sldId id="314" r:id="rId15"/>
    <p:sldId id="315" r:id="rId16"/>
    <p:sldId id="307" r:id="rId17"/>
    <p:sldId id="308" r:id="rId18"/>
    <p:sldId id="309" r:id="rId19"/>
    <p:sldId id="310" r:id="rId20"/>
    <p:sldId id="316" r:id="rId21"/>
    <p:sldId id="280" r:id="rId22"/>
    <p:sldId id="341" r:id="rId23"/>
    <p:sldId id="257" r:id="rId24"/>
    <p:sldId id="336" r:id="rId25"/>
    <p:sldId id="337" r:id="rId26"/>
    <p:sldId id="338" r:id="rId27"/>
    <p:sldId id="312" r:id="rId28"/>
    <p:sldId id="313" r:id="rId29"/>
    <p:sldId id="399" r:id="rId30"/>
    <p:sldId id="398" r:id="rId31"/>
    <p:sldId id="402" r:id="rId32"/>
    <p:sldId id="403" r:id="rId33"/>
    <p:sldId id="40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3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19"/>
    <p:restoredTop sz="95846" autoAdjust="0"/>
  </p:normalViewPr>
  <p:slideViewPr>
    <p:cSldViewPr snapToGrid="0" snapToObjects="1">
      <p:cViewPr varScale="1">
        <p:scale>
          <a:sx n="107" d="100"/>
          <a:sy n="107" d="100"/>
        </p:scale>
        <p:origin x="472" y="176"/>
      </p:cViewPr>
      <p:guideLst>
        <p:guide orient="horz" pos="2160"/>
        <p:guide pos="230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727D96-8857-C34C-A201-F558C1A5B0E9}" type="datetimeFigureOut">
              <a:rPr lang="en-US" smtClean="0"/>
              <a:t>11/18/23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9366A3-08D6-A34B-86E6-8C4D8EF5B611}" type="slidenum">
              <a:rPr lang="en-US" smtClean="0"/>
              <a:t>‹#›</a:t>
            </a:fld>
            <a:endParaRPr lang="en-US"/>
          </a:p>
        </p:txBody>
      </p:sp>
    </p:spTree>
    <p:extLst>
      <p:ext uri="{BB962C8B-B14F-4D97-AF65-F5344CB8AC3E}">
        <p14:creationId xmlns:p14="http://schemas.microsoft.com/office/powerpoint/2010/main" val="37729375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1-2-3 2.01, Lotus Development Corp. v. Borland Intern., Inc., at 969 (Supreme Court Joint Appendix) (No. 90-11662-K)</a:t>
            </a:r>
          </a:p>
          <a:p>
            <a:endParaRPr lang="en-US" dirty="0"/>
          </a:p>
        </p:txBody>
      </p:sp>
      <p:sp>
        <p:nvSpPr>
          <p:cNvPr id="4" name="Slide Number Placeholder 3"/>
          <p:cNvSpPr>
            <a:spLocks noGrp="1"/>
          </p:cNvSpPr>
          <p:nvPr>
            <p:ph type="sldNum" sz="quarter" idx="10"/>
          </p:nvPr>
        </p:nvSpPr>
        <p:spPr/>
        <p:txBody>
          <a:bodyPr/>
          <a:lstStyle/>
          <a:p>
            <a:fld id="{989366A3-08D6-A34B-86E6-8C4D8EF5B611}" type="slidenum">
              <a:rPr lang="en-US" smtClean="0"/>
              <a:t>8</a:t>
            </a:fld>
            <a:endParaRPr lang="en-US"/>
          </a:p>
        </p:txBody>
      </p:sp>
    </p:spTree>
    <p:extLst>
      <p:ext uri="{BB962C8B-B14F-4D97-AF65-F5344CB8AC3E}">
        <p14:creationId xmlns:p14="http://schemas.microsoft.com/office/powerpoint/2010/main" val="4209236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Quattro, Lotus Development Corp. v. Borland Intern., Inc., at 971 (Supreme Court Joint Appendix) (No. 90-11662-K)</a:t>
            </a:r>
          </a:p>
          <a:p>
            <a:endParaRPr lang="en-US" dirty="0"/>
          </a:p>
        </p:txBody>
      </p:sp>
      <p:sp>
        <p:nvSpPr>
          <p:cNvPr id="4" name="Slide Number Placeholder 3"/>
          <p:cNvSpPr>
            <a:spLocks noGrp="1"/>
          </p:cNvSpPr>
          <p:nvPr>
            <p:ph type="sldNum" sz="quarter" idx="10"/>
          </p:nvPr>
        </p:nvSpPr>
        <p:spPr/>
        <p:txBody>
          <a:bodyPr/>
          <a:lstStyle/>
          <a:p>
            <a:fld id="{989366A3-08D6-A34B-86E6-8C4D8EF5B611}" type="slidenum">
              <a:rPr lang="en-US" smtClean="0"/>
              <a:t>12</a:t>
            </a:fld>
            <a:endParaRPr lang="en-US"/>
          </a:p>
        </p:txBody>
      </p:sp>
    </p:spTree>
    <p:extLst>
      <p:ext uri="{BB962C8B-B14F-4D97-AF65-F5344CB8AC3E}">
        <p14:creationId xmlns:p14="http://schemas.microsoft.com/office/powerpoint/2010/main" val="756318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42B8F1-C669-A249-B7E4-FF043541F7A5}"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C3A87-F1CD-224B-AF15-C357EF7619BD}" type="slidenum">
              <a:rPr lang="en-US" smtClean="0"/>
              <a:t>‹#›</a:t>
            </a:fld>
            <a:endParaRPr lang="en-US"/>
          </a:p>
        </p:txBody>
      </p:sp>
    </p:spTree>
    <p:extLst>
      <p:ext uri="{BB962C8B-B14F-4D97-AF65-F5344CB8AC3E}">
        <p14:creationId xmlns:p14="http://schemas.microsoft.com/office/powerpoint/2010/main" val="1601515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B8F1-C669-A249-B7E4-FF043541F7A5}"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C3A87-F1CD-224B-AF15-C357EF7619BD}" type="slidenum">
              <a:rPr lang="en-US" smtClean="0"/>
              <a:t>‹#›</a:t>
            </a:fld>
            <a:endParaRPr lang="en-US"/>
          </a:p>
        </p:txBody>
      </p:sp>
    </p:spTree>
    <p:extLst>
      <p:ext uri="{BB962C8B-B14F-4D97-AF65-F5344CB8AC3E}">
        <p14:creationId xmlns:p14="http://schemas.microsoft.com/office/powerpoint/2010/main" val="1336075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B8F1-C669-A249-B7E4-FF043541F7A5}"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C3A87-F1CD-224B-AF15-C357EF7619BD}" type="slidenum">
              <a:rPr lang="en-US" smtClean="0"/>
              <a:t>‹#›</a:t>
            </a:fld>
            <a:endParaRPr lang="en-US"/>
          </a:p>
        </p:txBody>
      </p:sp>
    </p:spTree>
    <p:extLst>
      <p:ext uri="{BB962C8B-B14F-4D97-AF65-F5344CB8AC3E}">
        <p14:creationId xmlns:p14="http://schemas.microsoft.com/office/powerpoint/2010/main" val="1300441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B8F1-C669-A249-B7E4-FF043541F7A5}"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C3A87-F1CD-224B-AF15-C357EF7619BD}" type="slidenum">
              <a:rPr lang="en-US" smtClean="0"/>
              <a:t>‹#›</a:t>
            </a:fld>
            <a:endParaRPr lang="en-US"/>
          </a:p>
        </p:txBody>
      </p:sp>
    </p:spTree>
    <p:extLst>
      <p:ext uri="{BB962C8B-B14F-4D97-AF65-F5344CB8AC3E}">
        <p14:creationId xmlns:p14="http://schemas.microsoft.com/office/powerpoint/2010/main" val="34374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42B8F1-C669-A249-B7E4-FF043541F7A5}" type="datetimeFigureOut">
              <a:rPr lang="en-US" smtClean="0"/>
              <a:t>11/18/23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C3A87-F1CD-224B-AF15-C357EF7619BD}" type="slidenum">
              <a:rPr lang="en-US" smtClean="0"/>
              <a:t>‹#›</a:t>
            </a:fld>
            <a:endParaRPr lang="en-US"/>
          </a:p>
        </p:txBody>
      </p:sp>
    </p:spTree>
    <p:extLst>
      <p:ext uri="{BB962C8B-B14F-4D97-AF65-F5344CB8AC3E}">
        <p14:creationId xmlns:p14="http://schemas.microsoft.com/office/powerpoint/2010/main" val="2081319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42B8F1-C669-A249-B7E4-FF043541F7A5}" type="datetimeFigureOut">
              <a:rPr lang="en-US" smtClean="0"/>
              <a:t>11/18/23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C3A87-F1CD-224B-AF15-C357EF7619BD}" type="slidenum">
              <a:rPr lang="en-US" smtClean="0"/>
              <a:t>‹#›</a:t>
            </a:fld>
            <a:endParaRPr lang="en-US"/>
          </a:p>
        </p:txBody>
      </p:sp>
    </p:spTree>
    <p:extLst>
      <p:ext uri="{BB962C8B-B14F-4D97-AF65-F5344CB8AC3E}">
        <p14:creationId xmlns:p14="http://schemas.microsoft.com/office/powerpoint/2010/main" val="174118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42B8F1-C669-A249-B7E4-FF043541F7A5}" type="datetimeFigureOut">
              <a:rPr lang="en-US" smtClean="0"/>
              <a:t>11/18/23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0C3A87-F1CD-224B-AF15-C357EF7619BD}" type="slidenum">
              <a:rPr lang="en-US" smtClean="0"/>
              <a:t>‹#›</a:t>
            </a:fld>
            <a:endParaRPr lang="en-US"/>
          </a:p>
        </p:txBody>
      </p:sp>
    </p:spTree>
    <p:extLst>
      <p:ext uri="{BB962C8B-B14F-4D97-AF65-F5344CB8AC3E}">
        <p14:creationId xmlns:p14="http://schemas.microsoft.com/office/powerpoint/2010/main" val="168662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42B8F1-C669-A249-B7E4-FF043541F7A5}" type="datetimeFigureOut">
              <a:rPr lang="en-US" smtClean="0"/>
              <a:t>11/18/23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0C3A87-F1CD-224B-AF15-C357EF7619BD}" type="slidenum">
              <a:rPr lang="en-US" smtClean="0"/>
              <a:t>‹#›</a:t>
            </a:fld>
            <a:endParaRPr lang="en-US"/>
          </a:p>
        </p:txBody>
      </p:sp>
    </p:spTree>
    <p:extLst>
      <p:ext uri="{BB962C8B-B14F-4D97-AF65-F5344CB8AC3E}">
        <p14:creationId xmlns:p14="http://schemas.microsoft.com/office/powerpoint/2010/main" val="2087688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2B8F1-C669-A249-B7E4-FF043541F7A5}" type="datetimeFigureOut">
              <a:rPr lang="en-US" smtClean="0"/>
              <a:t>11/18/23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0C3A87-F1CD-224B-AF15-C357EF7619BD}" type="slidenum">
              <a:rPr lang="en-US" smtClean="0"/>
              <a:t>‹#›</a:t>
            </a:fld>
            <a:endParaRPr lang="en-US"/>
          </a:p>
        </p:txBody>
      </p:sp>
    </p:spTree>
    <p:extLst>
      <p:ext uri="{BB962C8B-B14F-4D97-AF65-F5344CB8AC3E}">
        <p14:creationId xmlns:p14="http://schemas.microsoft.com/office/powerpoint/2010/main" val="354914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42B8F1-C669-A249-B7E4-FF043541F7A5}" type="datetimeFigureOut">
              <a:rPr lang="en-US" smtClean="0"/>
              <a:t>11/18/23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C3A87-F1CD-224B-AF15-C357EF7619BD}" type="slidenum">
              <a:rPr lang="en-US" smtClean="0"/>
              <a:t>‹#›</a:t>
            </a:fld>
            <a:endParaRPr lang="en-US"/>
          </a:p>
        </p:txBody>
      </p:sp>
    </p:spTree>
    <p:extLst>
      <p:ext uri="{BB962C8B-B14F-4D97-AF65-F5344CB8AC3E}">
        <p14:creationId xmlns:p14="http://schemas.microsoft.com/office/powerpoint/2010/main" val="33607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42B8F1-C669-A249-B7E4-FF043541F7A5}" type="datetimeFigureOut">
              <a:rPr lang="en-US" smtClean="0"/>
              <a:t>11/18/23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C3A87-F1CD-224B-AF15-C357EF7619BD}" type="slidenum">
              <a:rPr lang="en-US" smtClean="0"/>
              <a:t>‹#›</a:t>
            </a:fld>
            <a:endParaRPr lang="en-US"/>
          </a:p>
        </p:txBody>
      </p:sp>
    </p:spTree>
    <p:extLst>
      <p:ext uri="{BB962C8B-B14F-4D97-AF65-F5344CB8AC3E}">
        <p14:creationId xmlns:p14="http://schemas.microsoft.com/office/powerpoint/2010/main" val="3588126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2B8F1-C669-A249-B7E4-FF043541F7A5}" type="datetimeFigureOut">
              <a:rPr lang="en-US" smtClean="0"/>
              <a:t>11/18/23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C3A87-F1CD-224B-AF15-C357EF7619BD}" type="slidenum">
              <a:rPr lang="en-US" smtClean="0"/>
              <a:t>‹#›</a:t>
            </a:fld>
            <a:endParaRPr lang="en-US"/>
          </a:p>
        </p:txBody>
      </p:sp>
      <p:pic>
        <p:nvPicPr>
          <p:cNvPr id="7" name="Picture 6" descr="Harvard_shield-University.png">
            <a:hlinkClick r:id="" action="ppaction://noaction"/>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200" y="76200"/>
            <a:ext cx="386802" cy="457200"/>
          </a:xfrm>
          <a:prstGeom prst="rect">
            <a:avLst/>
          </a:prstGeom>
        </p:spPr>
      </p:pic>
    </p:spTree>
    <p:extLst>
      <p:ext uri="{BB962C8B-B14F-4D97-AF65-F5344CB8AC3E}">
        <p14:creationId xmlns:p14="http://schemas.microsoft.com/office/powerpoint/2010/main" val="3194398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2992"/>
            <a:ext cx="7772400" cy="1470025"/>
          </a:xfrm>
        </p:spPr>
        <p:txBody>
          <a:bodyPr>
            <a:normAutofit/>
          </a:bodyPr>
          <a:lstStyle/>
          <a:p>
            <a:r>
              <a:rPr lang="en-US" sz="3600" dirty="0"/>
              <a:t>Spreadsheets</a:t>
            </a:r>
          </a:p>
        </p:txBody>
      </p:sp>
      <p:sp>
        <p:nvSpPr>
          <p:cNvPr id="3" name="Subtitle 2"/>
          <p:cNvSpPr>
            <a:spLocks noGrp="1"/>
          </p:cNvSpPr>
          <p:nvPr>
            <p:ph type="subTitle" idx="1"/>
          </p:nvPr>
        </p:nvSpPr>
        <p:spPr/>
        <p:txBody>
          <a:bodyPr>
            <a:normAutofit/>
          </a:bodyPr>
          <a:lstStyle/>
          <a:p>
            <a:r>
              <a:rPr lang="en-US" sz="2000" dirty="0"/>
              <a:t>William Fisher</a:t>
            </a:r>
          </a:p>
          <a:p>
            <a:r>
              <a:rPr lang="en-US" sz="2000" dirty="0"/>
              <a:t>November 2023</a:t>
            </a:r>
          </a:p>
        </p:txBody>
      </p:sp>
      <p:pic>
        <p:nvPicPr>
          <p:cNvPr id="5" name="Picture 4" descr="CopyrightX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5881" y="136604"/>
            <a:ext cx="1272733" cy="454548"/>
          </a:xfrm>
          <a:prstGeom prst="rect">
            <a:avLst/>
          </a:prstGeom>
        </p:spPr>
      </p:pic>
    </p:spTree>
    <p:extLst>
      <p:ext uri="{BB962C8B-B14F-4D97-AF65-F5344CB8AC3E}">
        <p14:creationId xmlns:p14="http://schemas.microsoft.com/office/powerpoint/2010/main" val="1353251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2547" y="5693709"/>
            <a:ext cx="8160440" cy="0"/>
          </a:xfrm>
          <a:prstGeom prst="line">
            <a:avLst/>
          </a:prstGeom>
          <a:ln>
            <a:solidFill>
              <a:schemeClr val="tx1"/>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603933"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235950"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397625"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726467"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909638"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12265" y="5940425"/>
            <a:ext cx="652643" cy="369332"/>
          </a:xfrm>
          <a:prstGeom prst="rect">
            <a:avLst/>
          </a:prstGeom>
          <a:noFill/>
        </p:spPr>
        <p:txBody>
          <a:bodyPr wrap="none" rtlCol="0">
            <a:spAutoFit/>
          </a:bodyPr>
          <a:lstStyle/>
          <a:p>
            <a:r>
              <a:rPr lang="en-US" dirty="0"/>
              <a:t>1970</a:t>
            </a:r>
          </a:p>
        </p:txBody>
      </p:sp>
      <p:sp>
        <p:nvSpPr>
          <p:cNvPr id="16" name="TextBox 15"/>
          <p:cNvSpPr txBox="1"/>
          <p:nvPr/>
        </p:nvSpPr>
        <p:spPr>
          <a:xfrm>
            <a:off x="7909628" y="5953819"/>
            <a:ext cx="652643" cy="369332"/>
          </a:xfrm>
          <a:prstGeom prst="rect">
            <a:avLst/>
          </a:prstGeom>
          <a:noFill/>
        </p:spPr>
        <p:txBody>
          <a:bodyPr wrap="none" rtlCol="0">
            <a:spAutoFit/>
          </a:bodyPr>
          <a:lstStyle/>
          <a:p>
            <a:r>
              <a:rPr lang="en-US" dirty="0"/>
              <a:t>2010</a:t>
            </a:r>
          </a:p>
        </p:txBody>
      </p:sp>
      <p:sp>
        <p:nvSpPr>
          <p:cNvPr id="17" name="TextBox 16"/>
          <p:cNvSpPr txBox="1"/>
          <p:nvPr/>
        </p:nvSpPr>
        <p:spPr>
          <a:xfrm>
            <a:off x="6071303" y="5953819"/>
            <a:ext cx="652643" cy="369332"/>
          </a:xfrm>
          <a:prstGeom prst="rect">
            <a:avLst/>
          </a:prstGeom>
          <a:noFill/>
        </p:spPr>
        <p:txBody>
          <a:bodyPr wrap="none" rtlCol="0">
            <a:spAutoFit/>
          </a:bodyPr>
          <a:lstStyle/>
          <a:p>
            <a:r>
              <a:rPr lang="en-US" dirty="0"/>
              <a:t>2000</a:t>
            </a:r>
          </a:p>
        </p:txBody>
      </p:sp>
      <p:sp>
        <p:nvSpPr>
          <p:cNvPr id="18" name="TextBox 17"/>
          <p:cNvSpPr txBox="1"/>
          <p:nvPr/>
        </p:nvSpPr>
        <p:spPr>
          <a:xfrm>
            <a:off x="2400145" y="5955936"/>
            <a:ext cx="652643" cy="369332"/>
          </a:xfrm>
          <a:prstGeom prst="rect">
            <a:avLst/>
          </a:prstGeom>
          <a:noFill/>
        </p:spPr>
        <p:txBody>
          <a:bodyPr wrap="none" rtlCol="0">
            <a:spAutoFit/>
          </a:bodyPr>
          <a:lstStyle/>
          <a:p>
            <a:r>
              <a:rPr lang="en-US" dirty="0"/>
              <a:t>1980</a:t>
            </a:r>
          </a:p>
        </p:txBody>
      </p:sp>
      <p:sp>
        <p:nvSpPr>
          <p:cNvPr id="19" name="TextBox 18"/>
          <p:cNvSpPr txBox="1"/>
          <p:nvPr/>
        </p:nvSpPr>
        <p:spPr>
          <a:xfrm>
            <a:off x="4277611" y="5940425"/>
            <a:ext cx="652643" cy="369332"/>
          </a:xfrm>
          <a:prstGeom prst="rect">
            <a:avLst/>
          </a:prstGeom>
          <a:noFill/>
        </p:spPr>
        <p:txBody>
          <a:bodyPr wrap="none" rtlCol="0">
            <a:spAutoFit/>
          </a:bodyPr>
          <a:lstStyle/>
          <a:p>
            <a:r>
              <a:rPr lang="en-US" dirty="0"/>
              <a:t>1990</a:t>
            </a:r>
          </a:p>
        </p:txBody>
      </p:sp>
      <p:cxnSp>
        <p:nvCxnSpPr>
          <p:cNvPr id="20" name="Straight Connector 19"/>
          <p:cNvCxnSpPr/>
          <p:nvPr/>
        </p:nvCxnSpPr>
        <p:spPr>
          <a:xfrm>
            <a:off x="2164107" y="4796390"/>
            <a:ext cx="2766147" cy="0"/>
          </a:xfrm>
          <a:prstGeom prst="line">
            <a:avLst/>
          </a:prstGeom>
          <a:ln>
            <a:solidFill>
              <a:srgbClr val="660066"/>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149586" y="3898900"/>
            <a:ext cx="3176766" cy="0"/>
          </a:xfrm>
          <a:prstGeom prst="line">
            <a:avLst/>
          </a:prstGeom>
          <a:ln>
            <a:solidFill>
              <a:srgbClr val="0000FF"/>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690748" y="2963715"/>
            <a:ext cx="1239506" cy="1735"/>
          </a:xfrm>
          <a:prstGeom prst="line">
            <a:avLst/>
          </a:prstGeom>
          <a:ln>
            <a:solidFill>
              <a:schemeClr val="accent6">
                <a:lumMod val="75000"/>
              </a:schemeClr>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414112" y="4796390"/>
            <a:ext cx="870626" cy="369332"/>
          </a:xfrm>
          <a:prstGeom prst="rect">
            <a:avLst/>
          </a:prstGeom>
          <a:noFill/>
        </p:spPr>
        <p:txBody>
          <a:bodyPr wrap="none" rtlCol="0">
            <a:spAutoFit/>
          </a:bodyPr>
          <a:lstStyle/>
          <a:p>
            <a:r>
              <a:rPr lang="en-US" dirty="0" err="1">
                <a:solidFill>
                  <a:srgbClr val="660066"/>
                </a:solidFill>
              </a:rPr>
              <a:t>Visicalc</a:t>
            </a:r>
            <a:endParaRPr lang="en-US" dirty="0">
              <a:solidFill>
                <a:srgbClr val="660066"/>
              </a:solidFill>
            </a:endParaRPr>
          </a:p>
        </p:txBody>
      </p:sp>
      <p:sp>
        <p:nvSpPr>
          <p:cNvPr id="31" name="TextBox 30"/>
          <p:cNvSpPr txBox="1"/>
          <p:nvPr/>
        </p:nvSpPr>
        <p:spPr>
          <a:xfrm>
            <a:off x="3437138" y="3898900"/>
            <a:ext cx="1095485" cy="369332"/>
          </a:xfrm>
          <a:prstGeom prst="rect">
            <a:avLst/>
          </a:prstGeom>
          <a:noFill/>
        </p:spPr>
        <p:txBody>
          <a:bodyPr wrap="none" rtlCol="0">
            <a:spAutoFit/>
          </a:bodyPr>
          <a:lstStyle/>
          <a:p>
            <a:r>
              <a:rPr lang="en-US" dirty="0">
                <a:solidFill>
                  <a:srgbClr val="0000FF"/>
                </a:solidFill>
              </a:rPr>
              <a:t>Lotus 123</a:t>
            </a:r>
          </a:p>
        </p:txBody>
      </p:sp>
      <p:sp>
        <p:nvSpPr>
          <p:cNvPr id="32" name="TextBox 31"/>
          <p:cNvSpPr txBox="1"/>
          <p:nvPr/>
        </p:nvSpPr>
        <p:spPr>
          <a:xfrm>
            <a:off x="3730016" y="2963715"/>
            <a:ext cx="1210588" cy="369332"/>
          </a:xfrm>
          <a:prstGeom prst="rect">
            <a:avLst/>
          </a:prstGeom>
          <a:noFill/>
        </p:spPr>
        <p:txBody>
          <a:bodyPr wrap="none" rtlCol="0">
            <a:spAutoFit/>
          </a:bodyPr>
          <a:lstStyle/>
          <a:p>
            <a:r>
              <a:rPr lang="en-US" dirty="0">
                <a:solidFill>
                  <a:schemeClr val="accent6">
                    <a:lumMod val="75000"/>
                  </a:schemeClr>
                </a:solidFill>
              </a:rPr>
              <a:t>VP Planner</a:t>
            </a:r>
          </a:p>
        </p:txBody>
      </p:sp>
    </p:spTree>
    <p:extLst>
      <p:ext uri="{BB962C8B-B14F-4D97-AF65-F5344CB8AC3E}">
        <p14:creationId xmlns:p14="http://schemas.microsoft.com/office/powerpoint/2010/main" val="1004359047"/>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2547" y="5693709"/>
            <a:ext cx="8160440" cy="0"/>
          </a:xfrm>
          <a:prstGeom prst="line">
            <a:avLst/>
          </a:prstGeom>
          <a:ln>
            <a:solidFill>
              <a:schemeClr val="tx1"/>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603933"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235950"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397625"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726467"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909638"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12265" y="5940425"/>
            <a:ext cx="652643" cy="369332"/>
          </a:xfrm>
          <a:prstGeom prst="rect">
            <a:avLst/>
          </a:prstGeom>
          <a:noFill/>
        </p:spPr>
        <p:txBody>
          <a:bodyPr wrap="none" rtlCol="0">
            <a:spAutoFit/>
          </a:bodyPr>
          <a:lstStyle/>
          <a:p>
            <a:r>
              <a:rPr lang="en-US" dirty="0"/>
              <a:t>1970</a:t>
            </a:r>
          </a:p>
        </p:txBody>
      </p:sp>
      <p:sp>
        <p:nvSpPr>
          <p:cNvPr id="16" name="TextBox 15"/>
          <p:cNvSpPr txBox="1"/>
          <p:nvPr/>
        </p:nvSpPr>
        <p:spPr>
          <a:xfrm>
            <a:off x="7909628" y="5953819"/>
            <a:ext cx="652643" cy="369332"/>
          </a:xfrm>
          <a:prstGeom prst="rect">
            <a:avLst/>
          </a:prstGeom>
          <a:noFill/>
        </p:spPr>
        <p:txBody>
          <a:bodyPr wrap="none" rtlCol="0">
            <a:spAutoFit/>
          </a:bodyPr>
          <a:lstStyle/>
          <a:p>
            <a:r>
              <a:rPr lang="en-US" dirty="0"/>
              <a:t>2010</a:t>
            </a:r>
          </a:p>
        </p:txBody>
      </p:sp>
      <p:sp>
        <p:nvSpPr>
          <p:cNvPr id="17" name="TextBox 16"/>
          <p:cNvSpPr txBox="1"/>
          <p:nvPr/>
        </p:nvSpPr>
        <p:spPr>
          <a:xfrm>
            <a:off x="6071303" y="5953819"/>
            <a:ext cx="652643" cy="369332"/>
          </a:xfrm>
          <a:prstGeom prst="rect">
            <a:avLst/>
          </a:prstGeom>
          <a:noFill/>
        </p:spPr>
        <p:txBody>
          <a:bodyPr wrap="none" rtlCol="0">
            <a:spAutoFit/>
          </a:bodyPr>
          <a:lstStyle/>
          <a:p>
            <a:r>
              <a:rPr lang="en-US" dirty="0"/>
              <a:t>2000</a:t>
            </a:r>
          </a:p>
        </p:txBody>
      </p:sp>
      <p:sp>
        <p:nvSpPr>
          <p:cNvPr id="18" name="TextBox 17"/>
          <p:cNvSpPr txBox="1"/>
          <p:nvPr/>
        </p:nvSpPr>
        <p:spPr>
          <a:xfrm>
            <a:off x="2400145" y="5955936"/>
            <a:ext cx="652643" cy="369332"/>
          </a:xfrm>
          <a:prstGeom prst="rect">
            <a:avLst/>
          </a:prstGeom>
          <a:noFill/>
        </p:spPr>
        <p:txBody>
          <a:bodyPr wrap="none" rtlCol="0">
            <a:spAutoFit/>
          </a:bodyPr>
          <a:lstStyle/>
          <a:p>
            <a:r>
              <a:rPr lang="en-US" dirty="0"/>
              <a:t>1980</a:t>
            </a:r>
          </a:p>
        </p:txBody>
      </p:sp>
      <p:sp>
        <p:nvSpPr>
          <p:cNvPr id="19" name="TextBox 18"/>
          <p:cNvSpPr txBox="1"/>
          <p:nvPr/>
        </p:nvSpPr>
        <p:spPr>
          <a:xfrm>
            <a:off x="4277611" y="5940425"/>
            <a:ext cx="652643" cy="369332"/>
          </a:xfrm>
          <a:prstGeom prst="rect">
            <a:avLst/>
          </a:prstGeom>
          <a:noFill/>
        </p:spPr>
        <p:txBody>
          <a:bodyPr wrap="none" rtlCol="0">
            <a:spAutoFit/>
          </a:bodyPr>
          <a:lstStyle/>
          <a:p>
            <a:r>
              <a:rPr lang="en-US" dirty="0"/>
              <a:t>1990</a:t>
            </a:r>
          </a:p>
        </p:txBody>
      </p:sp>
      <p:cxnSp>
        <p:nvCxnSpPr>
          <p:cNvPr id="20" name="Straight Connector 19"/>
          <p:cNvCxnSpPr/>
          <p:nvPr/>
        </p:nvCxnSpPr>
        <p:spPr>
          <a:xfrm>
            <a:off x="2164107" y="4796390"/>
            <a:ext cx="2766147" cy="0"/>
          </a:xfrm>
          <a:prstGeom prst="line">
            <a:avLst/>
          </a:prstGeom>
          <a:ln>
            <a:solidFill>
              <a:srgbClr val="660066"/>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149586" y="3898900"/>
            <a:ext cx="3176766" cy="0"/>
          </a:xfrm>
          <a:prstGeom prst="line">
            <a:avLst/>
          </a:prstGeom>
          <a:ln>
            <a:solidFill>
              <a:srgbClr val="0000FF"/>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690748" y="2963715"/>
            <a:ext cx="1239506" cy="1735"/>
          </a:xfrm>
          <a:prstGeom prst="line">
            <a:avLst/>
          </a:prstGeom>
          <a:ln>
            <a:solidFill>
              <a:schemeClr val="accent6">
                <a:lumMod val="75000"/>
              </a:schemeClr>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690748" y="2044553"/>
            <a:ext cx="3176766" cy="0"/>
          </a:xfrm>
          <a:prstGeom prst="line">
            <a:avLst/>
          </a:prstGeom>
          <a:ln>
            <a:solidFill>
              <a:srgbClr val="008000"/>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414112" y="4796390"/>
            <a:ext cx="870626" cy="369332"/>
          </a:xfrm>
          <a:prstGeom prst="rect">
            <a:avLst/>
          </a:prstGeom>
          <a:noFill/>
        </p:spPr>
        <p:txBody>
          <a:bodyPr wrap="none" rtlCol="0">
            <a:spAutoFit/>
          </a:bodyPr>
          <a:lstStyle/>
          <a:p>
            <a:r>
              <a:rPr lang="en-US" dirty="0" err="1">
                <a:solidFill>
                  <a:srgbClr val="660066"/>
                </a:solidFill>
              </a:rPr>
              <a:t>Visicalc</a:t>
            </a:r>
            <a:endParaRPr lang="en-US" dirty="0">
              <a:solidFill>
                <a:srgbClr val="660066"/>
              </a:solidFill>
            </a:endParaRPr>
          </a:p>
        </p:txBody>
      </p:sp>
      <p:sp>
        <p:nvSpPr>
          <p:cNvPr id="31" name="TextBox 30"/>
          <p:cNvSpPr txBox="1"/>
          <p:nvPr/>
        </p:nvSpPr>
        <p:spPr>
          <a:xfrm>
            <a:off x="3437138" y="3898900"/>
            <a:ext cx="1095485" cy="369332"/>
          </a:xfrm>
          <a:prstGeom prst="rect">
            <a:avLst/>
          </a:prstGeom>
          <a:noFill/>
        </p:spPr>
        <p:txBody>
          <a:bodyPr wrap="none" rtlCol="0">
            <a:spAutoFit/>
          </a:bodyPr>
          <a:lstStyle/>
          <a:p>
            <a:r>
              <a:rPr lang="en-US" dirty="0">
                <a:solidFill>
                  <a:srgbClr val="0000FF"/>
                </a:solidFill>
              </a:rPr>
              <a:t>Lotus 123</a:t>
            </a:r>
          </a:p>
        </p:txBody>
      </p:sp>
      <p:sp>
        <p:nvSpPr>
          <p:cNvPr id="32" name="TextBox 31"/>
          <p:cNvSpPr txBox="1"/>
          <p:nvPr/>
        </p:nvSpPr>
        <p:spPr>
          <a:xfrm>
            <a:off x="3730016" y="2963715"/>
            <a:ext cx="1210588" cy="369332"/>
          </a:xfrm>
          <a:prstGeom prst="rect">
            <a:avLst/>
          </a:prstGeom>
          <a:noFill/>
        </p:spPr>
        <p:txBody>
          <a:bodyPr wrap="none" rtlCol="0">
            <a:spAutoFit/>
          </a:bodyPr>
          <a:lstStyle/>
          <a:p>
            <a:r>
              <a:rPr lang="en-US" dirty="0">
                <a:solidFill>
                  <a:schemeClr val="accent6">
                    <a:lumMod val="75000"/>
                  </a:schemeClr>
                </a:solidFill>
              </a:rPr>
              <a:t>VP Planner</a:t>
            </a:r>
          </a:p>
        </p:txBody>
      </p:sp>
      <p:sp>
        <p:nvSpPr>
          <p:cNvPr id="34" name="TextBox 33"/>
          <p:cNvSpPr txBox="1"/>
          <p:nvPr/>
        </p:nvSpPr>
        <p:spPr>
          <a:xfrm>
            <a:off x="4551762" y="2044553"/>
            <a:ext cx="920444" cy="369332"/>
          </a:xfrm>
          <a:prstGeom prst="rect">
            <a:avLst/>
          </a:prstGeom>
          <a:noFill/>
        </p:spPr>
        <p:txBody>
          <a:bodyPr wrap="none" rtlCol="0">
            <a:spAutoFit/>
          </a:bodyPr>
          <a:lstStyle/>
          <a:p>
            <a:r>
              <a:rPr lang="en-US" dirty="0">
                <a:solidFill>
                  <a:srgbClr val="008000"/>
                </a:solidFill>
              </a:rPr>
              <a:t>Quattro</a:t>
            </a:r>
          </a:p>
        </p:txBody>
      </p:sp>
    </p:spTree>
    <p:extLst>
      <p:ext uri="{BB962C8B-B14F-4D97-AF65-F5344CB8AC3E}">
        <p14:creationId xmlns:p14="http://schemas.microsoft.com/office/powerpoint/2010/main" val="2324382889"/>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Quattro</a:t>
            </a:r>
          </a:p>
        </p:txBody>
      </p:sp>
      <p:sp>
        <p:nvSpPr>
          <p:cNvPr id="3" name="Content Placeholder 2"/>
          <p:cNvSpPr>
            <a:spLocks noGrp="1"/>
          </p:cNvSpPr>
          <p:nvPr>
            <p:ph idx="1"/>
          </p:nvPr>
        </p:nvSpPr>
        <p:spPr/>
        <p:txBody>
          <a:bodyPr/>
          <a:lstStyle/>
          <a:p>
            <a:endParaRPr lang="en-US" dirty="0"/>
          </a:p>
        </p:txBody>
      </p:sp>
      <p:pic>
        <p:nvPicPr>
          <p:cNvPr id="5" name="Picture 4" descr="Macintosh HD:Users:bensobel:Dropbox:lotusborland screenshots:quattro.jpg"/>
          <p:cNvPicPr/>
          <p:nvPr/>
        </p:nvPicPr>
        <p:blipFill>
          <a:blip r:embed="rId3">
            <a:extLst>
              <a:ext uri="{28A0092B-C50C-407E-A947-70E740481C1C}">
                <a14:useLocalDpi xmlns:a14="http://schemas.microsoft.com/office/drawing/2010/main" val="0"/>
              </a:ext>
            </a:extLst>
          </a:blip>
          <a:srcRect/>
          <a:stretch>
            <a:fillRect/>
          </a:stretch>
        </p:blipFill>
        <p:spPr bwMode="auto">
          <a:xfrm>
            <a:off x="988585" y="1302431"/>
            <a:ext cx="7166831" cy="5345986"/>
          </a:xfrm>
          <a:prstGeom prst="rect">
            <a:avLst/>
          </a:prstGeom>
          <a:noFill/>
          <a:ln>
            <a:noFill/>
          </a:ln>
        </p:spPr>
      </p:pic>
      <p:pic>
        <p:nvPicPr>
          <p:cNvPr id="6" name="Picture 5" descr="Harvard Law School shield bearing the legend &quot;Veritas&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457" y="121836"/>
            <a:ext cx="408082" cy="473577"/>
          </a:xfrm>
          <a:prstGeom prst="rect">
            <a:avLst/>
          </a:prstGeom>
        </p:spPr>
      </p:pic>
      <p:pic>
        <p:nvPicPr>
          <p:cNvPr id="7" name="Picture 6" descr="CopyrightX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5881" y="121836"/>
            <a:ext cx="1272733" cy="454548"/>
          </a:xfrm>
          <a:prstGeom prst="rect">
            <a:avLst/>
          </a:prstGeom>
        </p:spPr>
      </p:pic>
    </p:spTree>
    <p:extLst>
      <p:ext uri="{BB962C8B-B14F-4D97-AF65-F5344CB8AC3E}">
        <p14:creationId xmlns:p14="http://schemas.microsoft.com/office/powerpoint/2010/main" val="3578448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2547" y="5693709"/>
            <a:ext cx="8160440" cy="0"/>
          </a:xfrm>
          <a:prstGeom prst="line">
            <a:avLst/>
          </a:prstGeom>
          <a:ln>
            <a:solidFill>
              <a:schemeClr val="tx1"/>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603933"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235950"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397625"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726467"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909638"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12265" y="5940425"/>
            <a:ext cx="652643" cy="369332"/>
          </a:xfrm>
          <a:prstGeom prst="rect">
            <a:avLst/>
          </a:prstGeom>
          <a:noFill/>
        </p:spPr>
        <p:txBody>
          <a:bodyPr wrap="none" rtlCol="0">
            <a:spAutoFit/>
          </a:bodyPr>
          <a:lstStyle/>
          <a:p>
            <a:r>
              <a:rPr lang="en-US" dirty="0"/>
              <a:t>1970</a:t>
            </a:r>
          </a:p>
        </p:txBody>
      </p:sp>
      <p:sp>
        <p:nvSpPr>
          <p:cNvPr id="16" name="TextBox 15"/>
          <p:cNvSpPr txBox="1"/>
          <p:nvPr/>
        </p:nvSpPr>
        <p:spPr>
          <a:xfrm>
            <a:off x="7909628" y="5953819"/>
            <a:ext cx="652643" cy="369332"/>
          </a:xfrm>
          <a:prstGeom prst="rect">
            <a:avLst/>
          </a:prstGeom>
          <a:noFill/>
        </p:spPr>
        <p:txBody>
          <a:bodyPr wrap="none" rtlCol="0">
            <a:spAutoFit/>
          </a:bodyPr>
          <a:lstStyle/>
          <a:p>
            <a:r>
              <a:rPr lang="en-US" dirty="0"/>
              <a:t>2010</a:t>
            </a:r>
          </a:p>
        </p:txBody>
      </p:sp>
      <p:sp>
        <p:nvSpPr>
          <p:cNvPr id="17" name="TextBox 16"/>
          <p:cNvSpPr txBox="1"/>
          <p:nvPr/>
        </p:nvSpPr>
        <p:spPr>
          <a:xfrm>
            <a:off x="6071303" y="5953819"/>
            <a:ext cx="652643" cy="369332"/>
          </a:xfrm>
          <a:prstGeom prst="rect">
            <a:avLst/>
          </a:prstGeom>
          <a:noFill/>
        </p:spPr>
        <p:txBody>
          <a:bodyPr wrap="none" rtlCol="0">
            <a:spAutoFit/>
          </a:bodyPr>
          <a:lstStyle/>
          <a:p>
            <a:r>
              <a:rPr lang="en-US" dirty="0"/>
              <a:t>2000</a:t>
            </a:r>
          </a:p>
        </p:txBody>
      </p:sp>
      <p:sp>
        <p:nvSpPr>
          <p:cNvPr id="18" name="TextBox 17"/>
          <p:cNvSpPr txBox="1"/>
          <p:nvPr/>
        </p:nvSpPr>
        <p:spPr>
          <a:xfrm>
            <a:off x="2400145" y="5955936"/>
            <a:ext cx="652643" cy="369332"/>
          </a:xfrm>
          <a:prstGeom prst="rect">
            <a:avLst/>
          </a:prstGeom>
          <a:noFill/>
        </p:spPr>
        <p:txBody>
          <a:bodyPr wrap="none" rtlCol="0">
            <a:spAutoFit/>
          </a:bodyPr>
          <a:lstStyle/>
          <a:p>
            <a:r>
              <a:rPr lang="en-US" dirty="0"/>
              <a:t>1980</a:t>
            </a:r>
          </a:p>
        </p:txBody>
      </p:sp>
      <p:sp>
        <p:nvSpPr>
          <p:cNvPr id="19" name="TextBox 18"/>
          <p:cNvSpPr txBox="1"/>
          <p:nvPr/>
        </p:nvSpPr>
        <p:spPr>
          <a:xfrm>
            <a:off x="4277611" y="5940425"/>
            <a:ext cx="652643" cy="369332"/>
          </a:xfrm>
          <a:prstGeom prst="rect">
            <a:avLst/>
          </a:prstGeom>
          <a:noFill/>
        </p:spPr>
        <p:txBody>
          <a:bodyPr wrap="none" rtlCol="0">
            <a:spAutoFit/>
          </a:bodyPr>
          <a:lstStyle/>
          <a:p>
            <a:r>
              <a:rPr lang="en-US" dirty="0"/>
              <a:t>1990</a:t>
            </a:r>
          </a:p>
        </p:txBody>
      </p:sp>
      <p:cxnSp>
        <p:nvCxnSpPr>
          <p:cNvPr id="20" name="Straight Connector 19"/>
          <p:cNvCxnSpPr/>
          <p:nvPr/>
        </p:nvCxnSpPr>
        <p:spPr>
          <a:xfrm>
            <a:off x="2164107" y="4796390"/>
            <a:ext cx="2766147" cy="0"/>
          </a:xfrm>
          <a:prstGeom prst="line">
            <a:avLst/>
          </a:prstGeom>
          <a:ln>
            <a:solidFill>
              <a:srgbClr val="660066"/>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149586" y="3898900"/>
            <a:ext cx="3176766" cy="0"/>
          </a:xfrm>
          <a:prstGeom prst="line">
            <a:avLst/>
          </a:prstGeom>
          <a:ln>
            <a:solidFill>
              <a:srgbClr val="0000FF"/>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690748" y="2963715"/>
            <a:ext cx="1239506" cy="1735"/>
          </a:xfrm>
          <a:prstGeom prst="line">
            <a:avLst/>
          </a:prstGeom>
          <a:ln>
            <a:solidFill>
              <a:schemeClr val="accent6">
                <a:lumMod val="75000"/>
              </a:schemeClr>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690748" y="2044553"/>
            <a:ext cx="3176766" cy="0"/>
          </a:xfrm>
          <a:prstGeom prst="line">
            <a:avLst/>
          </a:prstGeom>
          <a:ln>
            <a:solidFill>
              <a:srgbClr val="008000"/>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414112" y="4796390"/>
            <a:ext cx="870626" cy="369332"/>
          </a:xfrm>
          <a:prstGeom prst="rect">
            <a:avLst/>
          </a:prstGeom>
          <a:noFill/>
        </p:spPr>
        <p:txBody>
          <a:bodyPr wrap="none" rtlCol="0">
            <a:spAutoFit/>
          </a:bodyPr>
          <a:lstStyle/>
          <a:p>
            <a:r>
              <a:rPr lang="en-US" dirty="0" err="1">
                <a:solidFill>
                  <a:srgbClr val="660066"/>
                </a:solidFill>
              </a:rPr>
              <a:t>Visicalc</a:t>
            </a:r>
            <a:endParaRPr lang="en-US" dirty="0">
              <a:solidFill>
                <a:srgbClr val="660066"/>
              </a:solidFill>
            </a:endParaRPr>
          </a:p>
        </p:txBody>
      </p:sp>
      <p:sp>
        <p:nvSpPr>
          <p:cNvPr id="31" name="TextBox 30"/>
          <p:cNvSpPr txBox="1"/>
          <p:nvPr/>
        </p:nvSpPr>
        <p:spPr>
          <a:xfrm>
            <a:off x="3437138" y="3898900"/>
            <a:ext cx="1095485" cy="369332"/>
          </a:xfrm>
          <a:prstGeom prst="rect">
            <a:avLst/>
          </a:prstGeom>
          <a:noFill/>
        </p:spPr>
        <p:txBody>
          <a:bodyPr wrap="none" rtlCol="0">
            <a:spAutoFit/>
          </a:bodyPr>
          <a:lstStyle/>
          <a:p>
            <a:r>
              <a:rPr lang="en-US" dirty="0">
                <a:solidFill>
                  <a:srgbClr val="0000FF"/>
                </a:solidFill>
              </a:rPr>
              <a:t>Lotus 123</a:t>
            </a:r>
          </a:p>
        </p:txBody>
      </p:sp>
      <p:sp>
        <p:nvSpPr>
          <p:cNvPr id="32" name="TextBox 31"/>
          <p:cNvSpPr txBox="1"/>
          <p:nvPr/>
        </p:nvSpPr>
        <p:spPr>
          <a:xfrm>
            <a:off x="3730016" y="2963715"/>
            <a:ext cx="1210588" cy="369332"/>
          </a:xfrm>
          <a:prstGeom prst="rect">
            <a:avLst/>
          </a:prstGeom>
          <a:noFill/>
        </p:spPr>
        <p:txBody>
          <a:bodyPr wrap="none" rtlCol="0">
            <a:spAutoFit/>
          </a:bodyPr>
          <a:lstStyle/>
          <a:p>
            <a:r>
              <a:rPr lang="en-US" dirty="0">
                <a:solidFill>
                  <a:schemeClr val="accent6">
                    <a:lumMod val="75000"/>
                  </a:schemeClr>
                </a:solidFill>
              </a:rPr>
              <a:t>VP Planner</a:t>
            </a:r>
          </a:p>
        </p:txBody>
      </p:sp>
      <p:sp>
        <p:nvSpPr>
          <p:cNvPr id="34" name="TextBox 33"/>
          <p:cNvSpPr txBox="1"/>
          <p:nvPr/>
        </p:nvSpPr>
        <p:spPr>
          <a:xfrm>
            <a:off x="4551762" y="2044553"/>
            <a:ext cx="920444" cy="369332"/>
          </a:xfrm>
          <a:prstGeom prst="rect">
            <a:avLst/>
          </a:prstGeom>
          <a:noFill/>
        </p:spPr>
        <p:txBody>
          <a:bodyPr wrap="none" rtlCol="0">
            <a:spAutoFit/>
          </a:bodyPr>
          <a:lstStyle/>
          <a:p>
            <a:r>
              <a:rPr lang="en-US" dirty="0">
                <a:solidFill>
                  <a:srgbClr val="008000"/>
                </a:solidFill>
              </a:rPr>
              <a:t>Quattro</a:t>
            </a:r>
          </a:p>
        </p:txBody>
      </p:sp>
    </p:spTree>
    <p:extLst>
      <p:ext uri="{BB962C8B-B14F-4D97-AF65-F5344CB8AC3E}">
        <p14:creationId xmlns:p14="http://schemas.microsoft.com/office/powerpoint/2010/main" val="2813839675"/>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2547" y="5693709"/>
            <a:ext cx="8160440" cy="0"/>
          </a:xfrm>
          <a:prstGeom prst="line">
            <a:avLst/>
          </a:prstGeom>
          <a:ln>
            <a:solidFill>
              <a:schemeClr val="tx1"/>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603933"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235950"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397625"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726467"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909638"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12265" y="5940425"/>
            <a:ext cx="652643" cy="369332"/>
          </a:xfrm>
          <a:prstGeom prst="rect">
            <a:avLst/>
          </a:prstGeom>
          <a:noFill/>
        </p:spPr>
        <p:txBody>
          <a:bodyPr wrap="none" rtlCol="0">
            <a:spAutoFit/>
          </a:bodyPr>
          <a:lstStyle/>
          <a:p>
            <a:r>
              <a:rPr lang="en-US" dirty="0"/>
              <a:t>1970</a:t>
            </a:r>
          </a:p>
        </p:txBody>
      </p:sp>
      <p:sp>
        <p:nvSpPr>
          <p:cNvPr id="16" name="TextBox 15"/>
          <p:cNvSpPr txBox="1"/>
          <p:nvPr/>
        </p:nvSpPr>
        <p:spPr>
          <a:xfrm>
            <a:off x="7909628" y="5953819"/>
            <a:ext cx="652643" cy="369332"/>
          </a:xfrm>
          <a:prstGeom prst="rect">
            <a:avLst/>
          </a:prstGeom>
          <a:noFill/>
        </p:spPr>
        <p:txBody>
          <a:bodyPr wrap="none" rtlCol="0">
            <a:spAutoFit/>
          </a:bodyPr>
          <a:lstStyle/>
          <a:p>
            <a:r>
              <a:rPr lang="en-US" dirty="0"/>
              <a:t>2010</a:t>
            </a:r>
          </a:p>
        </p:txBody>
      </p:sp>
      <p:sp>
        <p:nvSpPr>
          <p:cNvPr id="17" name="TextBox 16"/>
          <p:cNvSpPr txBox="1"/>
          <p:nvPr/>
        </p:nvSpPr>
        <p:spPr>
          <a:xfrm>
            <a:off x="6071303" y="5953819"/>
            <a:ext cx="652643" cy="369332"/>
          </a:xfrm>
          <a:prstGeom prst="rect">
            <a:avLst/>
          </a:prstGeom>
          <a:noFill/>
        </p:spPr>
        <p:txBody>
          <a:bodyPr wrap="none" rtlCol="0">
            <a:spAutoFit/>
          </a:bodyPr>
          <a:lstStyle/>
          <a:p>
            <a:r>
              <a:rPr lang="en-US" dirty="0"/>
              <a:t>2000</a:t>
            </a:r>
          </a:p>
        </p:txBody>
      </p:sp>
      <p:sp>
        <p:nvSpPr>
          <p:cNvPr id="18" name="TextBox 17"/>
          <p:cNvSpPr txBox="1"/>
          <p:nvPr/>
        </p:nvSpPr>
        <p:spPr>
          <a:xfrm>
            <a:off x="2400145" y="5955936"/>
            <a:ext cx="652643" cy="369332"/>
          </a:xfrm>
          <a:prstGeom prst="rect">
            <a:avLst/>
          </a:prstGeom>
          <a:noFill/>
        </p:spPr>
        <p:txBody>
          <a:bodyPr wrap="none" rtlCol="0">
            <a:spAutoFit/>
          </a:bodyPr>
          <a:lstStyle/>
          <a:p>
            <a:r>
              <a:rPr lang="en-US" dirty="0"/>
              <a:t>1980</a:t>
            </a:r>
          </a:p>
        </p:txBody>
      </p:sp>
      <p:sp>
        <p:nvSpPr>
          <p:cNvPr id="19" name="TextBox 18"/>
          <p:cNvSpPr txBox="1"/>
          <p:nvPr/>
        </p:nvSpPr>
        <p:spPr>
          <a:xfrm>
            <a:off x="4277611" y="5940425"/>
            <a:ext cx="652643" cy="369332"/>
          </a:xfrm>
          <a:prstGeom prst="rect">
            <a:avLst/>
          </a:prstGeom>
          <a:noFill/>
        </p:spPr>
        <p:txBody>
          <a:bodyPr wrap="none" rtlCol="0">
            <a:spAutoFit/>
          </a:bodyPr>
          <a:lstStyle/>
          <a:p>
            <a:r>
              <a:rPr lang="en-US" dirty="0"/>
              <a:t>1990</a:t>
            </a:r>
          </a:p>
        </p:txBody>
      </p:sp>
      <p:cxnSp>
        <p:nvCxnSpPr>
          <p:cNvPr id="20" name="Straight Connector 19"/>
          <p:cNvCxnSpPr/>
          <p:nvPr/>
        </p:nvCxnSpPr>
        <p:spPr>
          <a:xfrm>
            <a:off x="2164107" y="4796390"/>
            <a:ext cx="2766147" cy="0"/>
          </a:xfrm>
          <a:prstGeom prst="line">
            <a:avLst/>
          </a:prstGeom>
          <a:ln>
            <a:solidFill>
              <a:srgbClr val="660066"/>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149586" y="3898900"/>
            <a:ext cx="3176766" cy="0"/>
          </a:xfrm>
          <a:prstGeom prst="line">
            <a:avLst/>
          </a:prstGeom>
          <a:ln>
            <a:solidFill>
              <a:srgbClr val="0000FF"/>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690748" y="2963715"/>
            <a:ext cx="1239506" cy="1735"/>
          </a:xfrm>
          <a:prstGeom prst="line">
            <a:avLst/>
          </a:prstGeom>
          <a:ln>
            <a:solidFill>
              <a:schemeClr val="accent6">
                <a:lumMod val="75000"/>
              </a:schemeClr>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690748" y="2044553"/>
            <a:ext cx="3176766" cy="0"/>
          </a:xfrm>
          <a:prstGeom prst="line">
            <a:avLst/>
          </a:prstGeom>
          <a:ln>
            <a:solidFill>
              <a:srgbClr val="008000"/>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414112" y="4796390"/>
            <a:ext cx="870626" cy="369332"/>
          </a:xfrm>
          <a:prstGeom prst="rect">
            <a:avLst/>
          </a:prstGeom>
          <a:noFill/>
        </p:spPr>
        <p:txBody>
          <a:bodyPr wrap="none" rtlCol="0">
            <a:spAutoFit/>
          </a:bodyPr>
          <a:lstStyle/>
          <a:p>
            <a:r>
              <a:rPr lang="en-US" dirty="0" err="1">
                <a:solidFill>
                  <a:srgbClr val="660066"/>
                </a:solidFill>
              </a:rPr>
              <a:t>Visicalc</a:t>
            </a:r>
            <a:endParaRPr lang="en-US" dirty="0">
              <a:solidFill>
                <a:srgbClr val="660066"/>
              </a:solidFill>
            </a:endParaRPr>
          </a:p>
        </p:txBody>
      </p:sp>
      <p:sp>
        <p:nvSpPr>
          <p:cNvPr id="31" name="TextBox 30"/>
          <p:cNvSpPr txBox="1"/>
          <p:nvPr/>
        </p:nvSpPr>
        <p:spPr>
          <a:xfrm>
            <a:off x="3437138" y="3898900"/>
            <a:ext cx="1095485" cy="369332"/>
          </a:xfrm>
          <a:prstGeom prst="rect">
            <a:avLst/>
          </a:prstGeom>
          <a:noFill/>
        </p:spPr>
        <p:txBody>
          <a:bodyPr wrap="none" rtlCol="0">
            <a:spAutoFit/>
          </a:bodyPr>
          <a:lstStyle/>
          <a:p>
            <a:r>
              <a:rPr lang="en-US" dirty="0">
                <a:solidFill>
                  <a:srgbClr val="0000FF"/>
                </a:solidFill>
              </a:rPr>
              <a:t>Lotus 123</a:t>
            </a:r>
          </a:p>
        </p:txBody>
      </p:sp>
      <p:sp>
        <p:nvSpPr>
          <p:cNvPr id="32" name="TextBox 31"/>
          <p:cNvSpPr txBox="1"/>
          <p:nvPr/>
        </p:nvSpPr>
        <p:spPr>
          <a:xfrm>
            <a:off x="3730016" y="2963715"/>
            <a:ext cx="1210588" cy="369332"/>
          </a:xfrm>
          <a:prstGeom prst="rect">
            <a:avLst/>
          </a:prstGeom>
          <a:noFill/>
        </p:spPr>
        <p:txBody>
          <a:bodyPr wrap="none" rtlCol="0">
            <a:spAutoFit/>
          </a:bodyPr>
          <a:lstStyle/>
          <a:p>
            <a:r>
              <a:rPr lang="en-US" dirty="0">
                <a:solidFill>
                  <a:schemeClr val="accent6">
                    <a:lumMod val="75000"/>
                  </a:schemeClr>
                </a:solidFill>
              </a:rPr>
              <a:t>VP Planner</a:t>
            </a:r>
          </a:p>
        </p:txBody>
      </p:sp>
      <p:sp>
        <p:nvSpPr>
          <p:cNvPr id="34" name="TextBox 33"/>
          <p:cNvSpPr txBox="1"/>
          <p:nvPr/>
        </p:nvSpPr>
        <p:spPr>
          <a:xfrm>
            <a:off x="4551762" y="2044553"/>
            <a:ext cx="920444" cy="369332"/>
          </a:xfrm>
          <a:prstGeom prst="rect">
            <a:avLst/>
          </a:prstGeom>
          <a:noFill/>
        </p:spPr>
        <p:txBody>
          <a:bodyPr wrap="none" rtlCol="0">
            <a:spAutoFit/>
          </a:bodyPr>
          <a:lstStyle/>
          <a:p>
            <a:r>
              <a:rPr lang="en-US" dirty="0">
                <a:solidFill>
                  <a:srgbClr val="008000"/>
                </a:solidFill>
              </a:rPr>
              <a:t>Quattro</a:t>
            </a:r>
          </a:p>
        </p:txBody>
      </p:sp>
      <p:cxnSp>
        <p:nvCxnSpPr>
          <p:cNvPr id="21" name="Straight Connector 20"/>
          <p:cNvCxnSpPr/>
          <p:nvPr/>
        </p:nvCxnSpPr>
        <p:spPr>
          <a:xfrm>
            <a:off x="3654425" y="988577"/>
            <a:ext cx="5167462" cy="0"/>
          </a:xfrm>
          <a:prstGeom prst="line">
            <a:avLst/>
          </a:prstGeom>
          <a:ln>
            <a:solidFill>
              <a:srgbClr val="FF0000"/>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734838" y="988577"/>
            <a:ext cx="662787" cy="369332"/>
          </a:xfrm>
          <a:prstGeom prst="rect">
            <a:avLst/>
          </a:prstGeom>
          <a:noFill/>
        </p:spPr>
        <p:txBody>
          <a:bodyPr wrap="none" rtlCol="0">
            <a:spAutoFit/>
          </a:bodyPr>
          <a:lstStyle/>
          <a:p>
            <a:r>
              <a:rPr lang="en-US" dirty="0">
                <a:solidFill>
                  <a:srgbClr val="FF0000"/>
                </a:solidFill>
              </a:rPr>
              <a:t>Excel</a:t>
            </a:r>
          </a:p>
        </p:txBody>
      </p:sp>
    </p:spTree>
    <p:extLst>
      <p:ext uri="{BB962C8B-B14F-4D97-AF65-F5344CB8AC3E}">
        <p14:creationId xmlns:p14="http://schemas.microsoft.com/office/powerpoint/2010/main" val="2363986713"/>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2547" y="5693709"/>
            <a:ext cx="8160440" cy="0"/>
          </a:xfrm>
          <a:prstGeom prst="line">
            <a:avLst/>
          </a:prstGeom>
          <a:ln>
            <a:solidFill>
              <a:schemeClr val="tx1"/>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603933"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235950"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397625"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726467"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909638"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12265" y="5940425"/>
            <a:ext cx="652643" cy="369332"/>
          </a:xfrm>
          <a:prstGeom prst="rect">
            <a:avLst/>
          </a:prstGeom>
          <a:noFill/>
        </p:spPr>
        <p:txBody>
          <a:bodyPr wrap="none" rtlCol="0">
            <a:spAutoFit/>
          </a:bodyPr>
          <a:lstStyle/>
          <a:p>
            <a:r>
              <a:rPr lang="en-US" dirty="0"/>
              <a:t>1970</a:t>
            </a:r>
          </a:p>
        </p:txBody>
      </p:sp>
      <p:sp>
        <p:nvSpPr>
          <p:cNvPr id="16" name="TextBox 15"/>
          <p:cNvSpPr txBox="1"/>
          <p:nvPr/>
        </p:nvSpPr>
        <p:spPr>
          <a:xfrm>
            <a:off x="7909628" y="5953819"/>
            <a:ext cx="652643" cy="369332"/>
          </a:xfrm>
          <a:prstGeom prst="rect">
            <a:avLst/>
          </a:prstGeom>
          <a:noFill/>
        </p:spPr>
        <p:txBody>
          <a:bodyPr wrap="none" rtlCol="0">
            <a:spAutoFit/>
          </a:bodyPr>
          <a:lstStyle/>
          <a:p>
            <a:r>
              <a:rPr lang="en-US" dirty="0"/>
              <a:t>2010</a:t>
            </a:r>
          </a:p>
        </p:txBody>
      </p:sp>
      <p:sp>
        <p:nvSpPr>
          <p:cNvPr id="17" name="TextBox 16"/>
          <p:cNvSpPr txBox="1"/>
          <p:nvPr/>
        </p:nvSpPr>
        <p:spPr>
          <a:xfrm>
            <a:off x="6071303" y="5953819"/>
            <a:ext cx="652643" cy="369332"/>
          </a:xfrm>
          <a:prstGeom prst="rect">
            <a:avLst/>
          </a:prstGeom>
          <a:noFill/>
        </p:spPr>
        <p:txBody>
          <a:bodyPr wrap="none" rtlCol="0">
            <a:spAutoFit/>
          </a:bodyPr>
          <a:lstStyle/>
          <a:p>
            <a:r>
              <a:rPr lang="en-US" dirty="0"/>
              <a:t>2000</a:t>
            </a:r>
          </a:p>
        </p:txBody>
      </p:sp>
      <p:sp>
        <p:nvSpPr>
          <p:cNvPr id="18" name="TextBox 17"/>
          <p:cNvSpPr txBox="1"/>
          <p:nvPr/>
        </p:nvSpPr>
        <p:spPr>
          <a:xfrm>
            <a:off x="2400145" y="5955936"/>
            <a:ext cx="652643" cy="369332"/>
          </a:xfrm>
          <a:prstGeom prst="rect">
            <a:avLst/>
          </a:prstGeom>
          <a:noFill/>
        </p:spPr>
        <p:txBody>
          <a:bodyPr wrap="none" rtlCol="0">
            <a:spAutoFit/>
          </a:bodyPr>
          <a:lstStyle/>
          <a:p>
            <a:r>
              <a:rPr lang="en-US" dirty="0"/>
              <a:t>1980</a:t>
            </a:r>
          </a:p>
        </p:txBody>
      </p:sp>
      <p:sp>
        <p:nvSpPr>
          <p:cNvPr id="19" name="TextBox 18"/>
          <p:cNvSpPr txBox="1"/>
          <p:nvPr/>
        </p:nvSpPr>
        <p:spPr>
          <a:xfrm>
            <a:off x="4277611" y="5940425"/>
            <a:ext cx="652643" cy="369332"/>
          </a:xfrm>
          <a:prstGeom prst="rect">
            <a:avLst/>
          </a:prstGeom>
          <a:noFill/>
        </p:spPr>
        <p:txBody>
          <a:bodyPr wrap="none" rtlCol="0">
            <a:spAutoFit/>
          </a:bodyPr>
          <a:lstStyle/>
          <a:p>
            <a:r>
              <a:rPr lang="en-US" dirty="0"/>
              <a:t>1990</a:t>
            </a:r>
          </a:p>
        </p:txBody>
      </p:sp>
      <p:cxnSp>
        <p:nvCxnSpPr>
          <p:cNvPr id="20" name="Straight Connector 19"/>
          <p:cNvCxnSpPr/>
          <p:nvPr/>
        </p:nvCxnSpPr>
        <p:spPr>
          <a:xfrm>
            <a:off x="2164107" y="4796390"/>
            <a:ext cx="2766147" cy="0"/>
          </a:xfrm>
          <a:prstGeom prst="line">
            <a:avLst/>
          </a:prstGeom>
          <a:ln>
            <a:solidFill>
              <a:srgbClr val="660066"/>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149586" y="3898900"/>
            <a:ext cx="3176766" cy="0"/>
          </a:xfrm>
          <a:prstGeom prst="line">
            <a:avLst/>
          </a:prstGeom>
          <a:ln w="57150" cmpd="sng">
            <a:solidFill>
              <a:srgbClr val="0000FF"/>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690748" y="2963715"/>
            <a:ext cx="1239506" cy="1735"/>
          </a:xfrm>
          <a:prstGeom prst="line">
            <a:avLst/>
          </a:prstGeom>
          <a:ln>
            <a:solidFill>
              <a:schemeClr val="accent6">
                <a:lumMod val="75000"/>
              </a:schemeClr>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690748" y="2044553"/>
            <a:ext cx="3176766" cy="0"/>
          </a:xfrm>
          <a:prstGeom prst="line">
            <a:avLst/>
          </a:prstGeom>
          <a:ln w="57150" cmpd="sng">
            <a:solidFill>
              <a:srgbClr val="008000"/>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414112" y="4796390"/>
            <a:ext cx="870626" cy="369332"/>
          </a:xfrm>
          <a:prstGeom prst="rect">
            <a:avLst/>
          </a:prstGeom>
          <a:noFill/>
        </p:spPr>
        <p:txBody>
          <a:bodyPr wrap="none" rtlCol="0">
            <a:spAutoFit/>
          </a:bodyPr>
          <a:lstStyle/>
          <a:p>
            <a:r>
              <a:rPr lang="en-US" dirty="0" err="1">
                <a:solidFill>
                  <a:srgbClr val="660066"/>
                </a:solidFill>
              </a:rPr>
              <a:t>Visicalc</a:t>
            </a:r>
            <a:endParaRPr lang="en-US" dirty="0">
              <a:solidFill>
                <a:srgbClr val="660066"/>
              </a:solidFill>
            </a:endParaRPr>
          </a:p>
        </p:txBody>
      </p:sp>
      <p:sp>
        <p:nvSpPr>
          <p:cNvPr id="31" name="TextBox 30"/>
          <p:cNvSpPr txBox="1"/>
          <p:nvPr/>
        </p:nvSpPr>
        <p:spPr>
          <a:xfrm>
            <a:off x="3437138" y="3898900"/>
            <a:ext cx="1095485" cy="369332"/>
          </a:xfrm>
          <a:prstGeom prst="rect">
            <a:avLst/>
          </a:prstGeom>
          <a:noFill/>
        </p:spPr>
        <p:txBody>
          <a:bodyPr wrap="none" rtlCol="0">
            <a:spAutoFit/>
          </a:bodyPr>
          <a:lstStyle/>
          <a:p>
            <a:r>
              <a:rPr lang="en-US" dirty="0">
                <a:solidFill>
                  <a:srgbClr val="0000FF"/>
                </a:solidFill>
              </a:rPr>
              <a:t>Lotus 123</a:t>
            </a:r>
          </a:p>
        </p:txBody>
      </p:sp>
      <p:sp>
        <p:nvSpPr>
          <p:cNvPr id="32" name="TextBox 31"/>
          <p:cNvSpPr txBox="1"/>
          <p:nvPr/>
        </p:nvSpPr>
        <p:spPr>
          <a:xfrm>
            <a:off x="3730016" y="2963715"/>
            <a:ext cx="1210588" cy="369332"/>
          </a:xfrm>
          <a:prstGeom prst="rect">
            <a:avLst/>
          </a:prstGeom>
          <a:noFill/>
        </p:spPr>
        <p:txBody>
          <a:bodyPr wrap="none" rtlCol="0">
            <a:spAutoFit/>
          </a:bodyPr>
          <a:lstStyle/>
          <a:p>
            <a:r>
              <a:rPr lang="en-US" dirty="0">
                <a:solidFill>
                  <a:schemeClr val="accent6">
                    <a:lumMod val="75000"/>
                  </a:schemeClr>
                </a:solidFill>
              </a:rPr>
              <a:t>VP Planner</a:t>
            </a:r>
          </a:p>
        </p:txBody>
      </p:sp>
      <p:sp>
        <p:nvSpPr>
          <p:cNvPr id="34" name="TextBox 33"/>
          <p:cNvSpPr txBox="1"/>
          <p:nvPr/>
        </p:nvSpPr>
        <p:spPr>
          <a:xfrm>
            <a:off x="4551762" y="2044553"/>
            <a:ext cx="920444" cy="369332"/>
          </a:xfrm>
          <a:prstGeom prst="rect">
            <a:avLst/>
          </a:prstGeom>
          <a:noFill/>
        </p:spPr>
        <p:txBody>
          <a:bodyPr wrap="none" rtlCol="0">
            <a:spAutoFit/>
          </a:bodyPr>
          <a:lstStyle/>
          <a:p>
            <a:r>
              <a:rPr lang="en-US" dirty="0">
                <a:solidFill>
                  <a:srgbClr val="008000"/>
                </a:solidFill>
              </a:rPr>
              <a:t>Quattro</a:t>
            </a:r>
          </a:p>
        </p:txBody>
      </p:sp>
      <p:cxnSp>
        <p:nvCxnSpPr>
          <p:cNvPr id="21" name="Straight Connector 20"/>
          <p:cNvCxnSpPr/>
          <p:nvPr/>
        </p:nvCxnSpPr>
        <p:spPr>
          <a:xfrm>
            <a:off x="3654425" y="988577"/>
            <a:ext cx="5167462" cy="0"/>
          </a:xfrm>
          <a:prstGeom prst="line">
            <a:avLst/>
          </a:prstGeom>
          <a:ln w="57150" cmpd="sng">
            <a:solidFill>
              <a:srgbClr val="FF0000"/>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734838" y="988577"/>
            <a:ext cx="662787" cy="369332"/>
          </a:xfrm>
          <a:prstGeom prst="rect">
            <a:avLst/>
          </a:prstGeom>
          <a:noFill/>
        </p:spPr>
        <p:txBody>
          <a:bodyPr wrap="none" rtlCol="0">
            <a:spAutoFit/>
          </a:bodyPr>
          <a:lstStyle/>
          <a:p>
            <a:r>
              <a:rPr lang="en-US" dirty="0">
                <a:solidFill>
                  <a:srgbClr val="FF0000"/>
                </a:solidFill>
              </a:rPr>
              <a:t>Excel</a:t>
            </a:r>
          </a:p>
        </p:txBody>
      </p:sp>
      <p:sp>
        <p:nvSpPr>
          <p:cNvPr id="2" name="TextBox 1"/>
          <p:cNvSpPr txBox="1"/>
          <p:nvPr/>
        </p:nvSpPr>
        <p:spPr>
          <a:xfrm>
            <a:off x="452547" y="612501"/>
            <a:ext cx="1760610" cy="923330"/>
          </a:xfrm>
          <a:prstGeom prst="rect">
            <a:avLst/>
          </a:prstGeom>
          <a:noFill/>
        </p:spPr>
        <p:txBody>
          <a:bodyPr wrap="none" rtlCol="0">
            <a:spAutoFit/>
          </a:bodyPr>
          <a:lstStyle/>
          <a:p>
            <a:r>
              <a:rPr lang="en-US" dirty="0"/>
              <a:t>By 1990, </a:t>
            </a:r>
          </a:p>
          <a:p>
            <a:r>
              <a:rPr lang="en-US" dirty="0"/>
              <a:t>only 3 remained </a:t>
            </a:r>
          </a:p>
          <a:p>
            <a:r>
              <a:rPr lang="en-US" dirty="0"/>
              <a:t>viable</a:t>
            </a:r>
          </a:p>
        </p:txBody>
      </p:sp>
    </p:spTree>
    <p:extLst>
      <p:ext uri="{BB962C8B-B14F-4D97-AF65-F5344CB8AC3E}">
        <p14:creationId xmlns:p14="http://schemas.microsoft.com/office/powerpoint/2010/main" val="3401913103"/>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2547" y="5693709"/>
            <a:ext cx="8160440" cy="0"/>
          </a:xfrm>
          <a:prstGeom prst="line">
            <a:avLst/>
          </a:prstGeom>
          <a:ln>
            <a:solidFill>
              <a:schemeClr val="tx1"/>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603933"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235950"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397625"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726467"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909638"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12265" y="5940425"/>
            <a:ext cx="652643" cy="369332"/>
          </a:xfrm>
          <a:prstGeom prst="rect">
            <a:avLst/>
          </a:prstGeom>
          <a:noFill/>
        </p:spPr>
        <p:txBody>
          <a:bodyPr wrap="none" rtlCol="0">
            <a:spAutoFit/>
          </a:bodyPr>
          <a:lstStyle/>
          <a:p>
            <a:r>
              <a:rPr lang="en-US" dirty="0"/>
              <a:t>1970</a:t>
            </a:r>
          </a:p>
        </p:txBody>
      </p:sp>
      <p:sp>
        <p:nvSpPr>
          <p:cNvPr id="16" name="TextBox 15"/>
          <p:cNvSpPr txBox="1"/>
          <p:nvPr/>
        </p:nvSpPr>
        <p:spPr>
          <a:xfrm>
            <a:off x="7909628" y="5953819"/>
            <a:ext cx="652643" cy="369332"/>
          </a:xfrm>
          <a:prstGeom prst="rect">
            <a:avLst/>
          </a:prstGeom>
          <a:noFill/>
        </p:spPr>
        <p:txBody>
          <a:bodyPr wrap="none" rtlCol="0">
            <a:spAutoFit/>
          </a:bodyPr>
          <a:lstStyle/>
          <a:p>
            <a:r>
              <a:rPr lang="en-US" dirty="0"/>
              <a:t>2010</a:t>
            </a:r>
          </a:p>
        </p:txBody>
      </p:sp>
      <p:sp>
        <p:nvSpPr>
          <p:cNvPr id="17" name="TextBox 16"/>
          <p:cNvSpPr txBox="1"/>
          <p:nvPr/>
        </p:nvSpPr>
        <p:spPr>
          <a:xfrm>
            <a:off x="6071303" y="5953819"/>
            <a:ext cx="652643" cy="369332"/>
          </a:xfrm>
          <a:prstGeom prst="rect">
            <a:avLst/>
          </a:prstGeom>
          <a:noFill/>
        </p:spPr>
        <p:txBody>
          <a:bodyPr wrap="none" rtlCol="0">
            <a:spAutoFit/>
          </a:bodyPr>
          <a:lstStyle/>
          <a:p>
            <a:r>
              <a:rPr lang="en-US" dirty="0"/>
              <a:t>2000</a:t>
            </a:r>
          </a:p>
        </p:txBody>
      </p:sp>
      <p:sp>
        <p:nvSpPr>
          <p:cNvPr id="18" name="TextBox 17"/>
          <p:cNvSpPr txBox="1"/>
          <p:nvPr/>
        </p:nvSpPr>
        <p:spPr>
          <a:xfrm>
            <a:off x="2400145" y="5955936"/>
            <a:ext cx="652643" cy="369332"/>
          </a:xfrm>
          <a:prstGeom prst="rect">
            <a:avLst/>
          </a:prstGeom>
          <a:noFill/>
        </p:spPr>
        <p:txBody>
          <a:bodyPr wrap="none" rtlCol="0">
            <a:spAutoFit/>
          </a:bodyPr>
          <a:lstStyle/>
          <a:p>
            <a:r>
              <a:rPr lang="en-US" dirty="0"/>
              <a:t>1980</a:t>
            </a:r>
          </a:p>
        </p:txBody>
      </p:sp>
      <p:sp>
        <p:nvSpPr>
          <p:cNvPr id="19" name="TextBox 18"/>
          <p:cNvSpPr txBox="1"/>
          <p:nvPr/>
        </p:nvSpPr>
        <p:spPr>
          <a:xfrm>
            <a:off x="4277611" y="5940425"/>
            <a:ext cx="652643" cy="369332"/>
          </a:xfrm>
          <a:prstGeom prst="rect">
            <a:avLst/>
          </a:prstGeom>
          <a:noFill/>
        </p:spPr>
        <p:txBody>
          <a:bodyPr wrap="none" rtlCol="0">
            <a:spAutoFit/>
          </a:bodyPr>
          <a:lstStyle/>
          <a:p>
            <a:r>
              <a:rPr lang="en-US" dirty="0"/>
              <a:t>1990</a:t>
            </a:r>
          </a:p>
        </p:txBody>
      </p:sp>
      <p:cxnSp>
        <p:nvCxnSpPr>
          <p:cNvPr id="20" name="Straight Connector 19"/>
          <p:cNvCxnSpPr/>
          <p:nvPr/>
        </p:nvCxnSpPr>
        <p:spPr>
          <a:xfrm>
            <a:off x="2164107" y="4796390"/>
            <a:ext cx="2766147" cy="0"/>
          </a:xfrm>
          <a:prstGeom prst="line">
            <a:avLst/>
          </a:prstGeom>
          <a:ln>
            <a:solidFill>
              <a:srgbClr val="660066"/>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149586" y="3898900"/>
            <a:ext cx="3176766" cy="0"/>
          </a:xfrm>
          <a:prstGeom prst="line">
            <a:avLst/>
          </a:prstGeom>
          <a:ln>
            <a:solidFill>
              <a:srgbClr val="0000FF"/>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690748" y="2963715"/>
            <a:ext cx="1239506" cy="1735"/>
          </a:xfrm>
          <a:prstGeom prst="line">
            <a:avLst/>
          </a:prstGeom>
          <a:ln>
            <a:solidFill>
              <a:schemeClr val="accent6">
                <a:lumMod val="75000"/>
              </a:schemeClr>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690748" y="2044553"/>
            <a:ext cx="3176766" cy="0"/>
          </a:xfrm>
          <a:prstGeom prst="line">
            <a:avLst/>
          </a:prstGeom>
          <a:ln>
            <a:solidFill>
              <a:srgbClr val="008000"/>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414112" y="4796390"/>
            <a:ext cx="870626" cy="369332"/>
          </a:xfrm>
          <a:prstGeom prst="rect">
            <a:avLst/>
          </a:prstGeom>
          <a:noFill/>
        </p:spPr>
        <p:txBody>
          <a:bodyPr wrap="none" rtlCol="0">
            <a:spAutoFit/>
          </a:bodyPr>
          <a:lstStyle/>
          <a:p>
            <a:r>
              <a:rPr lang="en-US" dirty="0" err="1">
                <a:solidFill>
                  <a:srgbClr val="660066"/>
                </a:solidFill>
              </a:rPr>
              <a:t>Visicalc</a:t>
            </a:r>
            <a:endParaRPr lang="en-US" dirty="0">
              <a:solidFill>
                <a:srgbClr val="660066"/>
              </a:solidFill>
            </a:endParaRPr>
          </a:p>
        </p:txBody>
      </p:sp>
      <p:sp>
        <p:nvSpPr>
          <p:cNvPr id="31" name="TextBox 30"/>
          <p:cNvSpPr txBox="1"/>
          <p:nvPr/>
        </p:nvSpPr>
        <p:spPr>
          <a:xfrm>
            <a:off x="3437138" y="3898900"/>
            <a:ext cx="1095485" cy="369332"/>
          </a:xfrm>
          <a:prstGeom prst="rect">
            <a:avLst/>
          </a:prstGeom>
          <a:noFill/>
        </p:spPr>
        <p:txBody>
          <a:bodyPr wrap="none" rtlCol="0">
            <a:spAutoFit/>
          </a:bodyPr>
          <a:lstStyle/>
          <a:p>
            <a:r>
              <a:rPr lang="en-US" dirty="0">
                <a:solidFill>
                  <a:srgbClr val="0000FF"/>
                </a:solidFill>
              </a:rPr>
              <a:t>Lotus 123</a:t>
            </a:r>
          </a:p>
        </p:txBody>
      </p:sp>
      <p:sp>
        <p:nvSpPr>
          <p:cNvPr id="32" name="TextBox 31"/>
          <p:cNvSpPr txBox="1"/>
          <p:nvPr/>
        </p:nvSpPr>
        <p:spPr>
          <a:xfrm>
            <a:off x="3730016" y="2963715"/>
            <a:ext cx="1210588" cy="369332"/>
          </a:xfrm>
          <a:prstGeom prst="rect">
            <a:avLst/>
          </a:prstGeom>
          <a:noFill/>
        </p:spPr>
        <p:txBody>
          <a:bodyPr wrap="none" rtlCol="0">
            <a:spAutoFit/>
          </a:bodyPr>
          <a:lstStyle/>
          <a:p>
            <a:r>
              <a:rPr lang="en-US" dirty="0">
                <a:solidFill>
                  <a:schemeClr val="accent6">
                    <a:lumMod val="75000"/>
                  </a:schemeClr>
                </a:solidFill>
              </a:rPr>
              <a:t>VP Planner</a:t>
            </a:r>
          </a:p>
        </p:txBody>
      </p:sp>
      <p:sp>
        <p:nvSpPr>
          <p:cNvPr id="34" name="TextBox 33"/>
          <p:cNvSpPr txBox="1"/>
          <p:nvPr/>
        </p:nvSpPr>
        <p:spPr>
          <a:xfrm>
            <a:off x="4551762" y="2044553"/>
            <a:ext cx="920444" cy="369332"/>
          </a:xfrm>
          <a:prstGeom prst="rect">
            <a:avLst/>
          </a:prstGeom>
          <a:noFill/>
        </p:spPr>
        <p:txBody>
          <a:bodyPr wrap="none" rtlCol="0">
            <a:spAutoFit/>
          </a:bodyPr>
          <a:lstStyle/>
          <a:p>
            <a:r>
              <a:rPr lang="en-US" dirty="0">
                <a:solidFill>
                  <a:srgbClr val="008000"/>
                </a:solidFill>
              </a:rPr>
              <a:t>Quattro</a:t>
            </a:r>
          </a:p>
        </p:txBody>
      </p:sp>
      <p:cxnSp>
        <p:nvCxnSpPr>
          <p:cNvPr id="21" name="Straight Connector 20"/>
          <p:cNvCxnSpPr/>
          <p:nvPr/>
        </p:nvCxnSpPr>
        <p:spPr>
          <a:xfrm>
            <a:off x="3654425" y="988577"/>
            <a:ext cx="5167462" cy="0"/>
          </a:xfrm>
          <a:prstGeom prst="line">
            <a:avLst/>
          </a:prstGeom>
          <a:ln>
            <a:solidFill>
              <a:srgbClr val="FF0000"/>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734838" y="988577"/>
            <a:ext cx="662787" cy="369332"/>
          </a:xfrm>
          <a:prstGeom prst="rect">
            <a:avLst/>
          </a:prstGeom>
          <a:noFill/>
        </p:spPr>
        <p:txBody>
          <a:bodyPr wrap="none" rtlCol="0">
            <a:spAutoFit/>
          </a:bodyPr>
          <a:lstStyle/>
          <a:p>
            <a:r>
              <a:rPr lang="en-US" dirty="0">
                <a:solidFill>
                  <a:srgbClr val="FF0000"/>
                </a:solidFill>
              </a:rPr>
              <a:t>Excel</a:t>
            </a:r>
          </a:p>
        </p:txBody>
      </p:sp>
    </p:spTree>
    <p:extLst>
      <p:ext uri="{BB962C8B-B14F-4D97-AF65-F5344CB8AC3E}">
        <p14:creationId xmlns:p14="http://schemas.microsoft.com/office/powerpoint/2010/main" val="2450759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2547" y="5693709"/>
            <a:ext cx="8160440" cy="0"/>
          </a:xfrm>
          <a:prstGeom prst="line">
            <a:avLst/>
          </a:prstGeom>
          <a:ln>
            <a:solidFill>
              <a:schemeClr val="tx1"/>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603933"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235950"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397625"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726467"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909638"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12265" y="5940425"/>
            <a:ext cx="652643" cy="369332"/>
          </a:xfrm>
          <a:prstGeom prst="rect">
            <a:avLst/>
          </a:prstGeom>
          <a:noFill/>
        </p:spPr>
        <p:txBody>
          <a:bodyPr wrap="none" rtlCol="0">
            <a:spAutoFit/>
          </a:bodyPr>
          <a:lstStyle/>
          <a:p>
            <a:r>
              <a:rPr lang="en-US" dirty="0"/>
              <a:t>1970</a:t>
            </a:r>
          </a:p>
        </p:txBody>
      </p:sp>
      <p:sp>
        <p:nvSpPr>
          <p:cNvPr id="16" name="TextBox 15"/>
          <p:cNvSpPr txBox="1"/>
          <p:nvPr/>
        </p:nvSpPr>
        <p:spPr>
          <a:xfrm>
            <a:off x="7909628" y="5953819"/>
            <a:ext cx="652643" cy="369332"/>
          </a:xfrm>
          <a:prstGeom prst="rect">
            <a:avLst/>
          </a:prstGeom>
          <a:noFill/>
        </p:spPr>
        <p:txBody>
          <a:bodyPr wrap="none" rtlCol="0">
            <a:spAutoFit/>
          </a:bodyPr>
          <a:lstStyle/>
          <a:p>
            <a:r>
              <a:rPr lang="en-US" dirty="0"/>
              <a:t>2010</a:t>
            </a:r>
          </a:p>
        </p:txBody>
      </p:sp>
      <p:sp>
        <p:nvSpPr>
          <p:cNvPr id="17" name="TextBox 16"/>
          <p:cNvSpPr txBox="1"/>
          <p:nvPr/>
        </p:nvSpPr>
        <p:spPr>
          <a:xfrm>
            <a:off x="6071303" y="5953819"/>
            <a:ext cx="652643" cy="369332"/>
          </a:xfrm>
          <a:prstGeom prst="rect">
            <a:avLst/>
          </a:prstGeom>
          <a:noFill/>
        </p:spPr>
        <p:txBody>
          <a:bodyPr wrap="none" rtlCol="0">
            <a:spAutoFit/>
          </a:bodyPr>
          <a:lstStyle/>
          <a:p>
            <a:r>
              <a:rPr lang="en-US" dirty="0"/>
              <a:t>2000</a:t>
            </a:r>
          </a:p>
        </p:txBody>
      </p:sp>
      <p:sp>
        <p:nvSpPr>
          <p:cNvPr id="18" name="TextBox 17"/>
          <p:cNvSpPr txBox="1"/>
          <p:nvPr/>
        </p:nvSpPr>
        <p:spPr>
          <a:xfrm>
            <a:off x="2400145" y="5955936"/>
            <a:ext cx="652643" cy="369332"/>
          </a:xfrm>
          <a:prstGeom prst="rect">
            <a:avLst/>
          </a:prstGeom>
          <a:noFill/>
        </p:spPr>
        <p:txBody>
          <a:bodyPr wrap="none" rtlCol="0">
            <a:spAutoFit/>
          </a:bodyPr>
          <a:lstStyle/>
          <a:p>
            <a:r>
              <a:rPr lang="en-US" dirty="0"/>
              <a:t>1980</a:t>
            </a:r>
          </a:p>
        </p:txBody>
      </p:sp>
      <p:sp>
        <p:nvSpPr>
          <p:cNvPr id="19" name="TextBox 18"/>
          <p:cNvSpPr txBox="1"/>
          <p:nvPr/>
        </p:nvSpPr>
        <p:spPr>
          <a:xfrm>
            <a:off x="4277611" y="5940425"/>
            <a:ext cx="652643" cy="369332"/>
          </a:xfrm>
          <a:prstGeom prst="rect">
            <a:avLst/>
          </a:prstGeom>
          <a:noFill/>
        </p:spPr>
        <p:txBody>
          <a:bodyPr wrap="none" rtlCol="0">
            <a:spAutoFit/>
          </a:bodyPr>
          <a:lstStyle/>
          <a:p>
            <a:r>
              <a:rPr lang="en-US" dirty="0"/>
              <a:t>1990</a:t>
            </a:r>
          </a:p>
        </p:txBody>
      </p:sp>
      <p:cxnSp>
        <p:nvCxnSpPr>
          <p:cNvPr id="20" name="Straight Connector 19"/>
          <p:cNvCxnSpPr/>
          <p:nvPr/>
        </p:nvCxnSpPr>
        <p:spPr>
          <a:xfrm>
            <a:off x="2164107" y="4796390"/>
            <a:ext cx="2766147" cy="0"/>
          </a:xfrm>
          <a:prstGeom prst="line">
            <a:avLst/>
          </a:prstGeom>
          <a:ln>
            <a:solidFill>
              <a:srgbClr val="660066"/>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149586" y="3898900"/>
            <a:ext cx="3176766" cy="0"/>
          </a:xfrm>
          <a:prstGeom prst="line">
            <a:avLst/>
          </a:prstGeom>
          <a:ln>
            <a:solidFill>
              <a:srgbClr val="0000FF"/>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690748" y="2963715"/>
            <a:ext cx="1239506" cy="1735"/>
          </a:xfrm>
          <a:prstGeom prst="line">
            <a:avLst/>
          </a:prstGeom>
          <a:ln>
            <a:solidFill>
              <a:schemeClr val="accent6">
                <a:lumMod val="75000"/>
              </a:schemeClr>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690748" y="2044553"/>
            <a:ext cx="3176766" cy="0"/>
          </a:xfrm>
          <a:prstGeom prst="line">
            <a:avLst/>
          </a:prstGeom>
          <a:ln>
            <a:solidFill>
              <a:srgbClr val="008000"/>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414112" y="4796390"/>
            <a:ext cx="870626" cy="369332"/>
          </a:xfrm>
          <a:prstGeom prst="rect">
            <a:avLst/>
          </a:prstGeom>
          <a:noFill/>
        </p:spPr>
        <p:txBody>
          <a:bodyPr wrap="none" rtlCol="0">
            <a:spAutoFit/>
          </a:bodyPr>
          <a:lstStyle/>
          <a:p>
            <a:r>
              <a:rPr lang="en-US" dirty="0" err="1">
                <a:solidFill>
                  <a:srgbClr val="660066"/>
                </a:solidFill>
              </a:rPr>
              <a:t>Visicalc</a:t>
            </a:r>
            <a:endParaRPr lang="en-US" dirty="0">
              <a:solidFill>
                <a:srgbClr val="660066"/>
              </a:solidFill>
            </a:endParaRPr>
          </a:p>
        </p:txBody>
      </p:sp>
      <p:sp>
        <p:nvSpPr>
          <p:cNvPr id="31" name="TextBox 30"/>
          <p:cNvSpPr txBox="1"/>
          <p:nvPr/>
        </p:nvSpPr>
        <p:spPr>
          <a:xfrm>
            <a:off x="3437138" y="3898900"/>
            <a:ext cx="1095485" cy="369332"/>
          </a:xfrm>
          <a:prstGeom prst="rect">
            <a:avLst/>
          </a:prstGeom>
          <a:noFill/>
        </p:spPr>
        <p:txBody>
          <a:bodyPr wrap="none" rtlCol="0">
            <a:spAutoFit/>
          </a:bodyPr>
          <a:lstStyle/>
          <a:p>
            <a:r>
              <a:rPr lang="en-US" dirty="0">
                <a:solidFill>
                  <a:srgbClr val="0000FF"/>
                </a:solidFill>
              </a:rPr>
              <a:t>Lotus 123</a:t>
            </a:r>
          </a:p>
        </p:txBody>
      </p:sp>
      <p:sp>
        <p:nvSpPr>
          <p:cNvPr id="32" name="TextBox 31"/>
          <p:cNvSpPr txBox="1"/>
          <p:nvPr/>
        </p:nvSpPr>
        <p:spPr>
          <a:xfrm>
            <a:off x="3730016" y="2963715"/>
            <a:ext cx="1210588" cy="369332"/>
          </a:xfrm>
          <a:prstGeom prst="rect">
            <a:avLst/>
          </a:prstGeom>
          <a:noFill/>
        </p:spPr>
        <p:txBody>
          <a:bodyPr wrap="none" rtlCol="0">
            <a:spAutoFit/>
          </a:bodyPr>
          <a:lstStyle/>
          <a:p>
            <a:r>
              <a:rPr lang="en-US" dirty="0">
                <a:solidFill>
                  <a:schemeClr val="accent6">
                    <a:lumMod val="75000"/>
                  </a:schemeClr>
                </a:solidFill>
              </a:rPr>
              <a:t>VP Planner</a:t>
            </a:r>
          </a:p>
        </p:txBody>
      </p:sp>
      <p:sp>
        <p:nvSpPr>
          <p:cNvPr id="34" name="TextBox 33"/>
          <p:cNvSpPr txBox="1"/>
          <p:nvPr/>
        </p:nvSpPr>
        <p:spPr>
          <a:xfrm>
            <a:off x="4551762" y="2044553"/>
            <a:ext cx="920444" cy="369332"/>
          </a:xfrm>
          <a:prstGeom prst="rect">
            <a:avLst/>
          </a:prstGeom>
          <a:noFill/>
        </p:spPr>
        <p:txBody>
          <a:bodyPr wrap="none" rtlCol="0">
            <a:spAutoFit/>
          </a:bodyPr>
          <a:lstStyle/>
          <a:p>
            <a:r>
              <a:rPr lang="en-US" dirty="0">
                <a:solidFill>
                  <a:srgbClr val="008000"/>
                </a:solidFill>
              </a:rPr>
              <a:t>Quattro</a:t>
            </a:r>
          </a:p>
        </p:txBody>
      </p:sp>
      <p:sp>
        <p:nvSpPr>
          <p:cNvPr id="38" name="Oval 37"/>
          <p:cNvSpPr/>
          <p:nvPr/>
        </p:nvSpPr>
        <p:spPr>
          <a:xfrm>
            <a:off x="4532623" y="2899423"/>
            <a:ext cx="161984" cy="132053"/>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719209" y="1895360"/>
            <a:ext cx="1444898" cy="923330"/>
          </a:xfrm>
          <a:prstGeom prst="rect">
            <a:avLst/>
          </a:prstGeom>
          <a:noFill/>
        </p:spPr>
        <p:txBody>
          <a:bodyPr wrap="square" rtlCol="0">
            <a:spAutoFit/>
          </a:bodyPr>
          <a:lstStyle/>
          <a:p>
            <a:r>
              <a:rPr lang="en-US" dirty="0"/>
              <a:t>Lotus v. Paperback (1990)</a:t>
            </a:r>
          </a:p>
        </p:txBody>
      </p:sp>
      <p:cxnSp>
        <p:nvCxnSpPr>
          <p:cNvPr id="42" name="Straight Arrow Connector 41"/>
          <p:cNvCxnSpPr>
            <a:endCxn id="38" idx="1"/>
          </p:cNvCxnSpPr>
          <p:nvPr/>
        </p:nvCxnSpPr>
        <p:spPr>
          <a:xfrm>
            <a:off x="1781825" y="2462303"/>
            <a:ext cx="2774520" cy="456459"/>
          </a:xfrm>
          <a:prstGeom prst="straightConnector1">
            <a:avLst/>
          </a:prstGeom>
          <a:ln w="31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654425" y="988577"/>
            <a:ext cx="5167462" cy="0"/>
          </a:xfrm>
          <a:prstGeom prst="line">
            <a:avLst/>
          </a:prstGeom>
          <a:ln>
            <a:solidFill>
              <a:srgbClr val="FF0000"/>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734838" y="988577"/>
            <a:ext cx="662787" cy="369332"/>
          </a:xfrm>
          <a:prstGeom prst="rect">
            <a:avLst/>
          </a:prstGeom>
          <a:noFill/>
        </p:spPr>
        <p:txBody>
          <a:bodyPr wrap="none" rtlCol="0">
            <a:spAutoFit/>
          </a:bodyPr>
          <a:lstStyle/>
          <a:p>
            <a:r>
              <a:rPr lang="en-US" dirty="0">
                <a:solidFill>
                  <a:srgbClr val="FF0000"/>
                </a:solidFill>
              </a:rPr>
              <a:t>Excel</a:t>
            </a:r>
          </a:p>
        </p:txBody>
      </p:sp>
    </p:spTree>
    <p:extLst>
      <p:ext uri="{BB962C8B-B14F-4D97-AF65-F5344CB8AC3E}">
        <p14:creationId xmlns:p14="http://schemas.microsoft.com/office/powerpoint/2010/main" val="291786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2547" y="5693709"/>
            <a:ext cx="8160440" cy="0"/>
          </a:xfrm>
          <a:prstGeom prst="line">
            <a:avLst/>
          </a:prstGeom>
          <a:ln>
            <a:solidFill>
              <a:schemeClr val="tx1"/>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603933"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235950"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397625"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726467"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909638"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12265" y="5940425"/>
            <a:ext cx="652643" cy="369332"/>
          </a:xfrm>
          <a:prstGeom prst="rect">
            <a:avLst/>
          </a:prstGeom>
          <a:noFill/>
        </p:spPr>
        <p:txBody>
          <a:bodyPr wrap="none" rtlCol="0">
            <a:spAutoFit/>
          </a:bodyPr>
          <a:lstStyle/>
          <a:p>
            <a:r>
              <a:rPr lang="en-US" dirty="0"/>
              <a:t>1970</a:t>
            </a:r>
          </a:p>
        </p:txBody>
      </p:sp>
      <p:sp>
        <p:nvSpPr>
          <p:cNvPr id="16" name="TextBox 15"/>
          <p:cNvSpPr txBox="1"/>
          <p:nvPr/>
        </p:nvSpPr>
        <p:spPr>
          <a:xfrm>
            <a:off x="7909628" y="5953819"/>
            <a:ext cx="652643" cy="369332"/>
          </a:xfrm>
          <a:prstGeom prst="rect">
            <a:avLst/>
          </a:prstGeom>
          <a:noFill/>
        </p:spPr>
        <p:txBody>
          <a:bodyPr wrap="none" rtlCol="0">
            <a:spAutoFit/>
          </a:bodyPr>
          <a:lstStyle/>
          <a:p>
            <a:r>
              <a:rPr lang="en-US" dirty="0"/>
              <a:t>2010</a:t>
            </a:r>
          </a:p>
        </p:txBody>
      </p:sp>
      <p:sp>
        <p:nvSpPr>
          <p:cNvPr id="17" name="TextBox 16"/>
          <p:cNvSpPr txBox="1"/>
          <p:nvPr/>
        </p:nvSpPr>
        <p:spPr>
          <a:xfrm>
            <a:off x="6071303" y="5953819"/>
            <a:ext cx="652643" cy="369332"/>
          </a:xfrm>
          <a:prstGeom prst="rect">
            <a:avLst/>
          </a:prstGeom>
          <a:noFill/>
        </p:spPr>
        <p:txBody>
          <a:bodyPr wrap="none" rtlCol="0">
            <a:spAutoFit/>
          </a:bodyPr>
          <a:lstStyle/>
          <a:p>
            <a:r>
              <a:rPr lang="en-US" dirty="0"/>
              <a:t>2000</a:t>
            </a:r>
          </a:p>
        </p:txBody>
      </p:sp>
      <p:sp>
        <p:nvSpPr>
          <p:cNvPr id="18" name="TextBox 17"/>
          <p:cNvSpPr txBox="1"/>
          <p:nvPr/>
        </p:nvSpPr>
        <p:spPr>
          <a:xfrm>
            <a:off x="2400145" y="5955936"/>
            <a:ext cx="652643" cy="369332"/>
          </a:xfrm>
          <a:prstGeom prst="rect">
            <a:avLst/>
          </a:prstGeom>
          <a:noFill/>
        </p:spPr>
        <p:txBody>
          <a:bodyPr wrap="none" rtlCol="0">
            <a:spAutoFit/>
          </a:bodyPr>
          <a:lstStyle/>
          <a:p>
            <a:r>
              <a:rPr lang="en-US" dirty="0"/>
              <a:t>1980</a:t>
            </a:r>
          </a:p>
        </p:txBody>
      </p:sp>
      <p:sp>
        <p:nvSpPr>
          <p:cNvPr id="19" name="TextBox 18"/>
          <p:cNvSpPr txBox="1"/>
          <p:nvPr/>
        </p:nvSpPr>
        <p:spPr>
          <a:xfrm>
            <a:off x="4277611" y="5940425"/>
            <a:ext cx="652643" cy="369332"/>
          </a:xfrm>
          <a:prstGeom prst="rect">
            <a:avLst/>
          </a:prstGeom>
          <a:noFill/>
        </p:spPr>
        <p:txBody>
          <a:bodyPr wrap="none" rtlCol="0">
            <a:spAutoFit/>
          </a:bodyPr>
          <a:lstStyle/>
          <a:p>
            <a:r>
              <a:rPr lang="en-US" dirty="0"/>
              <a:t>1990</a:t>
            </a:r>
          </a:p>
        </p:txBody>
      </p:sp>
      <p:cxnSp>
        <p:nvCxnSpPr>
          <p:cNvPr id="20" name="Straight Connector 19"/>
          <p:cNvCxnSpPr/>
          <p:nvPr/>
        </p:nvCxnSpPr>
        <p:spPr>
          <a:xfrm>
            <a:off x="2164107" y="4796390"/>
            <a:ext cx="2766147" cy="0"/>
          </a:xfrm>
          <a:prstGeom prst="line">
            <a:avLst/>
          </a:prstGeom>
          <a:ln>
            <a:solidFill>
              <a:srgbClr val="660066"/>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149586" y="3898900"/>
            <a:ext cx="3176766" cy="0"/>
          </a:xfrm>
          <a:prstGeom prst="line">
            <a:avLst/>
          </a:prstGeom>
          <a:ln>
            <a:solidFill>
              <a:srgbClr val="0000FF"/>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690748" y="2963715"/>
            <a:ext cx="1239506" cy="1735"/>
          </a:xfrm>
          <a:prstGeom prst="line">
            <a:avLst/>
          </a:prstGeom>
          <a:ln>
            <a:solidFill>
              <a:schemeClr val="accent6">
                <a:lumMod val="75000"/>
              </a:schemeClr>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690748" y="2044553"/>
            <a:ext cx="3176766" cy="0"/>
          </a:xfrm>
          <a:prstGeom prst="line">
            <a:avLst/>
          </a:prstGeom>
          <a:ln>
            <a:solidFill>
              <a:srgbClr val="008000"/>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414112" y="4796390"/>
            <a:ext cx="870626" cy="369332"/>
          </a:xfrm>
          <a:prstGeom prst="rect">
            <a:avLst/>
          </a:prstGeom>
          <a:noFill/>
        </p:spPr>
        <p:txBody>
          <a:bodyPr wrap="none" rtlCol="0">
            <a:spAutoFit/>
          </a:bodyPr>
          <a:lstStyle/>
          <a:p>
            <a:r>
              <a:rPr lang="en-US" dirty="0" err="1">
                <a:solidFill>
                  <a:srgbClr val="660066"/>
                </a:solidFill>
              </a:rPr>
              <a:t>Visicalc</a:t>
            </a:r>
            <a:endParaRPr lang="en-US" dirty="0">
              <a:solidFill>
                <a:srgbClr val="660066"/>
              </a:solidFill>
            </a:endParaRPr>
          </a:p>
        </p:txBody>
      </p:sp>
      <p:sp>
        <p:nvSpPr>
          <p:cNvPr id="31" name="TextBox 30"/>
          <p:cNvSpPr txBox="1"/>
          <p:nvPr/>
        </p:nvSpPr>
        <p:spPr>
          <a:xfrm>
            <a:off x="3437138" y="3898900"/>
            <a:ext cx="1095485" cy="369332"/>
          </a:xfrm>
          <a:prstGeom prst="rect">
            <a:avLst/>
          </a:prstGeom>
          <a:noFill/>
        </p:spPr>
        <p:txBody>
          <a:bodyPr wrap="none" rtlCol="0">
            <a:spAutoFit/>
          </a:bodyPr>
          <a:lstStyle/>
          <a:p>
            <a:r>
              <a:rPr lang="en-US" dirty="0">
                <a:solidFill>
                  <a:srgbClr val="0000FF"/>
                </a:solidFill>
              </a:rPr>
              <a:t>Lotus 123</a:t>
            </a:r>
          </a:p>
        </p:txBody>
      </p:sp>
      <p:sp>
        <p:nvSpPr>
          <p:cNvPr id="32" name="TextBox 31"/>
          <p:cNvSpPr txBox="1"/>
          <p:nvPr/>
        </p:nvSpPr>
        <p:spPr>
          <a:xfrm>
            <a:off x="3730016" y="2963715"/>
            <a:ext cx="1210588" cy="369332"/>
          </a:xfrm>
          <a:prstGeom prst="rect">
            <a:avLst/>
          </a:prstGeom>
          <a:noFill/>
        </p:spPr>
        <p:txBody>
          <a:bodyPr wrap="none" rtlCol="0">
            <a:spAutoFit/>
          </a:bodyPr>
          <a:lstStyle/>
          <a:p>
            <a:r>
              <a:rPr lang="en-US" dirty="0">
                <a:solidFill>
                  <a:schemeClr val="accent6">
                    <a:lumMod val="75000"/>
                  </a:schemeClr>
                </a:solidFill>
              </a:rPr>
              <a:t>VP Planner</a:t>
            </a:r>
          </a:p>
        </p:txBody>
      </p:sp>
      <p:sp>
        <p:nvSpPr>
          <p:cNvPr id="34" name="TextBox 33"/>
          <p:cNvSpPr txBox="1"/>
          <p:nvPr/>
        </p:nvSpPr>
        <p:spPr>
          <a:xfrm>
            <a:off x="4551762" y="2044553"/>
            <a:ext cx="920444" cy="369332"/>
          </a:xfrm>
          <a:prstGeom prst="rect">
            <a:avLst/>
          </a:prstGeom>
          <a:noFill/>
        </p:spPr>
        <p:txBody>
          <a:bodyPr wrap="none" rtlCol="0">
            <a:spAutoFit/>
          </a:bodyPr>
          <a:lstStyle/>
          <a:p>
            <a:r>
              <a:rPr lang="en-US" dirty="0">
                <a:solidFill>
                  <a:srgbClr val="008000"/>
                </a:solidFill>
              </a:rPr>
              <a:t>Quattro</a:t>
            </a:r>
          </a:p>
        </p:txBody>
      </p:sp>
      <p:sp>
        <p:nvSpPr>
          <p:cNvPr id="36" name="Oval 35"/>
          <p:cNvSpPr/>
          <p:nvPr/>
        </p:nvSpPr>
        <p:spPr>
          <a:xfrm>
            <a:off x="5164736" y="1978526"/>
            <a:ext cx="161984" cy="132053"/>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4532623" y="2899423"/>
            <a:ext cx="161984" cy="132053"/>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719209" y="1895360"/>
            <a:ext cx="1444898" cy="923330"/>
          </a:xfrm>
          <a:prstGeom prst="rect">
            <a:avLst/>
          </a:prstGeom>
          <a:noFill/>
        </p:spPr>
        <p:txBody>
          <a:bodyPr wrap="square" rtlCol="0">
            <a:spAutoFit/>
          </a:bodyPr>
          <a:lstStyle/>
          <a:p>
            <a:r>
              <a:rPr lang="en-US" dirty="0"/>
              <a:t>Lotus v. Paperback (1990)</a:t>
            </a:r>
          </a:p>
        </p:txBody>
      </p:sp>
      <p:sp>
        <p:nvSpPr>
          <p:cNvPr id="40" name="TextBox 39"/>
          <p:cNvSpPr txBox="1"/>
          <p:nvPr/>
        </p:nvSpPr>
        <p:spPr>
          <a:xfrm>
            <a:off x="1839840" y="275515"/>
            <a:ext cx="1212948" cy="1200329"/>
          </a:xfrm>
          <a:prstGeom prst="rect">
            <a:avLst/>
          </a:prstGeom>
          <a:noFill/>
        </p:spPr>
        <p:txBody>
          <a:bodyPr wrap="square" rtlCol="0">
            <a:spAutoFit/>
          </a:bodyPr>
          <a:lstStyle/>
          <a:p>
            <a:r>
              <a:rPr lang="en-US" dirty="0"/>
              <a:t>Lotus v. Borland (1993, 1995)</a:t>
            </a:r>
          </a:p>
        </p:txBody>
      </p:sp>
      <p:cxnSp>
        <p:nvCxnSpPr>
          <p:cNvPr id="42" name="Straight Arrow Connector 41"/>
          <p:cNvCxnSpPr>
            <a:endCxn id="38" idx="1"/>
          </p:cNvCxnSpPr>
          <p:nvPr/>
        </p:nvCxnSpPr>
        <p:spPr>
          <a:xfrm>
            <a:off x="1781825" y="2462303"/>
            <a:ext cx="2774520" cy="456459"/>
          </a:xfrm>
          <a:prstGeom prst="straightConnector1">
            <a:avLst/>
          </a:prstGeom>
          <a:ln w="31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endCxn id="36" idx="1"/>
          </p:cNvCxnSpPr>
          <p:nvPr/>
        </p:nvCxnSpPr>
        <p:spPr>
          <a:xfrm>
            <a:off x="2552869" y="1069158"/>
            <a:ext cx="2635589" cy="928707"/>
          </a:xfrm>
          <a:prstGeom prst="straightConnector1">
            <a:avLst/>
          </a:prstGeom>
          <a:ln w="31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654425" y="988577"/>
            <a:ext cx="5167462" cy="0"/>
          </a:xfrm>
          <a:prstGeom prst="line">
            <a:avLst/>
          </a:prstGeom>
          <a:ln>
            <a:solidFill>
              <a:srgbClr val="FF0000"/>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734838" y="988577"/>
            <a:ext cx="662787" cy="369332"/>
          </a:xfrm>
          <a:prstGeom prst="rect">
            <a:avLst/>
          </a:prstGeom>
          <a:noFill/>
        </p:spPr>
        <p:txBody>
          <a:bodyPr wrap="none" rtlCol="0">
            <a:spAutoFit/>
          </a:bodyPr>
          <a:lstStyle/>
          <a:p>
            <a:r>
              <a:rPr lang="en-US" dirty="0">
                <a:solidFill>
                  <a:srgbClr val="FF0000"/>
                </a:solidFill>
              </a:rPr>
              <a:t>Excel</a:t>
            </a:r>
          </a:p>
        </p:txBody>
      </p:sp>
    </p:spTree>
    <p:extLst>
      <p:ext uri="{BB962C8B-B14F-4D97-AF65-F5344CB8AC3E}">
        <p14:creationId xmlns:p14="http://schemas.microsoft.com/office/powerpoint/2010/main" val="1689822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2547" y="5693709"/>
            <a:ext cx="8160440" cy="0"/>
          </a:xfrm>
          <a:prstGeom prst="line">
            <a:avLst/>
          </a:prstGeom>
          <a:ln>
            <a:solidFill>
              <a:schemeClr val="tx1"/>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603933"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235950"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397625"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726467"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909638"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12265" y="5940425"/>
            <a:ext cx="652643" cy="369332"/>
          </a:xfrm>
          <a:prstGeom prst="rect">
            <a:avLst/>
          </a:prstGeom>
          <a:noFill/>
        </p:spPr>
        <p:txBody>
          <a:bodyPr wrap="none" rtlCol="0">
            <a:spAutoFit/>
          </a:bodyPr>
          <a:lstStyle/>
          <a:p>
            <a:r>
              <a:rPr lang="en-US" dirty="0"/>
              <a:t>1970</a:t>
            </a:r>
          </a:p>
        </p:txBody>
      </p:sp>
      <p:sp>
        <p:nvSpPr>
          <p:cNvPr id="16" name="TextBox 15"/>
          <p:cNvSpPr txBox="1"/>
          <p:nvPr/>
        </p:nvSpPr>
        <p:spPr>
          <a:xfrm>
            <a:off x="7909628" y="5953819"/>
            <a:ext cx="652643" cy="369332"/>
          </a:xfrm>
          <a:prstGeom prst="rect">
            <a:avLst/>
          </a:prstGeom>
          <a:noFill/>
        </p:spPr>
        <p:txBody>
          <a:bodyPr wrap="none" rtlCol="0">
            <a:spAutoFit/>
          </a:bodyPr>
          <a:lstStyle/>
          <a:p>
            <a:r>
              <a:rPr lang="en-US" dirty="0"/>
              <a:t>2010</a:t>
            </a:r>
          </a:p>
        </p:txBody>
      </p:sp>
      <p:sp>
        <p:nvSpPr>
          <p:cNvPr id="17" name="TextBox 16"/>
          <p:cNvSpPr txBox="1"/>
          <p:nvPr/>
        </p:nvSpPr>
        <p:spPr>
          <a:xfrm>
            <a:off x="6071303" y="5953819"/>
            <a:ext cx="652643" cy="369332"/>
          </a:xfrm>
          <a:prstGeom prst="rect">
            <a:avLst/>
          </a:prstGeom>
          <a:noFill/>
        </p:spPr>
        <p:txBody>
          <a:bodyPr wrap="none" rtlCol="0">
            <a:spAutoFit/>
          </a:bodyPr>
          <a:lstStyle/>
          <a:p>
            <a:r>
              <a:rPr lang="en-US" dirty="0"/>
              <a:t>2000</a:t>
            </a:r>
          </a:p>
        </p:txBody>
      </p:sp>
      <p:sp>
        <p:nvSpPr>
          <p:cNvPr id="18" name="TextBox 17"/>
          <p:cNvSpPr txBox="1"/>
          <p:nvPr/>
        </p:nvSpPr>
        <p:spPr>
          <a:xfrm>
            <a:off x="2400145" y="5955936"/>
            <a:ext cx="652643" cy="369332"/>
          </a:xfrm>
          <a:prstGeom prst="rect">
            <a:avLst/>
          </a:prstGeom>
          <a:noFill/>
        </p:spPr>
        <p:txBody>
          <a:bodyPr wrap="none" rtlCol="0">
            <a:spAutoFit/>
          </a:bodyPr>
          <a:lstStyle/>
          <a:p>
            <a:r>
              <a:rPr lang="en-US" dirty="0"/>
              <a:t>1980</a:t>
            </a:r>
          </a:p>
        </p:txBody>
      </p:sp>
      <p:sp>
        <p:nvSpPr>
          <p:cNvPr id="19" name="TextBox 18"/>
          <p:cNvSpPr txBox="1"/>
          <p:nvPr/>
        </p:nvSpPr>
        <p:spPr>
          <a:xfrm>
            <a:off x="4277611" y="5940425"/>
            <a:ext cx="652643" cy="369332"/>
          </a:xfrm>
          <a:prstGeom prst="rect">
            <a:avLst/>
          </a:prstGeom>
          <a:noFill/>
        </p:spPr>
        <p:txBody>
          <a:bodyPr wrap="none" rtlCol="0">
            <a:spAutoFit/>
          </a:bodyPr>
          <a:lstStyle/>
          <a:p>
            <a:r>
              <a:rPr lang="en-US" dirty="0"/>
              <a:t>1990</a:t>
            </a:r>
          </a:p>
        </p:txBody>
      </p:sp>
      <p:cxnSp>
        <p:nvCxnSpPr>
          <p:cNvPr id="20" name="Straight Connector 19"/>
          <p:cNvCxnSpPr/>
          <p:nvPr/>
        </p:nvCxnSpPr>
        <p:spPr>
          <a:xfrm>
            <a:off x="2164107" y="4796390"/>
            <a:ext cx="2766147" cy="0"/>
          </a:xfrm>
          <a:prstGeom prst="line">
            <a:avLst/>
          </a:prstGeom>
          <a:ln>
            <a:solidFill>
              <a:srgbClr val="660066"/>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149586" y="3898900"/>
            <a:ext cx="3176766" cy="0"/>
          </a:xfrm>
          <a:prstGeom prst="line">
            <a:avLst/>
          </a:prstGeom>
          <a:ln>
            <a:solidFill>
              <a:srgbClr val="0000FF"/>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3690748" y="2963715"/>
            <a:ext cx="1239506" cy="1735"/>
          </a:xfrm>
          <a:prstGeom prst="line">
            <a:avLst/>
          </a:prstGeom>
          <a:ln>
            <a:solidFill>
              <a:schemeClr val="accent6">
                <a:lumMod val="75000"/>
              </a:schemeClr>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690748" y="2044553"/>
            <a:ext cx="3176766" cy="0"/>
          </a:xfrm>
          <a:prstGeom prst="line">
            <a:avLst/>
          </a:prstGeom>
          <a:ln>
            <a:solidFill>
              <a:srgbClr val="008000"/>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414112" y="4796390"/>
            <a:ext cx="870626" cy="369332"/>
          </a:xfrm>
          <a:prstGeom prst="rect">
            <a:avLst/>
          </a:prstGeom>
          <a:noFill/>
        </p:spPr>
        <p:txBody>
          <a:bodyPr wrap="none" rtlCol="0">
            <a:spAutoFit/>
          </a:bodyPr>
          <a:lstStyle/>
          <a:p>
            <a:r>
              <a:rPr lang="en-US" dirty="0" err="1">
                <a:solidFill>
                  <a:srgbClr val="660066"/>
                </a:solidFill>
              </a:rPr>
              <a:t>Visicalc</a:t>
            </a:r>
            <a:endParaRPr lang="en-US" dirty="0">
              <a:solidFill>
                <a:srgbClr val="660066"/>
              </a:solidFill>
            </a:endParaRPr>
          </a:p>
        </p:txBody>
      </p:sp>
      <p:sp>
        <p:nvSpPr>
          <p:cNvPr id="31" name="TextBox 30"/>
          <p:cNvSpPr txBox="1"/>
          <p:nvPr/>
        </p:nvSpPr>
        <p:spPr>
          <a:xfrm>
            <a:off x="3437138" y="3898900"/>
            <a:ext cx="1095485" cy="369332"/>
          </a:xfrm>
          <a:prstGeom prst="rect">
            <a:avLst/>
          </a:prstGeom>
          <a:noFill/>
        </p:spPr>
        <p:txBody>
          <a:bodyPr wrap="none" rtlCol="0">
            <a:spAutoFit/>
          </a:bodyPr>
          <a:lstStyle/>
          <a:p>
            <a:r>
              <a:rPr lang="en-US" dirty="0">
                <a:solidFill>
                  <a:srgbClr val="0000FF"/>
                </a:solidFill>
              </a:rPr>
              <a:t>Lotus 123</a:t>
            </a:r>
          </a:p>
        </p:txBody>
      </p:sp>
      <p:sp>
        <p:nvSpPr>
          <p:cNvPr id="32" name="TextBox 31"/>
          <p:cNvSpPr txBox="1"/>
          <p:nvPr/>
        </p:nvSpPr>
        <p:spPr>
          <a:xfrm>
            <a:off x="3730016" y="2963715"/>
            <a:ext cx="1210588" cy="369332"/>
          </a:xfrm>
          <a:prstGeom prst="rect">
            <a:avLst/>
          </a:prstGeom>
          <a:noFill/>
        </p:spPr>
        <p:txBody>
          <a:bodyPr wrap="none" rtlCol="0">
            <a:spAutoFit/>
          </a:bodyPr>
          <a:lstStyle/>
          <a:p>
            <a:r>
              <a:rPr lang="en-US" dirty="0">
                <a:solidFill>
                  <a:schemeClr val="accent6">
                    <a:lumMod val="75000"/>
                  </a:schemeClr>
                </a:solidFill>
              </a:rPr>
              <a:t>VP Planner</a:t>
            </a:r>
          </a:p>
        </p:txBody>
      </p:sp>
      <p:sp>
        <p:nvSpPr>
          <p:cNvPr id="34" name="TextBox 33"/>
          <p:cNvSpPr txBox="1"/>
          <p:nvPr/>
        </p:nvSpPr>
        <p:spPr>
          <a:xfrm>
            <a:off x="4551762" y="2044553"/>
            <a:ext cx="920444" cy="369332"/>
          </a:xfrm>
          <a:prstGeom prst="rect">
            <a:avLst/>
          </a:prstGeom>
          <a:noFill/>
        </p:spPr>
        <p:txBody>
          <a:bodyPr wrap="none" rtlCol="0">
            <a:spAutoFit/>
          </a:bodyPr>
          <a:lstStyle/>
          <a:p>
            <a:r>
              <a:rPr lang="en-US" dirty="0">
                <a:solidFill>
                  <a:srgbClr val="008000"/>
                </a:solidFill>
              </a:rPr>
              <a:t>Quattro</a:t>
            </a:r>
          </a:p>
        </p:txBody>
      </p:sp>
      <p:sp>
        <p:nvSpPr>
          <p:cNvPr id="36" name="Oval 35"/>
          <p:cNvSpPr/>
          <p:nvPr/>
        </p:nvSpPr>
        <p:spPr>
          <a:xfrm>
            <a:off x="5164736" y="1978526"/>
            <a:ext cx="161984" cy="132053"/>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5472206" y="1978526"/>
            <a:ext cx="161984" cy="132053"/>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4532623" y="2899423"/>
            <a:ext cx="161984" cy="132053"/>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719209" y="1895360"/>
            <a:ext cx="1444898" cy="923330"/>
          </a:xfrm>
          <a:prstGeom prst="rect">
            <a:avLst/>
          </a:prstGeom>
          <a:noFill/>
        </p:spPr>
        <p:txBody>
          <a:bodyPr wrap="square" rtlCol="0">
            <a:spAutoFit/>
          </a:bodyPr>
          <a:lstStyle/>
          <a:p>
            <a:r>
              <a:rPr lang="en-US" dirty="0"/>
              <a:t>Lotus v. Paperback (1990)</a:t>
            </a:r>
          </a:p>
        </p:txBody>
      </p:sp>
      <p:sp>
        <p:nvSpPr>
          <p:cNvPr id="40" name="TextBox 39"/>
          <p:cNvSpPr txBox="1"/>
          <p:nvPr/>
        </p:nvSpPr>
        <p:spPr>
          <a:xfrm>
            <a:off x="1839840" y="275515"/>
            <a:ext cx="1212948" cy="1200329"/>
          </a:xfrm>
          <a:prstGeom prst="rect">
            <a:avLst/>
          </a:prstGeom>
          <a:noFill/>
        </p:spPr>
        <p:txBody>
          <a:bodyPr wrap="square" rtlCol="0">
            <a:spAutoFit/>
          </a:bodyPr>
          <a:lstStyle/>
          <a:p>
            <a:r>
              <a:rPr lang="en-US" dirty="0"/>
              <a:t>Lotus v. Borland (1993, 1995)</a:t>
            </a:r>
          </a:p>
        </p:txBody>
      </p:sp>
      <p:cxnSp>
        <p:nvCxnSpPr>
          <p:cNvPr id="42" name="Straight Arrow Connector 41"/>
          <p:cNvCxnSpPr>
            <a:endCxn id="38" idx="1"/>
          </p:cNvCxnSpPr>
          <p:nvPr/>
        </p:nvCxnSpPr>
        <p:spPr>
          <a:xfrm>
            <a:off x="1781825" y="2462303"/>
            <a:ext cx="2774520" cy="456459"/>
          </a:xfrm>
          <a:prstGeom prst="straightConnector1">
            <a:avLst/>
          </a:prstGeom>
          <a:ln w="31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endCxn id="36" idx="1"/>
          </p:cNvCxnSpPr>
          <p:nvPr/>
        </p:nvCxnSpPr>
        <p:spPr>
          <a:xfrm>
            <a:off x="2552869" y="1069158"/>
            <a:ext cx="2635589" cy="928707"/>
          </a:xfrm>
          <a:prstGeom prst="straightConnector1">
            <a:avLst/>
          </a:prstGeom>
          <a:ln w="3175"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654425" y="988577"/>
            <a:ext cx="5167462" cy="0"/>
          </a:xfrm>
          <a:prstGeom prst="line">
            <a:avLst/>
          </a:prstGeom>
          <a:ln>
            <a:solidFill>
              <a:srgbClr val="FF0000"/>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734838" y="988577"/>
            <a:ext cx="662787" cy="369332"/>
          </a:xfrm>
          <a:prstGeom prst="rect">
            <a:avLst/>
          </a:prstGeom>
          <a:noFill/>
        </p:spPr>
        <p:txBody>
          <a:bodyPr wrap="none" rtlCol="0">
            <a:spAutoFit/>
          </a:bodyPr>
          <a:lstStyle/>
          <a:p>
            <a:r>
              <a:rPr lang="en-US" dirty="0">
                <a:solidFill>
                  <a:srgbClr val="FF0000"/>
                </a:solidFill>
              </a:rPr>
              <a:t>Excel</a:t>
            </a:r>
          </a:p>
        </p:txBody>
      </p:sp>
    </p:spTree>
    <p:extLst>
      <p:ext uri="{BB962C8B-B14F-4D97-AF65-F5344CB8AC3E}">
        <p14:creationId xmlns:p14="http://schemas.microsoft.com/office/powerpoint/2010/main" val="91856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2547" y="5693709"/>
            <a:ext cx="8160440" cy="0"/>
          </a:xfrm>
          <a:prstGeom prst="line">
            <a:avLst/>
          </a:prstGeom>
          <a:ln>
            <a:solidFill>
              <a:schemeClr val="tx1"/>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603933"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235950"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397625"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726467"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909638"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12265" y="5940425"/>
            <a:ext cx="652643" cy="369332"/>
          </a:xfrm>
          <a:prstGeom prst="rect">
            <a:avLst/>
          </a:prstGeom>
          <a:noFill/>
        </p:spPr>
        <p:txBody>
          <a:bodyPr wrap="none" rtlCol="0">
            <a:spAutoFit/>
          </a:bodyPr>
          <a:lstStyle/>
          <a:p>
            <a:r>
              <a:rPr lang="en-US" dirty="0"/>
              <a:t>1970</a:t>
            </a:r>
          </a:p>
        </p:txBody>
      </p:sp>
      <p:sp>
        <p:nvSpPr>
          <p:cNvPr id="16" name="TextBox 15"/>
          <p:cNvSpPr txBox="1"/>
          <p:nvPr/>
        </p:nvSpPr>
        <p:spPr>
          <a:xfrm>
            <a:off x="7909628" y="5953819"/>
            <a:ext cx="652643" cy="369332"/>
          </a:xfrm>
          <a:prstGeom prst="rect">
            <a:avLst/>
          </a:prstGeom>
          <a:noFill/>
        </p:spPr>
        <p:txBody>
          <a:bodyPr wrap="none" rtlCol="0">
            <a:spAutoFit/>
          </a:bodyPr>
          <a:lstStyle/>
          <a:p>
            <a:r>
              <a:rPr lang="en-US" dirty="0"/>
              <a:t>2010</a:t>
            </a:r>
          </a:p>
        </p:txBody>
      </p:sp>
      <p:sp>
        <p:nvSpPr>
          <p:cNvPr id="17" name="TextBox 16"/>
          <p:cNvSpPr txBox="1"/>
          <p:nvPr/>
        </p:nvSpPr>
        <p:spPr>
          <a:xfrm>
            <a:off x="6071303" y="5953819"/>
            <a:ext cx="652643" cy="369332"/>
          </a:xfrm>
          <a:prstGeom prst="rect">
            <a:avLst/>
          </a:prstGeom>
          <a:noFill/>
        </p:spPr>
        <p:txBody>
          <a:bodyPr wrap="none" rtlCol="0">
            <a:spAutoFit/>
          </a:bodyPr>
          <a:lstStyle/>
          <a:p>
            <a:r>
              <a:rPr lang="en-US" dirty="0"/>
              <a:t>2000</a:t>
            </a:r>
          </a:p>
        </p:txBody>
      </p:sp>
      <p:sp>
        <p:nvSpPr>
          <p:cNvPr id="18" name="TextBox 17"/>
          <p:cNvSpPr txBox="1"/>
          <p:nvPr/>
        </p:nvSpPr>
        <p:spPr>
          <a:xfrm>
            <a:off x="2400145" y="5955936"/>
            <a:ext cx="652643" cy="369332"/>
          </a:xfrm>
          <a:prstGeom prst="rect">
            <a:avLst/>
          </a:prstGeom>
          <a:noFill/>
        </p:spPr>
        <p:txBody>
          <a:bodyPr wrap="none" rtlCol="0">
            <a:spAutoFit/>
          </a:bodyPr>
          <a:lstStyle/>
          <a:p>
            <a:r>
              <a:rPr lang="en-US" dirty="0"/>
              <a:t>1980</a:t>
            </a:r>
          </a:p>
        </p:txBody>
      </p:sp>
      <p:sp>
        <p:nvSpPr>
          <p:cNvPr id="19" name="TextBox 18"/>
          <p:cNvSpPr txBox="1"/>
          <p:nvPr/>
        </p:nvSpPr>
        <p:spPr>
          <a:xfrm>
            <a:off x="4277611" y="5940425"/>
            <a:ext cx="652643" cy="369332"/>
          </a:xfrm>
          <a:prstGeom prst="rect">
            <a:avLst/>
          </a:prstGeom>
          <a:noFill/>
        </p:spPr>
        <p:txBody>
          <a:bodyPr wrap="none" rtlCol="0">
            <a:spAutoFit/>
          </a:bodyPr>
          <a:lstStyle/>
          <a:p>
            <a:r>
              <a:rPr lang="en-US" dirty="0"/>
              <a:t>1990</a:t>
            </a:r>
          </a:p>
        </p:txBody>
      </p:sp>
    </p:spTree>
    <p:extLst>
      <p:ext uri="{BB962C8B-B14F-4D97-AF65-F5344CB8AC3E}">
        <p14:creationId xmlns:p14="http://schemas.microsoft.com/office/powerpoint/2010/main" val="2742691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839"/>
            <a:ext cx="8229600" cy="1143000"/>
          </a:xfrm>
        </p:spPr>
        <p:txBody>
          <a:bodyPr>
            <a:normAutofit/>
          </a:bodyPr>
          <a:lstStyle/>
          <a:p>
            <a:r>
              <a:rPr lang="en-US" sz="3600" dirty="0"/>
              <a:t>Possible Arguments for Borland</a:t>
            </a:r>
          </a:p>
        </p:txBody>
      </p:sp>
      <p:sp>
        <p:nvSpPr>
          <p:cNvPr id="3" name="Content Placeholder 2"/>
          <p:cNvSpPr>
            <a:spLocks noGrp="1"/>
          </p:cNvSpPr>
          <p:nvPr>
            <p:ph idx="1"/>
          </p:nvPr>
        </p:nvSpPr>
        <p:spPr>
          <a:xfrm>
            <a:off x="457201" y="1275839"/>
            <a:ext cx="5029508" cy="5086634"/>
          </a:xfrm>
        </p:spPr>
        <p:txBody>
          <a:bodyPr>
            <a:normAutofit lnSpcReduction="10000"/>
          </a:bodyPr>
          <a:lstStyle/>
          <a:p>
            <a:pPr marL="514350" indent="-514350">
              <a:buFont typeface="+mj-lt"/>
              <a:buAutoNum type="arabicParenR"/>
            </a:pPr>
            <a:r>
              <a:rPr lang="en-US" sz="2400" dirty="0"/>
              <a:t>Lack of Originality</a:t>
            </a:r>
          </a:p>
          <a:p>
            <a:pPr marL="514350" indent="-514350">
              <a:buFont typeface="+mj-lt"/>
              <a:buAutoNum type="arabicParenR"/>
            </a:pPr>
            <a:r>
              <a:rPr lang="en-US" sz="2400" dirty="0"/>
              <a:t>Menu is not protected “expression”</a:t>
            </a:r>
          </a:p>
          <a:p>
            <a:pPr marL="514350" indent="-514350">
              <a:buFont typeface="+mj-lt"/>
              <a:buAutoNum type="arabicParenR"/>
            </a:pPr>
            <a:r>
              <a:rPr lang="en-US" sz="2400" dirty="0"/>
              <a:t>Merger</a:t>
            </a:r>
          </a:p>
          <a:p>
            <a:pPr marL="514350" indent="-514350">
              <a:buFont typeface="+mj-lt"/>
              <a:buAutoNum type="arabicParenR"/>
            </a:pPr>
            <a:r>
              <a:rPr lang="en-US" sz="2400" dirty="0"/>
              <a:t>Scene-a-faire</a:t>
            </a:r>
          </a:p>
          <a:p>
            <a:pPr marL="514350" indent="-514350">
              <a:buFont typeface="+mj-lt"/>
              <a:buAutoNum type="arabicParenR"/>
            </a:pPr>
            <a:r>
              <a:rPr lang="en-US" sz="2400" dirty="0"/>
              <a:t>No protection for “words and short phrases”</a:t>
            </a:r>
          </a:p>
          <a:p>
            <a:pPr marL="514350" indent="-514350">
              <a:buFont typeface="+mj-lt"/>
              <a:buAutoNum type="arabicParenR"/>
            </a:pPr>
            <a:r>
              <a:rPr lang="en-US" sz="2400" dirty="0"/>
              <a:t>Method of Operation – 102(b)</a:t>
            </a:r>
          </a:p>
          <a:p>
            <a:pPr marL="514350" indent="-514350">
              <a:buFont typeface="+mj-lt"/>
              <a:buAutoNum type="arabicParenR"/>
            </a:pPr>
            <a:r>
              <a:rPr lang="en-US" sz="2400" dirty="0"/>
              <a:t>De </a:t>
            </a:r>
            <a:r>
              <a:rPr lang="en-US" sz="2400" dirty="0" err="1"/>
              <a:t>minimis</a:t>
            </a:r>
            <a:r>
              <a:rPr lang="en-US" sz="2400" dirty="0"/>
              <a:t> copying</a:t>
            </a:r>
          </a:p>
          <a:p>
            <a:pPr marL="514350" indent="-514350">
              <a:buFont typeface="+mj-lt"/>
              <a:buAutoNum type="arabicParenR"/>
            </a:pPr>
            <a:r>
              <a:rPr lang="en-US" sz="2400" dirty="0"/>
              <a:t>Fair Use</a:t>
            </a:r>
          </a:p>
          <a:p>
            <a:pPr marL="514350" indent="-514350">
              <a:buFont typeface="+mj-lt"/>
              <a:buAutoNum type="arabicParenR"/>
            </a:pPr>
            <a:r>
              <a:rPr lang="en-US" sz="2400" dirty="0"/>
              <a:t>Privilege for Interoperability</a:t>
            </a:r>
          </a:p>
          <a:p>
            <a:pPr marL="514350" indent="-514350">
              <a:buFont typeface="+mj-lt"/>
              <a:buAutoNum type="arabicParenR"/>
            </a:pPr>
            <a:r>
              <a:rPr lang="en-US" sz="2400" dirty="0"/>
              <a:t>Copyright protection for software is bad policy</a:t>
            </a:r>
          </a:p>
        </p:txBody>
      </p:sp>
    </p:spTree>
    <p:extLst>
      <p:ext uri="{BB962C8B-B14F-4D97-AF65-F5344CB8AC3E}">
        <p14:creationId xmlns:p14="http://schemas.microsoft.com/office/powerpoint/2010/main" val="3791509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2683"/>
            <a:ext cx="8491414" cy="5631873"/>
          </a:xfrm>
        </p:spPr>
        <p:txBody>
          <a:bodyPr>
            <a:normAutofit fontScale="70000" lnSpcReduction="20000"/>
          </a:bodyPr>
          <a:lstStyle/>
          <a:p>
            <a:pPr>
              <a:buFont typeface="Arial" panose="020B0604020202020204" pitchFamily="34" charset="0"/>
              <a:buChar char="•"/>
            </a:pPr>
            <a:r>
              <a:rPr lang="en-US" dirty="0"/>
              <a:t>The ‘idea’ or ‘system’ of the Lotus 1-2-3 interface is “a system of menus, each menu consisting of less than a dozen commands, arranged hierarchically, forming a tree in which the main menu is the root/trunk of the tree and submenus branch off from higher menus, each submenu being linked to a higher menu by operation of a command, so that all the specific spreadsheet operations available in Lotus 1-2-3 are accessible through the paths of the menu command hierarchy.”</a:t>
            </a:r>
          </a:p>
          <a:p>
            <a:pPr>
              <a:buFont typeface="Arial" panose="020B0604020202020204" pitchFamily="34" charset="0"/>
              <a:buChar char="•"/>
            </a:pPr>
            <a:r>
              <a:rPr lang="en-US" dirty="0"/>
              <a:t>“Does the Lotus 1-2-3 user interface include identifiable elements of expression?...I conclude that it does. A very satisfactory spreadsheet menu tree can be constructed using different commands and a different command structure from those of Lotus 1-2-3. In fact, Borland has constructed just such an alternate tree for use in Quattro Pro’s native mode....it is possible to generate literally millions of satisfactory menu trees by varying the menu commands employed.” </a:t>
            </a:r>
          </a:p>
          <a:p>
            <a:pPr>
              <a:buFont typeface="Arial" panose="020B0604020202020204" pitchFamily="34" charset="0"/>
              <a:buChar char="•"/>
            </a:pPr>
            <a:r>
              <a:rPr lang="en-US" dirty="0"/>
              <a:t>“The question posed by this element of the copyrightability test is whether the creativity involved in establishing the menu commands, menu command hierarchy, macro language, and keystroke sequences was more than trivial. No reasonable jury could find otherwise.” </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Title 3"/>
          <p:cNvSpPr>
            <a:spLocks noGrp="1"/>
          </p:cNvSpPr>
          <p:nvPr>
            <p:ph type="title"/>
          </p:nvPr>
        </p:nvSpPr>
        <p:spPr>
          <a:xfrm>
            <a:off x="457200" y="4884"/>
            <a:ext cx="8229600" cy="1143000"/>
          </a:xfrm>
        </p:spPr>
        <p:txBody>
          <a:bodyPr>
            <a:normAutofit/>
          </a:bodyPr>
          <a:lstStyle/>
          <a:p>
            <a:r>
              <a:rPr lang="en-US" sz="3600" dirty="0"/>
              <a:t>District Court decision</a:t>
            </a:r>
          </a:p>
        </p:txBody>
      </p:sp>
      <p:pic>
        <p:nvPicPr>
          <p:cNvPr id="6" name="Picture 5" descr="CopyrightX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5881" y="121836"/>
            <a:ext cx="1272733" cy="454548"/>
          </a:xfrm>
          <a:prstGeom prst="rect">
            <a:avLst/>
          </a:prstGeom>
        </p:spPr>
      </p:pic>
    </p:spTree>
    <p:extLst>
      <p:ext uri="{BB962C8B-B14F-4D97-AF65-F5344CB8AC3E}">
        <p14:creationId xmlns:p14="http://schemas.microsoft.com/office/powerpoint/2010/main" val="1725672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839"/>
            <a:ext cx="8229600" cy="1143000"/>
          </a:xfrm>
        </p:spPr>
        <p:txBody>
          <a:bodyPr>
            <a:normAutofit/>
          </a:bodyPr>
          <a:lstStyle/>
          <a:p>
            <a:r>
              <a:rPr lang="en-US" sz="3600" dirty="0"/>
              <a:t>Possible Arguments for Borland</a:t>
            </a:r>
          </a:p>
        </p:txBody>
      </p:sp>
      <p:sp>
        <p:nvSpPr>
          <p:cNvPr id="3" name="Content Placeholder 2"/>
          <p:cNvSpPr>
            <a:spLocks noGrp="1"/>
          </p:cNvSpPr>
          <p:nvPr>
            <p:ph idx="1"/>
          </p:nvPr>
        </p:nvSpPr>
        <p:spPr>
          <a:xfrm>
            <a:off x="457201" y="1275839"/>
            <a:ext cx="5029508" cy="5086634"/>
          </a:xfrm>
        </p:spPr>
        <p:txBody>
          <a:bodyPr>
            <a:normAutofit lnSpcReduction="10000"/>
          </a:bodyPr>
          <a:lstStyle/>
          <a:p>
            <a:pPr marL="514350" indent="-514350">
              <a:buFont typeface="+mj-lt"/>
              <a:buAutoNum type="arabicParenR"/>
            </a:pPr>
            <a:r>
              <a:rPr lang="en-US" sz="2400" dirty="0"/>
              <a:t>Lack of Originality</a:t>
            </a:r>
          </a:p>
          <a:p>
            <a:pPr marL="514350" indent="-514350">
              <a:buFont typeface="+mj-lt"/>
              <a:buAutoNum type="arabicParenR"/>
            </a:pPr>
            <a:r>
              <a:rPr lang="en-US" sz="2400" dirty="0"/>
              <a:t>Menu is not protected “expression”</a:t>
            </a:r>
          </a:p>
          <a:p>
            <a:pPr marL="514350" indent="-514350">
              <a:buFont typeface="+mj-lt"/>
              <a:buAutoNum type="arabicParenR"/>
            </a:pPr>
            <a:r>
              <a:rPr lang="en-US" sz="2400" dirty="0"/>
              <a:t>Merger</a:t>
            </a:r>
          </a:p>
          <a:p>
            <a:pPr marL="514350" indent="-514350">
              <a:buFont typeface="+mj-lt"/>
              <a:buAutoNum type="arabicParenR"/>
            </a:pPr>
            <a:r>
              <a:rPr lang="en-US" sz="2400" dirty="0"/>
              <a:t>Scene-a-faire</a:t>
            </a:r>
          </a:p>
          <a:p>
            <a:pPr marL="514350" indent="-514350">
              <a:buFont typeface="+mj-lt"/>
              <a:buAutoNum type="arabicParenR"/>
            </a:pPr>
            <a:r>
              <a:rPr lang="en-US" sz="2400" dirty="0"/>
              <a:t>No protection for “words and short phrases”</a:t>
            </a:r>
          </a:p>
          <a:p>
            <a:pPr marL="514350" indent="-514350">
              <a:buFont typeface="+mj-lt"/>
              <a:buAutoNum type="arabicParenR"/>
            </a:pPr>
            <a:r>
              <a:rPr lang="en-US" sz="2400" dirty="0"/>
              <a:t>Method of Operation – 102(b)</a:t>
            </a:r>
          </a:p>
          <a:p>
            <a:pPr marL="514350" indent="-514350">
              <a:buFont typeface="+mj-lt"/>
              <a:buAutoNum type="arabicParenR"/>
            </a:pPr>
            <a:r>
              <a:rPr lang="en-US" sz="2400" dirty="0"/>
              <a:t>De </a:t>
            </a:r>
            <a:r>
              <a:rPr lang="en-US" sz="2400" dirty="0" err="1"/>
              <a:t>minimis</a:t>
            </a:r>
            <a:r>
              <a:rPr lang="en-US" sz="2400" dirty="0"/>
              <a:t> copying</a:t>
            </a:r>
          </a:p>
          <a:p>
            <a:pPr marL="514350" indent="-514350">
              <a:buFont typeface="+mj-lt"/>
              <a:buAutoNum type="arabicParenR"/>
            </a:pPr>
            <a:r>
              <a:rPr lang="en-US" sz="2400" dirty="0"/>
              <a:t>Fair Use</a:t>
            </a:r>
          </a:p>
          <a:p>
            <a:pPr marL="514350" indent="-514350">
              <a:buFont typeface="+mj-lt"/>
              <a:buAutoNum type="arabicParenR"/>
            </a:pPr>
            <a:r>
              <a:rPr lang="en-US" sz="2400" dirty="0"/>
              <a:t>Privilege for Interoperability</a:t>
            </a:r>
          </a:p>
          <a:p>
            <a:pPr marL="514350" indent="-514350">
              <a:buFont typeface="+mj-lt"/>
              <a:buAutoNum type="arabicParenR"/>
            </a:pPr>
            <a:r>
              <a:rPr lang="en-US" sz="2400" dirty="0"/>
              <a:t>Copyright protection for software is bad policy</a:t>
            </a:r>
          </a:p>
        </p:txBody>
      </p:sp>
    </p:spTree>
    <p:extLst>
      <p:ext uri="{BB962C8B-B14F-4D97-AF65-F5344CB8AC3E}">
        <p14:creationId xmlns:p14="http://schemas.microsoft.com/office/powerpoint/2010/main" val="174334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Lotus 1-2-3’s menus are an </a:t>
            </a:r>
            <a:r>
              <a:rPr lang="en-US" dirty="0" err="1"/>
              <a:t>uncopyrightable</a:t>
            </a:r>
            <a:r>
              <a:rPr lang="en-US" dirty="0"/>
              <a:t> “method of operation” under §102(b)</a:t>
            </a:r>
          </a:p>
          <a:p>
            <a:r>
              <a:rPr lang="en-US" dirty="0"/>
              <a:t>“The "expressive" choices of what to name the command terms and how to arrange them do not magically change the </a:t>
            </a:r>
            <a:r>
              <a:rPr lang="en-US" dirty="0" err="1"/>
              <a:t>uncopyrightable</a:t>
            </a:r>
            <a:r>
              <a:rPr lang="en-US" dirty="0"/>
              <a:t> menu command hierarchy into copyrightable subject matter.”</a:t>
            </a:r>
          </a:p>
        </p:txBody>
      </p:sp>
      <p:sp>
        <p:nvSpPr>
          <p:cNvPr id="4" name="Title 3"/>
          <p:cNvSpPr>
            <a:spLocks noGrp="1"/>
          </p:cNvSpPr>
          <p:nvPr>
            <p:ph type="title"/>
          </p:nvPr>
        </p:nvSpPr>
        <p:spPr/>
        <p:txBody>
          <a:bodyPr/>
          <a:lstStyle/>
          <a:p>
            <a:r>
              <a:rPr lang="en-US" dirty="0"/>
              <a:t>First Circuit	</a:t>
            </a:r>
          </a:p>
        </p:txBody>
      </p:sp>
      <p:pic>
        <p:nvPicPr>
          <p:cNvPr id="5" name="Picture 4" descr="Harvard Law School shield bearing the legend &quot;Veritas&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57" y="121836"/>
            <a:ext cx="408082" cy="473577"/>
          </a:xfrm>
          <a:prstGeom prst="rect">
            <a:avLst/>
          </a:prstGeom>
        </p:spPr>
      </p:pic>
      <p:pic>
        <p:nvPicPr>
          <p:cNvPr id="6" name="Picture 5" descr="CopyrightX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5881" y="121836"/>
            <a:ext cx="1272733" cy="454548"/>
          </a:xfrm>
          <a:prstGeom prst="rect">
            <a:avLst/>
          </a:prstGeom>
        </p:spPr>
      </p:pic>
    </p:spTree>
    <p:extLst>
      <p:ext uri="{BB962C8B-B14F-4D97-AF65-F5344CB8AC3E}">
        <p14:creationId xmlns:p14="http://schemas.microsoft.com/office/powerpoint/2010/main" val="58299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839"/>
            <a:ext cx="8229600" cy="1143000"/>
          </a:xfrm>
        </p:spPr>
        <p:txBody>
          <a:bodyPr>
            <a:normAutofit/>
          </a:bodyPr>
          <a:lstStyle/>
          <a:p>
            <a:r>
              <a:rPr lang="en-US" sz="3600" dirty="0"/>
              <a:t>Possible Arguments for Borland</a:t>
            </a:r>
          </a:p>
        </p:txBody>
      </p:sp>
      <p:sp>
        <p:nvSpPr>
          <p:cNvPr id="3" name="Content Placeholder 2"/>
          <p:cNvSpPr>
            <a:spLocks noGrp="1"/>
          </p:cNvSpPr>
          <p:nvPr>
            <p:ph idx="1"/>
          </p:nvPr>
        </p:nvSpPr>
        <p:spPr>
          <a:xfrm>
            <a:off x="457201" y="1275839"/>
            <a:ext cx="5029508" cy="5086634"/>
          </a:xfrm>
        </p:spPr>
        <p:txBody>
          <a:bodyPr>
            <a:normAutofit lnSpcReduction="10000"/>
          </a:bodyPr>
          <a:lstStyle/>
          <a:p>
            <a:pPr marL="514350" indent="-514350">
              <a:buFont typeface="+mj-lt"/>
              <a:buAutoNum type="arabicParenR"/>
            </a:pPr>
            <a:r>
              <a:rPr lang="en-US" sz="2400" dirty="0"/>
              <a:t>Lack of Originality</a:t>
            </a:r>
          </a:p>
          <a:p>
            <a:pPr marL="514350" indent="-514350">
              <a:buFont typeface="+mj-lt"/>
              <a:buAutoNum type="arabicParenR"/>
            </a:pPr>
            <a:r>
              <a:rPr lang="en-US" sz="2400" dirty="0"/>
              <a:t>Menu is not protected “expression”</a:t>
            </a:r>
          </a:p>
          <a:p>
            <a:pPr marL="514350" indent="-514350">
              <a:buFont typeface="+mj-lt"/>
              <a:buAutoNum type="arabicParenR"/>
            </a:pPr>
            <a:r>
              <a:rPr lang="en-US" sz="2400" dirty="0"/>
              <a:t>Merger</a:t>
            </a:r>
          </a:p>
          <a:p>
            <a:pPr marL="514350" indent="-514350">
              <a:buFont typeface="+mj-lt"/>
              <a:buAutoNum type="arabicParenR"/>
            </a:pPr>
            <a:r>
              <a:rPr lang="en-US" sz="2400" dirty="0"/>
              <a:t>Scene-a-faire</a:t>
            </a:r>
          </a:p>
          <a:p>
            <a:pPr marL="514350" indent="-514350">
              <a:buFont typeface="+mj-lt"/>
              <a:buAutoNum type="arabicParenR"/>
            </a:pPr>
            <a:r>
              <a:rPr lang="en-US" sz="2400" dirty="0"/>
              <a:t>No protection for “words and short phrases”</a:t>
            </a:r>
          </a:p>
          <a:p>
            <a:pPr marL="514350" indent="-514350">
              <a:buFont typeface="+mj-lt"/>
              <a:buAutoNum type="arabicParenR"/>
            </a:pPr>
            <a:r>
              <a:rPr lang="en-US" sz="2400" dirty="0"/>
              <a:t>Method of Operation – 102(b)</a:t>
            </a:r>
          </a:p>
          <a:p>
            <a:pPr marL="514350" indent="-514350">
              <a:buFont typeface="+mj-lt"/>
              <a:buAutoNum type="arabicParenR"/>
            </a:pPr>
            <a:r>
              <a:rPr lang="en-US" sz="2400" dirty="0"/>
              <a:t>De </a:t>
            </a:r>
            <a:r>
              <a:rPr lang="en-US" sz="2400" dirty="0" err="1"/>
              <a:t>minimis</a:t>
            </a:r>
            <a:r>
              <a:rPr lang="en-US" sz="2400" dirty="0"/>
              <a:t> copying</a:t>
            </a:r>
          </a:p>
          <a:p>
            <a:pPr marL="514350" indent="-514350">
              <a:buFont typeface="+mj-lt"/>
              <a:buAutoNum type="arabicParenR"/>
            </a:pPr>
            <a:r>
              <a:rPr lang="en-US" sz="2400" dirty="0"/>
              <a:t>Fair Use</a:t>
            </a:r>
          </a:p>
          <a:p>
            <a:pPr marL="514350" indent="-514350">
              <a:buFont typeface="+mj-lt"/>
              <a:buAutoNum type="arabicParenR"/>
            </a:pPr>
            <a:r>
              <a:rPr lang="en-US" sz="2400" dirty="0"/>
              <a:t>Privilege for Interoperability</a:t>
            </a:r>
          </a:p>
          <a:p>
            <a:pPr marL="514350" indent="-514350">
              <a:buFont typeface="+mj-lt"/>
              <a:buAutoNum type="arabicParenR"/>
            </a:pPr>
            <a:r>
              <a:rPr lang="en-US" sz="2400" dirty="0"/>
              <a:t>Copyright protection for software is bad policy</a:t>
            </a:r>
          </a:p>
        </p:txBody>
      </p:sp>
    </p:spTree>
    <p:extLst>
      <p:ext uri="{BB962C8B-B14F-4D97-AF65-F5344CB8AC3E}">
        <p14:creationId xmlns:p14="http://schemas.microsoft.com/office/powerpoint/2010/main" val="4261547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839"/>
            <a:ext cx="8229600" cy="1143000"/>
          </a:xfrm>
        </p:spPr>
        <p:txBody>
          <a:bodyPr>
            <a:normAutofit/>
          </a:bodyPr>
          <a:lstStyle/>
          <a:p>
            <a:r>
              <a:rPr lang="en-US" sz="3600" dirty="0"/>
              <a:t>Possible Arguments for Borland</a:t>
            </a:r>
          </a:p>
        </p:txBody>
      </p:sp>
      <p:sp>
        <p:nvSpPr>
          <p:cNvPr id="3" name="Content Placeholder 2"/>
          <p:cNvSpPr>
            <a:spLocks noGrp="1"/>
          </p:cNvSpPr>
          <p:nvPr>
            <p:ph idx="1"/>
          </p:nvPr>
        </p:nvSpPr>
        <p:spPr>
          <a:xfrm>
            <a:off x="457201" y="1275839"/>
            <a:ext cx="5029508" cy="5086634"/>
          </a:xfrm>
        </p:spPr>
        <p:txBody>
          <a:bodyPr>
            <a:normAutofit lnSpcReduction="10000"/>
          </a:bodyPr>
          <a:lstStyle/>
          <a:p>
            <a:pPr marL="514350" indent="-514350">
              <a:buFont typeface="+mj-lt"/>
              <a:buAutoNum type="arabicParenR"/>
            </a:pPr>
            <a:r>
              <a:rPr lang="en-US" sz="2400" dirty="0"/>
              <a:t>Lack of Originality</a:t>
            </a:r>
          </a:p>
          <a:p>
            <a:pPr marL="514350" indent="-514350">
              <a:buFont typeface="+mj-lt"/>
              <a:buAutoNum type="arabicParenR"/>
            </a:pPr>
            <a:r>
              <a:rPr lang="en-US" sz="2400" dirty="0"/>
              <a:t>Menu is not protected “expression”</a:t>
            </a:r>
          </a:p>
          <a:p>
            <a:pPr marL="514350" indent="-514350">
              <a:buFont typeface="+mj-lt"/>
              <a:buAutoNum type="arabicParenR"/>
            </a:pPr>
            <a:r>
              <a:rPr lang="en-US" sz="2400" dirty="0"/>
              <a:t>Merger</a:t>
            </a:r>
          </a:p>
          <a:p>
            <a:pPr marL="514350" indent="-514350">
              <a:buFont typeface="+mj-lt"/>
              <a:buAutoNum type="arabicParenR"/>
            </a:pPr>
            <a:r>
              <a:rPr lang="en-US" sz="2400" dirty="0"/>
              <a:t>Scene-a-faire</a:t>
            </a:r>
          </a:p>
          <a:p>
            <a:pPr marL="514350" indent="-514350">
              <a:buFont typeface="+mj-lt"/>
              <a:buAutoNum type="arabicParenR"/>
            </a:pPr>
            <a:r>
              <a:rPr lang="en-US" sz="2400" dirty="0"/>
              <a:t>No protection for “words and short phrases”</a:t>
            </a:r>
          </a:p>
          <a:p>
            <a:pPr marL="514350" indent="-514350">
              <a:buFont typeface="+mj-lt"/>
              <a:buAutoNum type="arabicParenR"/>
            </a:pPr>
            <a:r>
              <a:rPr lang="en-US" sz="2400" dirty="0"/>
              <a:t>Method of Operation – 102(b)</a:t>
            </a:r>
          </a:p>
          <a:p>
            <a:pPr marL="514350" indent="-514350">
              <a:buFont typeface="+mj-lt"/>
              <a:buAutoNum type="arabicParenR"/>
            </a:pPr>
            <a:r>
              <a:rPr lang="en-US" sz="2400" dirty="0"/>
              <a:t>De </a:t>
            </a:r>
            <a:r>
              <a:rPr lang="en-US" sz="2400" dirty="0" err="1"/>
              <a:t>minimis</a:t>
            </a:r>
            <a:r>
              <a:rPr lang="en-US" sz="2400" dirty="0"/>
              <a:t> copying</a:t>
            </a:r>
          </a:p>
          <a:p>
            <a:pPr marL="514350" indent="-514350">
              <a:buFont typeface="+mj-lt"/>
              <a:buAutoNum type="arabicParenR"/>
            </a:pPr>
            <a:r>
              <a:rPr lang="en-US" sz="2400" dirty="0"/>
              <a:t>Fair Use</a:t>
            </a:r>
          </a:p>
          <a:p>
            <a:pPr marL="514350" indent="-514350">
              <a:buFont typeface="+mj-lt"/>
              <a:buAutoNum type="arabicParenR"/>
            </a:pPr>
            <a:r>
              <a:rPr lang="en-US" sz="2400" dirty="0"/>
              <a:t>Privilege for Interoperability</a:t>
            </a:r>
          </a:p>
          <a:p>
            <a:pPr marL="514350" indent="-514350">
              <a:buFont typeface="+mj-lt"/>
              <a:buAutoNum type="arabicParenR"/>
            </a:pPr>
            <a:r>
              <a:rPr lang="en-US" sz="2400" dirty="0"/>
              <a:t>Copyright protection for software is bad policy</a:t>
            </a:r>
          </a:p>
        </p:txBody>
      </p:sp>
      <p:sp>
        <p:nvSpPr>
          <p:cNvPr id="4" name="Rounded Rectangle 3"/>
          <p:cNvSpPr/>
          <p:nvPr/>
        </p:nvSpPr>
        <p:spPr>
          <a:xfrm>
            <a:off x="457201" y="3933389"/>
            <a:ext cx="4480837" cy="425398"/>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005852" y="3915618"/>
            <a:ext cx="808935" cy="461665"/>
          </a:xfrm>
          <a:prstGeom prst="rect">
            <a:avLst/>
          </a:prstGeom>
          <a:noFill/>
        </p:spPr>
        <p:txBody>
          <a:bodyPr wrap="none" rtlCol="0">
            <a:spAutoFit/>
          </a:bodyPr>
          <a:lstStyle/>
          <a:p>
            <a:r>
              <a:rPr lang="en-US" sz="2400" dirty="0">
                <a:solidFill>
                  <a:srgbClr val="FF0000"/>
                </a:solidFill>
              </a:rPr>
              <a:t>Stahl</a:t>
            </a:r>
          </a:p>
        </p:txBody>
      </p:sp>
    </p:spTree>
    <p:extLst>
      <p:ext uri="{BB962C8B-B14F-4D97-AF65-F5344CB8AC3E}">
        <p14:creationId xmlns:p14="http://schemas.microsoft.com/office/powerpoint/2010/main" val="2748820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839"/>
            <a:ext cx="8229600" cy="1143000"/>
          </a:xfrm>
        </p:spPr>
        <p:txBody>
          <a:bodyPr>
            <a:normAutofit/>
          </a:bodyPr>
          <a:lstStyle/>
          <a:p>
            <a:r>
              <a:rPr lang="en-US" sz="3600" dirty="0"/>
              <a:t>Possible Arguments for Borland</a:t>
            </a:r>
          </a:p>
        </p:txBody>
      </p:sp>
      <p:sp>
        <p:nvSpPr>
          <p:cNvPr id="3" name="Content Placeholder 2"/>
          <p:cNvSpPr>
            <a:spLocks noGrp="1"/>
          </p:cNvSpPr>
          <p:nvPr>
            <p:ph idx="1"/>
          </p:nvPr>
        </p:nvSpPr>
        <p:spPr>
          <a:xfrm>
            <a:off x="457201" y="1275839"/>
            <a:ext cx="5029508" cy="5086634"/>
          </a:xfrm>
        </p:spPr>
        <p:txBody>
          <a:bodyPr>
            <a:normAutofit lnSpcReduction="10000"/>
          </a:bodyPr>
          <a:lstStyle/>
          <a:p>
            <a:pPr marL="514350" indent="-514350">
              <a:buFont typeface="+mj-lt"/>
              <a:buAutoNum type="arabicParenR"/>
            </a:pPr>
            <a:r>
              <a:rPr lang="en-US" sz="2400" dirty="0"/>
              <a:t>Lack of Originality</a:t>
            </a:r>
          </a:p>
          <a:p>
            <a:pPr marL="514350" indent="-514350">
              <a:buFont typeface="+mj-lt"/>
              <a:buAutoNum type="arabicParenR"/>
            </a:pPr>
            <a:r>
              <a:rPr lang="en-US" sz="2400" dirty="0"/>
              <a:t>Menu is not protected “expression”</a:t>
            </a:r>
          </a:p>
          <a:p>
            <a:pPr marL="514350" indent="-514350">
              <a:buFont typeface="+mj-lt"/>
              <a:buAutoNum type="arabicParenR"/>
            </a:pPr>
            <a:r>
              <a:rPr lang="en-US" sz="2400" dirty="0"/>
              <a:t>Merger</a:t>
            </a:r>
          </a:p>
          <a:p>
            <a:pPr marL="514350" indent="-514350">
              <a:buFont typeface="+mj-lt"/>
              <a:buAutoNum type="arabicParenR"/>
            </a:pPr>
            <a:r>
              <a:rPr lang="en-US" sz="2400" dirty="0"/>
              <a:t>Scene-a-faire</a:t>
            </a:r>
          </a:p>
          <a:p>
            <a:pPr marL="514350" indent="-514350">
              <a:buFont typeface="+mj-lt"/>
              <a:buAutoNum type="arabicParenR"/>
            </a:pPr>
            <a:r>
              <a:rPr lang="en-US" sz="2400" dirty="0"/>
              <a:t>No protection for “words and short phrases”</a:t>
            </a:r>
          </a:p>
          <a:p>
            <a:pPr marL="514350" indent="-514350">
              <a:buFont typeface="+mj-lt"/>
              <a:buAutoNum type="arabicParenR"/>
            </a:pPr>
            <a:r>
              <a:rPr lang="en-US" sz="2400" dirty="0"/>
              <a:t>Method of Operation – 102(b)</a:t>
            </a:r>
          </a:p>
          <a:p>
            <a:pPr marL="514350" indent="-514350">
              <a:buFont typeface="+mj-lt"/>
              <a:buAutoNum type="arabicParenR"/>
            </a:pPr>
            <a:r>
              <a:rPr lang="en-US" sz="2400" dirty="0"/>
              <a:t>De </a:t>
            </a:r>
            <a:r>
              <a:rPr lang="en-US" sz="2400" dirty="0" err="1"/>
              <a:t>minimis</a:t>
            </a:r>
            <a:r>
              <a:rPr lang="en-US" sz="2400" dirty="0"/>
              <a:t> copying</a:t>
            </a:r>
          </a:p>
          <a:p>
            <a:pPr marL="514350" indent="-514350">
              <a:buFont typeface="+mj-lt"/>
              <a:buAutoNum type="arabicParenR"/>
            </a:pPr>
            <a:r>
              <a:rPr lang="en-US" sz="2400" dirty="0"/>
              <a:t>Fair Use</a:t>
            </a:r>
          </a:p>
          <a:p>
            <a:pPr marL="514350" indent="-514350">
              <a:buFont typeface="+mj-lt"/>
              <a:buAutoNum type="arabicParenR"/>
            </a:pPr>
            <a:r>
              <a:rPr lang="en-US" sz="2400" dirty="0"/>
              <a:t>Privilege for Interoperability</a:t>
            </a:r>
          </a:p>
          <a:p>
            <a:pPr marL="514350" indent="-514350">
              <a:buFont typeface="+mj-lt"/>
              <a:buAutoNum type="arabicParenR"/>
            </a:pPr>
            <a:r>
              <a:rPr lang="en-US" sz="2400" dirty="0"/>
              <a:t>Copyright protection for software is bad policy</a:t>
            </a:r>
          </a:p>
        </p:txBody>
      </p:sp>
      <p:sp>
        <p:nvSpPr>
          <p:cNvPr id="4" name="Rounded Rectangle 3"/>
          <p:cNvSpPr/>
          <p:nvPr/>
        </p:nvSpPr>
        <p:spPr>
          <a:xfrm>
            <a:off x="457201" y="3933389"/>
            <a:ext cx="4480837" cy="425398"/>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005852" y="3915618"/>
            <a:ext cx="808935" cy="461665"/>
          </a:xfrm>
          <a:prstGeom prst="rect">
            <a:avLst/>
          </a:prstGeom>
          <a:noFill/>
        </p:spPr>
        <p:txBody>
          <a:bodyPr wrap="none" rtlCol="0">
            <a:spAutoFit/>
          </a:bodyPr>
          <a:lstStyle/>
          <a:p>
            <a:r>
              <a:rPr lang="en-US" sz="2400" dirty="0">
                <a:solidFill>
                  <a:srgbClr val="FF0000"/>
                </a:solidFill>
              </a:rPr>
              <a:t>Stahl</a:t>
            </a:r>
          </a:p>
        </p:txBody>
      </p:sp>
      <p:sp>
        <p:nvSpPr>
          <p:cNvPr id="6" name="Rounded Rectangle 5"/>
          <p:cNvSpPr/>
          <p:nvPr/>
        </p:nvSpPr>
        <p:spPr>
          <a:xfrm>
            <a:off x="457200" y="4757795"/>
            <a:ext cx="1755977" cy="425398"/>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285434" y="4757795"/>
            <a:ext cx="1070125" cy="461665"/>
          </a:xfrm>
          <a:prstGeom prst="rect">
            <a:avLst/>
          </a:prstGeom>
          <a:noFill/>
        </p:spPr>
        <p:txBody>
          <a:bodyPr wrap="none" rtlCol="0">
            <a:spAutoFit/>
          </a:bodyPr>
          <a:lstStyle/>
          <a:p>
            <a:r>
              <a:rPr lang="en-US" sz="2400" dirty="0" err="1">
                <a:solidFill>
                  <a:srgbClr val="FF0000"/>
                </a:solidFill>
              </a:rPr>
              <a:t>Boudin</a:t>
            </a:r>
            <a:endParaRPr lang="en-US" sz="2400" dirty="0">
              <a:solidFill>
                <a:srgbClr val="FF0000"/>
              </a:solidFill>
            </a:endParaRPr>
          </a:p>
        </p:txBody>
      </p:sp>
    </p:spTree>
    <p:extLst>
      <p:ext uri="{BB962C8B-B14F-4D97-AF65-F5344CB8AC3E}">
        <p14:creationId xmlns:p14="http://schemas.microsoft.com/office/powerpoint/2010/main" val="4130873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2-15 at 2.23.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 y="1086649"/>
            <a:ext cx="9143431" cy="4609655"/>
          </a:xfrm>
          <a:prstGeom prst="rect">
            <a:avLst/>
          </a:prstGeom>
        </p:spPr>
      </p:pic>
      <p:sp>
        <p:nvSpPr>
          <p:cNvPr id="5" name="TextBox 4"/>
          <p:cNvSpPr txBox="1"/>
          <p:nvPr/>
        </p:nvSpPr>
        <p:spPr>
          <a:xfrm>
            <a:off x="1996883" y="5880970"/>
            <a:ext cx="4755892" cy="369332"/>
          </a:xfrm>
          <a:prstGeom prst="rect">
            <a:avLst/>
          </a:prstGeom>
          <a:noFill/>
        </p:spPr>
        <p:txBody>
          <a:bodyPr wrap="none" rtlCol="0">
            <a:spAutoFit/>
          </a:bodyPr>
          <a:lstStyle/>
          <a:p>
            <a:r>
              <a:rPr lang="en-US" dirty="0"/>
              <a:t>Source:  </a:t>
            </a:r>
            <a:r>
              <a:rPr lang="en-US" dirty="0" err="1"/>
              <a:t>Liebowitz</a:t>
            </a:r>
            <a:r>
              <a:rPr lang="en-US" dirty="0"/>
              <a:t> &amp; Margolis, “Network Effects”</a:t>
            </a:r>
          </a:p>
        </p:txBody>
      </p:sp>
    </p:spTree>
    <p:extLst>
      <p:ext uri="{BB962C8B-B14F-4D97-AF65-F5344CB8AC3E}">
        <p14:creationId xmlns:p14="http://schemas.microsoft.com/office/powerpoint/2010/main" val="1384029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2-15 at 2.23.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 y="1086649"/>
            <a:ext cx="9143431" cy="4609655"/>
          </a:xfrm>
          <a:prstGeom prst="rect">
            <a:avLst/>
          </a:prstGeom>
        </p:spPr>
      </p:pic>
      <p:sp>
        <p:nvSpPr>
          <p:cNvPr id="5" name="TextBox 4"/>
          <p:cNvSpPr txBox="1"/>
          <p:nvPr/>
        </p:nvSpPr>
        <p:spPr>
          <a:xfrm>
            <a:off x="1996883" y="5880970"/>
            <a:ext cx="4755892" cy="369332"/>
          </a:xfrm>
          <a:prstGeom prst="rect">
            <a:avLst/>
          </a:prstGeom>
          <a:noFill/>
        </p:spPr>
        <p:txBody>
          <a:bodyPr wrap="none" rtlCol="0">
            <a:spAutoFit/>
          </a:bodyPr>
          <a:lstStyle/>
          <a:p>
            <a:r>
              <a:rPr lang="en-US" dirty="0"/>
              <a:t>Source:  </a:t>
            </a:r>
            <a:r>
              <a:rPr lang="en-US" dirty="0" err="1"/>
              <a:t>Liebowitz</a:t>
            </a:r>
            <a:r>
              <a:rPr lang="en-US" dirty="0"/>
              <a:t> &amp; Margolis, “Network Effects”</a:t>
            </a:r>
          </a:p>
        </p:txBody>
      </p:sp>
      <p:sp>
        <p:nvSpPr>
          <p:cNvPr id="7" name="Rounded Rectangle 6">
            <a:extLst>
              <a:ext uri="{FF2B5EF4-FFF2-40B4-BE49-F238E27FC236}">
                <a16:creationId xmlns:a16="http://schemas.microsoft.com/office/drawing/2014/main" id="{CDA7C661-B952-364D-B524-850B669F094A}"/>
              </a:ext>
            </a:extLst>
          </p:cNvPr>
          <p:cNvSpPr/>
          <p:nvPr/>
        </p:nvSpPr>
        <p:spPr>
          <a:xfrm>
            <a:off x="2657332" y="2312276"/>
            <a:ext cx="437703" cy="2798664"/>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686575B-940E-D34A-95BA-30A6207528AA}"/>
              </a:ext>
            </a:extLst>
          </p:cNvPr>
          <p:cNvSpPr txBox="1"/>
          <p:nvPr/>
        </p:nvSpPr>
        <p:spPr>
          <a:xfrm>
            <a:off x="1034445" y="6246949"/>
            <a:ext cx="1774075" cy="400110"/>
          </a:xfrm>
          <a:prstGeom prst="rect">
            <a:avLst/>
          </a:prstGeom>
          <a:noFill/>
        </p:spPr>
        <p:txBody>
          <a:bodyPr wrap="none" rtlCol="0">
            <a:spAutoFit/>
          </a:bodyPr>
          <a:lstStyle/>
          <a:p>
            <a:r>
              <a:rPr lang="en-US" sz="2000" dirty="0"/>
              <a:t>Complaint filed</a:t>
            </a:r>
          </a:p>
        </p:txBody>
      </p:sp>
      <p:cxnSp>
        <p:nvCxnSpPr>
          <p:cNvPr id="14" name="Straight Arrow Connector 13">
            <a:extLst>
              <a:ext uri="{FF2B5EF4-FFF2-40B4-BE49-F238E27FC236}">
                <a16:creationId xmlns:a16="http://schemas.microsoft.com/office/drawing/2014/main" id="{6E6554DA-F96F-BB45-ADB0-41C9402C2EC2}"/>
              </a:ext>
            </a:extLst>
          </p:cNvPr>
          <p:cNvCxnSpPr>
            <a:cxnSpLocks/>
          </p:cNvCxnSpPr>
          <p:nvPr/>
        </p:nvCxnSpPr>
        <p:spPr>
          <a:xfrm flipV="1">
            <a:off x="1650124" y="5177622"/>
            <a:ext cx="1158396" cy="115894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5405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2-15 at 2.23.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 y="1086649"/>
            <a:ext cx="9143431" cy="4609655"/>
          </a:xfrm>
          <a:prstGeom prst="rect">
            <a:avLst/>
          </a:prstGeom>
        </p:spPr>
      </p:pic>
      <p:sp>
        <p:nvSpPr>
          <p:cNvPr id="5" name="TextBox 4"/>
          <p:cNvSpPr txBox="1"/>
          <p:nvPr/>
        </p:nvSpPr>
        <p:spPr>
          <a:xfrm>
            <a:off x="1996883" y="5880970"/>
            <a:ext cx="4755892" cy="369332"/>
          </a:xfrm>
          <a:prstGeom prst="rect">
            <a:avLst/>
          </a:prstGeom>
          <a:noFill/>
        </p:spPr>
        <p:txBody>
          <a:bodyPr wrap="none" rtlCol="0">
            <a:spAutoFit/>
          </a:bodyPr>
          <a:lstStyle/>
          <a:p>
            <a:r>
              <a:rPr lang="en-US" dirty="0"/>
              <a:t>Source:  </a:t>
            </a:r>
            <a:r>
              <a:rPr lang="en-US" dirty="0" err="1"/>
              <a:t>Liebowitz</a:t>
            </a:r>
            <a:r>
              <a:rPr lang="en-US" dirty="0"/>
              <a:t> &amp; Margolis, “Network Effects”</a:t>
            </a:r>
          </a:p>
        </p:txBody>
      </p:sp>
      <p:sp>
        <p:nvSpPr>
          <p:cNvPr id="7" name="Rounded Rectangle 6">
            <a:extLst>
              <a:ext uri="{FF2B5EF4-FFF2-40B4-BE49-F238E27FC236}">
                <a16:creationId xmlns:a16="http://schemas.microsoft.com/office/drawing/2014/main" id="{CDA7C661-B952-364D-B524-850B669F094A}"/>
              </a:ext>
            </a:extLst>
          </p:cNvPr>
          <p:cNvSpPr/>
          <p:nvPr/>
        </p:nvSpPr>
        <p:spPr>
          <a:xfrm>
            <a:off x="2657332" y="2312276"/>
            <a:ext cx="437703" cy="2798664"/>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686575B-940E-D34A-95BA-30A6207528AA}"/>
              </a:ext>
            </a:extLst>
          </p:cNvPr>
          <p:cNvSpPr txBox="1"/>
          <p:nvPr/>
        </p:nvSpPr>
        <p:spPr>
          <a:xfrm>
            <a:off x="1034445" y="6246949"/>
            <a:ext cx="1774075" cy="400110"/>
          </a:xfrm>
          <a:prstGeom prst="rect">
            <a:avLst/>
          </a:prstGeom>
          <a:noFill/>
        </p:spPr>
        <p:txBody>
          <a:bodyPr wrap="none" rtlCol="0">
            <a:spAutoFit/>
          </a:bodyPr>
          <a:lstStyle/>
          <a:p>
            <a:r>
              <a:rPr lang="en-US" sz="2000" dirty="0"/>
              <a:t>Complaint filed</a:t>
            </a:r>
          </a:p>
        </p:txBody>
      </p:sp>
      <p:sp>
        <p:nvSpPr>
          <p:cNvPr id="10" name="TextBox 9">
            <a:extLst>
              <a:ext uri="{FF2B5EF4-FFF2-40B4-BE49-F238E27FC236}">
                <a16:creationId xmlns:a16="http://schemas.microsoft.com/office/drawing/2014/main" id="{E0ECA78A-7A9D-BB40-B13E-B287F1F64DC2}"/>
              </a:ext>
            </a:extLst>
          </p:cNvPr>
          <p:cNvSpPr txBox="1"/>
          <p:nvPr/>
        </p:nvSpPr>
        <p:spPr>
          <a:xfrm>
            <a:off x="3988427" y="6428262"/>
            <a:ext cx="2488502" cy="400110"/>
          </a:xfrm>
          <a:prstGeom prst="rect">
            <a:avLst/>
          </a:prstGeom>
          <a:noFill/>
        </p:spPr>
        <p:txBody>
          <a:bodyPr wrap="none" rtlCol="0">
            <a:spAutoFit/>
          </a:bodyPr>
          <a:lstStyle/>
          <a:p>
            <a:r>
              <a:rPr lang="en-US" sz="2000" dirty="0"/>
              <a:t>District Court decision</a:t>
            </a:r>
          </a:p>
        </p:txBody>
      </p:sp>
      <p:sp>
        <p:nvSpPr>
          <p:cNvPr id="11" name="Rounded Rectangle 10">
            <a:extLst>
              <a:ext uri="{FF2B5EF4-FFF2-40B4-BE49-F238E27FC236}">
                <a16:creationId xmlns:a16="http://schemas.microsoft.com/office/drawing/2014/main" id="{C51AE78C-0167-F143-9675-B9D9A0619567}"/>
              </a:ext>
            </a:extLst>
          </p:cNvPr>
          <p:cNvSpPr/>
          <p:nvPr/>
        </p:nvSpPr>
        <p:spPr>
          <a:xfrm>
            <a:off x="5013826" y="3429000"/>
            <a:ext cx="437703" cy="1681940"/>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B6BBCB33-A01F-834A-B2D4-14A7F6E801F8}"/>
              </a:ext>
            </a:extLst>
          </p:cNvPr>
          <p:cNvCxnSpPr>
            <a:cxnSpLocks/>
          </p:cNvCxnSpPr>
          <p:nvPr/>
        </p:nvCxnSpPr>
        <p:spPr>
          <a:xfrm flipV="1">
            <a:off x="5013826" y="5160263"/>
            <a:ext cx="218851" cy="128674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6E6554DA-F96F-BB45-ADB0-41C9402C2EC2}"/>
              </a:ext>
            </a:extLst>
          </p:cNvPr>
          <p:cNvCxnSpPr>
            <a:cxnSpLocks/>
          </p:cNvCxnSpPr>
          <p:nvPr/>
        </p:nvCxnSpPr>
        <p:spPr>
          <a:xfrm flipV="1">
            <a:off x="1650124" y="5177622"/>
            <a:ext cx="1158396" cy="115894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9103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2547" y="5693709"/>
            <a:ext cx="8160440" cy="0"/>
          </a:xfrm>
          <a:prstGeom prst="line">
            <a:avLst/>
          </a:prstGeom>
          <a:ln>
            <a:solidFill>
              <a:schemeClr val="tx1"/>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603933"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235950"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397625"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726467"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909638"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12265" y="5940425"/>
            <a:ext cx="652643" cy="369332"/>
          </a:xfrm>
          <a:prstGeom prst="rect">
            <a:avLst/>
          </a:prstGeom>
          <a:noFill/>
        </p:spPr>
        <p:txBody>
          <a:bodyPr wrap="none" rtlCol="0">
            <a:spAutoFit/>
          </a:bodyPr>
          <a:lstStyle/>
          <a:p>
            <a:r>
              <a:rPr lang="en-US" dirty="0"/>
              <a:t>1970</a:t>
            </a:r>
          </a:p>
        </p:txBody>
      </p:sp>
      <p:sp>
        <p:nvSpPr>
          <p:cNvPr id="16" name="TextBox 15"/>
          <p:cNvSpPr txBox="1"/>
          <p:nvPr/>
        </p:nvSpPr>
        <p:spPr>
          <a:xfrm>
            <a:off x="7909628" y="5953819"/>
            <a:ext cx="652643" cy="369332"/>
          </a:xfrm>
          <a:prstGeom prst="rect">
            <a:avLst/>
          </a:prstGeom>
          <a:noFill/>
        </p:spPr>
        <p:txBody>
          <a:bodyPr wrap="none" rtlCol="0">
            <a:spAutoFit/>
          </a:bodyPr>
          <a:lstStyle/>
          <a:p>
            <a:r>
              <a:rPr lang="en-US" dirty="0"/>
              <a:t>2010</a:t>
            </a:r>
          </a:p>
        </p:txBody>
      </p:sp>
      <p:sp>
        <p:nvSpPr>
          <p:cNvPr id="17" name="TextBox 16"/>
          <p:cNvSpPr txBox="1"/>
          <p:nvPr/>
        </p:nvSpPr>
        <p:spPr>
          <a:xfrm>
            <a:off x="6071303" y="5953819"/>
            <a:ext cx="652643" cy="369332"/>
          </a:xfrm>
          <a:prstGeom prst="rect">
            <a:avLst/>
          </a:prstGeom>
          <a:noFill/>
        </p:spPr>
        <p:txBody>
          <a:bodyPr wrap="none" rtlCol="0">
            <a:spAutoFit/>
          </a:bodyPr>
          <a:lstStyle/>
          <a:p>
            <a:r>
              <a:rPr lang="en-US" dirty="0"/>
              <a:t>2000</a:t>
            </a:r>
          </a:p>
        </p:txBody>
      </p:sp>
      <p:sp>
        <p:nvSpPr>
          <p:cNvPr id="18" name="TextBox 17"/>
          <p:cNvSpPr txBox="1"/>
          <p:nvPr/>
        </p:nvSpPr>
        <p:spPr>
          <a:xfrm>
            <a:off x="2400145" y="5955936"/>
            <a:ext cx="652643" cy="369332"/>
          </a:xfrm>
          <a:prstGeom prst="rect">
            <a:avLst/>
          </a:prstGeom>
          <a:noFill/>
        </p:spPr>
        <p:txBody>
          <a:bodyPr wrap="none" rtlCol="0">
            <a:spAutoFit/>
          </a:bodyPr>
          <a:lstStyle/>
          <a:p>
            <a:r>
              <a:rPr lang="en-US" dirty="0"/>
              <a:t>1980</a:t>
            </a:r>
          </a:p>
        </p:txBody>
      </p:sp>
      <p:sp>
        <p:nvSpPr>
          <p:cNvPr id="19" name="TextBox 18"/>
          <p:cNvSpPr txBox="1"/>
          <p:nvPr/>
        </p:nvSpPr>
        <p:spPr>
          <a:xfrm>
            <a:off x="4277611" y="5940425"/>
            <a:ext cx="652643" cy="369332"/>
          </a:xfrm>
          <a:prstGeom prst="rect">
            <a:avLst/>
          </a:prstGeom>
          <a:noFill/>
        </p:spPr>
        <p:txBody>
          <a:bodyPr wrap="none" rtlCol="0">
            <a:spAutoFit/>
          </a:bodyPr>
          <a:lstStyle/>
          <a:p>
            <a:r>
              <a:rPr lang="en-US" dirty="0"/>
              <a:t>1990</a:t>
            </a:r>
          </a:p>
        </p:txBody>
      </p:sp>
      <p:cxnSp>
        <p:nvCxnSpPr>
          <p:cNvPr id="20" name="Straight Connector 19"/>
          <p:cNvCxnSpPr/>
          <p:nvPr/>
        </p:nvCxnSpPr>
        <p:spPr>
          <a:xfrm>
            <a:off x="2164107" y="4796390"/>
            <a:ext cx="2766147" cy="0"/>
          </a:xfrm>
          <a:prstGeom prst="line">
            <a:avLst/>
          </a:prstGeom>
          <a:ln>
            <a:solidFill>
              <a:srgbClr val="660066"/>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414112" y="4796390"/>
            <a:ext cx="870626" cy="369332"/>
          </a:xfrm>
          <a:prstGeom prst="rect">
            <a:avLst/>
          </a:prstGeom>
          <a:noFill/>
        </p:spPr>
        <p:txBody>
          <a:bodyPr wrap="none" rtlCol="0">
            <a:spAutoFit/>
          </a:bodyPr>
          <a:lstStyle/>
          <a:p>
            <a:r>
              <a:rPr lang="en-US" dirty="0" err="1">
                <a:solidFill>
                  <a:srgbClr val="660066"/>
                </a:solidFill>
              </a:rPr>
              <a:t>Visicalc</a:t>
            </a:r>
            <a:endParaRPr lang="en-US" dirty="0">
              <a:solidFill>
                <a:srgbClr val="660066"/>
              </a:solidFill>
            </a:endParaRPr>
          </a:p>
        </p:txBody>
      </p:sp>
    </p:spTree>
    <p:extLst>
      <p:ext uri="{BB962C8B-B14F-4D97-AF65-F5344CB8AC3E}">
        <p14:creationId xmlns:p14="http://schemas.microsoft.com/office/powerpoint/2010/main" val="541181318"/>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2-15 at 2.23.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 y="1086649"/>
            <a:ext cx="9143431" cy="4609655"/>
          </a:xfrm>
          <a:prstGeom prst="rect">
            <a:avLst/>
          </a:prstGeom>
        </p:spPr>
      </p:pic>
      <p:sp>
        <p:nvSpPr>
          <p:cNvPr id="5" name="TextBox 4"/>
          <p:cNvSpPr txBox="1"/>
          <p:nvPr/>
        </p:nvSpPr>
        <p:spPr>
          <a:xfrm>
            <a:off x="1996883" y="5880970"/>
            <a:ext cx="4755892" cy="369332"/>
          </a:xfrm>
          <a:prstGeom prst="rect">
            <a:avLst/>
          </a:prstGeom>
          <a:noFill/>
        </p:spPr>
        <p:txBody>
          <a:bodyPr wrap="none" rtlCol="0">
            <a:spAutoFit/>
          </a:bodyPr>
          <a:lstStyle/>
          <a:p>
            <a:r>
              <a:rPr lang="en-US" dirty="0"/>
              <a:t>Source:  </a:t>
            </a:r>
            <a:r>
              <a:rPr lang="en-US" dirty="0" err="1"/>
              <a:t>Liebowitz</a:t>
            </a:r>
            <a:r>
              <a:rPr lang="en-US" dirty="0"/>
              <a:t> &amp; Margolis, “Network Effects”</a:t>
            </a:r>
          </a:p>
        </p:txBody>
      </p:sp>
      <p:cxnSp>
        <p:nvCxnSpPr>
          <p:cNvPr id="3" name="Straight Arrow Connector 2"/>
          <p:cNvCxnSpPr>
            <a:cxnSpLocks/>
          </p:cNvCxnSpPr>
          <p:nvPr/>
        </p:nvCxnSpPr>
        <p:spPr>
          <a:xfrm flipH="1" flipV="1">
            <a:off x="6883160" y="5160262"/>
            <a:ext cx="558164" cy="10866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883160" y="6246949"/>
            <a:ext cx="1518364" cy="400110"/>
          </a:xfrm>
          <a:prstGeom prst="rect">
            <a:avLst/>
          </a:prstGeom>
          <a:noFill/>
        </p:spPr>
        <p:txBody>
          <a:bodyPr wrap="none" rtlCol="0">
            <a:spAutoFit/>
          </a:bodyPr>
          <a:lstStyle/>
          <a:p>
            <a:r>
              <a:rPr lang="en-US" sz="2000" dirty="0"/>
              <a:t>CA1 decision</a:t>
            </a:r>
          </a:p>
        </p:txBody>
      </p:sp>
      <p:sp>
        <p:nvSpPr>
          <p:cNvPr id="2" name="Rounded Rectangle 1"/>
          <p:cNvSpPr/>
          <p:nvPr/>
        </p:nvSpPr>
        <p:spPr>
          <a:xfrm>
            <a:off x="6627204" y="4112180"/>
            <a:ext cx="437703" cy="998760"/>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CDA7C661-B952-364D-B524-850B669F094A}"/>
              </a:ext>
            </a:extLst>
          </p:cNvPr>
          <p:cNvSpPr/>
          <p:nvPr/>
        </p:nvSpPr>
        <p:spPr>
          <a:xfrm>
            <a:off x="2657332" y="2312276"/>
            <a:ext cx="437703" cy="2798664"/>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686575B-940E-D34A-95BA-30A6207528AA}"/>
              </a:ext>
            </a:extLst>
          </p:cNvPr>
          <p:cNvSpPr txBox="1"/>
          <p:nvPr/>
        </p:nvSpPr>
        <p:spPr>
          <a:xfrm>
            <a:off x="1034445" y="6246949"/>
            <a:ext cx="1774075" cy="400110"/>
          </a:xfrm>
          <a:prstGeom prst="rect">
            <a:avLst/>
          </a:prstGeom>
          <a:noFill/>
        </p:spPr>
        <p:txBody>
          <a:bodyPr wrap="none" rtlCol="0">
            <a:spAutoFit/>
          </a:bodyPr>
          <a:lstStyle/>
          <a:p>
            <a:r>
              <a:rPr lang="en-US" sz="2000" dirty="0"/>
              <a:t>Complaint filed</a:t>
            </a:r>
          </a:p>
        </p:txBody>
      </p:sp>
      <p:sp>
        <p:nvSpPr>
          <p:cNvPr id="10" name="TextBox 9">
            <a:extLst>
              <a:ext uri="{FF2B5EF4-FFF2-40B4-BE49-F238E27FC236}">
                <a16:creationId xmlns:a16="http://schemas.microsoft.com/office/drawing/2014/main" id="{E0ECA78A-7A9D-BB40-B13E-B287F1F64DC2}"/>
              </a:ext>
            </a:extLst>
          </p:cNvPr>
          <p:cNvSpPr txBox="1"/>
          <p:nvPr/>
        </p:nvSpPr>
        <p:spPr>
          <a:xfrm>
            <a:off x="3988427" y="6428262"/>
            <a:ext cx="2488502" cy="400110"/>
          </a:xfrm>
          <a:prstGeom prst="rect">
            <a:avLst/>
          </a:prstGeom>
          <a:noFill/>
        </p:spPr>
        <p:txBody>
          <a:bodyPr wrap="none" rtlCol="0">
            <a:spAutoFit/>
          </a:bodyPr>
          <a:lstStyle/>
          <a:p>
            <a:r>
              <a:rPr lang="en-US" sz="2000" dirty="0"/>
              <a:t>District Court decision</a:t>
            </a:r>
          </a:p>
        </p:txBody>
      </p:sp>
      <p:sp>
        <p:nvSpPr>
          <p:cNvPr id="11" name="Rounded Rectangle 10">
            <a:extLst>
              <a:ext uri="{FF2B5EF4-FFF2-40B4-BE49-F238E27FC236}">
                <a16:creationId xmlns:a16="http://schemas.microsoft.com/office/drawing/2014/main" id="{C51AE78C-0167-F143-9675-B9D9A0619567}"/>
              </a:ext>
            </a:extLst>
          </p:cNvPr>
          <p:cNvSpPr/>
          <p:nvPr/>
        </p:nvSpPr>
        <p:spPr>
          <a:xfrm>
            <a:off x="5013826" y="3429000"/>
            <a:ext cx="437703" cy="1681940"/>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B6BBCB33-A01F-834A-B2D4-14A7F6E801F8}"/>
              </a:ext>
            </a:extLst>
          </p:cNvPr>
          <p:cNvCxnSpPr>
            <a:cxnSpLocks/>
          </p:cNvCxnSpPr>
          <p:nvPr/>
        </p:nvCxnSpPr>
        <p:spPr>
          <a:xfrm flipV="1">
            <a:off x="5013826" y="5160263"/>
            <a:ext cx="218851" cy="128674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6E6554DA-F96F-BB45-ADB0-41C9402C2EC2}"/>
              </a:ext>
            </a:extLst>
          </p:cNvPr>
          <p:cNvCxnSpPr>
            <a:cxnSpLocks/>
          </p:cNvCxnSpPr>
          <p:nvPr/>
        </p:nvCxnSpPr>
        <p:spPr>
          <a:xfrm flipV="1">
            <a:off x="1650124" y="5177622"/>
            <a:ext cx="1158396" cy="115894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7796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2-15 at 2.23.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 y="1086649"/>
            <a:ext cx="9143431" cy="4609655"/>
          </a:xfrm>
          <a:prstGeom prst="rect">
            <a:avLst/>
          </a:prstGeom>
        </p:spPr>
      </p:pic>
      <p:sp>
        <p:nvSpPr>
          <p:cNvPr id="5" name="TextBox 4"/>
          <p:cNvSpPr txBox="1"/>
          <p:nvPr/>
        </p:nvSpPr>
        <p:spPr>
          <a:xfrm>
            <a:off x="1996883" y="5880970"/>
            <a:ext cx="4755892" cy="369332"/>
          </a:xfrm>
          <a:prstGeom prst="rect">
            <a:avLst/>
          </a:prstGeom>
          <a:noFill/>
        </p:spPr>
        <p:txBody>
          <a:bodyPr wrap="none" rtlCol="0">
            <a:spAutoFit/>
          </a:bodyPr>
          <a:lstStyle/>
          <a:p>
            <a:r>
              <a:rPr lang="en-US" dirty="0"/>
              <a:t>Source:  </a:t>
            </a:r>
            <a:r>
              <a:rPr lang="en-US" dirty="0" err="1"/>
              <a:t>Liebowitz</a:t>
            </a:r>
            <a:r>
              <a:rPr lang="en-US" dirty="0"/>
              <a:t> &amp; Margolis, “Network Effects”</a:t>
            </a:r>
          </a:p>
        </p:txBody>
      </p:sp>
      <p:cxnSp>
        <p:nvCxnSpPr>
          <p:cNvPr id="3" name="Straight Arrow Connector 2"/>
          <p:cNvCxnSpPr>
            <a:cxnSpLocks/>
          </p:cNvCxnSpPr>
          <p:nvPr/>
        </p:nvCxnSpPr>
        <p:spPr>
          <a:xfrm flipH="1" flipV="1">
            <a:off x="6883160" y="5160262"/>
            <a:ext cx="558164" cy="10866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883160" y="6246949"/>
            <a:ext cx="1518364" cy="400110"/>
          </a:xfrm>
          <a:prstGeom prst="rect">
            <a:avLst/>
          </a:prstGeom>
          <a:noFill/>
        </p:spPr>
        <p:txBody>
          <a:bodyPr wrap="none" rtlCol="0">
            <a:spAutoFit/>
          </a:bodyPr>
          <a:lstStyle/>
          <a:p>
            <a:r>
              <a:rPr lang="en-US" sz="2000" dirty="0"/>
              <a:t>CA1 decision</a:t>
            </a:r>
          </a:p>
        </p:txBody>
      </p:sp>
      <p:sp>
        <p:nvSpPr>
          <p:cNvPr id="2" name="Rounded Rectangle 1"/>
          <p:cNvSpPr/>
          <p:nvPr/>
        </p:nvSpPr>
        <p:spPr>
          <a:xfrm>
            <a:off x="6627204" y="4112180"/>
            <a:ext cx="437703" cy="998760"/>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CDA7C661-B952-364D-B524-850B669F094A}"/>
              </a:ext>
            </a:extLst>
          </p:cNvPr>
          <p:cNvSpPr/>
          <p:nvPr/>
        </p:nvSpPr>
        <p:spPr>
          <a:xfrm>
            <a:off x="2657332" y="2312276"/>
            <a:ext cx="437703" cy="2798664"/>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686575B-940E-D34A-95BA-30A6207528AA}"/>
              </a:ext>
            </a:extLst>
          </p:cNvPr>
          <p:cNvSpPr txBox="1"/>
          <p:nvPr/>
        </p:nvSpPr>
        <p:spPr>
          <a:xfrm>
            <a:off x="1034445" y="6246949"/>
            <a:ext cx="1774075" cy="400110"/>
          </a:xfrm>
          <a:prstGeom prst="rect">
            <a:avLst/>
          </a:prstGeom>
          <a:noFill/>
        </p:spPr>
        <p:txBody>
          <a:bodyPr wrap="none" rtlCol="0">
            <a:spAutoFit/>
          </a:bodyPr>
          <a:lstStyle/>
          <a:p>
            <a:r>
              <a:rPr lang="en-US" sz="2000" dirty="0"/>
              <a:t>Complaint filed</a:t>
            </a:r>
          </a:p>
        </p:txBody>
      </p:sp>
      <p:sp>
        <p:nvSpPr>
          <p:cNvPr id="10" name="TextBox 9">
            <a:extLst>
              <a:ext uri="{FF2B5EF4-FFF2-40B4-BE49-F238E27FC236}">
                <a16:creationId xmlns:a16="http://schemas.microsoft.com/office/drawing/2014/main" id="{E0ECA78A-7A9D-BB40-B13E-B287F1F64DC2}"/>
              </a:ext>
            </a:extLst>
          </p:cNvPr>
          <p:cNvSpPr txBox="1"/>
          <p:nvPr/>
        </p:nvSpPr>
        <p:spPr>
          <a:xfrm>
            <a:off x="3988427" y="6428262"/>
            <a:ext cx="2488502" cy="400110"/>
          </a:xfrm>
          <a:prstGeom prst="rect">
            <a:avLst/>
          </a:prstGeom>
          <a:noFill/>
        </p:spPr>
        <p:txBody>
          <a:bodyPr wrap="none" rtlCol="0">
            <a:spAutoFit/>
          </a:bodyPr>
          <a:lstStyle/>
          <a:p>
            <a:r>
              <a:rPr lang="en-US" sz="2000" dirty="0"/>
              <a:t>District Court decision</a:t>
            </a:r>
          </a:p>
        </p:txBody>
      </p:sp>
      <p:sp>
        <p:nvSpPr>
          <p:cNvPr id="11" name="Rounded Rectangle 10">
            <a:extLst>
              <a:ext uri="{FF2B5EF4-FFF2-40B4-BE49-F238E27FC236}">
                <a16:creationId xmlns:a16="http://schemas.microsoft.com/office/drawing/2014/main" id="{C51AE78C-0167-F143-9675-B9D9A0619567}"/>
              </a:ext>
            </a:extLst>
          </p:cNvPr>
          <p:cNvSpPr/>
          <p:nvPr/>
        </p:nvSpPr>
        <p:spPr>
          <a:xfrm>
            <a:off x="5013826" y="3429000"/>
            <a:ext cx="437703" cy="1681940"/>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B6BBCB33-A01F-834A-B2D4-14A7F6E801F8}"/>
              </a:ext>
            </a:extLst>
          </p:cNvPr>
          <p:cNvCxnSpPr>
            <a:cxnSpLocks/>
          </p:cNvCxnSpPr>
          <p:nvPr/>
        </p:nvCxnSpPr>
        <p:spPr>
          <a:xfrm flipV="1">
            <a:off x="5013826" y="5160263"/>
            <a:ext cx="218851" cy="128674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6E6554DA-F96F-BB45-ADB0-41C9402C2EC2}"/>
              </a:ext>
            </a:extLst>
          </p:cNvPr>
          <p:cNvCxnSpPr>
            <a:cxnSpLocks/>
          </p:cNvCxnSpPr>
          <p:nvPr/>
        </p:nvCxnSpPr>
        <p:spPr>
          <a:xfrm flipV="1">
            <a:off x="1650124" y="5177622"/>
            <a:ext cx="1158396" cy="115894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F64223BA-222E-35C2-6555-84BDB037E486}"/>
              </a:ext>
            </a:extLst>
          </p:cNvPr>
          <p:cNvSpPr/>
          <p:nvPr/>
        </p:nvSpPr>
        <p:spPr>
          <a:xfrm>
            <a:off x="7447899" y="4215739"/>
            <a:ext cx="437703" cy="893257"/>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36231CB-D945-94F5-EB3F-16BC48EF6EBE}"/>
              </a:ext>
            </a:extLst>
          </p:cNvPr>
          <p:cNvSpPr txBox="1"/>
          <p:nvPr/>
        </p:nvSpPr>
        <p:spPr>
          <a:xfrm>
            <a:off x="3049738" y="394151"/>
            <a:ext cx="5351786" cy="400110"/>
          </a:xfrm>
          <a:prstGeom prst="rect">
            <a:avLst/>
          </a:prstGeom>
          <a:noFill/>
        </p:spPr>
        <p:txBody>
          <a:bodyPr wrap="none" rtlCol="0">
            <a:spAutoFit/>
          </a:bodyPr>
          <a:lstStyle/>
          <a:p>
            <a:r>
              <a:rPr lang="en-US" sz="2000" dirty="0"/>
              <a:t>US Supreme Court affirms by equally divided vote</a:t>
            </a:r>
          </a:p>
        </p:txBody>
      </p:sp>
      <p:cxnSp>
        <p:nvCxnSpPr>
          <p:cNvPr id="15" name="Straight Arrow Connector 14">
            <a:extLst>
              <a:ext uri="{FF2B5EF4-FFF2-40B4-BE49-F238E27FC236}">
                <a16:creationId xmlns:a16="http://schemas.microsoft.com/office/drawing/2014/main" id="{B3C5F165-F186-9979-B526-75C93A620C41}"/>
              </a:ext>
            </a:extLst>
          </p:cNvPr>
          <p:cNvCxnSpPr>
            <a:cxnSpLocks/>
          </p:cNvCxnSpPr>
          <p:nvPr/>
        </p:nvCxnSpPr>
        <p:spPr>
          <a:xfrm>
            <a:off x="5451529" y="843583"/>
            <a:ext cx="2190813" cy="336888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091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table, Excel&#10;&#10;Description automatically generated">
            <a:extLst>
              <a:ext uri="{FF2B5EF4-FFF2-40B4-BE49-F238E27FC236}">
                <a16:creationId xmlns:a16="http://schemas.microsoft.com/office/drawing/2014/main" id="{2E54591D-3D8D-BBA3-8012-2DB6DC647A21}"/>
              </a:ext>
            </a:extLst>
          </p:cNvPr>
          <p:cNvPicPr>
            <a:picLocks noChangeAspect="1"/>
          </p:cNvPicPr>
          <p:nvPr/>
        </p:nvPicPr>
        <p:blipFill>
          <a:blip r:embed="rId2"/>
          <a:stretch>
            <a:fillRect/>
          </a:stretch>
        </p:blipFill>
        <p:spPr>
          <a:xfrm>
            <a:off x="0" y="1958189"/>
            <a:ext cx="9144000" cy="2941620"/>
          </a:xfrm>
          <a:prstGeom prst="rect">
            <a:avLst/>
          </a:prstGeom>
        </p:spPr>
      </p:pic>
    </p:spTree>
    <p:extLst>
      <p:ext uri="{BB962C8B-B14F-4D97-AF65-F5344CB8AC3E}">
        <p14:creationId xmlns:p14="http://schemas.microsoft.com/office/powerpoint/2010/main" val="2499010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051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6AE863A-F9CD-C209-4977-D994FA7D6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912" y="167200"/>
            <a:ext cx="6483927" cy="6547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025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iCalc - Wikipedia">
            <a:extLst>
              <a:ext uri="{FF2B5EF4-FFF2-40B4-BE49-F238E27FC236}">
                <a16:creationId xmlns:a16="http://schemas.microsoft.com/office/drawing/2014/main" id="{62AB3743-E945-4864-8096-1B046B79CD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513114"/>
            <a:ext cx="71120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99A7763-06A6-8E88-8422-DA9C6727A606}"/>
              </a:ext>
            </a:extLst>
          </p:cNvPr>
          <p:cNvSpPr>
            <a:spLocks noGrp="1"/>
          </p:cNvSpPr>
          <p:nvPr>
            <p:ph type="title"/>
          </p:nvPr>
        </p:nvSpPr>
        <p:spPr/>
        <p:txBody>
          <a:bodyPr/>
          <a:lstStyle/>
          <a:p>
            <a:r>
              <a:rPr lang="en-US" dirty="0" err="1"/>
              <a:t>Visicalc</a:t>
            </a:r>
            <a:endParaRPr lang="en-US" dirty="0"/>
          </a:p>
        </p:txBody>
      </p:sp>
    </p:spTree>
    <p:extLst>
      <p:ext uri="{BB962C8B-B14F-4D97-AF65-F5344CB8AC3E}">
        <p14:creationId xmlns:p14="http://schemas.microsoft.com/office/powerpoint/2010/main" val="3193267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4B96B7-02DD-53D9-F641-390AC1F874F2}"/>
              </a:ext>
            </a:extLst>
          </p:cNvPr>
          <p:cNvSpPr>
            <a:spLocks noGrp="1"/>
          </p:cNvSpPr>
          <p:nvPr>
            <p:ph type="title"/>
          </p:nvPr>
        </p:nvSpPr>
        <p:spPr/>
        <p:txBody>
          <a:bodyPr/>
          <a:lstStyle/>
          <a:p>
            <a:r>
              <a:rPr lang="en-US" dirty="0"/>
              <a:t>Life Cycle</a:t>
            </a:r>
          </a:p>
        </p:txBody>
      </p:sp>
      <p:sp>
        <p:nvSpPr>
          <p:cNvPr id="4" name="Content Placeholder 3">
            <a:extLst>
              <a:ext uri="{FF2B5EF4-FFF2-40B4-BE49-F238E27FC236}">
                <a16:creationId xmlns:a16="http://schemas.microsoft.com/office/drawing/2014/main" id="{BFF767FC-6E91-3DF7-1610-A86B74BBF853}"/>
              </a:ext>
            </a:extLst>
          </p:cNvPr>
          <p:cNvSpPr>
            <a:spLocks noGrp="1"/>
          </p:cNvSpPr>
          <p:nvPr>
            <p:ph idx="1"/>
          </p:nvPr>
        </p:nvSpPr>
        <p:spPr/>
        <p:txBody>
          <a:bodyPr>
            <a:normAutofit/>
          </a:bodyPr>
          <a:lstStyle/>
          <a:p>
            <a:pPr algn="l"/>
            <a:r>
              <a:rPr lang="en-US" sz="2400" b="0" i="0" u="none" strike="noStrike" dirty="0">
                <a:solidFill>
                  <a:srgbClr val="242424"/>
                </a:solidFill>
                <a:effectLst/>
                <a:latin typeface="source-serif-pro"/>
              </a:rPr>
              <a:t>“Eventually VisiCalc was losing to newcomer Lotus’ 1–2–3 spreadsheet, created by two former VisiCalc employees. Lotus was packed with more features that took advantage the PC increased memory, screen, and performance.</a:t>
            </a:r>
          </a:p>
          <a:p>
            <a:pPr algn="l"/>
            <a:r>
              <a:rPr lang="en-US" sz="2400" b="0" i="0" u="none" strike="noStrike" dirty="0">
                <a:solidFill>
                  <a:srgbClr val="242424"/>
                </a:solidFill>
                <a:effectLst/>
                <a:latin typeface="source-serif-pro"/>
              </a:rPr>
              <a:t>“Considered the first ‘life cycle’ software, VisiCalc was created in ‘78, released in ’79, peaked in ‘82 and was done by ’85. By 1985 Lotus acquired the insolvent, nearly dead VisiCalc.”</a:t>
            </a:r>
          </a:p>
          <a:p>
            <a:pPr algn="l"/>
            <a:r>
              <a:rPr lang="en-US" sz="2400" dirty="0">
                <a:solidFill>
                  <a:srgbClr val="242424"/>
                </a:solidFill>
                <a:latin typeface="source-serif-pro"/>
              </a:rPr>
              <a:t>Source:  Ryan Crosbie, “The Story of </a:t>
            </a:r>
            <a:r>
              <a:rPr lang="en-US" sz="2400" dirty="0" err="1">
                <a:solidFill>
                  <a:srgbClr val="242424"/>
                </a:solidFill>
                <a:latin typeface="source-serif-pro"/>
              </a:rPr>
              <a:t>Visicalc</a:t>
            </a:r>
            <a:r>
              <a:rPr lang="en-US" sz="2400" dirty="0">
                <a:solidFill>
                  <a:srgbClr val="242424"/>
                </a:solidFill>
                <a:latin typeface="source-serif-pro"/>
              </a:rPr>
              <a:t>” (2017) https://</a:t>
            </a:r>
            <a:r>
              <a:rPr lang="en-US" sz="2400" dirty="0" err="1">
                <a:solidFill>
                  <a:srgbClr val="242424"/>
                </a:solidFill>
                <a:latin typeface="source-serif-pro"/>
              </a:rPr>
              <a:t>medium.com</a:t>
            </a:r>
            <a:r>
              <a:rPr lang="en-US" sz="2400" dirty="0">
                <a:solidFill>
                  <a:srgbClr val="242424"/>
                </a:solidFill>
                <a:latin typeface="source-serif-pro"/>
              </a:rPr>
              <a:t>/@</a:t>
            </a:r>
            <a:r>
              <a:rPr lang="en-US" sz="2400" dirty="0" err="1">
                <a:solidFill>
                  <a:srgbClr val="242424"/>
                </a:solidFill>
                <a:latin typeface="source-serif-pro"/>
              </a:rPr>
              <a:t>ryancrosbie</a:t>
            </a:r>
            <a:r>
              <a:rPr lang="en-US" sz="2400" dirty="0">
                <a:solidFill>
                  <a:srgbClr val="242424"/>
                </a:solidFill>
                <a:latin typeface="source-serif-pro"/>
              </a:rPr>
              <a:t>/the-story-of-visicalc-9c9322350210</a:t>
            </a:r>
            <a:endParaRPr lang="en-US" sz="2400" b="0" i="0" u="none" strike="noStrike" dirty="0">
              <a:solidFill>
                <a:srgbClr val="242424"/>
              </a:solidFill>
              <a:effectLst/>
              <a:latin typeface="source-serif-pro"/>
            </a:endParaRPr>
          </a:p>
          <a:p>
            <a:endParaRPr lang="en-US" sz="2400" dirty="0"/>
          </a:p>
        </p:txBody>
      </p:sp>
    </p:spTree>
    <p:extLst>
      <p:ext uri="{BB962C8B-B14F-4D97-AF65-F5344CB8AC3E}">
        <p14:creationId xmlns:p14="http://schemas.microsoft.com/office/powerpoint/2010/main" val="1448182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2547" y="5693709"/>
            <a:ext cx="8160440" cy="0"/>
          </a:xfrm>
          <a:prstGeom prst="line">
            <a:avLst/>
          </a:prstGeom>
          <a:ln>
            <a:solidFill>
              <a:schemeClr val="tx1"/>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603933"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235950"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397625"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726467"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909638"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12265" y="5940425"/>
            <a:ext cx="652643" cy="369332"/>
          </a:xfrm>
          <a:prstGeom prst="rect">
            <a:avLst/>
          </a:prstGeom>
          <a:noFill/>
        </p:spPr>
        <p:txBody>
          <a:bodyPr wrap="none" rtlCol="0">
            <a:spAutoFit/>
          </a:bodyPr>
          <a:lstStyle/>
          <a:p>
            <a:r>
              <a:rPr lang="en-US" dirty="0"/>
              <a:t>1970</a:t>
            </a:r>
          </a:p>
        </p:txBody>
      </p:sp>
      <p:sp>
        <p:nvSpPr>
          <p:cNvPr id="16" name="TextBox 15"/>
          <p:cNvSpPr txBox="1"/>
          <p:nvPr/>
        </p:nvSpPr>
        <p:spPr>
          <a:xfrm>
            <a:off x="7909628" y="5953819"/>
            <a:ext cx="652643" cy="369332"/>
          </a:xfrm>
          <a:prstGeom prst="rect">
            <a:avLst/>
          </a:prstGeom>
          <a:noFill/>
        </p:spPr>
        <p:txBody>
          <a:bodyPr wrap="none" rtlCol="0">
            <a:spAutoFit/>
          </a:bodyPr>
          <a:lstStyle/>
          <a:p>
            <a:r>
              <a:rPr lang="en-US" dirty="0"/>
              <a:t>2010</a:t>
            </a:r>
          </a:p>
        </p:txBody>
      </p:sp>
      <p:sp>
        <p:nvSpPr>
          <p:cNvPr id="17" name="TextBox 16"/>
          <p:cNvSpPr txBox="1"/>
          <p:nvPr/>
        </p:nvSpPr>
        <p:spPr>
          <a:xfrm>
            <a:off x="6071303" y="5953819"/>
            <a:ext cx="652643" cy="369332"/>
          </a:xfrm>
          <a:prstGeom prst="rect">
            <a:avLst/>
          </a:prstGeom>
          <a:noFill/>
        </p:spPr>
        <p:txBody>
          <a:bodyPr wrap="none" rtlCol="0">
            <a:spAutoFit/>
          </a:bodyPr>
          <a:lstStyle/>
          <a:p>
            <a:r>
              <a:rPr lang="en-US" dirty="0"/>
              <a:t>2000</a:t>
            </a:r>
          </a:p>
        </p:txBody>
      </p:sp>
      <p:sp>
        <p:nvSpPr>
          <p:cNvPr id="18" name="TextBox 17"/>
          <p:cNvSpPr txBox="1"/>
          <p:nvPr/>
        </p:nvSpPr>
        <p:spPr>
          <a:xfrm>
            <a:off x="2400145" y="5955936"/>
            <a:ext cx="652643" cy="369332"/>
          </a:xfrm>
          <a:prstGeom prst="rect">
            <a:avLst/>
          </a:prstGeom>
          <a:noFill/>
        </p:spPr>
        <p:txBody>
          <a:bodyPr wrap="none" rtlCol="0">
            <a:spAutoFit/>
          </a:bodyPr>
          <a:lstStyle/>
          <a:p>
            <a:r>
              <a:rPr lang="en-US" dirty="0"/>
              <a:t>1980</a:t>
            </a:r>
          </a:p>
        </p:txBody>
      </p:sp>
      <p:sp>
        <p:nvSpPr>
          <p:cNvPr id="19" name="TextBox 18"/>
          <p:cNvSpPr txBox="1"/>
          <p:nvPr/>
        </p:nvSpPr>
        <p:spPr>
          <a:xfrm>
            <a:off x="4277611" y="5940425"/>
            <a:ext cx="652643" cy="369332"/>
          </a:xfrm>
          <a:prstGeom prst="rect">
            <a:avLst/>
          </a:prstGeom>
          <a:noFill/>
        </p:spPr>
        <p:txBody>
          <a:bodyPr wrap="none" rtlCol="0">
            <a:spAutoFit/>
          </a:bodyPr>
          <a:lstStyle/>
          <a:p>
            <a:r>
              <a:rPr lang="en-US" dirty="0"/>
              <a:t>1990</a:t>
            </a:r>
          </a:p>
        </p:txBody>
      </p:sp>
      <p:cxnSp>
        <p:nvCxnSpPr>
          <p:cNvPr id="20" name="Straight Connector 19"/>
          <p:cNvCxnSpPr/>
          <p:nvPr/>
        </p:nvCxnSpPr>
        <p:spPr>
          <a:xfrm>
            <a:off x="2164107" y="4796390"/>
            <a:ext cx="2766147" cy="0"/>
          </a:xfrm>
          <a:prstGeom prst="line">
            <a:avLst/>
          </a:prstGeom>
          <a:ln>
            <a:solidFill>
              <a:srgbClr val="660066"/>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149586" y="3898900"/>
            <a:ext cx="3176766" cy="0"/>
          </a:xfrm>
          <a:prstGeom prst="line">
            <a:avLst/>
          </a:prstGeom>
          <a:ln>
            <a:solidFill>
              <a:srgbClr val="0000FF"/>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414112" y="4796390"/>
            <a:ext cx="870626" cy="369332"/>
          </a:xfrm>
          <a:prstGeom prst="rect">
            <a:avLst/>
          </a:prstGeom>
          <a:noFill/>
        </p:spPr>
        <p:txBody>
          <a:bodyPr wrap="none" rtlCol="0">
            <a:spAutoFit/>
          </a:bodyPr>
          <a:lstStyle/>
          <a:p>
            <a:r>
              <a:rPr lang="en-US" dirty="0" err="1">
                <a:solidFill>
                  <a:srgbClr val="660066"/>
                </a:solidFill>
              </a:rPr>
              <a:t>Visicalc</a:t>
            </a:r>
            <a:endParaRPr lang="en-US" dirty="0">
              <a:solidFill>
                <a:srgbClr val="660066"/>
              </a:solidFill>
            </a:endParaRPr>
          </a:p>
        </p:txBody>
      </p:sp>
      <p:sp>
        <p:nvSpPr>
          <p:cNvPr id="31" name="TextBox 30"/>
          <p:cNvSpPr txBox="1"/>
          <p:nvPr/>
        </p:nvSpPr>
        <p:spPr>
          <a:xfrm>
            <a:off x="3437138" y="3898900"/>
            <a:ext cx="1095485" cy="369332"/>
          </a:xfrm>
          <a:prstGeom prst="rect">
            <a:avLst/>
          </a:prstGeom>
          <a:noFill/>
        </p:spPr>
        <p:txBody>
          <a:bodyPr wrap="none" rtlCol="0">
            <a:spAutoFit/>
          </a:bodyPr>
          <a:lstStyle/>
          <a:p>
            <a:r>
              <a:rPr lang="en-US" dirty="0">
                <a:solidFill>
                  <a:srgbClr val="0000FF"/>
                </a:solidFill>
              </a:rPr>
              <a:t>Lotus 123</a:t>
            </a:r>
          </a:p>
        </p:txBody>
      </p:sp>
    </p:spTree>
    <p:extLst>
      <p:ext uri="{BB962C8B-B14F-4D97-AF65-F5344CB8AC3E}">
        <p14:creationId xmlns:p14="http://schemas.microsoft.com/office/powerpoint/2010/main" val="187370259"/>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1-2-3</a:t>
            </a:r>
          </a:p>
        </p:txBody>
      </p:sp>
      <p:sp>
        <p:nvSpPr>
          <p:cNvPr id="3" name="Content Placeholder 2"/>
          <p:cNvSpPr>
            <a:spLocks noGrp="1"/>
          </p:cNvSpPr>
          <p:nvPr>
            <p:ph idx="1"/>
          </p:nvPr>
        </p:nvSpPr>
        <p:spPr/>
        <p:txBody>
          <a:bodyPr/>
          <a:lstStyle/>
          <a:p>
            <a:endParaRPr lang="en-US"/>
          </a:p>
        </p:txBody>
      </p:sp>
      <p:pic>
        <p:nvPicPr>
          <p:cNvPr id="4" name="Picture 3" descr="Macintosh HD:Users:bensobel:Dropbox:lotusborland screenshots:123.jpg"/>
          <p:cNvPicPr/>
          <p:nvPr/>
        </p:nvPicPr>
        <p:blipFill>
          <a:blip r:embed="rId3">
            <a:extLst>
              <a:ext uri="{28A0092B-C50C-407E-A947-70E740481C1C}">
                <a14:useLocalDpi xmlns:a14="http://schemas.microsoft.com/office/drawing/2010/main" val="0"/>
              </a:ext>
            </a:extLst>
          </a:blip>
          <a:srcRect/>
          <a:stretch>
            <a:fillRect/>
          </a:stretch>
        </p:blipFill>
        <p:spPr bwMode="auto">
          <a:xfrm>
            <a:off x="402505" y="1203455"/>
            <a:ext cx="8338991" cy="5455331"/>
          </a:xfrm>
          <a:prstGeom prst="rect">
            <a:avLst/>
          </a:prstGeom>
          <a:noFill/>
          <a:ln>
            <a:noFill/>
          </a:ln>
        </p:spPr>
      </p:pic>
      <p:pic>
        <p:nvPicPr>
          <p:cNvPr id="5" name="Picture 4" descr="Harvard Law School shield bearing the legend &quot;Veritas&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457" y="136604"/>
            <a:ext cx="408082" cy="473577"/>
          </a:xfrm>
          <a:prstGeom prst="rect">
            <a:avLst/>
          </a:prstGeom>
        </p:spPr>
      </p:pic>
      <p:pic>
        <p:nvPicPr>
          <p:cNvPr id="6" name="Picture 5" descr="CopyrightX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5881" y="136604"/>
            <a:ext cx="1272733" cy="454548"/>
          </a:xfrm>
          <a:prstGeom prst="rect">
            <a:avLst/>
          </a:prstGeom>
        </p:spPr>
      </p:pic>
    </p:spTree>
    <p:extLst>
      <p:ext uri="{BB962C8B-B14F-4D97-AF65-F5344CB8AC3E}">
        <p14:creationId xmlns:p14="http://schemas.microsoft.com/office/powerpoint/2010/main" val="125928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2547" y="5693709"/>
            <a:ext cx="8160440" cy="0"/>
          </a:xfrm>
          <a:prstGeom prst="line">
            <a:avLst/>
          </a:prstGeom>
          <a:ln>
            <a:solidFill>
              <a:schemeClr val="tx1"/>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603933"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235950"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397625"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726467" y="5559639"/>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909638" y="5546245"/>
            <a:ext cx="0" cy="39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12265" y="5940425"/>
            <a:ext cx="652643" cy="369332"/>
          </a:xfrm>
          <a:prstGeom prst="rect">
            <a:avLst/>
          </a:prstGeom>
          <a:noFill/>
        </p:spPr>
        <p:txBody>
          <a:bodyPr wrap="none" rtlCol="0">
            <a:spAutoFit/>
          </a:bodyPr>
          <a:lstStyle/>
          <a:p>
            <a:r>
              <a:rPr lang="en-US" dirty="0"/>
              <a:t>1970</a:t>
            </a:r>
          </a:p>
        </p:txBody>
      </p:sp>
      <p:sp>
        <p:nvSpPr>
          <p:cNvPr id="16" name="TextBox 15"/>
          <p:cNvSpPr txBox="1"/>
          <p:nvPr/>
        </p:nvSpPr>
        <p:spPr>
          <a:xfrm>
            <a:off x="7909628" y="5953819"/>
            <a:ext cx="652643" cy="369332"/>
          </a:xfrm>
          <a:prstGeom prst="rect">
            <a:avLst/>
          </a:prstGeom>
          <a:noFill/>
        </p:spPr>
        <p:txBody>
          <a:bodyPr wrap="none" rtlCol="0">
            <a:spAutoFit/>
          </a:bodyPr>
          <a:lstStyle/>
          <a:p>
            <a:r>
              <a:rPr lang="en-US" dirty="0"/>
              <a:t>2010</a:t>
            </a:r>
          </a:p>
        </p:txBody>
      </p:sp>
      <p:sp>
        <p:nvSpPr>
          <p:cNvPr id="17" name="TextBox 16"/>
          <p:cNvSpPr txBox="1"/>
          <p:nvPr/>
        </p:nvSpPr>
        <p:spPr>
          <a:xfrm>
            <a:off x="6071303" y="5953819"/>
            <a:ext cx="652643" cy="369332"/>
          </a:xfrm>
          <a:prstGeom prst="rect">
            <a:avLst/>
          </a:prstGeom>
          <a:noFill/>
        </p:spPr>
        <p:txBody>
          <a:bodyPr wrap="none" rtlCol="0">
            <a:spAutoFit/>
          </a:bodyPr>
          <a:lstStyle/>
          <a:p>
            <a:r>
              <a:rPr lang="en-US" dirty="0"/>
              <a:t>2000</a:t>
            </a:r>
          </a:p>
        </p:txBody>
      </p:sp>
      <p:sp>
        <p:nvSpPr>
          <p:cNvPr id="18" name="TextBox 17"/>
          <p:cNvSpPr txBox="1"/>
          <p:nvPr/>
        </p:nvSpPr>
        <p:spPr>
          <a:xfrm>
            <a:off x="2400145" y="5955936"/>
            <a:ext cx="652643" cy="369332"/>
          </a:xfrm>
          <a:prstGeom prst="rect">
            <a:avLst/>
          </a:prstGeom>
          <a:noFill/>
        </p:spPr>
        <p:txBody>
          <a:bodyPr wrap="none" rtlCol="0">
            <a:spAutoFit/>
          </a:bodyPr>
          <a:lstStyle/>
          <a:p>
            <a:r>
              <a:rPr lang="en-US" dirty="0"/>
              <a:t>1980</a:t>
            </a:r>
          </a:p>
        </p:txBody>
      </p:sp>
      <p:sp>
        <p:nvSpPr>
          <p:cNvPr id="19" name="TextBox 18"/>
          <p:cNvSpPr txBox="1"/>
          <p:nvPr/>
        </p:nvSpPr>
        <p:spPr>
          <a:xfrm>
            <a:off x="4277611" y="5940425"/>
            <a:ext cx="652643" cy="369332"/>
          </a:xfrm>
          <a:prstGeom prst="rect">
            <a:avLst/>
          </a:prstGeom>
          <a:noFill/>
        </p:spPr>
        <p:txBody>
          <a:bodyPr wrap="none" rtlCol="0">
            <a:spAutoFit/>
          </a:bodyPr>
          <a:lstStyle/>
          <a:p>
            <a:r>
              <a:rPr lang="en-US" dirty="0"/>
              <a:t>1990</a:t>
            </a:r>
          </a:p>
        </p:txBody>
      </p:sp>
      <p:cxnSp>
        <p:nvCxnSpPr>
          <p:cNvPr id="20" name="Straight Connector 19"/>
          <p:cNvCxnSpPr/>
          <p:nvPr/>
        </p:nvCxnSpPr>
        <p:spPr>
          <a:xfrm>
            <a:off x="2164107" y="4796390"/>
            <a:ext cx="2766147" cy="0"/>
          </a:xfrm>
          <a:prstGeom prst="line">
            <a:avLst/>
          </a:prstGeom>
          <a:ln>
            <a:solidFill>
              <a:srgbClr val="660066"/>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149586" y="3898900"/>
            <a:ext cx="3176766" cy="0"/>
          </a:xfrm>
          <a:prstGeom prst="line">
            <a:avLst/>
          </a:prstGeom>
          <a:ln>
            <a:solidFill>
              <a:srgbClr val="0000FF"/>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414112" y="4796390"/>
            <a:ext cx="870626" cy="369332"/>
          </a:xfrm>
          <a:prstGeom prst="rect">
            <a:avLst/>
          </a:prstGeom>
          <a:noFill/>
        </p:spPr>
        <p:txBody>
          <a:bodyPr wrap="none" rtlCol="0">
            <a:spAutoFit/>
          </a:bodyPr>
          <a:lstStyle/>
          <a:p>
            <a:r>
              <a:rPr lang="en-US" dirty="0" err="1">
                <a:solidFill>
                  <a:srgbClr val="660066"/>
                </a:solidFill>
              </a:rPr>
              <a:t>Visicalc</a:t>
            </a:r>
            <a:endParaRPr lang="en-US" dirty="0">
              <a:solidFill>
                <a:srgbClr val="660066"/>
              </a:solidFill>
            </a:endParaRPr>
          </a:p>
        </p:txBody>
      </p:sp>
      <p:sp>
        <p:nvSpPr>
          <p:cNvPr id="31" name="TextBox 30"/>
          <p:cNvSpPr txBox="1"/>
          <p:nvPr/>
        </p:nvSpPr>
        <p:spPr>
          <a:xfrm>
            <a:off x="3437138" y="3898900"/>
            <a:ext cx="1095485" cy="369332"/>
          </a:xfrm>
          <a:prstGeom prst="rect">
            <a:avLst/>
          </a:prstGeom>
          <a:noFill/>
        </p:spPr>
        <p:txBody>
          <a:bodyPr wrap="none" rtlCol="0">
            <a:spAutoFit/>
          </a:bodyPr>
          <a:lstStyle/>
          <a:p>
            <a:r>
              <a:rPr lang="en-US" dirty="0">
                <a:solidFill>
                  <a:srgbClr val="0000FF"/>
                </a:solidFill>
              </a:rPr>
              <a:t>Lotus 123</a:t>
            </a:r>
          </a:p>
        </p:txBody>
      </p:sp>
    </p:spTree>
    <p:extLst>
      <p:ext uri="{BB962C8B-B14F-4D97-AF65-F5344CB8AC3E}">
        <p14:creationId xmlns:p14="http://schemas.microsoft.com/office/powerpoint/2010/main" val="1574748551"/>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4855</TotalTime>
  <Words>942</Words>
  <Application>Microsoft Macintosh PowerPoint</Application>
  <PresentationFormat>On-screen Show (4:3)</PresentationFormat>
  <Paragraphs>213</Paragraphs>
  <Slides>33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source-serif-pro</vt:lpstr>
      <vt:lpstr>Office Theme</vt:lpstr>
      <vt:lpstr>Spreadsheets</vt:lpstr>
      <vt:lpstr>PowerPoint Presentation</vt:lpstr>
      <vt:lpstr>PowerPoint Presentation</vt:lpstr>
      <vt:lpstr>PowerPoint Presentation</vt:lpstr>
      <vt:lpstr>Visicalc</vt:lpstr>
      <vt:lpstr>Life Cycle</vt:lpstr>
      <vt:lpstr>PowerPoint Presentation</vt:lpstr>
      <vt:lpstr>1-2-3</vt:lpstr>
      <vt:lpstr>PowerPoint Presentation</vt:lpstr>
      <vt:lpstr>PowerPoint Presentation</vt:lpstr>
      <vt:lpstr>PowerPoint Presentation</vt:lpstr>
      <vt:lpstr>Quattro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Possible Arguments for Borland</vt:lpstr>
      <vt:lpstr>District Court decision</vt:lpstr>
      <vt:lpstr>Possible Arguments for Borland</vt:lpstr>
      <vt:lpstr>First Circuit </vt:lpstr>
      <vt:lpstr>Possible Arguments for Borland</vt:lpstr>
      <vt:lpstr>Possible Arguments for Borland</vt:lpstr>
      <vt:lpstr>Possible Arguments for Borland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Lotus v. Borland</dc:title>
  <dc:creator>Ben Sobel</dc:creator>
  <cp:lastModifiedBy>Terry Fisher</cp:lastModifiedBy>
  <cp:revision>92</cp:revision>
  <dcterms:created xsi:type="dcterms:W3CDTF">2016-02-02T18:46:16Z</dcterms:created>
  <dcterms:modified xsi:type="dcterms:W3CDTF">2023-11-18T14:12:15Z</dcterms:modified>
</cp:coreProperties>
</file>