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61" r:id="rId5"/>
    <p:sldId id="268" r:id="rId6"/>
    <p:sldId id="262" r:id="rId7"/>
    <p:sldId id="271" r:id="rId8"/>
    <p:sldId id="272" r:id="rId9"/>
    <p:sldId id="273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/>
    <p:restoredTop sz="96327"/>
  </p:normalViewPr>
  <p:slideViewPr>
    <p:cSldViewPr snapToGrid="0" snapToObjects="1" showGuides="1">
      <p:cViewPr varScale="1">
        <p:scale>
          <a:sx n="112" d="100"/>
          <a:sy n="112" d="100"/>
        </p:scale>
        <p:origin x="43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of investments (in billion U.S. dollars)</c:v>
                </c:pt>
              </c:strCache>
            </c:strRef>
          </c:tx>
          <c:spPr>
            <a:solidFill>
              <a:srgbClr val="2876DD"/>
            </a:solidFill>
            <a:ln>
              <a:solidFill>
                <a:srgbClr val="2876DD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H1 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8.1</c:v>
                </c:pt>
                <c:pt idx="1">
                  <c:v>3.7</c:v>
                </c:pt>
                <c:pt idx="2">
                  <c:v>10.7</c:v>
                </c:pt>
                <c:pt idx="3">
                  <c:v>12</c:v>
                </c:pt>
                <c:pt idx="4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0-AB4B-A8BB-D2A042DE8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Number of deals</c:v>
                </c:pt>
              </c:strCache>
            </c:strRef>
          </c:tx>
          <c:spPr>
            <a:ln>
              <a:solidFill>
                <a:srgbClr val="0F283E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H1 2022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209</c:v>
                </c:pt>
                <c:pt idx="1">
                  <c:v>221</c:v>
                </c:pt>
                <c:pt idx="2">
                  <c:v>256</c:v>
                </c:pt>
                <c:pt idx="3">
                  <c:v>357</c:v>
                </c:pt>
                <c:pt idx="4">
                  <c:v>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30-AB4B-A8BB-D2A042DE8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3823333"/>
        <c:axId val="2076805684"/>
      </c:line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>
                    <a:solidFill>
                      <a:srgbClr val="000000"/>
                    </a:solidFill>
                    <a:latin typeface="Calibri"/>
                  </a:rPr>
                  <a:t>Value in billion U.S. dollars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7451136"/>
        <c:crosses val="autoZero"/>
        <c:crossBetween val="between"/>
      </c:valAx>
      <c:valAx>
        <c:axId val="2076805684"/>
        <c:scaling>
          <c:orientation val="minMax"/>
        </c:scaling>
        <c:delete val="0"/>
        <c:axPos val="r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>
                    <a:solidFill>
                      <a:srgbClr val="000000"/>
                    </a:solidFill>
                    <a:latin typeface="Calibri"/>
                  </a:rPr>
                  <a:t>Volume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1713823333"/>
        <c:crosses val="max"/>
        <c:crossBetween val="between"/>
      </c:valAx>
      <c:catAx>
        <c:axId val="1713823333"/>
        <c:scaling>
          <c:orientation val="minMax"/>
        </c:scaling>
        <c:delete val="1"/>
        <c:axPos val="b"/>
        <c:majorGridlines/>
        <c:minorGridlines/>
        <c:numFmt formatCode="General" sourceLinked="1"/>
        <c:majorTickMark val="out"/>
        <c:minorTickMark val="none"/>
        <c:tickLblPos val="high"/>
        <c:crossAx val="2076805684"/>
        <c:crosses val="autoZero"/>
        <c:auto val="0"/>
        <c:lblAlgn val="ctr"/>
        <c:lblOffset val="100"/>
        <c:noMultiLvlLbl val="0"/>
      </c:catAx>
    </c:plotArea>
    <c:legend>
      <c:legendPos val="t"/>
      <c:overlay val="0"/>
      <c:txPr>
        <a:bodyPr/>
        <a:lstStyle/>
        <a:p>
          <a:pPr>
            <a:defRPr sz="1000" smtId="4294967295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1AD9-7B5A-7F42-9493-E44EE43F0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714BC-B8E2-E543-A7F6-4BB75714E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DD3BD-9778-324F-9CD4-34551EB1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C17C9-59BB-CD47-B0E8-09914EB8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D862C-26FB-B946-8C68-B9DD1F31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5C07-E934-9F4B-96B0-AB9B4598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60903-B776-B24E-9066-BD2B9664D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93FF-7592-B843-9AB4-846CD2CE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2214D-36AB-2045-B873-1449A47E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DA5DE-BE37-7447-ABF1-9C8E34CB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DF86-5BB3-464B-8C6A-89C68FEC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08C93-6BDC-1846-A5A8-708B39A43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699D-0A8C-8A4A-8C3A-0A0E1404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F299-53D3-7E4E-A49C-640B7447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0EB71-8B52-554D-80F9-88DD5BF5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BB46-168C-1248-BBD3-5F80381A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D2DC-E70F-CE46-BCB2-F17BDB71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395B9-4752-2B4D-B4A2-415E5B48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B6AD-9D8A-6F47-B4ED-5C8E55B7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0877-4B23-C842-B98C-1A1E00A8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8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1FA9-4C40-C14E-A876-8BDF994A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108EA-45A2-9044-B13B-8A3FF964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414D-30D0-AD48-9A7D-E9CF197D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33800-5D47-484E-BC88-B90B7456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1F653-5173-D24B-B17C-C0631970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1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48B1-66E0-9C49-B9FE-569E9D6C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8E95-18E3-E746-9BC7-86892A901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1012C-A4DC-F24D-88BE-D48E01527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290C6-FFBD-1B43-BD50-DB39120D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05371-04E8-3848-9495-D427CE41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1A1EF-37A8-F246-90F5-3ACC63C9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060B-4FE3-C944-96ED-7473F928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D211F-C7CF-0344-8FB8-ECB45C0C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85D1E-E95F-314B-BD1C-CBB7E7F4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0C63F-2E83-534B-8094-98AD35D6E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D4E8F-C3BD-F844-8903-BC7F66F96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1E4C4-E6C8-1845-89C9-6001A7F8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BB842-23A9-C445-8899-C8DF468A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AB77B-A0C7-BD4E-8C84-1FF8DC0B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0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5C15-6E8E-1843-9026-8822AECE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C88D-0039-EA46-ACDE-3E3A7C33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A6A55-1820-4044-90BF-56DF2057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792E2-64AE-304A-8303-5E4F0A08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C0F9B-696F-EE49-9EAE-F1AB9FB1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8CF19-B21F-0248-9258-DACCC48A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F8CF9-3EC8-1F4C-8ADE-FBB09647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65C9-A249-7A4C-B5A4-E9531471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3F29-5B71-064D-9BD9-0B69C4C2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2194A-AA13-704D-A541-BD12432BC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47D1-D2CB-064B-94A4-057C7CF8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093AA-4DCD-0F44-ADB5-AAF33517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89F3A-6C78-7B4A-A3CA-DF69F258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0463-BB13-2847-987B-6AE6193B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D94EC-9E0C-D340-A3CC-014B59AB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AFD71-E295-7E4B-8D72-12164A6D0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15F9A-8BBD-124A-A8A9-F0E93076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8CD7-FB5D-EF47-B8EF-02417938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D5F28-0348-B84C-9894-1B496318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69DF5-A3E3-C040-8322-B58D9246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89B51-9ABD-3942-9E9D-DBE7938F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2FF2-F1EA-104A-A24E-965031B61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1B9B7-8D68-2849-9407-124980CABF7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7716-F34D-3945-9EF5-4585D9EE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44E7-4829-F74B-A376-2E5C1077B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Venn diagram&#10;&#10;Description automatically generated">
            <a:extLst>
              <a:ext uri="{FF2B5EF4-FFF2-40B4-BE49-F238E27FC236}">
                <a16:creationId xmlns:a16="http://schemas.microsoft.com/office/drawing/2014/main" id="{0068E1D7-B931-6F49-8113-97B1AA0FD0A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RegTech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AB9593-FBEB-3FA0-3599-A864FFB7296D}"/>
              </a:ext>
            </a:extLst>
          </p:cNvPr>
          <p:cNvSpPr txBox="1"/>
          <p:nvPr/>
        </p:nvSpPr>
        <p:spPr>
          <a:xfrm>
            <a:off x="1275280" y="6541134"/>
            <a:ext cx="941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 https://</a:t>
            </a:r>
            <a:r>
              <a:rPr lang="en-US" dirty="0" err="1"/>
              <a:t>www.weforum.org</a:t>
            </a:r>
            <a:r>
              <a:rPr lang="en-US" dirty="0"/>
              <a:t>/agenda/2022/06/shipping-lanes-maritime-traffic-global-maps/</a:t>
            </a:r>
          </a:p>
        </p:txBody>
      </p:sp>
      <p:pic>
        <p:nvPicPr>
          <p:cNvPr id="5" name="Picture 4" descr="A picture containing x-ray film, jellyfish, laser&#10;&#10;Description automatically generated">
            <a:extLst>
              <a:ext uri="{FF2B5EF4-FFF2-40B4-BE49-F238E27FC236}">
                <a16:creationId xmlns:a16="http://schemas.microsoft.com/office/drawing/2014/main" id="{076B623E-122E-7566-1208-34B98687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722" y="0"/>
            <a:ext cx="8452498" cy="6540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4CD7C-34E3-62C1-6A79-164C2915ABBA}"/>
              </a:ext>
            </a:extLst>
          </p:cNvPr>
          <p:cNvSpPr txBox="1"/>
          <p:nvPr/>
        </p:nvSpPr>
        <p:spPr>
          <a:xfrm>
            <a:off x="604684" y="1946787"/>
            <a:ext cx="2306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Danish Strait</a:t>
            </a:r>
          </a:p>
        </p:txBody>
      </p:sp>
    </p:spTree>
    <p:extLst>
      <p:ext uri="{BB962C8B-B14F-4D97-AF65-F5344CB8AC3E}">
        <p14:creationId xmlns:p14="http://schemas.microsoft.com/office/powerpoint/2010/main" val="273962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AD7C-3139-BEF2-40C1-F3DD66002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Should regulators be able (required?) to monitor financial transactions in the same way?</a:t>
            </a:r>
          </a:p>
        </p:txBody>
      </p:sp>
    </p:spTree>
    <p:extLst>
      <p:ext uri="{BB962C8B-B14F-4D97-AF65-F5344CB8AC3E}">
        <p14:creationId xmlns:p14="http://schemas.microsoft.com/office/powerpoint/2010/main" val="124906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ew shape"/>
          <p:cNvSpPr/>
          <p:nvPr/>
        </p:nvSpPr>
        <p:spPr>
          <a:xfrm>
            <a:off x="9752512" y="250200"/>
            <a:ext cx="1904400" cy="583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New shape"/>
          <p:cNvSpPr/>
          <p:nvPr/>
        </p:nvSpPr>
        <p:spPr>
          <a:xfrm>
            <a:off x="976801" y="208731"/>
            <a:ext cx="8215200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b="1" dirty="0">
                <a:solidFill>
                  <a:srgbClr val="4F4F4F"/>
                </a:solidFill>
                <a:latin typeface="Arial"/>
              </a:rPr>
              <a:t>Total value and number of venture capital, private equity, and merger and acquisition (M&amp;A) investment deals in </a:t>
            </a:r>
            <a:r>
              <a:rPr b="1" dirty="0" err="1">
                <a:solidFill>
                  <a:srgbClr val="4F4F4F"/>
                </a:solidFill>
                <a:latin typeface="Arial"/>
              </a:rPr>
              <a:t>regtech</a:t>
            </a:r>
            <a:r>
              <a:rPr b="1" dirty="0">
                <a:solidFill>
                  <a:srgbClr val="4F4F4F"/>
                </a:solidFill>
                <a:latin typeface="Arial"/>
              </a:rPr>
              <a:t> worldwide 2018 to H1 2022</a:t>
            </a:r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1649732004"/>
              </p:ext>
            </p:extLst>
          </p:nvPr>
        </p:nvGraphicFramePr>
        <p:xfrm>
          <a:off x="835378" y="1117731"/>
          <a:ext cx="10374489" cy="553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14F828-D05B-F194-6369-A0DB7EC427B4}"/>
              </a:ext>
            </a:extLst>
          </p:cNvPr>
          <p:cNvSpPr txBox="1"/>
          <p:nvPr/>
        </p:nvSpPr>
        <p:spPr>
          <a:xfrm>
            <a:off x="158044" y="5260622"/>
            <a:ext cx="11435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“I have a dream. It is futuristic, but realistic. It involves a Star Trek chair and a bank of monitors. It would involve tracking the global flow of funds in close to real time …, in much the same way as happens with global</a:t>
            </a:r>
          </a:p>
          <a:p>
            <a:r>
              <a:rPr lang="en-US" dirty="0">
                <a:effectLst/>
                <a:latin typeface="Helvetica" pitchFamily="2" charset="0"/>
              </a:rPr>
              <a:t>weather systems and global internet traffic. Its centerpiece would be a global map of financial flows, charting spill-overs and correlations.</a:t>
            </a:r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”  </a:t>
            </a:r>
            <a:r>
              <a:rPr lang="en-US" dirty="0">
                <a:solidFill>
                  <a:srgbClr val="222222"/>
                </a:solidFill>
                <a:effectLst/>
                <a:latin typeface="Helvetica" pitchFamily="2" charset="0"/>
              </a:rPr>
              <a:t>Andy Haldane, Chief Economist, Bank of England (2014)</a:t>
            </a:r>
          </a:p>
          <a:p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	--source:  </a:t>
            </a:r>
            <a:r>
              <a:rPr lang="en-US" dirty="0" err="1">
                <a:solidFill>
                  <a:srgbClr val="222222"/>
                </a:solidFill>
                <a:latin typeface="Helvetica" pitchFamily="2" charset="0"/>
              </a:rPr>
              <a:t>Arner</a:t>
            </a:r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 et al. (2016)</a:t>
            </a:r>
            <a:endParaRPr lang="en-US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8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Ultimate Seat of Command">
            <a:extLst>
              <a:ext uri="{FF2B5EF4-FFF2-40B4-BE49-F238E27FC236}">
                <a16:creationId xmlns:a16="http://schemas.microsoft.com/office/drawing/2014/main" id="{F0AA5AE2-C735-C82F-914F-AD7A273E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4F828-D05B-F194-6369-A0DB7EC427B4}"/>
              </a:ext>
            </a:extLst>
          </p:cNvPr>
          <p:cNvSpPr txBox="1"/>
          <p:nvPr/>
        </p:nvSpPr>
        <p:spPr>
          <a:xfrm>
            <a:off x="158044" y="5260622"/>
            <a:ext cx="11435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“I have a dream. It is futuristic, but realistic. It involves a Star Trek chair and a bank of monitors. It would involve tracking the global flow of funds in close to real time …, in much the same way as happens with global</a:t>
            </a:r>
          </a:p>
          <a:p>
            <a:r>
              <a:rPr lang="en-US" dirty="0">
                <a:effectLst/>
                <a:latin typeface="Helvetica" pitchFamily="2" charset="0"/>
              </a:rPr>
              <a:t>weather systems and global internet traffic. Its centerpiece would be a global map of financial flows, charting spill-overs and correlations.</a:t>
            </a:r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”  </a:t>
            </a:r>
            <a:r>
              <a:rPr lang="en-US" dirty="0">
                <a:solidFill>
                  <a:srgbClr val="222222"/>
                </a:solidFill>
                <a:effectLst/>
                <a:latin typeface="Helvetica" pitchFamily="2" charset="0"/>
              </a:rPr>
              <a:t>Andy Haldane, Chief Economist, Bank of England (2014)</a:t>
            </a:r>
          </a:p>
          <a:p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	--source:  </a:t>
            </a:r>
            <a:r>
              <a:rPr lang="en-US" dirty="0" err="1">
                <a:solidFill>
                  <a:srgbClr val="222222"/>
                </a:solidFill>
                <a:latin typeface="Helvetica" pitchFamily="2" charset="0"/>
              </a:rPr>
              <a:t>Arner</a:t>
            </a:r>
            <a:r>
              <a:rPr lang="en-US" dirty="0">
                <a:solidFill>
                  <a:srgbClr val="222222"/>
                </a:solidFill>
                <a:latin typeface="Helvetica" pitchFamily="2" charset="0"/>
              </a:rPr>
              <a:t> et al. (2016)</a:t>
            </a:r>
            <a:endParaRPr lang="en-US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8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F7E3-3A02-59D2-89A3-E30C3796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Maritime Traffic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1A726-BCD4-D2FB-8B2D-4B4D95F00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90% of goods transported globally move on ships</a:t>
            </a:r>
          </a:p>
          <a:p>
            <a:r>
              <a:rPr lang="en-US" dirty="0"/>
              <a:t>Each ship carries an AIS device, that continuously broadcasts its location, speed, and heading</a:t>
            </a:r>
          </a:p>
          <a:p>
            <a:r>
              <a:rPr lang="en-US" dirty="0"/>
              <a:t>Publicly available AIS data enables real-time monitoring of all traffic</a:t>
            </a:r>
          </a:p>
        </p:txBody>
      </p:sp>
    </p:spTree>
    <p:extLst>
      <p:ext uri="{BB962C8B-B14F-4D97-AF65-F5344CB8AC3E}">
        <p14:creationId xmlns:p14="http://schemas.microsoft.com/office/powerpoint/2010/main" val="145191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boat&#10;&#10;Description automatically generated">
            <a:extLst>
              <a:ext uri="{FF2B5EF4-FFF2-40B4-BE49-F238E27FC236}">
                <a16:creationId xmlns:a16="http://schemas.microsoft.com/office/drawing/2014/main" id="{42F4A89F-11A8-59D5-4EC9-591849BEB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4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B9593-FBEB-3FA0-3599-A864FFB7296D}"/>
              </a:ext>
            </a:extLst>
          </p:cNvPr>
          <p:cNvSpPr txBox="1"/>
          <p:nvPr/>
        </p:nvSpPr>
        <p:spPr>
          <a:xfrm>
            <a:off x="1275280" y="6541134"/>
            <a:ext cx="941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 https://</a:t>
            </a:r>
            <a:r>
              <a:rPr lang="en-US" dirty="0" err="1"/>
              <a:t>www.weforum.org</a:t>
            </a:r>
            <a:r>
              <a:rPr lang="en-US" dirty="0"/>
              <a:t>/agenda/2022/06/shipping-lanes-maritime-traffic-global-maps/</a:t>
            </a:r>
          </a:p>
        </p:txBody>
      </p:sp>
    </p:spTree>
    <p:extLst>
      <p:ext uri="{BB962C8B-B14F-4D97-AF65-F5344CB8AC3E}">
        <p14:creationId xmlns:p14="http://schemas.microsoft.com/office/powerpoint/2010/main" val="288666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orange and yellow spots&#10;&#10;Description automatically generated">
            <a:extLst>
              <a:ext uri="{FF2B5EF4-FFF2-40B4-BE49-F238E27FC236}">
                <a16:creationId xmlns:a16="http://schemas.microsoft.com/office/drawing/2014/main" id="{1D7C1FD6-4E4A-65C8-FE79-48311E51D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3022"/>
            <a:ext cx="12218109" cy="53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6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A7D82E4-23F1-56B2-B541-BF5EADB27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510"/>
            <a:ext cx="12017192" cy="56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9A865230-365E-999C-9212-82092B3E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441"/>
            <a:ext cx="12192000" cy="57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11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ield" id="{EAAFB829-7FDA-E14A-91FE-8DF1122D26FD}" vid="{AAF369E0-D4B1-C14F-9831-127C2E3C35A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322</Words>
  <Application>Microsoft Macintosh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 Theme</vt:lpstr>
      <vt:lpstr>RegTech </vt:lpstr>
      <vt:lpstr>PowerPoint Presentation</vt:lpstr>
      <vt:lpstr>PowerPoint Presentation</vt:lpstr>
      <vt:lpstr>PowerPoint Presentation</vt:lpstr>
      <vt:lpstr>Global Maritime Traffic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RegTech </dc:title>
  <dc:creator>Terry Fisher</dc:creator>
  <cp:lastModifiedBy>Terry Fisher</cp:lastModifiedBy>
  <cp:revision>7</cp:revision>
  <dcterms:created xsi:type="dcterms:W3CDTF">2022-11-08T08:38:06Z</dcterms:created>
  <dcterms:modified xsi:type="dcterms:W3CDTF">2023-11-20T13:40:36Z</dcterms:modified>
</cp:coreProperties>
</file>