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3" r:id="rId2"/>
    <p:sldId id="266" r:id="rId3"/>
    <p:sldId id="274" r:id="rId4"/>
    <p:sldId id="275" r:id="rId5"/>
    <p:sldId id="276" r:id="rId6"/>
    <p:sldId id="277" r:id="rId7"/>
    <p:sldId id="27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22"/>
    <p:restoredTop sz="96327"/>
  </p:normalViewPr>
  <p:slideViewPr>
    <p:cSldViewPr snapToGrid="0" snapToObjects="1" showGuides="1">
      <p:cViewPr varScale="1">
        <p:scale>
          <a:sx n="112" d="100"/>
          <a:sy n="112" d="100"/>
        </p:scale>
        <p:origin x="312"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1AD9-7B5A-7F42-9493-E44EE43F0A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E714BC-B8E2-E543-A7F6-4BB75714ED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DD3BD-9778-324F-9CD4-34551EB1989B}"/>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5" name="Footer Placeholder 4">
            <a:extLst>
              <a:ext uri="{FF2B5EF4-FFF2-40B4-BE49-F238E27FC236}">
                <a16:creationId xmlns:a16="http://schemas.microsoft.com/office/drawing/2014/main" id="{A09C17C9-59BB-CD47-B0E8-09914EB85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D862C-26FB-B946-8C68-B9DD1F316D5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40481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5C07-E934-9F4B-96B0-AB9B4598C5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360903-B776-B24E-9066-BD2B9664D1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693FF-7592-B843-9AB4-846CD2CE9E11}"/>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5" name="Footer Placeholder 4">
            <a:extLst>
              <a:ext uri="{FF2B5EF4-FFF2-40B4-BE49-F238E27FC236}">
                <a16:creationId xmlns:a16="http://schemas.microsoft.com/office/drawing/2014/main" id="{A652214D-36AB-2045-B873-1449A47ED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DA5DE-BE37-7447-ABF1-9C8E34CB95F7}"/>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7776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EDF86-5BB3-464B-8C6A-89C68FEC83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308C93-6BDC-1846-A5A8-708B39A430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2699D-0A8C-8A4A-8C3A-0A0E1404DA23}"/>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5" name="Footer Placeholder 4">
            <a:extLst>
              <a:ext uri="{FF2B5EF4-FFF2-40B4-BE49-F238E27FC236}">
                <a16:creationId xmlns:a16="http://schemas.microsoft.com/office/drawing/2014/main" id="{E1CAF299-53D3-7E4E-A49C-640B7447F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0EB71-8B52-554D-80F9-88DD5BF5CFFC}"/>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26724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BB46-168C-1248-BBD3-5F80381AC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1AD2DC-E70F-CE46-BCB2-F17BDB71D9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395B9-4752-2B4D-B4A2-415E5B481BBB}"/>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5" name="Footer Placeholder 4">
            <a:extLst>
              <a:ext uri="{FF2B5EF4-FFF2-40B4-BE49-F238E27FC236}">
                <a16:creationId xmlns:a16="http://schemas.microsoft.com/office/drawing/2014/main" id="{5849B6AD-9D8A-6F47-B4ED-5C8E55B7D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F0877-4B23-C842-B98C-1A1E00A843B2}"/>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89878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1FA9-4C40-C14E-A876-8BDF994A49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108EA-45A2-9044-B13B-8A3FF96432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2414D-30D0-AD48-9A7D-E9CF197D8C82}"/>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5" name="Footer Placeholder 4">
            <a:extLst>
              <a:ext uri="{FF2B5EF4-FFF2-40B4-BE49-F238E27FC236}">
                <a16:creationId xmlns:a16="http://schemas.microsoft.com/office/drawing/2014/main" id="{A4433800-5D47-484E-BC88-B90B7456B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1F653-5173-D24B-B17C-C06319704075}"/>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213631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48B1-66E0-9C49-B9FE-569E9D6C80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A8E95-18E3-E746-9BC7-86892A9017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1012C-A4DC-F24D-88BE-D48E015279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E290C6-FFBD-1B43-BD50-DB39120DF07E}"/>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6" name="Footer Placeholder 5">
            <a:extLst>
              <a:ext uri="{FF2B5EF4-FFF2-40B4-BE49-F238E27FC236}">
                <a16:creationId xmlns:a16="http://schemas.microsoft.com/office/drawing/2014/main" id="{13D05371-04E8-3848-9495-D427CE415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1A1EF-37A8-F246-90F5-3ACC63C993B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7454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060B-4FE3-C944-96ED-7473F92808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D211F-C7CF-0344-8FB8-ECB45C0C0F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585D1E-E95F-314B-BD1C-CBB7E7F46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B0C63F-2E83-534B-8094-98AD35D6E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BD4E8F-C3BD-F844-8903-BC7F66F96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C1E4C4-E6C8-1845-89C9-6001A7F8DD84}"/>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8" name="Footer Placeholder 7">
            <a:extLst>
              <a:ext uri="{FF2B5EF4-FFF2-40B4-BE49-F238E27FC236}">
                <a16:creationId xmlns:a16="http://schemas.microsoft.com/office/drawing/2014/main" id="{C47BB842-23A9-C445-8899-C8DF468A6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2AB77B-A0C7-BD4E-8C84-1FF8DC0B69F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255840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5C15-6E8E-1843-9026-8822AECE87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E1C88D-0039-EA46-ACDE-3E3A7C3315A2}"/>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4" name="Footer Placeholder 3">
            <a:extLst>
              <a:ext uri="{FF2B5EF4-FFF2-40B4-BE49-F238E27FC236}">
                <a16:creationId xmlns:a16="http://schemas.microsoft.com/office/drawing/2014/main" id="{9E6A6A55-1820-4044-90BF-56DF205731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792E2-64AE-304A-8303-5E4F0A08FFFC}"/>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71805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C0F9B-696F-EE49-9EAE-F1AB9FB1A1BD}"/>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3" name="Footer Placeholder 2">
            <a:extLst>
              <a:ext uri="{FF2B5EF4-FFF2-40B4-BE49-F238E27FC236}">
                <a16:creationId xmlns:a16="http://schemas.microsoft.com/office/drawing/2014/main" id="{9DB8CF19-B21F-0248-9258-DACCC48A44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DF8CF9-3EC8-1F4C-8ADE-FBB09647DA50}"/>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65633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65C9-A249-7A4C-B5A4-E9531471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3E3F29-5B71-064D-9BD9-0B69C4C2C5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2194A-AA13-704D-A541-BD12432BC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B47D1-D2CB-064B-94A4-057C7CF8DE96}"/>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6" name="Footer Placeholder 5">
            <a:extLst>
              <a:ext uri="{FF2B5EF4-FFF2-40B4-BE49-F238E27FC236}">
                <a16:creationId xmlns:a16="http://schemas.microsoft.com/office/drawing/2014/main" id="{240093AA-4DCD-0F44-ADB5-AAF33517B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89F3A-6C78-7B4A-A3CA-DF69F258CC2A}"/>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99441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0463-BB13-2847-987B-6AE6193B95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D94EC-9E0C-D340-A3CC-014B59AB8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4AFD71-E295-7E4B-8D72-12164A6D0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115F9A-8BBD-124A-A8A9-F0E93076EE18}"/>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6" name="Footer Placeholder 5">
            <a:extLst>
              <a:ext uri="{FF2B5EF4-FFF2-40B4-BE49-F238E27FC236}">
                <a16:creationId xmlns:a16="http://schemas.microsoft.com/office/drawing/2014/main" id="{8A318CD7-FB5D-EF47-B8EF-02417938B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D5F28-0348-B84C-9894-1B496318A175}"/>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3341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469DF5-A3E3-C040-8322-B58D92464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189B51-9ABD-3942-9E9D-DBE7938F5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22FF2-F1EA-104A-A24E-965031B61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1B9B7-8D68-2849-9407-124980CABF70}" type="datetimeFigureOut">
              <a:rPr lang="en-US" smtClean="0"/>
              <a:t>11/20/23</a:t>
            </a:fld>
            <a:endParaRPr lang="en-US"/>
          </a:p>
        </p:txBody>
      </p:sp>
      <p:sp>
        <p:nvSpPr>
          <p:cNvPr id="5" name="Footer Placeholder 4">
            <a:extLst>
              <a:ext uri="{FF2B5EF4-FFF2-40B4-BE49-F238E27FC236}">
                <a16:creationId xmlns:a16="http://schemas.microsoft.com/office/drawing/2014/main" id="{E81A7716-F34D-3945-9EF5-4585D9EE3E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A44E7-4829-F74B-A376-2E5C1077BD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2F3FF-FDE3-0044-A8C5-8D9393D66326}" type="slidenum">
              <a:rPr lang="en-US" smtClean="0"/>
              <a:t>‹#›</a:t>
            </a:fld>
            <a:endParaRPr lang="en-US"/>
          </a:p>
        </p:txBody>
      </p:sp>
      <p:pic>
        <p:nvPicPr>
          <p:cNvPr id="7" name="Picture 6" descr="Harvard_shield-University.png">
            <a:hlinkClick r:id="" action="ppaction://noaction"/>
            <a:extLst>
              <a:ext uri="{FF2B5EF4-FFF2-40B4-BE49-F238E27FC236}">
                <a16:creationId xmlns:a16="http://schemas.microsoft.com/office/drawing/2014/main" id="{E39C2B8F-B4B1-4E45-8501-B554A442558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200" y="76200"/>
            <a:ext cx="386802" cy="457200"/>
          </a:xfrm>
          <a:prstGeom prst="rect">
            <a:avLst/>
          </a:prstGeom>
        </p:spPr>
      </p:pic>
    </p:spTree>
    <p:extLst>
      <p:ext uri="{BB962C8B-B14F-4D97-AF65-F5344CB8AC3E}">
        <p14:creationId xmlns:p14="http://schemas.microsoft.com/office/powerpoint/2010/main" val="183842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07C6E-E498-EB43-BC13-956F9AE9415E}"/>
              </a:ext>
            </a:extLst>
          </p:cNvPr>
          <p:cNvSpPr>
            <a:spLocks noGrp="1"/>
          </p:cNvSpPr>
          <p:nvPr>
            <p:ph type="title"/>
          </p:nvPr>
        </p:nvSpPr>
        <p:spPr>
          <a:xfrm>
            <a:off x="838200" y="1893779"/>
            <a:ext cx="10515600" cy="1325563"/>
          </a:xfrm>
        </p:spPr>
        <p:txBody>
          <a:bodyPr>
            <a:normAutofit/>
          </a:bodyPr>
          <a:lstStyle/>
          <a:p>
            <a:pPr algn="ctr"/>
            <a:r>
              <a:rPr lang="en-US" sz="3600" dirty="0"/>
              <a:t>Initial Coin Offerings</a:t>
            </a:r>
          </a:p>
        </p:txBody>
      </p:sp>
    </p:spTree>
    <p:extLst>
      <p:ext uri="{BB962C8B-B14F-4D97-AF65-F5344CB8AC3E}">
        <p14:creationId xmlns:p14="http://schemas.microsoft.com/office/powerpoint/2010/main" val="60461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97B0-D810-114A-BFEA-D3FF3ACDAC30}"/>
              </a:ext>
            </a:extLst>
          </p:cNvPr>
          <p:cNvSpPr>
            <a:spLocks noGrp="1"/>
          </p:cNvSpPr>
          <p:nvPr>
            <p:ph type="title"/>
          </p:nvPr>
        </p:nvSpPr>
        <p:spPr>
          <a:xfrm>
            <a:off x="838200" y="88796"/>
            <a:ext cx="10515600" cy="770339"/>
          </a:xfrm>
        </p:spPr>
        <p:txBody>
          <a:bodyPr>
            <a:normAutofit/>
          </a:bodyPr>
          <a:lstStyle/>
          <a:p>
            <a:pPr algn="ctr"/>
            <a:r>
              <a:rPr lang="en-US" sz="3200" dirty="0"/>
              <a:t>ICOs</a:t>
            </a:r>
          </a:p>
        </p:txBody>
      </p:sp>
      <p:sp>
        <p:nvSpPr>
          <p:cNvPr id="3" name="Content Placeholder 2">
            <a:extLst>
              <a:ext uri="{FF2B5EF4-FFF2-40B4-BE49-F238E27FC236}">
                <a16:creationId xmlns:a16="http://schemas.microsoft.com/office/drawing/2014/main" id="{4D28C0F6-EF63-DE4E-AEA0-DA701722E240}"/>
              </a:ext>
            </a:extLst>
          </p:cNvPr>
          <p:cNvSpPr>
            <a:spLocks noGrp="1"/>
          </p:cNvSpPr>
          <p:nvPr>
            <p:ph sz="half" idx="1"/>
          </p:nvPr>
        </p:nvSpPr>
        <p:spPr>
          <a:xfrm>
            <a:off x="838200" y="859135"/>
            <a:ext cx="4673321" cy="5277636"/>
          </a:xfrm>
        </p:spPr>
        <p:txBody>
          <a:bodyPr>
            <a:normAutofit fontScale="70000" lnSpcReduction="20000"/>
          </a:bodyPr>
          <a:lstStyle/>
          <a:p>
            <a:pPr marL="0" indent="0">
              <a:buNone/>
            </a:pPr>
            <a:r>
              <a:rPr lang="en-US" dirty="0"/>
              <a:t>“Consider a group of entrepreneurs who want to create a soda company. Though they have an amazing recipe, they lack sufficient seed capital to quit their day jobs and market their soda to the world. To access the traditional capital markets, they might form a corporation and seek a business loan, or perhaps a few rounds of private venture capital funding. If successful, they might then choose to issue shares on the New York Stock Exchange (NYSE). In exchange for payment of a price (in dollars) set by investment bankers through careful underwriting, the team would part with shares of its company. The purchasers of those shares would then possess a bundle of rights to govern the corporation, along with residual claims on its assets in proportion to the number of shares they own. Once built, the corporation could charge its customers in dollars, pay its employees and suppliers in the same, and then distribute the leftovers to its shareholders.”</a:t>
            </a:r>
          </a:p>
          <a:p>
            <a:endParaRPr lang="en-US" dirty="0"/>
          </a:p>
        </p:txBody>
      </p:sp>
      <p:sp>
        <p:nvSpPr>
          <p:cNvPr id="5" name="TextBox 4">
            <a:extLst>
              <a:ext uri="{FF2B5EF4-FFF2-40B4-BE49-F238E27FC236}">
                <a16:creationId xmlns:a16="http://schemas.microsoft.com/office/drawing/2014/main" id="{4D4A5A9A-6089-BC44-A70F-EA553A7D54AD}"/>
              </a:ext>
            </a:extLst>
          </p:cNvPr>
          <p:cNvSpPr txBox="1"/>
          <p:nvPr/>
        </p:nvSpPr>
        <p:spPr>
          <a:xfrm>
            <a:off x="1093605" y="6312616"/>
            <a:ext cx="10004790" cy="307777"/>
          </a:xfrm>
          <a:prstGeom prst="rect">
            <a:avLst/>
          </a:prstGeom>
          <a:noFill/>
        </p:spPr>
        <p:txBody>
          <a:bodyPr wrap="none" rtlCol="0">
            <a:spAutoFit/>
          </a:bodyPr>
          <a:lstStyle/>
          <a:p>
            <a:r>
              <a:rPr lang="en-US" sz="1400" dirty="0"/>
              <a:t>Source:  </a:t>
            </a:r>
            <a:r>
              <a:rPr lang="en-US" sz="1400" dirty="0" err="1"/>
              <a:t>Shaanan</a:t>
            </a:r>
            <a:r>
              <a:rPr lang="en-US" sz="1400" dirty="0"/>
              <a:t> </a:t>
            </a:r>
            <a:r>
              <a:rPr lang="en-US" sz="1400" dirty="0" err="1"/>
              <a:t>Cohney</a:t>
            </a:r>
            <a:r>
              <a:rPr lang="en-US" sz="1400" dirty="0"/>
              <a:t>, David Hoffman, Jeremy </a:t>
            </a:r>
            <a:r>
              <a:rPr lang="en-US" sz="1400" dirty="0" err="1"/>
              <a:t>Sklaroff</a:t>
            </a:r>
            <a:r>
              <a:rPr lang="en-US" sz="1400" dirty="0"/>
              <a:t>  &amp; David </a:t>
            </a:r>
            <a:r>
              <a:rPr lang="en-US" sz="1400" dirty="0" err="1"/>
              <a:t>Wishnick</a:t>
            </a:r>
            <a:r>
              <a:rPr lang="en-US" sz="1400" dirty="0"/>
              <a:t>, “Coin Operated Capitalism,” Columbia Law Review (2019)</a:t>
            </a:r>
          </a:p>
        </p:txBody>
      </p:sp>
    </p:spTree>
    <p:extLst>
      <p:ext uri="{BB962C8B-B14F-4D97-AF65-F5344CB8AC3E}">
        <p14:creationId xmlns:p14="http://schemas.microsoft.com/office/powerpoint/2010/main" val="3408033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97B0-D810-114A-BFEA-D3FF3ACDAC30}"/>
              </a:ext>
            </a:extLst>
          </p:cNvPr>
          <p:cNvSpPr>
            <a:spLocks noGrp="1"/>
          </p:cNvSpPr>
          <p:nvPr>
            <p:ph type="title"/>
          </p:nvPr>
        </p:nvSpPr>
        <p:spPr>
          <a:xfrm>
            <a:off x="838200" y="88796"/>
            <a:ext cx="10515600" cy="770339"/>
          </a:xfrm>
        </p:spPr>
        <p:txBody>
          <a:bodyPr>
            <a:normAutofit/>
          </a:bodyPr>
          <a:lstStyle/>
          <a:p>
            <a:pPr algn="ctr"/>
            <a:r>
              <a:rPr lang="en-US" sz="3200" dirty="0"/>
              <a:t>ICOs</a:t>
            </a:r>
          </a:p>
        </p:txBody>
      </p:sp>
      <p:sp>
        <p:nvSpPr>
          <p:cNvPr id="3" name="Content Placeholder 2">
            <a:extLst>
              <a:ext uri="{FF2B5EF4-FFF2-40B4-BE49-F238E27FC236}">
                <a16:creationId xmlns:a16="http://schemas.microsoft.com/office/drawing/2014/main" id="{4D28C0F6-EF63-DE4E-AEA0-DA701722E240}"/>
              </a:ext>
            </a:extLst>
          </p:cNvPr>
          <p:cNvSpPr>
            <a:spLocks noGrp="1"/>
          </p:cNvSpPr>
          <p:nvPr>
            <p:ph sz="half" idx="1"/>
          </p:nvPr>
        </p:nvSpPr>
        <p:spPr>
          <a:xfrm>
            <a:off x="838200" y="859135"/>
            <a:ext cx="4673321" cy="5277636"/>
          </a:xfrm>
        </p:spPr>
        <p:txBody>
          <a:bodyPr>
            <a:normAutofit fontScale="70000" lnSpcReduction="20000"/>
          </a:bodyPr>
          <a:lstStyle/>
          <a:p>
            <a:pPr marL="0" indent="0">
              <a:buNone/>
            </a:pPr>
            <a:r>
              <a:rPr lang="en-US" dirty="0"/>
              <a:t>“Consider a group of entrepreneurs who want to create a soda company. Though they have an amazing recipe, they lack sufficient seed capital to quit their day jobs and market their soda to the world. To access the traditional capital markets, they might form a corporation and seek a business loan, or perhaps a few rounds of private venture capital funding. If successful, they might then choose to issue shares on the New York Stock Exchange (NYSE). In exchange for payment of a price (in dollars) set by investment bankers through careful underwriting, the team would part with shares of its company. The purchasers of those shares would then possess a bundle of rights to govern the corporation, along with residual claims on its assets in proportion to the number of shares they own. Once built, the corporation could charge its customers in dollars, pay its employees and suppliers in the same, and then distribute the leftovers to its shareholders.”</a:t>
            </a:r>
          </a:p>
          <a:p>
            <a:endParaRPr lang="en-US" dirty="0"/>
          </a:p>
        </p:txBody>
      </p:sp>
      <p:sp>
        <p:nvSpPr>
          <p:cNvPr id="4" name="Content Placeholder 3">
            <a:extLst>
              <a:ext uri="{FF2B5EF4-FFF2-40B4-BE49-F238E27FC236}">
                <a16:creationId xmlns:a16="http://schemas.microsoft.com/office/drawing/2014/main" id="{5970D976-85CE-BE4E-9509-69B9144B690F}"/>
              </a:ext>
            </a:extLst>
          </p:cNvPr>
          <p:cNvSpPr>
            <a:spLocks noGrp="1"/>
          </p:cNvSpPr>
          <p:nvPr>
            <p:ph sz="half" idx="2"/>
          </p:nvPr>
        </p:nvSpPr>
        <p:spPr>
          <a:xfrm>
            <a:off x="6340510" y="899327"/>
            <a:ext cx="5013290" cy="5277636"/>
          </a:xfrm>
        </p:spPr>
        <p:txBody>
          <a:bodyPr>
            <a:normAutofit fontScale="70000" lnSpcReduction="20000"/>
          </a:bodyPr>
          <a:lstStyle/>
          <a:p>
            <a:pPr marL="0" indent="0">
              <a:buNone/>
            </a:pPr>
            <a:r>
              <a:rPr lang="en-US" dirty="0"/>
              <a:t>“The new world of coin-based finance looks different from this traditional model. Instead of issuing contractual claims on the assets of a legal entity (in the form of debt or equity), the team might now issue a token—call it </a:t>
            </a:r>
            <a:r>
              <a:rPr lang="en-US" dirty="0" err="1"/>
              <a:t>Colacoin</a:t>
            </a:r>
            <a:r>
              <a:rPr lang="en-US" dirty="0"/>
              <a:t>—that it promises will be the only way to buy sodas from its (yet to be deployed) vending machines. The team could also pledge that possession of </a:t>
            </a:r>
            <a:r>
              <a:rPr lang="en-US" dirty="0" err="1"/>
              <a:t>Colacoins</a:t>
            </a:r>
            <a:r>
              <a:rPr lang="en-US" dirty="0"/>
              <a:t> would enable their holders to vote on proposed alterations to the vending machine’s prices. Further, they could even commit to paying suppliers—bottling companies, truckers, lawyers who work for them—in </a:t>
            </a:r>
            <a:r>
              <a:rPr lang="en-US" dirty="0" err="1"/>
              <a:t>Colacoin</a:t>
            </a:r>
            <a:r>
              <a:rPr lang="en-US" dirty="0"/>
              <a:t>. If, and as long as, the dehydrated people of the world want access to machine-vended cola, then </a:t>
            </a:r>
            <a:r>
              <a:rPr lang="en-US" dirty="0" err="1"/>
              <a:t>Colacoin</a:t>
            </a:r>
            <a:r>
              <a:rPr lang="en-US" dirty="0"/>
              <a:t> will hold value. And if </a:t>
            </a:r>
            <a:r>
              <a:rPr lang="en-US" dirty="0" err="1"/>
              <a:t>Colacoin</a:t>
            </a:r>
            <a:r>
              <a:rPr lang="en-US" dirty="0"/>
              <a:t> is easily exchangeable for dollars, then the nascent company’s truckers and lawyers will not mind receiving their initial payments in a strange currency. Replace Coca-Cola with a software-based venture (like a file-sharing service or a platform for streaming video), and </a:t>
            </a:r>
            <a:r>
              <a:rPr lang="en-US" dirty="0" err="1"/>
              <a:t>Colacoin</a:t>
            </a:r>
            <a:r>
              <a:rPr lang="en-US" dirty="0"/>
              <a:t> with a </a:t>
            </a:r>
            <a:r>
              <a:rPr lang="en-US" dirty="0" err="1"/>
              <a:t>cryptoasset</a:t>
            </a:r>
            <a:r>
              <a:rPr lang="en-US" dirty="0"/>
              <a:t>, and you have an ICO.”</a:t>
            </a:r>
          </a:p>
          <a:p>
            <a:pPr marL="0" indent="0">
              <a:buNone/>
            </a:pPr>
            <a:endParaRPr lang="en-US" dirty="0"/>
          </a:p>
        </p:txBody>
      </p:sp>
      <p:sp>
        <p:nvSpPr>
          <p:cNvPr id="5" name="TextBox 4">
            <a:extLst>
              <a:ext uri="{FF2B5EF4-FFF2-40B4-BE49-F238E27FC236}">
                <a16:creationId xmlns:a16="http://schemas.microsoft.com/office/drawing/2014/main" id="{4D4A5A9A-6089-BC44-A70F-EA553A7D54AD}"/>
              </a:ext>
            </a:extLst>
          </p:cNvPr>
          <p:cNvSpPr txBox="1"/>
          <p:nvPr/>
        </p:nvSpPr>
        <p:spPr>
          <a:xfrm>
            <a:off x="1093605" y="6312616"/>
            <a:ext cx="10004790" cy="307777"/>
          </a:xfrm>
          <a:prstGeom prst="rect">
            <a:avLst/>
          </a:prstGeom>
          <a:noFill/>
        </p:spPr>
        <p:txBody>
          <a:bodyPr wrap="none" rtlCol="0">
            <a:spAutoFit/>
          </a:bodyPr>
          <a:lstStyle/>
          <a:p>
            <a:r>
              <a:rPr lang="en-US" sz="1400" dirty="0"/>
              <a:t>Source:  </a:t>
            </a:r>
            <a:r>
              <a:rPr lang="en-US" sz="1400" dirty="0" err="1"/>
              <a:t>Shaanan</a:t>
            </a:r>
            <a:r>
              <a:rPr lang="en-US" sz="1400" dirty="0"/>
              <a:t> </a:t>
            </a:r>
            <a:r>
              <a:rPr lang="en-US" sz="1400" dirty="0" err="1"/>
              <a:t>Cohney</a:t>
            </a:r>
            <a:r>
              <a:rPr lang="en-US" sz="1400" dirty="0"/>
              <a:t>, David Hoffman, Jeremy </a:t>
            </a:r>
            <a:r>
              <a:rPr lang="en-US" sz="1400" dirty="0" err="1"/>
              <a:t>Sklaroff</a:t>
            </a:r>
            <a:r>
              <a:rPr lang="en-US" sz="1400" dirty="0"/>
              <a:t>  &amp; David </a:t>
            </a:r>
            <a:r>
              <a:rPr lang="en-US" sz="1400" dirty="0" err="1"/>
              <a:t>Wishnick</a:t>
            </a:r>
            <a:r>
              <a:rPr lang="en-US" sz="1400" dirty="0"/>
              <a:t>, “Coin Operated Capitalism,” Columbia Law Review (2019)</a:t>
            </a:r>
          </a:p>
        </p:txBody>
      </p:sp>
    </p:spTree>
    <p:extLst>
      <p:ext uri="{BB962C8B-B14F-4D97-AF65-F5344CB8AC3E}">
        <p14:creationId xmlns:p14="http://schemas.microsoft.com/office/powerpoint/2010/main" val="276948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97B0-D810-114A-BFEA-D3FF3ACDAC30}"/>
              </a:ext>
            </a:extLst>
          </p:cNvPr>
          <p:cNvSpPr>
            <a:spLocks noGrp="1"/>
          </p:cNvSpPr>
          <p:nvPr>
            <p:ph type="title"/>
          </p:nvPr>
        </p:nvSpPr>
        <p:spPr>
          <a:xfrm>
            <a:off x="838200" y="88796"/>
            <a:ext cx="10515600" cy="770339"/>
          </a:xfrm>
        </p:spPr>
        <p:txBody>
          <a:bodyPr>
            <a:normAutofit/>
          </a:bodyPr>
          <a:lstStyle/>
          <a:p>
            <a:pPr algn="ctr"/>
            <a:r>
              <a:rPr lang="en-US" sz="3200" dirty="0"/>
              <a:t>ICOs</a:t>
            </a:r>
          </a:p>
        </p:txBody>
      </p:sp>
      <p:sp>
        <p:nvSpPr>
          <p:cNvPr id="3" name="Content Placeholder 2">
            <a:extLst>
              <a:ext uri="{FF2B5EF4-FFF2-40B4-BE49-F238E27FC236}">
                <a16:creationId xmlns:a16="http://schemas.microsoft.com/office/drawing/2014/main" id="{4D28C0F6-EF63-DE4E-AEA0-DA701722E240}"/>
              </a:ext>
            </a:extLst>
          </p:cNvPr>
          <p:cNvSpPr>
            <a:spLocks noGrp="1"/>
          </p:cNvSpPr>
          <p:nvPr>
            <p:ph sz="half" idx="1"/>
          </p:nvPr>
        </p:nvSpPr>
        <p:spPr>
          <a:xfrm>
            <a:off x="838200" y="859135"/>
            <a:ext cx="4673321" cy="5277636"/>
          </a:xfrm>
        </p:spPr>
        <p:txBody>
          <a:bodyPr>
            <a:normAutofit fontScale="70000" lnSpcReduction="20000"/>
          </a:bodyPr>
          <a:lstStyle/>
          <a:p>
            <a:pPr marL="0" indent="0">
              <a:buNone/>
            </a:pPr>
            <a:r>
              <a:rPr lang="en-US" dirty="0"/>
              <a:t>“Consider a group of entrepreneurs who want to create a soda company. Though they have an amazing recipe, they lack sufficient seed capital to quit their day jobs and market their soda to the world. To access the traditional capital markets, they might form a corporation and seek a business loan, or perhaps a few rounds of private venture capital funding. If successful, they might then choose to issue shares on the New York Stock Exchange (NYSE). In exchange for payment of a price (in dollars) set by investment bankers through careful underwriting, the team would part with shares of its company. The purchasers of those shares would then possess a bundle of rights to govern the corporation, along with residual claims on its assets in proportion to the number of shares they own. Once built, the corporation could charge its customers in dollars, pay its employees and suppliers in the same, and then distribute the leftovers to its shareholders.”</a:t>
            </a:r>
          </a:p>
          <a:p>
            <a:endParaRPr lang="en-US" dirty="0"/>
          </a:p>
        </p:txBody>
      </p:sp>
      <p:sp>
        <p:nvSpPr>
          <p:cNvPr id="4" name="Content Placeholder 3">
            <a:extLst>
              <a:ext uri="{FF2B5EF4-FFF2-40B4-BE49-F238E27FC236}">
                <a16:creationId xmlns:a16="http://schemas.microsoft.com/office/drawing/2014/main" id="{5970D976-85CE-BE4E-9509-69B9144B690F}"/>
              </a:ext>
            </a:extLst>
          </p:cNvPr>
          <p:cNvSpPr>
            <a:spLocks noGrp="1"/>
          </p:cNvSpPr>
          <p:nvPr>
            <p:ph sz="half" idx="2"/>
          </p:nvPr>
        </p:nvSpPr>
        <p:spPr>
          <a:xfrm>
            <a:off x="6340510" y="899327"/>
            <a:ext cx="5013290" cy="5277636"/>
          </a:xfrm>
        </p:spPr>
        <p:txBody>
          <a:bodyPr>
            <a:normAutofit fontScale="70000" lnSpcReduction="20000"/>
          </a:bodyPr>
          <a:lstStyle/>
          <a:p>
            <a:pPr marL="0" indent="0">
              <a:buNone/>
            </a:pPr>
            <a:r>
              <a:rPr lang="en-US" dirty="0"/>
              <a:t>“The new world of coin-based finance looks different from this traditional model. Instead of issuing contractual claims on the assets of a legal entity (in the form of debt or equity), the team might now issue </a:t>
            </a:r>
            <a:r>
              <a:rPr lang="en-US" u="sng" dirty="0"/>
              <a:t>a token</a:t>
            </a:r>
            <a:r>
              <a:rPr lang="en-US" dirty="0"/>
              <a:t>—call it </a:t>
            </a:r>
            <a:r>
              <a:rPr lang="en-US" dirty="0" err="1"/>
              <a:t>Colacoin</a:t>
            </a:r>
            <a:r>
              <a:rPr lang="en-US" dirty="0"/>
              <a:t>—</a:t>
            </a:r>
            <a:r>
              <a:rPr lang="en-US" u="sng" dirty="0"/>
              <a:t>that it promises will be the only way to buy sodas from its (yet to be deployed) vending machines</a:t>
            </a:r>
            <a:r>
              <a:rPr lang="en-US" dirty="0"/>
              <a:t>. The team could also pledge that possession of </a:t>
            </a:r>
            <a:r>
              <a:rPr lang="en-US" dirty="0" err="1"/>
              <a:t>Colacoins</a:t>
            </a:r>
            <a:r>
              <a:rPr lang="en-US" dirty="0"/>
              <a:t> would enable their holders to vote on proposed alterations to the vending machine’s prices. Further, they could even </a:t>
            </a:r>
            <a:r>
              <a:rPr lang="en-US" u="sng" dirty="0"/>
              <a:t>commit to paying suppliers—bottling companies, truckers, lawyers who work for them—in </a:t>
            </a:r>
            <a:r>
              <a:rPr lang="en-US" u="sng" dirty="0" err="1"/>
              <a:t>Colacoin</a:t>
            </a:r>
            <a:r>
              <a:rPr lang="en-US" dirty="0"/>
              <a:t>. If, and as long as, the dehydrated people of the world want access to machine-vended cola, then </a:t>
            </a:r>
            <a:r>
              <a:rPr lang="en-US" dirty="0" err="1"/>
              <a:t>Colacoin</a:t>
            </a:r>
            <a:r>
              <a:rPr lang="en-US" dirty="0"/>
              <a:t> will hold value. </a:t>
            </a:r>
            <a:r>
              <a:rPr lang="en-US" u="sng" dirty="0"/>
              <a:t>And if </a:t>
            </a:r>
            <a:r>
              <a:rPr lang="en-US" u="sng" dirty="0" err="1"/>
              <a:t>Colacoin</a:t>
            </a:r>
            <a:r>
              <a:rPr lang="en-US" u="sng" dirty="0"/>
              <a:t> is easily exchangeable for dollars, then the nascent company’s truckers and lawyers will not mind receiving their initial payments in a strange currency</a:t>
            </a:r>
            <a:r>
              <a:rPr lang="en-US" dirty="0"/>
              <a:t>. Replace Coca-Cola with a software-based venture (like a file-sharing service or a platform for streaming video), and </a:t>
            </a:r>
            <a:r>
              <a:rPr lang="en-US" dirty="0" err="1"/>
              <a:t>Colacoin</a:t>
            </a:r>
            <a:r>
              <a:rPr lang="en-US" dirty="0"/>
              <a:t> with a </a:t>
            </a:r>
            <a:r>
              <a:rPr lang="en-US" dirty="0" err="1"/>
              <a:t>cryptoasset</a:t>
            </a:r>
            <a:r>
              <a:rPr lang="en-US" dirty="0"/>
              <a:t>, and you have an ICO.”</a:t>
            </a:r>
          </a:p>
          <a:p>
            <a:pPr marL="0" indent="0">
              <a:buNone/>
            </a:pPr>
            <a:endParaRPr lang="en-US" dirty="0"/>
          </a:p>
        </p:txBody>
      </p:sp>
      <p:sp>
        <p:nvSpPr>
          <p:cNvPr id="5" name="TextBox 4">
            <a:extLst>
              <a:ext uri="{FF2B5EF4-FFF2-40B4-BE49-F238E27FC236}">
                <a16:creationId xmlns:a16="http://schemas.microsoft.com/office/drawing/2014/main" id="{4D4A5A9A-6089-BC44-A70F-EA553A7D54AD}"/>
              </a:ext>
            </a:extLst>
          </p:cNvPr>
          <p:cNvSpPr txBox="1"/>
          <p:nvPr/>
        </p:nvSpPr>
        <p:spPr>
          <a:xfrm>
            <a:off x="1093605" y="6312616"/>
            <a:ext cx="10004790" cy="307777"/>
          </a:xfrm>
          <a:prstGeom prst="rect">
            <a:avLst/>
          </a:prstGeom>
          <a:noFill/>
        </p:spPr>
        <p:txBody>
          <a:bodyPr wrap="none" rtlCol="0">
            <a:spAutoFit/>
          </a:bodyPr>
          <a:lstStyle/>
          <a:p>
            <a:r>
              <a:rPr lang="en-US" sz="1400" dirty="0"/>
              <a:t>Source:  </a:t>
            </a:r>
            <a:r>
              <a:rPr lang="en-US" sz="1400" dirty="0" err="1"/>
              <a:t>Shaanan</a:t>
            </a:r>
            <a:r>
              <a:rPr lang="en-US" sz="1400" dirty="0"/>
              <a:t> </a:t>
            </a:r>
            <a:r>
              <a:rPr lang="en-US" sz="1400" dirty="0" err="1"/>
              <a:t>Cohney</a:t>
            </a:r>
            <a:r>
              <a:rPr lang="en-US" sz="1400" dirty="0"/>
              <a:t>, David Hoffman, Jeremy </a:t>
            </a:r>
            <a:r>
              <a:rPr lang="en-US" sz="1400" dirty="0" err="1"/>
              <a:t>Sklaroff</a:t>
            </a:r>
            <a:r>
              <a:rPr lang="en-US" sz="1400" dirty="0"/>
              <a:t>  &amp; David </a:t>
            </a:r>
            <a:r>
              <a:rPr lang="en-US" sz="1400" dirty="0" err="1"/>
              <a:t>Wishnick</a:t>
            </a:r>
            <a:r>
              <a:rPr lang="en-US" sz="1400" dirty="0"/>
              <a:t>, “Coin Operated Capitalism,” Columbia Law Review (2019)</a:t>
            </a:r>
          </a:p>
        </p:txBody>
      </p:sp>
    </p:spTree>
    <p:extLst>
      <p:ext uri="{BB962C8B-B14F-4D97-AF65-F5344CB8AC3E}">
        <p14:creationId xmlns:p14="http://schemas.microsoft.com/office/powerpoint/2010/main" val="99645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histogram&#10;&#10;Description automatically generated">
            <a:extLst>
              <a:ext uri="{FF2B5EF4-FFF2-40B4-BE49-F238E27FC236}">
                <a16:creationId xmlns:a16="http://schemas.microsoft.com/office/drawing/2014/main" id="{83F9F13A-1B04-B04C-8F4B-19B426093BAC}"/>
              </a:ext>
            </a:extLst>
          </p:cNvPr>
          <p:cNvPicPr>
            <a:picLocks noChangeAspect="1"/>
          </p:cNvPicPr>
          <p:nvPr/>
        </p:nvPicPr>
        <p:blipFill>
          <a:blip r:embed="rId2"/>
          <a:stretch>
            <a:fillRect/>
          </a:stretch>
        </p:blipFill>
        <p:spPr>
          <a:xfrm>
            <a:off x="0" y="57162"/>
            <a:ext cx="12192000" cy="6743675"/>
          </a:xfrm>
          <a:prstGeom prst="rect">
            <a:avLst/>
          </a:prstGeom>
        </p:spPr>
      </p:pic>
      <p:sp>
        <p:nvSpPr>
          <p:cNvPr id="7" name="TextBox 6">
            <a:extLst>
              <a:ext uri="{FF2B5EF4-FFF2-40B4-BE49-F238E27FC236}">
                <a16:creationId xmlns:a16="http://schemas.microsoft.com/office/drawing/2014/main" id="{682635AC-1A4F-E845-9EA2-F467B3752513}"/>
              </a:ext>
            </a:extLst>
          </p:cNvPr>
          <p:cNvSpPr txBox="1"/>
          <p:nvPr/>
        </p:nvSpPr>
        <p:spPr>
          <a:xfrm>
            <a:off x="8477880" y="1205071"/>
            <a:ext cx="2587118" cy="646331"/>
          </a:xfrm>
          <a:prstGeom prst="rect">
            <a:avLst/>
          </a:prstGeom>
          <a:noFill/>
        </p:spPr>
        <p:txBody>
          <a:bodyPr wrap="none" rtlCol="0">
            <a:spAutoFit/>
          </a:bodyPr>
          <a:lstStyle/>
          <a:p>
            <a:r>
              <a:rPr lang="en-US" dirty="0"/>
              <a:t>Source:  </a:t>
            </a:r>
            <a:r>
              <a:rPr lang="en-US" dirty="0" err="1"/>
              <a:t>Zetzsche</a:t>
            </a:r>
            <a:r>
              <a:rPr lang="en-US" dirty="0"/>
              <a:t> et al., </a:t>
            </a:r>
          </a:p>
          <a:p>
            <a:r>
              <a:rPr lang="en-US" dirty="0"/>
              <a:t>The ICO Gold Rush (2019)</a:t>
            </a:r>
          </a:p>
        </p:txBody>
      </p:sp>
    </p:spTree>
    <p:extLst>
      <p:ext uri="{BB962C8B-B14F-4D97-AF65-F5344CB8AC3E}">
        <p14:creationId xmlns:p14="http://schemas.microsoft.com/office/powerpoint/2010/main" val="576613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9C1C-BA38-F341-9E2F-C9ED3949EAB5}"/>
              </a:ext>
            </a:extLst>
          </p:cNvPr>
          <p:cNvSpPr>
            <a:spLocks noGrp="1"/>
          </p:cNvSpPr>
          <p:nvPr>
            <p:ph type="title"/>
          </p:nvPr>
        </p:nvSpPr>
        <p:spPr>
          <a:xfrm>
            <a:off x="838200" y="365126"/>
            <a:ext cx="10515600" cy="837450"/>
          </a:xfrm>
        </p:spPr>
        <p:txBody>
          <a:bodyPr>
            <a:normAutofit/>
          </a:bodyPr>
          <a:lstStyle/>
          <a:p>
            <a:r>
              <a:rPr lang="en-US" sz="3200" dirty="0"/>
              <a:t>Varieties of ICOs</a:t>
            </a:r>
          </a:p>
        </p:txBody>
      </p:sp>
      <p:sp>
        <p:nvSpPr>
          <p:cNvPr id="3" name="Content Placeholder 2">
            <a:extLst>
              <a:ext uri="{FF2B5EF4-FFF2-40B4-BE49-F238E27FC236}">
                <a16:creationId xmlns:a16="http://schemas.microsoft.com/office/drawing/2014/main" id="{9E88F597-4C02-E442-AFF2-B2A9314E5462}"/>
              </a:ext>
            </a:extLst>
          </p:cNvPr>
          <p:cNvSpPr>
            <a:spLocks noGrp="1"/>
          </p:cNvSpPr>
          <p:nvPr>
            <p:ph idx="1"/>
          </p:nvPr>
        </p:nvSpPr>
        <p:spPr>
          <a:xfrm>
            <a:off x="838200" y="1257992"/>
            <a:ext cx="10515600" cy="4536585"/>
          </a:xfrm>
        </p:spPr>
        <p:txBody>
          <a:bodyPr>
            <a:normAutofit fontScale="92500" lnSpcReduction="20000"/>
          </a:bodyPr>
          <a:lstStyle/>
          <a:p>
            <a:r>
              <a:rPr lang="en-US" dirty="0"/>
              <a:t>“The tokens often called “coins,” typically exhibit the characteristics of a digital voucher and grant the participants a right of some kind, which can take a range of forms and functions. The particular right represented by a token varies. A token may represent a license to use a software program (usage token), a membership in a community (community token) or an entitlement to a financial asset. </a:t>
            </a:r>
          </a:p>
          <a:p>
            <a:r>
              <a:rPr lang="en-US" dirty="0"/>
              <a:t>“There are two broad categories of financial tokens: currency tokens and equity tokens. </a:t>
            </a:r>
          </a:p>
          <a:p>
            <a:pPr lvl="1"/>
            <a:r>
              <a:rPr lang="en-US" dirty="0"/>
              <a:t>Currency tokens are characterized by a token reflecting a right in another currency, whether crypto or otherwise. </a:t>
            </a:r>
          </a:p>
          <a:p>
            <a:pPr lvl="1"/>
            <a:r>
              <a:rPr lang="en-US" dirty="0"/>
              <a:t>Equity tokens represent the right to a share in a cash flow generated by some underlying asset. Among the equity tokens, some ICOs confer participation of token holders in an asset pool in a non-segregated manner, while in other cases the token allows participation in one single asset, separable from other assets.”</a:t>
            </a:r>
          </a:p>
          <a:p>
            <a:r>
              <a:rPr lang="en-US" dirty="0" err="1"/>
              <a:t>Zetzsche</a:t>
            </a:r>
            <a:r>
              <a:rPr lang="en-US" dirty="0"/>
              <a:t> et al., “The ICO Gold Rush” (2019)</a:t>
            </a:r>
          </a:p>
          <a:p>
            <a:pPr lvl="1"/>
            <a:endParaRPr lang="en-US" dirty="0"/>
          </a:p>
        </p:txBody>
      </p:sp>
    </p:spTree>
    <p:extLst>
      <p:ext uri="{BB962C8B-B14F-4D97-AF65-F5344CB8AC3E}">
        <p14:creationId xmlns:p14="http://schemas.microsoft.com/office/powerpoint/2010/main" val="404291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CBF6B19-1F3A-0A48-BAB0-51196A1F1056}"/>
              </a:ext>
            </a:extLst>
          </p:cNvPr>
          <p:cNvPicPr>
            <a:picLocks noChangeAspect="1"/>
          </p:cNvPicPr>
          <p:nvPr/>
        </p:nvPicPr>
        <p:blipFill>
          <a:blip r:embed="rId2"/>
          <a:stretch>
            <a:fillRect/>
          </a:stretch>
        </p:blipFill>
        <p:spPr>
          <a:xfrm>
            <a:off x="0" y="0"/>
            <a:ext cx="11527901" cy="6858000"/>
          </a:xfrm>
          <a:prstGeom prst="rect">
            <a:avLst/>
          </a:prstGeom>
        </p:spPr>
      </p:pic>
      <p:sp>
        <p:nvSpPr>
          <p:cNvPr id="6" name="TextBox 5">
            <a:extLst>
              <a:ext uri="{FF2B5EF4-FFF2-40B4-BE49-F238E27FC236}">
                <a16:creationId xmlns:a16="http://schemas.microsoft.com/office/drawing/2014/main" id="{401A3363-CAD1-BC4A-A7A0-45AFE28B5EA6}"/>
              </a:ext>
            </a:extLst>
          </p:cNvPr>
          <p:cNvSpPr txBox="1"/>
          <p:nvPr/>
        </p:nvSpPr>
        <p:spPr>
          <a:xfrm>
            <a:off x="9446781" y="381505"/>
            <a:ext cx="2587118" cy="646331"/>
          </a:xfrm>
          <a:prstGeom prst="rect">
            <a:avLst/>
          </a:prstGeom>
          <a:noFill/>
        </p:spPr>
        <p:txBody>
          <a:bodyPr wrap="none" rtlCol="0">
            <a:spAutoFit/>
          </a:bodyPr>
          <a:lstStyle/>
          <a:p>
            <a:r>
              <a:rPr lang="en-US" dirty="0"/>
              <a:t>Source:  </a:t>
            </a:r>
            <a:r>
              <a:rPr lang="en-US" dirty="0" err="1"/>
              <a:t>Zetzsche</a:t>
            </a:r>
            <a:r>
              <a:rPr lang="en-US" dirty="0"/>
              <a:t> et al., </a:t>
            </a:r>
          </a:p>
          <a:p>
            <a:r>
              <a:rPr lang="en-US" dirty="0"/>
              <a:t>The ICO Gold Rush (2019)</a:t>
            </a:r>
          </a:p>
        </p:txBody>
      </p:sp>
    </p:spTree>
    <p:extLst>
      <p:ext uri="{BB962C8B-B14F-4D97-AF65-F5344CB8AC3E}">
        <p14:creationId xmlns:p14="http://schemas.microsoft.com/office/powerpoint/2010/main" val="1589360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D0F131F1-831B-0647-A3A9-837A037336F1}" vid="{66825EB4-E024-AE4F-BD62-F85C1C097402}"/>
    </a:ext>
  </a:extLst>
</a:theme>
</file>

<file path=docProps/app.xml><?xml version="1.0" encoding="utf-8"?>
<Properties xmlns="http://schemas.openxmlformats.org/officeDocument/2006/extended-properties" xmlns:vt="http://schemas.openxmlformats.org/officeDocument/2006/docPropsVTypes">
  <Template>Office Theme</Template>
  <TotalTime>3029</TotalTime>
  <Words>1232</Words>
  <Application>Microsoft Macintosh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Initial Coin Offerings</vt:lpstr>
      <vt:lpstr>ICOs</vt:lpstr>
      <vt:lpstr>ICOs</vt:lpstr>
      <vt:lpstr>ICOs</vt:lpstr>
      <vt:lpstr>PowerPoint Presentation</vt:lpstr>
      <vt:lpstr>Varieties of ICOs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Coin Offerings</dc:title>
  <dc:creator>Terry Fisher</dc:creator>
  <cp:lastModifiedBy>Terry Fisher</cp:lastModifiedBy>
  <cp:revision>3</cp:revision>
  <dcterms:created xsi:type="dcterms:W3CDTF">2021-03-17T11:34:43Z</dcterms:created>
  <dcterms:modified xsi:type="dcterms:W3CDTF">2023-11-20T12:33:51Z</dcterms:modified>
</cp:coreProperties>
</file>