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20" r:id="rId3"/>
    <p:sldId id="260" r:id="rId4"/>
    <p:sldId id="317" r:id="rId5"/>
    <p:sldId id="318" r:id="rId6"/>
    <p:sldId id="257" r:id="rId7"/>
    <p:sldId id="283" r:id="rId8"/>
    <p:sldId id="285" r:id="rId9"/>
    <p:sldId id="282" r:id="rId10"/>
    <p:sldId id="284" r:id="rId11"/>
    <p:sldId id="321" r:id="rId12"/>
    <p:sldId id="316" r:id="rId13"/>
    <p:sldId id="286" r:id="rId14"/>
    <p:sldId id="287" r:id="rId15"/>
    <p:sldId id="288" r:id="rId16"/>
    <p:sldId id="31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09"/>
    <p:restoredTop sz="96327"/>
  </p:normalViewPr>
  <p:slideViewPr>
    <p:cSldViewPr snapToGrid="0" snapToObjects="1" showGuides="1">
      <p:cViewPr varScale="1">
        <p:scale>
          <a:sx n="108" d="100"/>
          <a:sy n="108" d="100"/>
        </p:scale>
        <p:origin x="216" y="28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2019</c:v>
                </c:pt>
              </c:strCache>
            </c:strRef>
          </c:tx>
          <c:spPr>
            <a:solidFill>
              <a:srgbClr val="2876DD"/>
            </a:solidFill>
            <a:ln>
              <a:solidFill>
                <a:srgbClr val="2876DD"/>
              </a:solidFill>
            </a:ln>
          </c:spPr>
          <c:invertIfNegative val="0"/>
          <c:dLbls>
            <c:dLbl>
              <c:idx val="0"/>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D805-3D46-A7F8-D17060325530}"/>
                </c:ext>
              </c:extLst>
            </c:dLbl>
            <c:dLbl>
              <c:idx val="1"/>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D805-3D46-A7F8-D17060325530}"/>
                </c:ext>
              </c:extLst>
            </c:dLbl>
            <c:dLbl>
              <c:idx val="2"/>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D805-3D46-A7F8-D17060325530}"/>
                </c:ext>
              </c:extLst>
            </c:dLbl>
            <c:spPr>
              <a:noFill/>
              <a:ln>
                <a:noFill/>
              </a:ln>
              <a:effectLst/>
            </c:spPr>
            <c:txPr>
              <a:bodyPr/>
              <a:lstStyle/>
              <a:p>
                <a:pPr>
                  <a:defRPr sz="1000" b="0" smtId="4294967295">
                    <a:solidFill>
                      <a:srgbClr val="000000"/>
                    </a:solidFill>
                    <a:latin typeface="Calibri"/>
                  </a:defRPr>
                </a:pPr>
                <a:endParaRPr lang="en-US"/>
              </a:p>
            </c:txPr>
            <c:showLegendKey val="0"/>
            <c:showVal val="1"/>
            <c:showCatName val="0"/>
            <c:showSerName val="0"/>
            <c:showPercent val="0"/>
            <c:showBubbleSize val="0"/>
            <c:showLeaderLines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Americas</c:v>
                </c:pt>
                <c:pt idx="1">
                  <c:v>EMEA</c:v>
                </c:pt>
                <c:pt idx="2">
                  <c:v>Asia Pacific</c:v>
                </c:pt>
              </c:strCache>
            </c:strRef>
          </c:cat>
          <c:val>
            <c:numRef>
              <c:f>Sheet1!$B$2:$B$4</c:f>
              <c:numCache>
                <c:formatCode>General</c:formatCode>
                <c:ptCount val="3"/>
                <c:pt idx="0">
                  <c:v>118.3</c:v>
                </c:pt>
                <c:pt idx="1">
                  <c:v>68.099999999999994</c:v>
                </c:pt>
                <c:pt idx="2">
                  <c:v>30.4</c:v>
                </c:pt>
              </c:numCache>
            </c:numRef>
          </c:val>
          <c:extLst>
            <c:ext xmlns:c16="http://schemas.microsoft.com/office/drawing/2014/chart" uri="{C3380CC4-5D6E-409C-BE32-E72D297353CC}">
              <c16:uniqueId val="{00000003-D805-3D46-A7F8-D17060325530}"/>
            </c:ext>
          </c:extLst>
        </c:ser>
        <c:ser>
          <c:idx val="1"/>
          <c:order val="1"/>
          <c:tx>
            <c:strRef>
              <c:f>Sheet1!$C$1</c:f>
              <c:strCache>
                <c:ptCount val="1"/>
                <c:pt idx="0">
                  <c:v>2020</c:v>
                </c:pt>
              </c:strCache>
            </c:strRef>
          </c:tx>
          <c:spPr>
            <a:solidFill>
              <a:srgbClr val="0F283E"/>
            </a:solidFill>
            <a:ln>
              <a:solidFill>
                <a:srgbClr val="0F283E"/>
              </a:solidFill>
            </a:ln>
          </c:spPr>
          <c:invertIfNegative val="0"/>
          <c:dLbls>
            <c:dLbl>
              <c:idx val="0"/>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D805-3D46-A7F8-D17060325530}"/>
                </c:ext>
              </c:extLst>
            </c:dLbl>
            <c:dLbl>
              <c:idx val="1"/>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D805-3D46-A7F8-D17060325530}"/>
                </c:ext>
              </c:extLst>
            </c:dLbl>
            <c:dLbl>
              <c:idx val="2"/>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D805-3D46-A7F8-D17060325530}"/>
                </c:ext>
              </c:extLst>
            </c:dLbl>
            <c:spPr>
              <a:noFill/>
              <a:ln>
                <a:noFill/>
              </a:ln>
              <a:effectLst/>
            </c:spPr>
            <c:txPr>
              <a:bodyPr/>
              <a:lstStyle/>
              <a:p>
                <a:pPr>
                  <a:defRPr sz="1000" b="0" smtId="4294967295">
                    <a:solidFill>
                      <a:srgbClr val="000000"/>
                    </a:solidFill>
                    <a:latin typeface="Calibri"/>
                  </a:defRPr>
                </a:pPr>
                <a:endParaRPr lang="en-US"/>
              </a:p>
            </c:txPr>
            <c:showLegendKey val="0"/>
            <c:showVal val="1"/>
            <c:showCatName val="0"/>
            <c:showSerName val="0"/>
            <c:showPercent val="0"/>
            <c:showBubbleSize val="0"/>
            <c:showLeaderLines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Americas</c:v>
                </c:pt>
                <c:pt idx="1">
                  <c:v>EMEA</c:v>
                </c:pt>
                <c:pt idx="2">
                  <c:v>Asia Pacific</c:v>
                </c:pt>
              </c:strCache>
            </c:strRef>
          </c:cat>
          <c:val>
            <c:numRef>
              <c:f>Sheet1!$C$2:$C$4</c:f>
              <c:numCache>
                <c:formatCode>General</c:formatCode>
                <c:ptCount val="3"/>
                <c:pt idx="0">
                  <c:v>95.8</c:v>
                </c:pt>
                <c:pt idx="1">
                  <c:v>27.5</c:v>
                </c:pt>
                <c:pt idx="2">
                  <c:v>15.5</c:v>
                </c:pt>
              </c:numCache>
            </c:numRef>
          </c:val>
          <c:extLst>
            <c:ext xmlns:c16="http://schemas.microsoft.com/office/drawing/2014/chart" uri="{C3380CC4-5D6E-409C-BE32-E72D297353CC}">
              <c16:uniqueId val="{00000007-D805-3D46-A7F8-D17060325530}"/>
            </c:ext>
          </c:extLst>
        </c:ser>
        <c:ser>
          <c:idx val="2"/>
          <c:order val="2"/>
          <c:tx>
            <c:strRef>
              <c:f>Sheet1!$D$1</c:f>
              <c:strCache>
                <c:ptCount val="1"/>
                <c:pt idx="0">
                  <c:v>2021</c:v>
                </c:pt>
              </c:strCache>
            </c:strRef>
          </c:tx>
          <c:spPr>
            <a:solidFill>
              <a:srgbClr val="BABABA"/>
            </a:solidFill>
            <a:ln>
              <a:solidFill>
                <a:srgbClr val="BABABA"/>
              </a:solidFill>
            </a:ln>
          </c:spPr>
          <c:invertIfNegative val="0"/>
          <c:dLbls>
            <c:dLbl>
              <c:idx val="0"/>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D805-3D46-A7F8-D17060325530}"/>
                </c:ext>
              </c:extLst>
            </c:dLbl>
            <c:dLbl>
              <c:idx val="1"/>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D805-3D46-A7F8-D17060325530}"/>
                </c:ext>
              </c:extLst>
            </c:dLbl>
            <c:dLbl>
              <c:idx val="2"/>
              <c:numFmt formatCode="#,##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D805-3D46-A7F8-D17060325530}"/>
                </c:ext>
              </c:extLst>
            </c:dLbl>
            <c:spPr>
              <a:noFill/>
              <a:ln>
                <a:noFill/>
              </a:ln>
              <a:effectLst/>
            </c:spPr>
            <c:txPr>
              <a:bodyPr/>
              <a:lstStyle/>
              <a:p>
                <a:pPr>
                  <a:defRPr sz="1000" b="0" smtId="4294967295">
                    <a:solidFill>
                      <a:srgbClr val="000000"/>
                    </a:solidFill>
                    <a:latin typeface="Calibri"/>
                  </a:defRPr>
                </a:pPr>
                <a:endParaRPr lang="en-US"/>
              </a:p>
            </c:txPr>
            <c:showLegendKey val="0"/>
            <c:showVal val="1"/>
            <c:showCatName val="0"/>
            <c:showSerName val="0"/>
            <c:showPercent val="0"/>
            <c:showBubbleSize val="0"/>
            <c:showLeaderLines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Americas</c:v>
                </c:pt>
                <c:pt idx="1">
                  <c:v>EMEA</c:v>
                </c:pt>
                <c:pt idx="2">
                  <c:v>Asia Pacific</c:v>
                </c:pt>
              </c:strCache>
            </c:strRef>
          </c:cat>
          <c:val>
            <c:numRef>
              <c:f>Sheet1!$D$2:$D$4</c:f>
              <c:numCache>
                <c:formatCode>General</c:formatCode>
                <c:ptCount val="3"/>
                <c:pt idx="0">
                  <c:v>118.5</c:v>
                </c:pt>
                <c:pt idx="1">
                  <c:v>77.599999999999994</c:v>
                </c:pt>
                <c:pt idx="2">
                  <c:v>50</c:v>
                </c:pt>
              </c:numCache>
            </c:numRef>
          </c:val>
          <c:extLst>
            <c:ext xmlns:c16="http://schemas.microsoft.com/office/drawing/2014/chart" uri="{C3380CC4-5D6E-409C-BE32-E72D297353CC}">
              <c16:uniqueId val="{0000000B-D805-3D46-A7F8-D17060325530}"/>
            </c:ext>
          </c:extLst>
        </c:ser>
        <c:ser>
          <c:idx val="3"/>
          <c:order val="3"/>
          <c:tx>
            <c:strRef>
              <c:f>Sheet1!$E$1</c:f>
              <c:strCache>
                <c:ptCount val="1"/>
                <c:pt idx="0">
                  <c:v>2022</c:v>
                </c:pt>
              </c:strCache>
            </c:strRef>
          </c:tx>
          <c:spPr>
            <a:solidFill>
              <a:srgbClr val="A60B0B"/>
            </a:solidFill>
            <a:ln>
              <a:solidFill>
                <a:srgbClr val="A60B0B"/>
              </a:solidFill>
            </a:ln>
          </c:spPr>
          <c:invertIfNegative val="0"/>
          <c:dLbls>
            <c:dLbl>
              <c:idx val="0"/>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D805-3D46-A7F8-D17060325530}"/>
                </c:ext>
              </c:extLst>
            </c:dLbl>
            <c:dLbl>
              <c:idx val="1"/>
              <c:numFmt formatCode="#,##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D805-3D46-A7F8-D17060325530}"/>
                </c:ext>
              </c:extLst>
            </c:dLbl>
            <c:dLbl>
              <c:idx val="2"/>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D805-3D46-A7F8-D17060325530}"/>
                </c:ext>
              </c:extLst>
            </c:dLbl>
            <c:spPr>
              <a:noFill/>
              <a:ln>
                <a:noFill/>
              </a:ln>
              <a:effectLst/>
            </c:spPr>
            <c:txPr>
              <a:bodyPr/>
              <a:lstStyle/>
              <a:p>
                <a:pPr>
                  <a:defRPr sz="1000" b="0" smtId="4294967295">
                    <a:solidFill>
                      <a:srgbClr val="000000"/>
                    </a:solidFill>
                    <a:latin typeface="Calibri"/>
                  </a:defRPr>
                </a:pPr>
                <a:endParaRPr lang="en-US"/>
              </a:p>
            </c:txPr>
            <c:showLegendKey val="0"/>
            <c:showVal val="1"/>
            <c:showCatName val="0"/>
            <c:showSerName val="0"/>
            <c:showPercent val="0"/>
            <c:showBubbleSize val="0"/>
            <c:showLeaderLines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Americas</c:v>
                </c:pt>
                <c:pt idx="1">
                  <c:v>EMEA</c:v>
                </c:pt>
                <c:pt idx="2">
                  <c:v>Asia Pacific</c:v>
                </c:pt>
              </c:strCache>
            </c:strRef>
          </c:cat>
          <c:val>
            <c:numRef>
              <c:f>Sheet1!$E$2:$E$4</c:f>
              <c:numCache>
                <c:formatCode>General</c:formatCode>
                <c:ptCount val="3"/>
                <c:pt idx="0">
                  <c:v>93.8</c:v>
                </c:pt>
                <c:pt idx="1">
                  <c:v>63</c:v>
                </c:pt>
                <c:pt idx="2">
                  <c:v>52.2</c:v>
                </c:pt>
              </c:numCache>
            </c:numRef>
          </c:val>
          <c:extLst>
            <c:ext xmlns:c16="http://schemas.microsoft.com/office/drawing/2014/chart" uri="{C3380CC4-5D6E-409C-BE32-E72D297353CC}">
              <c16:uniqueId val="{0000000F-D805-3D46-A7F8-D17060325530}"/>
            </c:ext>
          </c:extLst>
        </c:ser>
        <c:ser>
          <c:idx val="4"/>
          <c:order val="4"/>
          <c:tx>
            <c:strRef>
              <c:f>Sheet1!$F$1</c:f>
              <c:strCache>
                <c:ptCount val="1"/>
                <c:pt idx="0">
                  <c:v>H1 2023</c:v>
                </c:pt>
              </c:strCache>
            </c:strRef>
          </c:tx>
          <c:spPr>
            <a:solidFill>
              <a:srgbClr val="87BC24"/>
            </a:solidFill>
            <a:ln>
              <a:solidFill>
                <a:srgbClr val="87BC24"/>
              </a:solidFill>
            </a:ln>
          </c:spPr>
          <c:invertIfNegative val="0"/>
          <c:dLbls>
            <c:dLbl>
              <c:idx val="0"/>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D805-3D46-A7F8-D17060325530}"/>
                </c:ext>
              </c:extLst>
            </c:dLbl>
            <c:dLbl>
              <c:idx val="1"/>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1-D805-3D46-A7F8-D17060325530}"/>
                </c:ext>
              </c:extLst>
            </c:dLbl>
            <c:dLbl>
              <c:idx val="2"/>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2-D805-3D46-A7F8-D17060325530}"/>
                </c:ext>
              </c:extLst>
            </c:dLbl>
            <c:spPr>
              <a:noFill/>
              <a:ln>
                <a:noFill/>
              </a:ln>
              <a:effectLst/>
            </c:spPr>
            <c:txPr>
              <a:bodyPr/>
              <a:lstStyle/>
              <a:p>
                <a:pPr>
                  <a:defRPr sz="1000" b="0" smtId="4294967295">
                    <a:solidFill>
                      <a:srgbClr val="000000"/>
                    </a:solidFill>
                    <a:latin typeface="Calibri"/>
                  </a:defRPr>
                </a:pPr>
                <a:endParaRPr lang="en-US"/>
              </a:p>
            </c:txPr>
            <c:showLegendKey val="0"/>
            <c:showVal val="1"/>
            <c:showCatName val="0"/>
            <c:showSerName val="0"/>
            <c:showPercent val="0"/>
            <c:showBubbleSize val="0"/>
            <c:showLeaderLines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Sheet1!$A$2:$A$4</c:f>
              <c:strCache>
                <c:ptCount val="3"/>
                <c:pt idx="0">
                  <c:v>Americas</c:v>
                </c:pt>
                <c:pt idx="1">
                  <c:v>EMEA</c:v>
                </c:pt>
                <c:pt idx="2">
                  <c:v>Asia Pacific</c:v>
                </c:pt>
              </c:strCache>
            </c:strRef>
          </c:cat>
          <c:val>
            <c:numRef>
              <c:f>Sheet1!$F$2:$F$4</c:f>
              <c:numCache>
                <c:formatCode>General</c:formatCode>
                <c:ptCount val="3"/>
                <c:pt idx="0">
                  <c:v>36.1</c:v>
                </c:pt>
                <c:pt idx="1">
                  <c:v>11.2</c:v>
                </c:pt>
                <c:pt idx="2">
                  <c:v>5.0999999999999996</c:v>
                </c:pt>
              </c:numCache>
            </c:numRef>
          </c:val>
          <c:extLst>
            <c:ext xmlns:c16="http://schemas.microsoft.com/office/drawing/2014/chart" uri="{C3380CC4-5D6E-409C-BE32-E72D297353CC}">
              <c16:uniqueId val="{00000013-D805-3D46-A7F8-D17060325530}"/>
            </c:ext>
          </c:extLst>
        </c:ser>
        <c:dLbls>
          <c:showLegendKey val="0"/>
          <c:showVal val="0"/>
          <c:showCatName val="0"/>
          <c:showSerName val="0"/>
          <c:showPercent val="0"/>
          <c:showBubbleSize val="0"/>
        </c:dLbls>
        <c:gapWidth val="80"/>
        <c:overlap val="-30"/>
        <c:axId val="67451136"/>
        <c:axId val="66437120"/>
      </c:barChart>
      <c:catAx>
        <c:axId val="67451136"/>
        <c:scaling>
          <c:orientation val="minMax"/>
        </c:scaling>
        <c:delete val="0"/>
        <c:axPos val="b"/>
        <c:numFmt formatCode="General" sourceLinked="0"/>
        <c:majorTickMark val="none"/>
        <c:minorTickMark val="none"/>
        <c:tickLblPos val="low"/>
        <c:spPr>
          <a:ln w="25400">
            <a:solidFill>
              <a:srgbClr val="000000"/>
            </a:solidFill>
          </a:ln>
        </c:spPr>
        <c:txPr>
          <a:bodyPr/>
          <a:lstStyle/>
          <a:p>
            <a:pPr>
              <a:defRPr sz="1000" b="0" smtId="4294967295">
                <a:solidFill>
                  <a:srgbClr val="000000"/>
                </a:solidFill>
                <a:latin typeface="Calibri"/>
              </a:defRPr>
            </a:pPr>
            <a:endParaRPr lang="en-US"/>
          </a:p>
        </c:txPr>
        <c:crossAx val="66437120"/>
        <c:crosses val="autoZero"/>
        <c:auto val="0"/>
        <c:lblAlgn val="ctr"/>
        <c:lblOffset val="100"/>
        <c:noMultiLvlLbl val="0"/>
      </c:catAx>
      <c:valAx>
        <c:axId val="66437120"/>
        <c:scaling>
          <c:orientation val="minMax"/>
          <c:min val="0"/>
        </c:scaling>
        <c:delete val="0"/>
        <c:axPos val="l"/>
        <c:majorGridlines>
          <c:spPr>
            <a:ln w="9525">
              <a:solidFill>
                <a:srgbClr val="2F2F2F"/>
              </a:solidFill>
              <a:prstDash val="dot"/>
            </a:ln>
          </c:spPr>
        </c:majorGridlines>
        <c:title>
          <c:tx>
            <c:rich>
              <a:bodyPr/>
              <a:lstStyle/>
              <a:p>
                <a:pPr>
                  <a:defRPr/>
                </a:pPr>
                <a:r>
                  <a:rPr lang="en-US" sz="1000" b="0">
                    <a:solidFill>
                      <a:srgbClr val="000000"/>
                    </a:solidFill>
                    <a:latin typeface="Calibri"/>
                  </a:rPr>
                  <a:t>Value in billion U.S. dollars</a:t>
                </a:r>
              </a:p>
            </c:rich>
          </c:tx>
          <c:overlay val="0"/>
        </c:title>
        <c:numFmt formatCode="#,##0" sourceLinked="0"/>
        <c:majorTickMark val="none"/>
        <c:minorTickMark val="none"/>
        <c:tickLblPos val="low"/>
        <c:spPr>
          <a:ln>
            <a:noFill/>
          </a:ln>
        </c:spPr>
        <c:txPr>
          <a:bodyPr/>
          <a:lstStyle/>
          <a:p>
            <a:pPr>
              <a:defRPr sz="1000" b="0" smtId="4294967295">
                <a:solidFill>
                  <a:srgbClr val="000000"/>
                </a:solidFill>
                <a:latin typeface="Calibri"/>
              </a:defRPr>
            </a:pPr>
            <a:endParaRPr lang="en-US"/>
          </a:p>
        </c:txPr>
        <c:crossAx val="67451136"/>
        <c:crosses val="autoZero"/>
        <c:crossBetween val="between"/>
      </c:valAx>
    </c:plotArea>
    <c:legend>
      <c:legendPos val="t"/>
      <c:overlay val="0"/>
      <c:txPr>
        <a:bodyPr/>
        <a:lstStyle/>
        <a:p>
          <a:pPr>
            <a:defRPr sz="1000" smtId="4294967295">
              <a:solidFill>
                <a:srgbClr val="000000"/>
              </a:solidFill>
              <a:latin typeface="Calibri"/>
            </a:defRPr>
          </a:pPr>
          <a:endParaRPr lang="en-US"/>
        </a:p>
      </c:txPr>
    </c:legend>
    <c:plotVisOnly val="1"/>
    <c:dispBlanksAs val="gap"/>
    <c:showDLblsOverMax val="1"/>
  </c:chart>
  <c:txPr>
    <a:bodyPr/>
    <a:lstStyle/>
    <a:p>
      <a:pPr>
        <a:defRPr sz="1800" smtId="4294967295"/>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Americas</c:v>
                </c:pt>
              </c:strCache>
            </c:strRef>
          </c:tx>
          <c:spPr>
            <a:solidFill>
              <a:srgbClr val="2875DD"/>
            </a:solidFill>
            <a:ln>
              <a:solidFill>
                <a:srgbClr val="2875DD"/>
              </a:solidFill>
            </a:ln>
          </c:spPr>
          <c:invertIfNegative val="0"/>
          <c:dLbls>
            <c:dLbl>
              <c:idx val="0"/>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509F-0245-B384-D54C1368DD43}"/>
                </c:ext>
              </c:extLst>
            </c:dLbl>
            <c:dLbl>
              <c:idx val="1"/>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509F-0245-B384-D54C1368DD43}"/>
                </c:ext>
              </c:extLst>
            </c:dLbl>
            <c:dLbl>
              <c:idx val="2"/>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509F-0245-B384-D54C1368DD43}"/>
                </c:ext>
              </c:extLst>
            </c:dLbl>
            <c:dLbl>
              <c:idx val="3"/>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509F-0245-B384-D54C1368DD43}"/>
                </c:ext>
              </c:extLst>
            </c:dLbl>
            <c:dLbl>
              <c:idx val="4"/>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509F-0245-B384-D54C1368DD43}"/>
                </c:ext>
              </c:extLst>
            </c:dLbl>
            <c:spPr>
              <a:noFill/>
              <a:ln>
                <a:noFill/>
              </a:ln>
              <a:effectLst/>
            </c:spPr>
            <c:txPr>
              <a:bodyPr/>
              <a:lstStyle/>
              <a:p>
                <a:pPr>
                  <a:defRPr sz="1100" b="0" smtId="4294967295">
                    <a:solidFill>
                      <a:prstClr val="black"/>
                    </a:solidFill>
                    <a:latin typeface="Open Sans"/>
                  </a:defRPr>
                </a:pPr>
                <a:endParaRPr lang="en-US"/>
              </a:p>
            </c:txPr>
            <c:showLegendKey val="0"/>
            <c:showVal val="1"/>
            <c:showCatName val="0"/>
            <c:showSerName val="0"/>
            <c:showPercent val="0"/>
            <c:showBubbleSize val="0"/>
            <c:showLeaderLines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Sheet1!$A$2:$A$6</c:f>
              <c:strCache>
                <c:ptCount val="5"/>
                <c:pt idx="0">
                  <c:v>2018</c:v>
                </c:pt>
                <c:pt idx="1">
                  <c:v>2019</c:v>
                </c:pt>
                <c:pt idx="2">
                  <c:v>2020</c:v>
                </c:pt>
                <c:pt idx="3">
                  <c:v>2021</c:v>
                </c:pt>
                <c:pt idx="4">
                  <c:v>2023*</c:v>
                </c:pt>
              </c:strCache>
            </c:strRef>
          </c:cat>
          <c:val>
            <c:numRef>
              <c:f>Sheet1!$B$2:$B$6</c:f>
              <c:numCache>
                <c:formatCode>General</c:formatCode>
                <c:ptCount val="5"/>
                <c:pt idx="0">
                  <c:v>5686</c:v>
                </c:pt>
                <c:pt idx="1">
                  <c:v>5779</c:v>
                </c:pt>
                <c:pt idx="2">
                  <c:v>8775</c:v>
                </c:pt>
                <c:pt idx="3">
                  <c:v>10755</c:v>
                </c:pt>
                <c:pt idx="4">
                  <c:v>11651</c:v>
                </c:pt>
              </c:numCache>
            </c:numRef>
          </c:val>
          <c:extLst>
            <c:ext xmlns:c16="http://schemas.microsoft.com/office/drawing/2014/chart" uri="{C3380CC4-5D6E-409C-BE32-E72D297353CC}">
              <c16:uniqueId val="{00000005-509F-0245-B384-D54C1368DD43}"/>
            </c:ext>
          </c:extLst>
        </c:ser>
        <c:ser>
          <c:idx val="1"/>
          <c:order val="1"/>
          <c:tx>
            <c:strRef>
              <c:f>Sheet1!$C$1</c:f>
              <c:strCache>
                <c:ptCount val="1"/>
                <c:pt idx="0">
                  <c:v>EMEA</c:v>
                </c:pt>
              </c:strCache>
            </c:strRef>
          </c:tx>
          <c:spPr>
            <a:solidFill>
              <a:srgbClr val="0F283E"/>
            </a:solidFill>
            <a:ln>
              <a:solidFill>
                <a:srgbClr val="0F283E"/>
              </a:solidFill>
            </a:ln>
          </c:spPr>
          <c:invertIfNegative val="0"/>
          <c:dLbls>
            <c:dLbl>
              <c:idx val="0"/>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509F-0245-B384-D54C1368DD43}"/>
                </c:ext>
              </c:extLst>
            </c:dLbl>
            <c:dLbl>
              <c:idx val="1"/>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509F-0245-B384-D54C1368DD43}"/>
                </c:ext>
              </c:extLst>
            </c:dLbl>
            <c:dLbl>
              <c:idx val="2"/>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509F-0245-B384-D54C1368DD43}"/>
                </c:ext>
              </c:extLst>
            </c:dLbl>
            <c:dLbl>
              <c:idx val="3"/>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509F-0245-B384-D54C1368DD43}"/>
                </c:ext>
              </c:extLst>
            </c:dLbl>
            <c:dLbl>
              <c:idx val="4"/>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509F-0245-B384-D54C1368DD43}"/>
                </c:ext>
              </c:extLst>
            </c:dLbl>
            <c:spPr>
              <a:noFill/>
              <a:ln>
                <a:noFill/>
              </a:ln>
              <a:effectLst/>
            </c:spPr>
            <c:txPr>
              <a:bodyPr/>
              <a:lstStyle/>
              <a:p>
                <a:pPr>
                  <a:defRPr sz="1100" b="0" smtId="4294967295">
                    <a:solidFill>
                      <a:prstClr val="black"/>
                    </a:solidFill>
                    <a:latin typeface="Open Sans"/>
                  </a:defRPr>
                </a:pPr>
                <a:endParaRPr lang="en-US"/>
              </a:p>
            </c:txPr>
            <c:showLegendKey val="0"/>
            <c:showVal val="1"/>
            <c:showCatName val="0"/>
            <c:showSerName val="0"/>
            <c:showPercent val="0"/>
            <c:showBubbleSize val="0"/>
            <c:showLeaderLines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Sheet1!$A$2:$A$6</c:f>
              <c:strCache>
                <c:ptCount val="5"/>
                <c:pt idx="0">
                  <c:v>2018</c:v>
                </c:pt>
                <c:pt idx="1">
                  <c:v>2019</c:v>
                </c:pt>
                <c:pt idx="2">
                  <c:v>2020</c:v>
                </c:pt>
                <c:pt idx="3">
                  <c:v>2021</c:v>
                </c:pt>
                <c:pt idx="4">
                  <c:v>2023*</c:v>
                </c:pt>
              </c:strCache>
            </c:strRef>
          </c:cat>
          <c:val>
            <c:numRef>
              <c:f>Sheet1!$C$2:$C$6</c:f>
              <c:numCache>
                <c:formatCode>General</c:formatCode>
                <c:ptCount val="5"/>
                <c:pt idx="0">
                  <c:v>3581</c:v>
                </c:pt>
                <c:pt idx="1">
                  <c:v>3583</c:v>
                </c:pt>
                <c:pt idx="2">
                  <c:v>7385</c:v>
                </c:pt>
                <c:pt idx="3">
                  <c:v>9323</c:v>
                </c:pt>
                <c:pt idx="4">
                  <c:v>9681</c:v>
                </c:pt>
              </c:numCache>
            </c:numRef>
          </c:val>
          <c:extLst>
            <c:ext xmlns:c16="http://schemas.microsoft.com/office/drawing/2014/chart" uri="{C3380CC4-5D6E-409C-BE32-E72D297353CC}">
              <c16:uniqueId val="{0000000B-509F-0245-B384-D54C1368DD43}"/>
            </c:ext>
          </c:extLst>
        </c:ser>
        <c:ser>
          <c:idx val="2"/>
          <c:order val="2"/>
          <c:tx>
            <c:strRef>
              <c:f>Sheet1!$D$1</c:f>
              <c:strCache>
                <c:ptCount val="1"/>
                <c:pt idx="0">
                  <c:v>APAC**</c:v>
                </c:pt>
              </c:strCache>
            </c:strRef>
          </c:tx>
          <c:spPr>
            <a:solidFill>
              <a:srgbClr val="BABABA"/>
            </a:solidFill>
            <a:ln>
              <a:solidFill>
                <a:srgbClr val="BABABA"/>
              </a:solidFill>
            </a:ln>
          </c:spPr>
          <c:invertIfNegative val="0"/>
          <c:dLbls>
            <c:dLbl>
              <c:idx val="0"/>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509F-0245-B384-D54C1368DD43}"/>
                </c:ext>
              </c:extLst>
            </c:dLbl>
            <c:dLbl>
              <c:idx val="1"/>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509F-0245-B384-D54C1368DD43}"/>
                </c:ext>
              </c:extLst>
            </c:dLbl>
            <c:dLbl>
              <c:idx val="2"/>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509F-0245-B384-D54C1368DD43}"/>
                </c:ext>
              </c:extLst>
            </c:dLbl>
            <c:dLbl>
              <c:idx val="3"/>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509F-0245-B384-D54C1368DD43}"/>
                </c:ext>
              </c:extLst>
            </c:dLbl>
            <c:dLbl>
              <c:idx val="4"/>
              <c:numFmt formatCode="#,##0" sourceLinked="0"/>
              <c:spPr/>
              <c:txPr>
                <a:bodyPr/>
                <a:lstStyle/>
                <a:p>
                  <a:pPr>
                    <a:defRPr sz="1100" b="0" smtId="4294967295">
                      <a:solidFill>
                        <a:srgbClr val="FFFFFF"/>
                      </a:solidFill>
                      <a:effectLst>
                        <a:outerShdw dist="38100" dir="2700000">
                          <a:srgbClr val="0F2741"/>
                        </a:outerShdw>
                      </a:effectLst>
                      <a:latin typeface="Open Sans"/>
                    </a:defRPr>
                  </a:pPr>
                  <a:endParaRPr lang="en-US"/>
                </a:p>
              </c:txPr>
              <c:dLblPos val="ctr"/>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509F-0245-B384-D54C1368DD43}"/>
                </c:ext>
              </c:extLst>
            </c:dLbl>
            <c:spPr>
              <a:noFill/>
              <a:ln>
                <a:noFill/>
              </a:ln>
              <a:effectLst/>
            </c:spPr>
            <c:txPr>
              <a:bodyPr/>
              <a:lstStyle/>
              <a:p>
                <a:pPr>
                  <a:defRPr sz="1100" b="0" smtId="4294967295">
                    <a:solidFill>
                      <a:prstClr val="black"/>
                    </a:solidFill>
                    <a:latin typeface="Open Sans"/>
                  </a:defRPr>
                </a:pPr>
                <a:endParaRPr lang="en-US"/>
              </a:p>
            </c:txPr>
            <c:showLegendKey val="0"/>
            <c:showVal val="1"/>
            <c:showCatName val="0"/>
            <c:showSerName val="0"/>
            <c:showPercent val="0"/>
            <c:showBubbleSize val="0"/>
            <c:showLeaderLines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Sheet1!$A$2:$A$6</c:f>
              <c:strCache>
                <c:ptCount val="5"/>
                <c:pt idx="0">
                  <c:v>2018</c:v>
                </c:pt>
                <c:pt idx="1">
                  <c:v>2019</c:v>
                </c:pt>
                <c:pt idx="2">
                  <c:v>2020</c:v>
                </c:pt>
                <c:pt idx="3">
                  <c:v>2021</c:v>
                </c:pt>
                <c:pt idx="4">
                  <c:v>2023*</c:v>
                </c:pt>
              </c:strCache>
            </c:strRef>
          </c:cat>
          <c:val>
            <c:numRef>
              <c:f>Sheet1!$D$2:$D$6</c:f>
              <c:numCache>
                <c:formatCode>General</c:formatCode>
                <c:ptCount val="5"/>
                <c:pt idx="0">
                  <c:v>2864</c:v>
                </c:pt>
                <c:pt idx="1">
                  <c:v>2849</c:v>
                </c:pt>
                <c:pt idx="2">
                  <c:v>4765</c:v>
                </c:pt>
                <c:pt idx="3">
                  <c:v>6268</c:v>
                </c:pt>
                <c:pt idx="4">
                  <c:v>5061</c:v>
                </c:pt>
              </c:numCache>
            </c:numRef>
          </c:val>
          <c:extLst>
            <c:ext xmlns:c16="http://schemas.microsoft.com/office/drawing/2014/chart" uri="{C3380CC4-5D6E-409C-BE32-E72D297353CC}">
              <c16:uniqueId val="{00000011-509F-0245-B384-D54C1368DD43}"/>
            </c:ext>
          </c:extLst>
        </c:ser>
        <c:dLbls>
          <c:showLegendKey val="0"/>
          <c:showVal val="0"/>
          <c:showCatName val="0"/>
          <c:showSerName val="0"/>
          <c:showPercent val="0"/>
          <c:showBubbleSize val="0"/>
        </c:dLbls>
        <c:gapWidth val="80"/>
        <c:overlap val="100"/>
        <c:axId val="67451136"/>
        <c:axId val="66437120"/>
      </c:barChart>
      <c:catAx>
        <c:axId val="67451136"/>
        <c:scaling>
          <c:orientation val="minMax"/>
        </c:scaling>
        <c:delete val="0"/>
        <c:axPos val="b"/>
        <c:numFmt formatCode="General" sourceLinked="0"/>
        <c:majorTickMark val="none"/>
        <c:minorTickMark val="none"/>
        <c:tickLblPos val="low"/>
        <c:spPr>
          <a:ln w="25400">
            <a:solidFill>
              <a:srgbClr val="000000"/>
            </a:solidFill>
          </a:ln>
        </c:spPr>
        <c:txPr>
          <a:bodyPr/>
          <a:lstStyle/>
          <a:p>
            <a:pPr>
              <a:defRPr sz="1100" b="0" smtId="4294967295">
                <a:solidFill>
                  <a:srgbClr val="0F2741"/>
                </a:solidFill>
                <a:latin typeface="Open Sans"/>
              </a:defRPr>
            </a:pPr>
            <a:endParaRPr lang="en-US"/>
          </a:p>
        </c:txPr>
        <c:crossAx val="66437120"/>
        <c:crosses val="autoZero"/>
        <c:auto val="0"/>
        <c:lblAlgn val="ctr"/>
        <c:lblOffset val="100"/>
        <c:noMultiLvlLbl val="0"/>
      </c:catAx>
      <c:valAx>
        <c:axId val="66437120"/>
        <c:scaling>
          <c:orientation val="minMax"/>
          <c:min val="0"/>
        </c:scaling>
        <c:delete val="0"/>
        <c:axPos val="l"/>
        <c:majorGridlines>
          <c:spPr>
            <a:ln w="9525">
              <a:solidFill>
                <a:srgbClr val="2F2F2F"/>
              </a:solidFill>
              <a:prstDash val="dot"/>
            </a:ln>
          </c:spPr>
        </c:majorGridlines>
        <c:title>
          <c:tx>
            <c:rich>
              <a:bodyPr/>
              <a:lstStyle/>
              <a:p>
                <a:pPr>
                  <a:defRPr/>
                </a:pPr>
                <a:r>
                  <a:rPr lang="en-US" sz="1100" b="0">
                    <a:solidFill>
                      <a:srgbClr val="0F2741"/>
                    </a:solidFill>
                    <a:latin typeface="Open Sans"/>
                  </a:rPr>
                  <a:t>Number of fintech startups</a:t>
                </a:r>
              </a:p>
            </c:rich>
          </c:tx>
          <c:overlay val="0"/>
        </c:title>
        <c:numFmt formatCode="#,##0" sourceLinked="0"/>
        <c:majorTickMark val="none"/>
        <c:minorTickMark val="none"/>
        <c:tickLblPos val="low"/>
        <c:spPr>
          <a:ln>
            <a:noFill/>
          </a:ln>
        </c:spPr>
        <c:txPr>
          <a:bodyPr/>
          <a:lstStyle/>
          <a:p>
            <a:pPr>
              <a:defRPr sz="1100" b="0" smtId="4294967295">
                <a:solidFill>
                  <a:srgbClr val="0F2741"/>
                </a:solidFill>
                <a:latin typeface="Open Sans"/>
              </a:defRPr>
            </a:pPr>
            <a:endParaRPr lang="en-US"/>
          </a:p>
        </c:txPr>
        <c:crossAx val="67451136"/>
        <c:crosses val="autoZero"/>
        <c:crossBetween val="between"/>
      </c:valAx>
    </c:plotArea>
    <c:legend>
      <c:legendPos val="t"/>
      <c:overlay val="0"/>
      <c:txPr>
        <a:bodyPr/>
        <a:lstStyle/>
        <a:p>
          <a:pPr>
            <a:defRPr sz="1100" smtId="4294967295">
              <a:solidFill>
                <a:srgbClr val="0F2741"/>
              </a:solidFill>
              <a:latin typeface="Open Sans"/>
            </a:defRPr>
          </a:pPr>
          <a:endParaRPr lang="en-US"/>
        </a:p>
      </c:txPr>
    </c:legend>
    <c:plotVisOnly val="1"/>
    <c:dispBlanksAs val="gap"/>
    <c:showDLblsOverMax val="1"/>
  </c:chart>
  <c:txPr>
    <a:bodyPr/>
    <a:lstStyle/>
    <a:p>
      <a:pPr>
        <a:defRPr sz="1800" smtId="4294967295"/>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United States</c:v>
                </c:pt>
              </c:strCache>
            </c:strRef>
          </c:tx>
          <c:spPr>
            <a:solidFill>
              <a:srgbClr val="2876DD"/>
            </a:solidFill>
            <a:ln>
              <a:solidFill>
                <a:srgbClr val="2876DD"/>
              </a:solidFill>
            </a:ln>
          </c:spPr>
          <c:invertIfNegative val="0"/>
          <c:cat>
            <c:strRef>
              <c:f>Sheet1!$A$2:$A$21</c:f>
              <c:strCache>
                <c:ptCount val="20"/>
                <c:pt idx="0">
                  <c:v>Q1 2018</c:v>
                </c:pt>
                <c:pt idx="1">
                  <c:v>Q2 2018</c:v>
                </c:pt>
                <c:pt idx="2">
                  <c:v>Q3 2018</c:v>
                </c:pt>
                <c:pt idx="3">
                  <c:v>Q4 2018</c:v>
                </c:pt>
                <c:pt idx="4">
                  <c:v>Q1 2019</c:v>
                </c:pt>
                <c:pt idx="5">
                  <c:v>Q2 2019</c:v>
                </c:pt>
                <c:pt idx="6">
                  <c:v>Q3 2019</c:v>
                </c:pt>
                <c:pt idx="7">
                  <c:v>Q4 2019</c:v>
                </c:pt>
                <c:pt idx="8">
                  <c:v>Q1 2020</c:v>
                </c:pt>
                <c:pt idx="9">
                  <c:v>Q2 2020</c:v>
                </c:pt>
                <c:pt idx="10">
                  <c:v>Q3 2020</c:v>
                </c:pt>
                <c:pt idx="11">
                  <c:v>Q4 2020</c:v>
                </c:pt>
                <c:pt idx="12">
                  <c:v>Q1 2021</c:v>
                </c:pt>
                <c:pt idx="13">
                  <c:v>Q2 2021</c:v>
                </c:pt>
                <c:pt idx="14">
                  <c:v>Q3 2021</c:v>
                </c:pt>
                <c:pt idx="15">
                  <c:v>Q4 2021</c:v>
                </c:pt>
                <c:pt idx="16">
                  <c:v>Q1 2022</c:v>
                </c:pt>
                <c:pt idx="17">
                  <c:v>Q2 2022</c:v>
                </c:pt>
                <c:pt idx="18">
                  <c:v>Q3 2022</c:v>
                </c:pt>
                <c:pt idx="19">
                  <c:v>Q4 2022</c:v>
                </c:pt>
              </c:strCache>
            </c:strRef>
          </c:cat>
          <c:val>
            <c:numRef>
              <c:f>Sheet1!$B$2:$B$21</c:f>
              <c:numCache>
                <c:formatCode>General</c:formatCode>
                <c:ptCount val="20"/>
                <c:pt idx="0">
                  <c:v>0.4</c:v>
                </c:pt>
                <c:pt idx="1">
                  <c:v>0.4</c:v>
                </c:pt>
                <c:pt idx="2">
                  <c:v>0.36</c:v>
                </c:pt>
                <c:pt idx="3">
                  <c:v>0.38</c:v>
                </c:pt>
                <c:pt idx="4">
                  <c:v>0.39</c:v>
                </c:pt>
                <c:pt idx="5">
                  <c:v>0.38</c:v>
                </c:pt>
                <c:pt idx="6">
                  <c:v>0.36</c:v>
                </c:pt>
                <c:pt idx="7">
                  <c:v>0.36</c:v>
                </c:pt>
                <c:pt idx="8">
                  <c:v>0.39</c:v>
                </c:pt>
                <c:pt idx="9">
                  <c:v>0.36</c:v>
                </c:pt>
                <c:pt idx="10">
                  <c:v>0.37</c:v>
                </c:pt>
                <c:pt idx="11">
                  <c:v>0.37</c:v>
                </c:pt>
                <c:pt idx="12">
                  <c:v>0.39</c:v>
                </c:pt>
                <c:pt idx="13">
                  <c:v>0.38</c:v>
                </c:pt>
                <c:pt idx="14">
                  <c:v>0.38</c:v>
                </c:pt>
                <c:pt idx="15">
                  <c:v>0.35</c:v>
                </c:pt>
                <c:pt idx="16">
                  <c:v>0.35</c:v>
                </c:pt>
                <c:pt idx="17">
                  <c:v>0.38</c:v>
                </c:pt>
                <c:pt idx="18">
                  <c:v>0.39</c:v>
                </c:pt>
                <c:pt idx="19">
                  <c:v>0.35</c:v>
                </c:pt>
              </c:numCache>
            </c:numRef>
          </c:val>
          <c:extLst>
            <c:ext xmlns:c16="http://schemas.microsoft.com/office/drawing/2014/chart" uri="{C3380CC4-5D6E-409C-BE32-E72D297353CC}">
              <c16:uniqueId val="{00000014-64DB-6F49-B86F-F5E94CE55D93}"/>
            </c:ext>
          </c:extLst>
        </c:ser>
        <c:ser>
          <c:idx val="1"/>
          <c:order val="1"/>
          <c:tx>
            <c:strRef>
              <c:f>Sheet1!$C$1</c:f>
              <c:strCache>
                <c:ptCount val="1"/>
                <c:pt idx="0">
                  <c:v>Asia</c:v>
                </c:pt>
              </c:strCache>
            </c:strRef>
          </c:tx>
          <c:spPr>
            <a:solidFill>
              <a:srgbClr val="0F283E"/>
            </a:solidFill>
            <a:ln>
              <a:solidFill>
                <a:srgbClr val="0F283E"/>
              </a:solidFill>
            </a:ln>
          </c:spPr>
          <c:invertIfNegative val="0"/>
          <c:cat>
            <c:strRef>
              <c:f>Sheet1!$A$2:$A$21</c:f>
              <c:strCache>
                <c:ptCount val="20"/>
                <c:pt idx="0">
                  <c:v>Q1 2018</c:v>
                </c:pt>
                <c:pt idx="1">
                  <c:v>Q2 2018</c:v>
                </c:pt>
                <c:pt idx="2">
                  <c:v>Q3 2018</c:v>
                </c:pt>
                <c:pt idx="3">
                  <c:v>Q4 2018</c:v>
                </c:pt>
                <c:pt idx="4">
                  <c:v>Q1 2019</c:v>
                </c:pt>
                <c:pt idx="5">
                  <c:v>Q2 2019</c:v>
                </c:pt>
                <c:pt idx="6">
                  <c:v>Q3 2019</c:v>
                </c:pt>
                <c:pt idx="7">
                  <c:v>Q4 2019</c:v>
                </c:pt>
                <c:pt idx="8">
                  <c:v>Q1 2020</c:v>
                </c:pt>
                <c:pt idx="9">
                  <c:v>Q2 2020</c:v>
                </c:pt>
                <c:pt idx="10">
                  <c:v>Q3 2020</c:v>
                </c:pt>
                <c:pt idx="11">
                  <c:v>Q4 2020</c:v>
                </c:pt>
                <c:pt idx="12">
                  <c:v>Q1 2021</c:v>
                </c:pt>
                <c:pt idx="13">
                  <c:v>Q2 2021</c:v>
                </c:pt>
                <c:pt idx="14">
                  <c:v>Q3 2021</c:v>
                </c:pt>
                <c:pt idx="15">
                  <c:v>Q4 2021</c:v>
                </c:pt>
                <c:pt idx="16">
                  <c:v>Q1 2022</c:v>
                </c:pt>
                <c:pt idx="17">
                  <c:v>Q2 2022</c:v>
                </c:pt>
                <c:pt idx="18">
                  <c:v>Q3 2022</c:v>
                </c:pt>
                <c:pt idx="19">
                  <c:v>Q4 2022</c:v>
                </c:pt>
              </c:strCache>
            </c:strRef>
          </c:cat>
          <c:val>
            <c:numRef>
              <c:f>Sheet1!$C$2:$C$21</c:f>
              <c:numCache>
                <c:formatCode>General</c:formatCode>
                <c:ptCount val="20"/>
                <c:pt idx="0">
                  <c:v>0.27</c:v>
                </c:pt>
                <c:pt idx="1">
                  <c:v>0.31</c:v>
                </c:pt>
                <c:pt idx="2">
                  <c:v>0.3</c:v>
                </c:pt>
                <c:pt idx="3">
                  <c:v>0.26</c:v>
                </c:pt>
                <c:pt idx="4">
                  <c:v>0.25</c:v>
                </c:pt>
                <c:pt idx="5">
                  <c:v>0.22</c:v>
                </c:pt>
                <c:pt idx="6">
                  <c:v>0.31</c:v>
                </c:pt>
                <c:pt idx="7">
                  <c:v>0.28000000000000003</c:v>
                </c:pt>
                <c:pt idx="8">
                  <c:v>0.24</c:v>
                </c:pt>
                <c:pt idx="9">
                  <c:v>0.26</c:v>
                </c:pt>
                <c:pt idx="10">
                  <c:v>0.26</c:v>
                </c:pt>
                <c:pt idx="11">
                  <c:v>0.25</c:v>
                </c:pt>
                <c:pt idx="12">
                  <c:v>0.23</c:v>
                </c:pt>
                <c:pt idx="13">
                  <c:v>0.25</c:v>
                </c:pt>
                <c:pt idx="14">
                  <c:v>0.26</c:v>
                </c:pt>
                <c:pt idx="15">
                  <c:v>0.28000000000000003</c:v>
                </c:pt>
                <c:pt idx="16">
                  <c:v>0.27</c:v>
                </c:pt>
                <c:pt idx="17">
                  <c:v>0.24</c:v>
                </c:pt>
                <c:pt idx="18">
                  <c:v>0.25</c:v>
                </c:pt>
                <c:pt idx="19">
                  <c:v>0.23</c:v>
                </c:pt>
              </c:numCache>
            </c:numRef>
          </c:val>
          <c:extLst>
            <c:ext xmlns:c16="http://schemas.microsoft.com/office/drawing/2014/chart" uri="{C3380CC4-5D6E-409C-BE32-E72D297353CC}">
              <c16:uniqueId val="{00000029-64DB-6F49-B86F-F5E94CE55D93}"/>
            </c:ext>
          </c:extLst>
        </c:ser>
        <c:ser>
          <c:idx val="2"/>
          <c:order val="2"/>
          <c:tx>
            <c:strRef>
              <c:f>Sheet1!$D$1</c:f>
              <c:strCache>
                <c:ptCount val="1"/>
                <c:pt idx="0">
                  <c:v>Europe</c:v>
                </c:pt>
              </c:strCache>
            </c:strRef>
          </c:tx>
          <c:spPr>
            <a:solidFill>
              <a:srgbClr val="BABABA"/>
            </a:solidFill>
            <a:ln>
              <a:solidFill>
                <a:srgbClr val="BABABA"/>
              </a:solidFill>
            </a:ln>
          </c:spPr>
          <c:invertIfNegative val="0"/>
          <c:cat>
            <c:strRef>
              <c:f>Sheet1!$A$2:$A$21</c:f>
              <c:strCache>
                <c:ptCount val="20"/>
                <c:pt idx="0">
                  <c:v>Q1 2018</c:v>
                </c:pt>
                <c:pt idx="1">
                  <c:v>Q2 2018</c:v>
                </c:pt>
                <c:pt idx="2">
                  <c:v>Q3 2018</c:v>
                </c:pt>
                <c:pt idx="3">
                  <c:v>Q4 2018</c:v>
                </c:pt>
                <c:pt idx="4">
                  <c:v>Q1 2019</c:v>
                </c:pt>
                <c:pt idx="5">
                  <c:v>Q2 2019</c:v>
                </c:pt>
                <c:pt idx="6">
                  <c:v>Q3 2019</c:v>
                </c:pt>
                <c:pt idx="7">
                  <c:v>Q4 2019</c:v>
                </c:pt>
                <c:pt idx="8">
                  <c:v>Q1 2020</c:v>
                </c:pt>
                <c:pt idx="9">
                  <c:v>Q2 2020</c:v>
                </c:pt>
                <c:pt idx="10">
                  <c:v>Q3 2020</c:v>
                </c:pt>
                <c:pt idx="11">
                  <c:v>Q4 2020</c:v>
                </c:pt>
                <c:pt idx="12">
                  <c:v>Q1 2021</c:v>
                </c:pt>
                <c:pt idx="13">
                  <c:v>Q2 2021</c:v>
                </c:pt>
                <c:pt idx="14">
                  <c:v>Q3 2021</c:v>
                </c:pt>
                <c:pt idx="15">
                  <c:v>Q4 2021</c:v>
                </c:pt>
                <c:pt idx="16">
                  <c:v>Q1 2022</c:v>
                </c:pt>
                <c:pt idx="17">
                  <c:v>Q2 2022</c:v>
                </c:pt>
                <c:pt idx="18">
                  <c:v>Q3 2022</c:v>
                </c:pt>
                <c:pt idx="19">
                  <c:v>Q4 2022</c:v>
                </c:pt>
              </c:strCache>
            </c:strRef>
          </c:cat>
          <c:val>
            <c:numRef>
              <c:f>Sheet1!$D$2:$D$21</c:f>
              <c:numCache>
                <c:formatCode>General</c:formatCode>
                <c:ptCount val="20"/>
                <c:pt idx="0">
                  <c:v>0.22</c:v>
                </c:pt>
                <c:pt idx="1">
                  <c:v>0.2</c:v>
                </c:pt>
                <c:pt idx="2">
                  <c:v>0.23</c:v>
                </c:pt>
                <c:pt idx="3">
                  <c:v>0.26</c:v>
                </c:pt>
                <c:pt idx="4">
                  <c:v>0.24</c:v>
                </c:pt>
                <c:pt idx="5">
                  <c:v>0.28000000000000003</c:v>
                </c:pt>
                <c:pt idx="6">
                  <c:v>0.2</c:v>
                </c:pt>
                <c:pt idx="7">
                  <c:v>0.24</c:v>
                </c:pt>
                <c:pt idx="8">
                  <c:v>0.24</c:v>
                </c:pt>
                <c:pt idx="9">
                  <c:v>0.25</c:v>
                </c:pt>
                <c:pt idx="10">
                  <c:v>0.24</c:v>
                </c:pt>
                <c:pt idx="11">
                  <c:v>0.25</c:v>
                </c:pt>
                <c:pt idx="12">
                  <c:v>0.25</c:v>
                </c:pt>
                <c:pt idx="13">
                  <c:v>0.23</c:v>
                </c:pt>
                <c:pt idx="14">
                  <c:v>0.2</c:v>
                </c:pt>
                <c:pt idx="15">
                  <c:v>0.22</c:v>
                </c:pt>
                <c:pt idx="16">
                  <c:v>0.2</c:v>
                </c:pt>
                <c:pt idx="17">
                  <c:v>0.23</c:v>
                </c:pt>
                <c:pt idx="18">
                  <c:v>0.22</c:v>
                </c:pt>
                <c:pt idx="19">
                  <c:v>0.26</c:v>
                </c:pt>
              </c:numCache>
            </c:numRef>
          </c:val>
          <c:extLst>
            <c:ext xmlns:c16="http://schemas.microsoft.com/office/drawing/2014/chart" uri="{C3380CC4-5D6E-409C-BE32-E72D297353CC}">
              <c16:uniqueId val="{0000003E-64DB-6F49-B86F-F5E94CE55D93}"/>
            </c:ext>
          </c:extLst>
        </c:ser>
        <c:ser>
          <c:idx val="3"/>
          <c:order val="3"/>
          <c:tx>
            <c:strRef>
              <c:f>Sheet1!$E$1</c:f>
              <c:strCache>
                <c:ptCount val="1"/>
                <c:pt idx="0">
                  <c:v>Latin America</c:v>
                </c:pt>
              </c:strCache>
            </c:strRef>
          </c:tx>
          <c:spPr>
            <a:solidFill>
              <a:srgbClr val="A60B0B"/>
            </a:solidFill>
            <a:ln>
              <a:solidFill>
                <a:srgbClr val="A60B0B"/>
              </a:solidFill>
            </a:ln>
          </c:spPr>
          <c:invertIfNegative val="0"/>
          <c:cat>
            <c:strRef>
              <c:f>Sheet1!$A$2:$A$21</c:f>
              <c:strCache>
                <c:ptCount val="20"/>
                <c:pt idx="0">
                  <c:v>Q1 2018</c:v>
                </c:pt>
                <c:pt idx="1">
                  <c:v>Q2 2018</c:v>
                </c:pt>
                <c:pt idx="2">
                  <c:v>Q3 2018</c:v>
                </c:pt>
                <c:pt idx="3">
                  <c:v>Q4 2018</c:v>
                </c:pt>
                <c:pt idx="4">
                  <c:v>Q1 2019</c:v>
                </c:pt>
                <c:pt idx="5">
                  <c:v>Q2 2019</c:v>
                </c:pt>
                <c:pt idx="6">
                  <c:v>Q3 2019</c:v>
                </c:pt>
                <c:pt idx="7">
                  <c:v>Q4 2019</c:v>
                </c:pt>
                <c:pt idx="8">
                  <c:v>Q1 2020</c:v>
                </c:pt>
                <c:pt idx="9">
                  <c:v>Q2 2020</c:v>
                </c:pt>
                <c:pt idx="10">
                  <c:v>Q3 2020</c:v>
                </c:pt>
                <c:pt idx="11">
                  <c:v>Q4 2020</c:v>
                </c:pt>
                <c:pt idx="12">
                  <c:v>Q1 2021</c:v>
                </c:pt>
                <c:pt idx="13">
                  <c:v>Q2 2021</c:v>
                </c:pt>
                <c:pt idx="14">
                  <c:v>Q3 2021</c:v>
                </c:pt>
                <c:pt idx="15">
                  <c:v>Q4 2021</c:v>
                </c:pt>
                <c:pt idx="16">
                  <c:v>Q1 2022</c:v>
                </c:pt>
                <c:pt idx="17">
                  <c:v>Q2 2022</c:v>
                </c:pt>
                <c:pt idx="18">
                  <c:v>Q3 2022</c:v>
                </c:pt>
                <c:pt idx="19">
                  <c:v>Q4 2022</c:v>
                </c:pt>
              </c:strCache>
            </c:strRef>
          </c:cat>
          <c:val>
            <c:numRef>
              <c:f>Sheet1!$E$2:$E$21</c:f>
              <c:numCache>
                <c:formatCode>General</c:formatCode>
                <c:ptCount val="20"/>
                <c:pt idx="6">
                  <c:v>0.06</c:v>
                </c:pt>
                <c:pt idx="7">
                  <c:v>0.06</c:v>
                </c:pt>
                <c:pt idx="9">
                  <c:v>0.05</c:v>
                </c:pt>
                <c:pt idx="10">
                  <c:v>0.06</c:v>
                </c:pt>
                <c:pt idx="12">
                  <c:v>0.05</c:v>
                </c:pt>
                <c:pt idx="13">
                  <c:v>0.06</c:v>
                </c:pt>
                <c:pt idx="14">
                  <c:v>7.0000000000000007E-2</c:v>
                </c:pt>
                <c:pt idx="15">
                  <c:v>7.0000000000000007E-2</c:v>
                </c:pt>
                <c:pt idx="16">
                  <c:v>7.0000000000000007E-2</c:v>
                </c:pt>
                <c:pt idx="17">
                  <c:v>0.06</c:v>
                </c:pt>
                <c:pt idx="18">
                  <c:v>0.06</c:v>
                </c:pt>
                <c:pt idx="19">
                  <c:v>7.0000000000000007E-2</c:v>
                </c:pt>
              </c:numCache>
            </c:numRef>
          </c:val>
          <c:extLst>
            <c:ext xmlns:c16="http://schemas.microsoft.com/office/drawing/2014/chart" uri="{C3380CC4-5D6E-409C-BE32-E72D297353CC}">
              <c16:uniqueId val="{00000053-64DB-6F49-B86F-F5E94CE55D93}"/>
            </c:ext>
          </c:extLst>
        </c:ser>
        <c:ser>
          <c:idx val="4"/>
          <c:order val="4"/>
          <c:tx>
            <c:strRef>
              <c:f>Sheet1!$F$1</c:f>
              <c:strCache>
                <c:ptCount val="1"/>
                <c:pt idx="0">
                  <c:v>Other regions</c:v>
                </c:pt>
              </c:strCache>
            </c:strRef>
          </c:tx>
          <c:spPr>
            <a:solidFill>
              <a:srgbClr val="87BC24"/>
            </a:solidFill>
            <a:ln>
              <a:solidFill>
                <a:srgbClr val="87BC24"/>
              </a:solidFill>
            </a:ln>
          </c:spPr>
          <c:invertIfNegative val="0"/>
          <c:cat>
            <c:strRef>
              <c:f>Sheet1!$A$2:$A$21</c:f>
              <c:strCache>
                <c:ptCount val="20"/>
                <c:pt idx="0">
                  <c:v>Q1 2018</c:v>
                </c:pt>
                <c:pt idx="1">
                  <c:v>Q2 2018</c:v>
                </c:pt>
                <c:pt idx="2">
                  <c:v>Q3 2018</c:v>
                </c:pt>
                <c:pt idx="3">
                  <c:v>Q4 2018</c:v>
                </c:pt>
                <c:pt idx="4">
                  <c:v>Q1 2019</c:v>
                </c:pt>
                <c:pt idx="5">
                  <c:v>Q2 2019</c:v>
                </c:pt>
                <c:pt idx="6">
                  <c:v>Q3 2019</c:v>
                </c:pt>
                <c:pt idx="7">
                  <c:v>Q4 2019</c:v>
                </c:pt>
                <c:pt idx="8">
                  <c:v>Q1 2020</c:v>
                </c:pt>
                <c:pt idx="9">
                  <c:v>Q2 2020</c:v>
                </c:pt>
                <c:pt idx="10">
                  <c:v>Q3 2020</c:v>
                </c:pt>
                <c:pt idx="11">
                  <c:v>Q4 2020</c:v>
                </c:pt>
                <c:pt idx="12">
                  <c:v>Q1 2021</c:v>
                </c:pt>
                <c:pt idx="13">
                  <c:v>Q2 2021</c:v>
                </c:pt>
                <c:pt idx="14">
                  <c:v>Q3 2021</c:v>
                </c:pt>
                <c:pt idx="15">
                  <c:v>Q4 2021</c:v>
                </c:pt>
                <c:pt idx="16">
                  <c:v>Q1 2022</c:v>
                </c:pt>
                <c:pt idx="17">
                  <c:v>Q2 2022</c:v>
                </c:pt>
                <c:pt idx="18">
                  <c:v>Q3 2022</c:v>
                </c:pt>
                <c:pt idx="19">
                  <c:v>Q4 2022</c:v>
                </c:pt>
              </c:strCache>
            </c:strRef>
          </c:cat>
          <c:val>
            <c:numRef>
              <c:f>Sheet1!$F$2:$F$21</c:f>
              <c:numCache>
                <c:formatCode>General</c:formatCode>
                <c:ptCount val="20"/>
                <c:pt idx="0">
                  <c:v>0.11</c:v>
                </c:pt>
                <c:pt idx="1">
                  <c:v>0.09</c:v>
                </c:pt>
                <c:pt idx="2">
                  <c:v>0.11</c:v>
                </c:pt>
                <c:pt idx="3">
                  <c:v>0.1</c:v>
                </c:pt>
                <c:pt idx="4">
                  <c:v>0.12</c:v>
                </c:pt>
                <c:pt idx="5">
                  <c:v>0.12</c:v>
                </c:pt>
                <c:pt idx="6">
                  <c:v>7.0000000000000007E-2</c:v>
                </c:pt>
                <c:pt idx="7">
                  <c:v>0.06</c:v>
                </c:pt>
                <c:pt idx="8">
                  <c:v>0.13</c:v>
                </c:pt>
                <c:pt idx="9">
                  <c:v>0.08</c:v>
                </c:pt>
                <c:pt idx="10">
                  <c:v>7.0000000000000007E-2</c:v>
                </c:pt>
                <c:pt idx="11">
                  <c:v>0.13</c:v>
                </c:pt>
                <c:pt idx="12">
                  <c:v>0.08</c:v>
                </c:pt>
                <c:pt idx="13">
                  <c:v>0.08</c:v>
                </c:pt>
                <c:pt idx="14">
                  <c:v>0.09</c:v>
                </c:pt>
                <c:pt idx="15">
                  <c:v>0.08</c:v>
                </c:pt>
                <c:pt idx="16">
                  <c:v>0.11</c:v>
                </c:pt>
                <c:pt idx="17">
                  <c:v>0.09</c:v>
                </c:pt>
                <c:pt idx="18">
                  <c:v>0.08</c:v>
                </c:pt>
                <c:pt idx="19">
                  <c:v>0.09</c:v>
                </c:pt>
              </c:numCache>
            </c:numRef>
          </c:val>
          <c:extLst>
            <c:ext xmlns:c16="http://schemas.microsoft.com/office/drawing/2014/chart" uri="{C3380CC4-5D6E-409C-BE32-E72D297353CC}">
              <c16:uniqueId val="{00000068-64DB-6F49-B86F-F5E94CE55D93}"/>
            </c:ext>
          </c:extLst>
        </c:ser>
        <c:dLbls>
          <c:showLegendKey val="0"/>
          <c:showVal val="0"/>
          <c:showCatName val="0"/>
          <c:showSerName val="0"/>
          <c:showPercent val="0"/>
          <c:showBubbleSize val="0"/>
        </c:dLbls>
        <c:gapWidth val="80"/>
        <c:overlap val="100"/>
        <c:axId val="67451136"/>
        <c:axId val="66437120"/>
      </c:barChart>
      <c:catAx>
        <c:axId val="67451136"/>
        <c:scaling>
          <c:orientation val="minMax"/>
        </c:scaling>
        <c:delete val="0"/>
        <c:axPos val="b"/>
        <c:numFmt formatCode="General" sourceLinked="0"/>
        <c:majorTickMark val="none"/>
        <c:minorTickMark val="none"/>
        <c:tickLblPos val="low"/>
        <c:spPr>
          <a:ln w="25400">
            <a:solidFill>
              <a:srgbClr val="000000"/>
            </a:solidFill>
          </a:ln>
        </c:spPr>
        <c:txPr>
          <a:bodyPr/>
          <a:lstStyle/>
          <a:p>
            <a:pPr>
              <a:defRPr sz="1000" b="0" smtId="4294967295">
                <a:solidFill>
                  <a:srgbClr val="000000"/>
                </a:solidFill>
                <a:latin typeface="Calibri"/>
              </a:defRPr>
            </a:pPr>
            <a:endParaRPr lang="en-US"/>
          </a:p>
        </c:txPr>
        <c:crossAx val="66437120"/>
        <c:crosses val="autoZero"/>
        <c:auto val="0"/>
        <c:lblAlgn val="ctr"/>
        <c:lblOffset val="100"/>
        <c:noMultiLvlLbl val="0"/>
      </c:catAx>
      <c:valAx>
        <c:axId val="66437120"/>
        <c:scaling>
          <c:orientation val="minMax"/>
          <c:min val="0"/>
        </c:scaling>
        <c:delete val="0"/>
        <c:axPos val="l"/>
        <c:majorGridlines>
          <c:spPr>
            <a:ln w="9525">
              <a:solidFill>
                <a:srgbClr val="2F2F2F"/>
              </a:solidFill>
              <a:prstDash val="dot"/>
            </a:ln>
          </c:spPr>
        </c:majorGridlines>
        <c:title>
          <c:tx>
            <c:rich>
              <a:bodyPr/>
              <a:lstStyle/>
              <a:p>
                <a:pPr>
                  <a:defRPr/>
                </a:pPr>
                <a:r>
                  <a:rPr lang="en-US" sz="1000" b="0">
                    <a:solidFill>
                      <a:srgbClr val="000000"/>
                    </a:solidFill>
                    <a:latin typeface="Calibri"/>
                  </a:rPr>
                  <a:t>Share of investment deals</a:t>
                </a:r>
              </a:p>
            </c:rich>
          </c:tx>
          <c:overlay val="0"/>
        </c:title>
        <c:numFmt formatCode="#,##0%" sourceLinked="0"/>
        <c:majorTickMark val="none"/>
        <c:minorTickMark val="none"/>
        <c:tickLblPos val="low"/>
        <c:spPr>
          <a:ln>
            <a:noFill/>
          </a:ln>
        </c:spPr>
        <c:txPr>
          <a:bodyPr/>
          <a:lstStyle/>
          <a:p>
            <a:pPr>
              <a:defRPr sz="1000" b="0" smtId="4294967295">
                <a:solidFill>
                  <a:srgbClr val="000000"/>
                </a:solidFill>
                <a:latin typeface="Calibri"/>
              </a:defRPr>
            </a:pPr>
            <a:endParaRPr lang="en-US"/>
          </a:p>
        </c:txPr>
        <c:crossAx val="67451136"/>
        <c:crosses val="autoZero"/>
        <c:crossBetween val="between"/>
      </c:valAx>
    </c:plotArea>
    <c:legend>
      <c:legendPos val="t"/>
      <c:overlay val="0"/>
      <c:txPr>
        <a:bodyPr/>
        <a:lstStyle/>
        <a:p>
          <a:pPr>
            <a:defRPr sz="1000" smtId="4294967295">
              <a:solidFill>
                <a:srgbClr val="000000"/>
              </a:solidFill>
              <a:latin typeface="Calibri"/>
            </a:defRPr>
          </a:pPr>
          <a:endParaRPr lang="en-US"/>
        </a:p>
      </c:txPr>
    </c:legend>
    <c:plotVisOnly val="1"/>
    <c:dispBlanksAs val="gap"/>
    <c:showDLblsOverMax val="1"/>
  </c:chart>
  <c:txPr>
    <a:bodyPr/>
    <a:lstStyle/>
    <a:p>
      <a:pPr>
        <a:defRPr sz="1800" smtId="4294967295"/>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United Kingdom</c:v>
                </c:pt>
              </c:strCache>
            </c:strRef>
          </c:tx>
          <c:spPr>
            <a:solidFill>
              <a:srgbClr val="2875DD"/>
            </a:solidFill>
            <a:ln>
              <a:solidFill>
                <a:srgbClr val="2875DD"/>
              </a:solidFill>
            </a:ln>
          </c:spPr>
          <c:invertIfNegative val="0"/>
          <c:cat>
            <c:numRef>
              <c:f>Sheet1!$A$2:$A$7</c:f>
              <c:numCache>
                <c:formatCode>General</c:formatCode>
                <c:ptCount val="6"/>
                <c:pt idx="0">
                  <c:v>2016</c:v>
                </c:pt>
                <c:pt idx="1">
                  <c:v>2017</c:v>
                </c:pt>
                <c:pt idx="2">
                  <c:v>2018</c:v>
                </c:pt>
                <c:pt idx="3">
                  <c:v>2019</c:v>
                </c:pt>
                <c:pt idx="4">
                  <c:v>2020</c:v>
                </c:pt>
                <c:pt idx="5">
                  <c:v>2021</c:v>
                </c:pt>
              </c:numCache>
            </c:numRef>
          </c:cat>
          <c:val>
            <c:numRef>
              <c:f>Sheet1!$B$2:$B$7</c:f>
              <c:numCache>
                <c:formatCode>General</c:formatCode>
                <c:ptCount val="6"/>
                <c:pt idx="0">
                  <c:v>1.3</c:v>
                </c:pt>
                <c:pt idx="1">
                  <c:v>2.4</c:v>
                </c:pt>
                <c:pt idx="2">
                  <c:v>2.5</c:v>
                </c:pt>
                <c:pt idx="3">
                  <c:v>4.9000000000000004</c:v>
                </c:pt>
                <c:pt idx="4">
                  <c:v>4.4000000000000004</c:v>
                </c:pt>
                <c:pt idx="5">
                  <c:v>4.3</c:v>
                </c:pt>
              </c:numCache>
            </c:numRef>
          </c:val>
          <c:extLst>
            <c:ext xmlns:c16="http://schemas.microsoft.com/office/drawing/2014/chart" uri="{C3380CC4-5D6E-409C-BE32-E72D297353CC}">
              <c16:uniqueId val="{00000006-253E-B84B-9F5F-88C9AD05D551}"/>
            </c:ext>
          </c:extLst>
        </c:ser>
        <c:ser>
          <c:idx val="1"/>
          <c:order val="1"/>
          <c:tx>
            <c:strRef>
              <c:f>Sheet1!$C$1</c:f>
              <c:strCache>
                <c:ptCount val="1"/>
                <c:pt idx="0">
                  <c:v>Germany</c:v>
                </c:pt>
              </c:strCache>
            </c:strRef>
          </c:tx>
          <c:spPr>
            <a:solidFill>
              <a:srgbClr val="0F283E"/>
            </a:solidFill>
            <a:ln>
              <a:solidFill>
                <a:srgbClr val="0F283E"/>
              </a:solidFill>
            </a:ln>
          </c:spPr>
          <c:invertIfNegative val="0"/>
          <c:cat>
            <c:numRef>
              <c:f>Sheet1!$A$2:$A$7</c:f>
              <c:numCache>
                <c:formatCode>General</c:formatCode>
                <c:ptCount val="6"/>
                <c:pt idx="0">
                  <c:v>2016</c:v>
                </c:pt>
                <c:pt idx="1">
                  <c:v>2017</c:v>
                </c:pt>
                <c:pt idx="2">
                  <c:v>2018</c:v>
                </c:pt>
                <c:pt idx="3">
                  <c:v>2019</c:v>
                </c:pt>
                <c:pt idx="4">
                  <c:v>2020</c:v>
                </c:pt>
                <c:pt idx="5">
                  <c:v>2021</c:v>
                </c:pt>
              </c:numCache>
            </c:numRef>
          </c:cat>
          <c:val>
            <c:numRef>
              <c:f>Sheet1!$C$2:$C$7</c:f>
              <c:numCache>
                <c:formatCode>General</c:formatCode>
                <c:ptCount val="6"/>
                <c:pt idx="0">
                  <c:v>0.39</c:v>
                </c:pt>
                <c:pt idx="1">
                  <c:v>0.57999999999999996</c:v>
                </c:pt>
                <c:pt idx="2">
                  <c:v>0.86</c:v>
                </c:pt>
                <c:pt idx="3">
                  <c:v>1.4</c:v>
                </c:pt>
                <c:pt idx="4">
                  <c:v>0.87</c:v>
                </c:pt>
                <c:pt idx="5">
                  <c:v>2.1</c:v>
                </c:pt>
              </c:numCache>
            </c:numRef>
          </c:val>
          <c:extLst>
            <c:ext xmlns:c16="http://schemas.microsoft.com/office/drawing/2014/chart" uri="{C3380CC4-5D6E-409C-BE32-E72D297353CC}">
              <c16:uniqueId val="{0000000D-253E-B84B-9F5F-88C9AD05D551}"/>
            </c:ext>
          </c:extLst>
        </c:ser>
        <c:ser>
          <c:idx val="2"/>
          <c:order val="2"/>
          <c:tx>
            <c:strRef>
              <c:f>Sheet1!$D$1</c:f>
              <c:strCache>
                <c:ptCount val="1"/>
                <c:pt idx="0">
                  <c:v>Sweden</c:v>
                </c:pt>
              </c:strCache>
            </c:strRef>
          </c:tx>
          <c:spPr>
            <a:solidFill>
              <a:srgbClr val="BABABA"/>
            </a:solidFill>
            <a:ln>
              <a:solidFill>
                <a:srgbClr val="BABABA"/>
              </a:solidFill>
            </a:ln>
          </c:spPr>
          <c:invertIfNegative val="0"/>
          <c:cat>
            <c:numRef>
              <c:f>Sheet1!$A$2:$A$7</c:f>
              <c:numCache>
                <c:formatCode>General</c:formatCode>
                <c:ptCount val="6"/>
                <c:pt idx="0">
                  <c:v>2016</c:v>
                </c:pt>
                <c:pt idx="1">
                  <c:v>2017</c:v>
                </c:pt>
                <c:pt idx="2">
                  <c:v>2018</c:v>
                </c:pt>
                <c:pt idx="3">
                  <c:v>2019</c:v>
                </c:pt>
                <c:pt idx="4">
                  <c:v>2020</c:v>
                </c:pt>
                <c:pt idx="5">
                  <c:v>2021</c:v>
                </c:pt>
              </c:numCache>
            </c:numRef>
          </c:cat>
          <c:val>
            <c:numRef>
              <c:f>Sheet1!$D$2:$D$7</c:f>
              <c:numCache>
                <c:formatCode>General</c:formatCode>
                <c:ptCount val="6"/>
                <c:pt idx="0">
                  <c:v>0.11</c:v>
                </c:pt>
                <c:pt idx="1">
                  <c:v>0.24</c:v>
                </c:pt>
                <c:pt idx="2">
                  <c:v>0.2</c:v>
                </c:pt>
                <c:pt idx="3">
                  <c:v>0.95</c:v>
                </c:pt>
                <c:pt idx="4">
                  <c:v>1.1000000000000001</c:v>
                </c:pt>
                <c:pt idx="5">
                  <c:v>1.6</c:v>
                </c:pt>
              </c:numCache>
            </c:numRef>
          </c:val>
          <c:extLst>
            <c:ext xmlns:c16="http://schemas.microsoft.com/office/drawing/2014/chart" uri="{C3380CC4-5D6E-409C-BE32-E72D297353CC}">
              <c16:uniqueId val="{00000014-253E-B84B-9F5F-88C9AD05D551}"/>
            </c:ext>
          </c:extLst>
        </c:ser>
        <c:ser>
          <c:idx val="3"/>
          <c:order val="3"/>
          <c:tx>
            <c:strRef>
              <c:f>Sheet1!$E$1</c:f>
              <c:strCache>
                <c:ptCount val="1"/>
                <c:pt idx="0">
                  <c:v>France</c:v>
                </c:pt>
              </c:strCache>
            </c:strRef>
          </c:tx>
          <c:spPr>
            <a:solidFill>
              <a:srgbClr val="A60B0B"/>
            </a:solidFill>
            <a:ln>
              <a:solidFill>
                <a:srgbClr val="A60B0B"/>
              </a:solidFill>
            </a:ln>
          </c:spPr>
          <c:invertIfNegative val="0"/>
          <c:cat>
            <c:numRef>
              <c:f>Sheet1!$A$2:$A$7</c:f>
              <c:numCache>
                <c:formatCode>General</c:formatCode>
                <c:ptCount val="6"/>
                <c:pt idx="0">
                  <c:v>2016</c:v>
                </c:pt>
                <c:pt idx="1">
                  <c:v>2017</c:v>
                </c:pt>
                <c:pt idx="2">
                  <c:v>2018</c:v>
                </c:pt>
                <c:pt idx="3">
                  <c:v>2019</c:v>
                </c:pt>
                <c:pt idx="4">
                  <c:v>2020</c:v>
                </c:pt>
                <c:pt idx="5">
                  <c:v>2021</c:v>
                </c:pt>
              </c:numCache>
            </c:numRef>
          </c:cat>
          <c:val>
            <c:numRef>
              <c:f>Sheet1!$E$2:$E$7</c:f>
              <c:numCache>
                <c:formatCode>General</c:formatCode>
                <c:ptCount val="6"/>
                <c:pt idx="0">
                  <c:v>0.22</c:v>
                </c:pt>
                <c:pt idx="1">
                  <c:v>0.4</c:v>
                </c:pt>
                <c:pt idx="2">
                  <c:v>0.44</c:v>
                </c:pt>
                <c:pt idx="3">
                  <c:v>0.72</c:v>
                </c:pt>
                <c:pt idx="4">
                  <c:v>0.71</c:v>
                </c:pt>
                <c:pt idx="5">
                  <c:v>1.4</c:v>
                </c:pt>
              </c:numCache>
            </c:numRef>
          </c:val>
          <c:extLst>
            <c:ext xmlns:c16="http://schemas.microsoft.com/office/drawing/2014/chart" uri="{C3380CC4-5D6E-409C-BE32-E72D297353CC}">
              <c16:uniqueId val="{0000001B-253E-B84B-9F5F-88C9AD05D551}"/>
            </c:ext>
          </c:extLst>
        </c:ser>
        <c:dLbls>
          <c:showLegendKey val="0"/>
          <c:showVal val="0"/>
          <c:showCatName val="0"/>
          <c:showSerName val="0"/>
          <c:showPercent val="0"/>
          <c:showBubbleSize val="0"/>
        </c:dLbls>
        <c:gapWidth val="80"/>
        <c:overlap val="-30"/>
        <c:axId val="67451136"/>
        <c:axId val="66437120"/>
      </c:barChart>
      <c:catAx>
        <c:axId val="67451136"/>
        <c:scaling>
          <c:orientation val="minMax"/>
        </c:scaling>
        <c:delete val="0"/>
        <c:axPos val="b"/>
        <c:numFmt formatCode="General" sourceLinked="0"/>
        <c:majorTickMark val="none"/>
        <c:minorTickMark val="none"/>
        <c:tickLblPos val="low"/>
        <c:spPr>
          <a:ln w="25400">
            <a:solidFill>
              <a:srgbClr val="000000"/>
            </a:solidFill>
          </a:ln>
        </c:spPr>
        <c:txPr>
          <a:bodyPr/>
          <a:lstStyle/>
          <a:p>
            <a:pPr>
              <a:defRPr sz="1100" b="0" smtId="4294967295">
                <a:solidFill>
                  <a:srgbClr val="0F2741"/>
                </a:solidFill>
                <a:latin typeface="Open Sans"/>
              </a:defRPr>
            </a:pPr>
            <a:endParaRPr lang="en-US"/>
          </a:p>
        </c:txPr>
        <c:crossAx val="66437120"/>
        <c:crosses val="autoZero"/>
        <c:auto val="0"/>
        <c:lblAlgn val="ctr"/>
        <c:lblOffset val="100"/>
        <c:noMultiLvlLbl val="0"/>
      </c:catAx>
      <c:valAx>
        <c:axId val="66437120"/>
        <c:scaling>
          <c:orientation val="minMax"/>
          <c:min val="0"/>
        </c:scaling>
        <c:delete val="0"/>
        <c:axPos val="l"/>
        <c:majorGridlines>
          <c:spPr>
            <a:ln w="9525">
              <a:solidFill>
                <a:srgbClr val="2F2F2F"/>
              </a:solidFill>
              <a:prstDash val="dot"/>
            </a:ln>
          </c:spPr>
        </c:majorGridlines>
        <c:title>
          <c:tx>
            <c:rich>
              <a:bodyPr/>
              <a:lstStyle/>
              <a:p>
                <a:pPr>
                  <a:defRPr/>
                </a:pPr>
                <a:r>
                  <a:rPr lang="en-US" sz="1100" b="0">
                    <a:solidFill>
                      <a:srgbClr val="0F2741"/>
                    </a:solidFill>
                    <a:latin typeface="Open Sans"/>
                  </a:rPr>
                  <a:t>VC investments in billion euros</a:t>
                </a:r>
              </a:p>
            </c:rich>
          </c:tx>
          <c:overlay val="0"/>
        </c:title>
        <c:numFmt formatCode="#,##0.0" sourceLinked="0"/>
        <c:majorTickMark val="none"/>
        <c:minorTickMark val="none"/>
        <c:tickLblPos val="low"/>
        <c:spPr>
          <a:ln>
            <a:noFill/>
          </a:ln>
        </c:spPr>
        <c:txPr>
          <a:bodyPr/>
          <a:lstStyle/>
          <a:p>
            <a:pPr>
              <a:defRPr sz="1100" b="0" smtId="4294967295">
                <a:solidFill>
                  <a:srgbClr val="0F2741"/>
                </a:solidFill>
                <a:latin typeface="Open Sans"/>
              </a:defRPr>
            </a:pPr>
            <a:endParaRPr lang="en-US"/>
          </a:p>
        </c:txPr>
        <c:crossAx val="67451136"/>
        <c:crosses val="autoZero"/>
        <c:crossBetween val="between"/>
      </c:valAx>
    </c:plotArea>
    <c:legend>
      <c:legendPos val="t"/>
      <c:overlay val="0"/>
      <c:txPr>
        <a:bodyPr/>
        <a:lstStyle/>
        <a:p>
          <a:pPr>
            <a:defRPr sz="1100" smtId="4294967295">
              <a:solidFill>
                <a:srgbClr val="0F2741"/>
              </a:solidFill>
              <a:latin typeface="Open Sans"/>
            </a:defRPr>
          </a:pPr>
          <a:endParaRPr lang="en-US"/>
        </a:p>
      </c:txPr>
    </c:legend>
    <c:plotVisOnly val="1"/>
    <c:dispBlanksAs val="gap"/>
    <c:showDLblsOverMax val="1"/>
  </c:chart>
  <c:txPr>
    <a:bodyPr/>
    <a:lstStyle/>
    <a:p>
      <a:pPr>
        <a:defRPr sz="1800" smtId="4294967295"/>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Column1</c:v>
                </c:pt>
              </c:strCache>
            </c:strRef>
          </c:tx>
          <c:spPr>
            <a:solidFill>
              <a:srgbClr val="2876DD"/>
            </a:solidFill>
            <a:ln>
              <a:solidFill>
                <a:srgbClr val="2876DD"/>
              </a:solidFill>
            </a:ln>
          </c:spPr>
          <c:invertIfNegative val="0"/>
          <c:dLbls>
            <c:dLbl>
              <c:idx val="0"/>
              <c:numFmt formatCode="#,##0.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0-BA20-3643-86B0-0084067D12D1}"/>
                </c:ext>
              </c:extLst>
            </c:dLbl>
            <c:dLbl>
              <c:idx val="1"/>
              <c:numFmt formatCode="#,##0.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1-BA20-3643-86B0-0084067D12D1}"/>
                </c:ext>
              </c:extLst>
            </c:dLbl>
            <c:dLbl>
              <c:idx val="2"/>
              <c:numFmt formatCode="#,##0.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2-BA20-3643-86B0-0084067D12D1}"/>
                </c:ext>
              </c:extLst>
            </c:dLbl>
            <c:dLbl>
              <c:idx val="3"/>
              <c:numFmt formatCode="#,##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3-BA20-3643-86B0-0084067D12D1}"/>
                </c:ext>
              </c:extLst>
            </c:dLbl>
            <c:dLbl>
              <c:idx val="4"/>
              <c:numFmt formatCode="#,##0.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4-BA20-3643-86B0-0084067D12D1}"/>
                </c:ext>
              </c:extLst>
            </c:dLbl>
            <c:dLbl>
              <c:idx val="5"/>
              <c:numFmt formatCode="#,##0.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5-BA20-3643-86B0-0084067D12D1}"/>
                </c:ext>
              </c:extLst>
            </c:dLbl>
            <c:dLbl>
              <c:idx val="6"/>
              <c:numFmt formatCode="#,##0.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6-BA20-3643-86B0-0084067D12D1}"/>
                </c:ext>
              </c:extLst>
            </c:dLbl>
            <c:dLbl>
              <c:idx val="7"/>
              <c:numFmt formatCode="#,##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7-BA20-3643-86B0-0084067D12D1}"/>
                </c:ext>
              </c:extLst>
            </c:dLbl>
            <c:dLbl>
              <c:idx val="8"/>
              <c:numFmt formatCode="#,##0.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8-BA20-3643-86B0-0084067D12D1}"/>
                </c:ext>
              </c:extLst>
            </c:dLbl>
            <c:dLbl>
              <c:idx val="9"/>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9-BA20-3643-86B0-0084067D12D1}"/>
                </c:ext>
              </c:extLst>
            </c:dLbl>
            <c:dLbl>
              <c:idx val="10"/>
              <c:numFmt formatCode="#,##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A-BA20-3643-86B0-0084067D12D1}"/>
                </c:ext>
              </c:extLst>
            </c:dLbl>
            <c:dLbl>
              <c:idx val="11"/>
              <c:numFmt formatCode="#,##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B-BA20-3643-86B0-0084067D12D1}"/>
                </c:ext>
              </c:extLst>
            </c:dLbl>
            <c:dLbl>
              <c:idx val="12"/>
              <c:numFmt formatCode="#,##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C-BA20-3643-86B0-0084067D12D1}"/>
                </c:ext>
              </c:extLst>
            </c:dLbl>
            <c:dLbl>
              <c:idx val="13"/>
              <c:numFmt formatCode="#,##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D-BA20-3643-86B0-0084067D12D1}"/>
                </c:ext>
              </c:extLst>
            </c:dLbl>
            <c:dLbl>
              <c:idx val="14"/>
              <c:numFmt formatCode="#,##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E-BA20-3643-86B0-0084067D12D1}"/>
                </c:ext>
              </c:extLst>
            </c:dLbl>
            <c:dLbl>
              <c:idx val="15"/>
              <c:numFmt formatCode="#,##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0F-BA20-3643-86B0-0084067D12D1}"/>
                </c:ext>
              </c:extLst>
            </c:dLbl>
            <c:dLbl>
              <c:idx val="16"/>
              <c:numFmt formatCode="#,##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0-BA20-3643-86B0-0084067D12D1}"/>
                </c:ext>
              </c:extLst>
            </c:dLbl>
            <c:dLbl>
              <c:idx val="17"/>
              <c:numFmt formatCode="#,##0.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1-BA20-3643-86B0-0084067D12D1}"/>
                </c:ext>
              </c:extLst>
            </c:dLbl>
            <c:dLbl>
              <c:idx val="18"/>
              <c:numFmt formatCode="#,##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2-BA20-3643-86B0-0084067D12D1}"/>
                </c:ext>
              </c:extLst>
            </c:dLbl>
            <c:dLbl>
              <c:idx val="19"/>
              <c:numFmt formatCode="#,##0.0" sourceLinked="0"/>
              <c:spPr/>
              <c:txPr>
                <a:bodyPr/>
                <a:lstStyle/>
                <a:p>
                  <a:pPr>
                    <a:defRPr sz="1000" b="0" smtId="4294967295">
                      <a:solidFill>
                        <a:srgbClr val="000000"/>
                      </a:solidFill>
                      <a:latin typeface="Calibri"/>
                    </a:defRPr>
                  </a:pPr>
                  <a:endParaRPr lang="en-US"/>
                </a:p>
              </c:txPr>
              <c:dLblPos val="outEnd"/>
              <c:showLegendKey val="0"/>
              <c:showVal val="1"/>
              <c:showCatName val="0"/>
              <c:showSerName val="0"/>
              <c:showPercent val="0"/>
              <c:showBubbleSize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ext xmlns:c16="http://schemas.microsoft.com/office/drawing/2014/chart" uri="{C3380CC4-5D6E-409C-BE32-E72D297353CC}">
                  <c16:uniqueId val="{00000013-BA20-3643-86B0-0084067D12D1}"/>
                </c:ext>
              </c:extLst>
            </c:dLbl>
            <c:spPr>
              <a:noFill/>
              <a:ln>
                <a:noFill/>
              </a:ln>
              <a:effectLst/>
            </c:spPr>
            <c:txPr>
              <a:bodyPr/>
              <a:lstStyle/>
              <a:p>
                <a:pPr>
                  <a:defRPr sz="1000" b="0" smtId="4294967295">
                    <a:solidFill>
                      <a:srgbClr val="000000"/>
                    </a:solidFill>
                    <a:latin typeface="Calibri"/>
                  </a:defRPr>
                </a:pPr>
                <a:endParaRPr lang="en-US"/>
              </a:p>
            </c:txPr>
            <c:showLegendKey val="0"/>
            <c:showVal val="1"/>
            <c:showCatName val="0"/>
            <c:showSerName val="0"/>
            <c:showPercent val="0"/>
            <c:showBubbleSize val="0"/>
            <c:showLeaderLines val="0"/>
            <c:extLst xmlns:a14="http://schemas.microsoft.com/office/drawing/2010/main" xmlns:wp="http://schemas.openxmlformats.org/drawingml/2006/wordprocessingDrawing" xmlns:w="http://schemas.openxmlformats.org/wordprocessingml/2006/main" xmlns:m="http://schemas.openxmlformats.org/officeDocument/2006/math">
              <c:ext xmlns:c15="http://schemas.microsoft.com/office/drawing/2012/chart" uri="{CE6537A1-D6FC-4f65-9D91-7224C49458BB}">
                <c15:showLeaderLines val="0"/>
              </c:ext>
            </c:extLst>
          </c:dLbls>
          <c:cat>
            <c:strRef>
              <c:f>Sheet1!$A$2:$A$21</c:f>
              <c:strCache>
                <c:ptCount val="20"/>
                <c:pt idx="0">
                  <c:v>Visa (United States)</c:v>
                </c:pt>
                <c:pt idx="1">
                  <c:v>Mastercard (United States)</c:v>
                </c:pt>
                <c:pt idx="2">
                  <c:v>Tencent (China)</c:v>
                </c:pt>
                <c:pt idx="3">
                  <c:v>Ant Financial (China)</c:v>
                </c:pt>
                <c:pt idx="4">
                  <c:v>Intuit (United States)</c:v>
                </c:pt>
                <c:pt idx="5">
                  <c:v>Paypal (United States)</c:v>
                </c:pt>
                <c:pt idx="6">
                  <c:v>Fiserv (United States)</c:v>
                </c:pt>
                <c:pt idx="7">
                  <c:v>Stripe (Ireland)</c:v>
                </c:pt>
                <c:pt idx="8">
                  <c:v>Adyen (Netherlands)</c:v>
                </c:pt>
                <c:pt idx="9">
                  <c:v>Nubank (Brazil)</c:v>
                </c:pt>
                <c:pt idx="10">
                  <c:v>Square (United States)</c:v>
                </c:pt>
                <c:pt idx="11">
                  <c:v>Checkout.com (United Kingdom)</c:v>
                </c:pt>
                <c:pt idx="12">
                  <c:v>Revolut (United Kingdom)</c:v>
                </c:pt>
                <c:pt idx="13">
                  <c:v>Chime (United States)</c:v>
                </c:pt>
                <c:pt idx="14">
                  <c:v>Polygon (India)</c:v>
                </c:pt>
                <c:pt idx="15">
                  <c:v>Rapyd (Israel)</c:v>
                </c:pt>
                <c:pt idx="16">
                  <c:v>Ripple (United Kingdom)</c:v>
                </c:pt>
                <c:pt idx="17">
                  <c:v>Coinbase (United States)</c:v>
                </c:pt>
                <c:pt idx="18">
                  <c:v>Blockchain (Luxembourg)</c:v>
                </c:pt>
                <c:pt idx="19">
                  <c:v>Plaid (United States)</c:v>
                </c:pt>
              </c:strCache>
            </c:strRef>
          </c:cat>
          <c:val>
            <c:numRef>
              <c:f>Sheet1!$B$2:$B$21</c:f>
              <c:numCache>
                <c:formatCode>General</c:formatCode>
                <c:ptCount val="20"/>
                <c:pt idx="0">
                  <c:v>465.13</c:v>
                </c:pt>
                <c:pt idx="1">
                  <c:v>344.57</c:v>
                </c:pt>
                <c:pt idx="2">
                  <c:v>187.92</c:v>
                </c:pt>
                <c:pt idx="3">
                  <c:v>151</c:v>
                </c:pt>
                <c:pt idx="4">
                  <c:v>125.34</c:v>
                </c:pt>
                <c:pt idx="5">
                  <c:v>84.81</c:v>
                </c:pt>
                <c:pt idx="6">
                  <c:v>70.98</c:v>
                </c:pt>
                <c:pt idx="7">
                  <c:v>55</c:v>
                </c:pt>
                <c:pt idx="8">
                  <c:v>48.81</c:v>
                </c:pt>
                <c:pt idx="9">
                  <c:v>41.5</c:v>
                </c:pt>
                <c:pt idx="10">
                  <c:v>41</c:v>
                </c:pt>
                <c:pt idx="11">
                  <c:v>40</c:v>
                </c:pt>
                <c:pt idx="12">
                  <c:v>33</c:v>
                </c:pt>
                <c:pt idx="13">
                  <c:v>25</c:v>
                </c:pt>
                <c:pt idx="14">
                  <c:v>20</c:v>
                </c:pt>
                <c:pt idx="15">
                  <c:v>15</c:v>
                </c:pt>
                <c:pt idx="16">
                  <c:v>15</c:v>
                </c:pt>
                <c:pt idx="17">
                  <c:v>14.22</c:v>
                </c:pt>
                <c:pt idx="18">
                  <c:v>14</c:v>
                </c:pt>
                <c:pt idx="19">
                  <c:v>13.4</c:v>
                </c:pt>
              </c:numCache>
            </c:numRef>
          </c:val>
          <c:extLst>
            <c:ext xmlns:c16="http://schemas.microsoft.com/office/drawing/2014/chart" uri="{C3380CC4-5D6E-409C-BE32-E72D297353CC}">
              <c16:uniqueId val="{00000014-BA20-3643-86B0-0084067D12D1}"/>
            </c:ext>
          </c:extLst>
        </c:ser>
        <c:dLbls>
          <c:showLegendKey val="0"/>
          <c:showVal val="0"/>
          <c:showCatName val="0"/>
          <c:showSerName val="0"/>
          <c:showPercent val="0"/>
          <c:showBubbleSize val="0"/>
        </c:dLbls>
        <c:gapWidth val="80"/>
        <c:overlap val="-30"/>
        <c:axId val="67451136"/>
        <c:axId val="66437120"/>
      </c:barChart>
      <c:catAx>
        <c:axId val="67451136"/>
        <c:scaling>
          <c:orientation val="minMax"/>
        </c:scaling>
        <c:delete val="0"/>
        <c:axPos val="b"/>
        <c:numFmt formatCode="General" sourceLinked="0"/>
        <c:majorTickMark val="none"/>
        <c:minorTickMark val="none"/>
        <c:tickLblPos val="low"/>
        <c:spPr>
          <a:ln w="25400">
            <a:solidFill>
              <a:srgbClr val="000000"/>
            </a:solidFill>
          </a:ln>
        </c:spPr>
        <c:txPr>
          <a:bodyPr/>
          <a:lstStyle/>
          <a:p>
            <a:pPr>
              <a:defRPr sz="1000" b="0" smtId="4294967295">
                <a:solidFill>
                  <a:srgbClr val="000000"/>
                </a:solidFill>
                <a:latin typeface="Calibri"/>
              </a:defRPr>
            </a:pPr>
            <a:endParaRPr lang="en-US"/>
          </a:p>
        </c:txPr>
        <c:crossAx val="66437120"/>
        <c:crosses val="autoZero"/>
        <c:auto val="0"/>
        <c:lblAlgn val="ctr"/>
        <c:lblOffset val="100"/>
        <c:noMultiLvlLbl val="0"/>
      </c:catAx>
      <c:valAx>
        <c:axId val="66437120"/>
        <c:scaling>
          <c:orientation val="minMax"/>
          <c:min val="0"/>
        </c:scaling>
        <c:delete val="0"/>
        <c:axPos val="l"/>
        <c:majorGridlines>
          <c:spPr>
            <a:ln w="9525">
              <a:solidFill>
                <a:srgbClr val="2F2F2F"/>
              </a:solidFill>
              <a:prstDash val="dot"/>
            </a:ln>
          </c:spPr>
        </c:majorGridlines>
        <c:title>
          <c:tx>
            <c:rich>
              <a:bodyPr/>
              <a:lstStyle/>
              <a:p>
                <a:pPr>
                  <a:defRPr/>
                </a:pPr>
                <a:r>
                  <a:rPr lang="en-US" sz="1000" b="0">
                    <a:solidFill>
                      <a:srgbClr val="000000"/>
                    </a:solidFill>
                    <a:latin typeface="Calibri"/>
                  </a:rPr>
                  <a:t>Market capitalization in billion U.S. dollars</a:t>
                </a:r>
              </a:p>
            </c:rich>
          </c:tx>
          <c:overlay val="0"/>
        </c:title>
        <c:numFmt formatCode="#,##0" sourceLinked="0"/>
        <c:majorTickMark val="none"/>
        <c:minorTickMark val="none"/>
        <c:tickLblPos val="low"/>
        <c:spPr>
          <a:ln>
            <a:noFill/>
          </a:ln>
        </c:spPr>
        <c:txPr>
          <a:bodyPr/>
          <a:lstStyle/>
          <a:p>
            <a:pPr>
              <a:defRPr sz="1000" b="0" smtId="4294967295">
                <a:solidFill>
                  <a:srgbClr val="000000"/>
                </a:solidFill>
                <a:latin typeface="Calibri"/>
              </a:defRPr>
            </a:pPr>
            <a:endParaRPr lang="en-US"/>
          </a:p>
        </c:txPr>
        <c:crossAx val="67451136"/>
        <c:crosses val="autoZero"/>
        <c:crossBetween val="between"/>
      </c:valAx>
    </c:plotArea>
    <c:plotVisOnly val="1"/>
    <c:dispBlanksAs val="gap"/>
    <c:showDLblsOverMax val="1"/>
  </c:chart>
  <c:txPr>
    <a:bodyPr/>
    <a:lstStyle/>
    <a:p>
      <a:pPr>
        <a:defRPr sz="1800" smtId="4294967295"/>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61AD9-7B5A-7F42-9493-E44EE43F0A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FE714BC-B8E2-E543-A7F6-4BB75714ED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CDD3BD-9778-324F-9CD4-34551EB1989B}"/>
              </a:ext>
            </a:extLst>
          </p:cNvPr>
          <p:cNvSpPr>
            <a:spLocks noGrp="1"/>
          </p:cNvSpPr>
          <p:nvPr>
            <p:ph type="dt" sz="half" idx="10"/>
          </p:nvPr>
        </p:nvSpPr>
        <p:spPr/>
        <p:txBody>
          <a:bodyPr/>
          <a:lstStyle/>
          <a:p>
            <a:fld id="{8461B9B7-8D68-2849-9407-124980CABF70}" type="datetimeFigureOut">
              <a:rPr lang="en-US" smtClean="0"/>
              <a:t>11/20/23</a:t>
            </a:fld>
            <a:endParaRPr lang="en-US"/>
          </a:p>
        </p:txBody>
      </p:sp>
      <p:sp>
        <p:nvSpPr>
          <p:cNvPr id="5" name="Footer Placeholder 4">
            <a:extLst>
              <a:ext uri="{FF2B5EF4-FFF2-40B4-BE49-F238E27FC236}">
                <a16:creationId xmlns:a16="http://schemas.microsoft.com/office/drawing/2014/main" id="{A09C17C9-59BB-CD47-B0E8-09914EB851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AD862C-26FB-B946-8C68-B9DD1F316D5B}"/>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404818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25C07-E934-9F4B-96B0-AB9B4598C5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360903-B776-B24E-9066-BD2B9664D1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6693FF-7592-B843-9AB4-846CD2CE9E11}"/>
              </a:ext>
            </a:extLst>
          </p:cNvPr>
          <p:cNvSpPr>
            <a:spLocks noGrp="1"/>
          </p:cNvSpPr>
          <p:nvPr>
            <p:ph type="dt" sz="half" idx="10"/>
          </p:nvPr>
        </p:nvSpPr>
        <p:spPr/>
        <p:txBody>
          <a:bodyPr/>
          <a:lstStyle/>
          <a:p>
            <a:fld id="{8461B9B7-8D68-2849-9407-124980CABF70}" type="datetimeFigureOut">
              <a:rPr lang="en-US" smtClean="0"/>
              <a:t>11/20/23</a:t>
            </a:fld>
            <a:endParaRPr lang="en-US"/>
          </a:p>
        </p:txBody>
      </p:sp>
      <p:sp>
        <p:nvSpPr>
          <p:cNvPr id="5" name="Footer Placeholder 4">
            <a:extLst>
              <a:ext uri="{FF2B5EF4-FFF2-40B4-BE49-F238E27FC236}">
                <a16:creationId xmlns:a16="http://schemas.microsoft.com/office/drawing/2014/main" id="{A652214D-36AB-2045-B873-1449A47ED3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FDA5DE-BE37-7447-ABF1-9C8E34CB95F7}"/>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77769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FEDF86-5BB3-464B-8C6A-89C68FEC83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308C93-6BDC-1846-A5A8-708B39A430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02699D-0A8C-8A4A-8C3A-0A0E1404DA23}"/>
              </a:ext>
            </a:extLst>
          </p:cNvPr>
          <p:cNvSpPr>
            <a:spLocks noGrp="1"/>
          </p:cNvSpPr>
          <p:nvPr>
            <p:ph type="dt" sz="half" idx="10"/>
          </p:nvPr>
        </p:nvSpPr>
        <p:spPr/>
        <p:txBody>
          <a:bodyPr/>
          <a:lstStyle/>
          <a:p>
            <a:fld id="{8461B9B7-8D68-2849-9407-124980CABF70}" type="datetimeFigureOut">
              <a:rPr lang="en-US" smtClean="0"/>
              <a:t>11/20/23</a:t>
            </a:fld>
            <a:endParaRPr lang="en-US"/>
          </a:p>
        </p:txBody>
      </p:sp>
      <p:sp>
        <p:nvSpPr>
          <p:cNvPr id="5" name="Footer Placeholder 4">
            <a:extLst>
              <a:ext uri="{FF2B5EF4-FFF2-40B4-BE49-F238E27FC236}">
                <a16:creationId xmlns:a16="http://schemas.microsoft.com/office/drawing/2014/main" id="{E1CAF299-53D3-7E4E-A49C-640B7447FE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40EB71-8B52-554D-80F9-88DD5BF5CFFC}"/>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1267242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1BB46-168C-1248-BBD3-5F80381AC9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1AD2DC-E70F-CE46-BCB2-F17BDB71D9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4395B9-4752-2B4D-B4A2-415E5B481BBB}"/>
              </a:ext>
            </a:extLst>
          </p:cNvPr>
          <p:cNvSpPr>
            <a:spLocks noGrp="1"/>
          </p:cNvSpPr>
          <p:nvPr>
            <p:ph type="dt" sz="half" idx="10"/>
          </p:nvPr>
        </p:nvSpPr>
        <p:spPr/>
        <p:txBody>
          <a:bodyPr/>
          <a:lstStyle/>
          <a:p>
            <a:fld id="{8461B9B7-8D68-2849-9407-124980CABF70}" type="datetimeFigureOut">
              <a:rPr lang="en-US" smtClean="0"/>
              <a:t>11/20/23</a:t>
            </a:fld>
            <a:endParaRPr lang="en-US"/>
          </a:p>
        </p:txBody>
      </p:sp>
      <p:sp>
        <p:nvSpPr>
          <p:cNvPr id="5" name="Footer Placeholder 4">
            <a:extLst>
              <a:ext uri="{FF2B5EF4-FFF2-40B4-BE49-F238E27FC236}">
                <a16:creationId xmlns:a16="http://schemas.microsoft.com/office/drawing/2014/main" id="{5849B6AD-9D8A-6F47-B4ED-5C8E55B7D4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DF0877-4B23-C842-B98C-1A1E00A843B2}"/>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189878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81FA9-4C40-C14E-A876-8BDF994A49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8108EA-45A2-9044-B13B-8A3FF96432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D2414D-30D0-AD48-9A7D-E9CF197D8C82}"/>
              </a:ext>
            </a:extLst>
          </p:cNvPr>
          <p:cNvSpPr>
            <a:spLocks noGrp="1"/>
          </p:cNvSpPr>
          <p:nvPr>
            <p:ph type="dt" sz="half" idx="10"/>
          </p:nvPr>
        </p:nvSpPr>
        <p:spPr/>
        <p:txBody>
          <a:bodyPr/>
          <a:lstStyle/>
          <a:p>
            <a:fld id="{8461B9B7-8D68-2849-9407-124980CABF70}" type="datetimeFigureOut">
              <a:rPr lang="en-US" smtClean="0"/>
              <a:t>11/20/23</a:t>
            </a:fld>
            <a:endParaRPr lang="en-US"/>
          </a:p>
        </p:txBody>
      </p:sp>
      <p:sp>
        <p:nvSpPr>
          <p:cNvPr id="5" name="Footer Placeholder 4">
            <a:extLst>
              <a:ext uri="{FF2B5EF4-FFF2-40B4-BE49-F238E27FC236}">
                <a16:creationId xmlns:a16="http://schemas.microsoft.com/office/drawing/2014/main" id="{A4433800-5D47-484E-BC88-B90B7456B5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01F653-5173-D24B-B17C-C06319704075}"/>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2136313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B48B1-66E0-9C49-B9FE-569E9D6C80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5A8E95-18E3-E746-9BC7-86892A9017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F1012C-A4DC-F24D-88BE-D48E015279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E290C6-FFBD-1B43-BD50-DB39120DF07E}"/>
              </a:ext>
            </a:extLst>
          </p:cNvPr>
          <p:cNvSpPr>
            <a:spLocks noGrp="1"/>
          </p:cNvSpPr>
          <p:nvPr>
            <p:ph type="dt" sz="half" idx="10"/>
          </p:nvPr>
        </p:nvSpPr>
        <p:spPr/>
        <p:txBody>
          <a:bodyPr/>
          <a:lstStyle/>
          <a:p>
            <a:fld id="{8461B9B7-8D68-2849-9407-124980CABF70}" type="datetimeFigureOut">
              <a:rPr lang="en-US" smtClean="0"/>
              <a:t>11/20/23</a:t>
            </a:fld>
            <a:endParaRPr lang="en-US"/>
          </a:p>
        </p:txBody>
      </p:sp>
      <p:sp>
        <p:nvSpPr>
          <p:cNvPr id="6" name="Footer Placeholder 5">
            <a:extLst>
              <a:ext uri="{FF2B5EF4-FFF2-40B4-BE49-F238E27FC236}">
                <a16:creationId xmlns:a16="http://schemas.microsoft.com/office/drawing/2014/main" id="{13D05371-04E8-3848-9495-D427CE415D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71A1EF-37A8-F246-90F5-3ACC63C993BB}"/>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374549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5060B-4FE3-C944-96ED-7473F92808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4D211F-C7CF-0344-8FB8-ECB45C0C0F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585D1E-E95F-314B-BD1C-CBB7E7F46D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B0C63F-2E83-534B-8094-98AD35D6E6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BD4E8F-C3BD-F844-8903-BC7F66F966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EC1E4C4-E6C8-1845-89C9-6001A7F8DD84}"/>
              </a:ext>
            </a:extLst>
          </p:cNvPr>
          <p:cNvSpPr>
            <a:spLocks noGrp="1"/>
          </p:cNvSpPr>
          <p:nvPr>
            <p:ph type="dt" sz="half" idx="10"/>
          </p:nvPr>
        </p:nvSpPr>
        <p:spPr/>
        <p:txBody>
          <a:bodyPr/>
          <a:lstStyle/>
          <a:p>
            <a:fld id="{8461B9B7-8D68-2849-9407-124980CABF70}" type="datetimeFigureOut">
              <a:rPr lang="en-US" smtClean="0"/>
              <a:t>11/20/23</a:t>
            </a:fld>
            <a:endParaRPr lang="en-US"/>
          </a:p>
        </p:txBody>
      </p:sp>
      <p:sp>
        <p:nvSpPr>
          <p:cNvPr id="8" name="Footer Placeholder 7">
            <a:extLst>
              <a:ext uri="{FF2B5EF4-FFF2-40B4-BE49-F238E27FC236}">
                <a16:creationId xmlns:a16="http://schemas.microsoft.com/office/drawing/2014/main" id="{C47BB842-23A9-C445-8899-C8DF468A6A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2AB77B-A0C7-BD4E-8C84-1FF8DC0B69FB}"/>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2558404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55C15-6E8E-1843-9026-8822AECE87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E1C88D-0039-EA46-ACDE-3E3A7C3315A2}"/>
              </a:ext>
            </a:extLst>
          </p:cNvPr>
          <p:cNvSpPr>
            <a:spLocks noGrp="1"/>
          </p:cNvSpPr>
          <p:nvPr>
            <p:ph type="dt" sz="half" idx="10"/>
          </p:nvPr>
        </p:nvSpPr>
        <p:spPr/>
        <p:txBody>
          <a:bodyPr/>
          <a:lstStyle/>
          <a:p>
            <a:fld id="{8461B9B7-8D68-2849-9407-124980CABF70}" type="datetimeFigureOut">
              <a:rPr lang="en-US" smtClean="0"/>
              <a:t>11/20/23</a:t>
            </a:fld>
            <a:endParaRPr lang="en-US"/>
          </a:p>
        </p:txBody>
      </p:sp>
      <p:sp>
        <p:nvSpPr>
          <p:cNvPr id="4" name="Footer Placeholder 3">
            <a:extLst>
              <a:ext uri="{FF2B5EF4-FFF2-40B4-BE49-F238E27FC236}">
                <a16:creationId xmlns:a16="http://schemas.microsoft.com/office/drawing/2014/main" id="{9E6A6A55-1820-4044-90BF-56DF205731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1792E2-64AE-304A-8303-5E4F0A08FFFC}"/>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3718056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0C0F9B-696F-EE49-9EAE-F1AB9FB1A1BD}"/>
              </a:ext>
            </a:extLst>
          </p:cNvPr>
          <p:cNvSpPr>
            <a:spLocks noGrp="1"/>
          </p:cNvSpPr>
          <p:nvPr>
            <p:ph type="dt" sz="half" idx="10"/>
          </p:nvPr>
        </p:nvSpPr>
        <p:spPr/>
        <p:txBody>
          <a:bodyPr/>
          <a:lstStyle/>
          <a:p>
            <a:fld id="{8461B9B7-8D68-2849-9407-124980CABF70}" type="datetimeFigureOut">
              <a:rPr lang="en-US" smtClean="0"/>
              <a:t>11/20/23</a:t>
            </a:fld>
            <a:endParaRPr lang="en-US"/>
          </a:p>
        </p:txBody>
      </p:sp>
      <p:sp>
        <p:nvSpPr>
          <p:cNvPr id="3" name="Footer Placeholder 2">
            <a:extLst>
              <a:ext uri="{FF2B5EF4-FFF2-40B4-BE49-F238E27FC236}">
                <a16:creationId xmlns:a16="http://schemas.microsoft.com/office/drawing/2014/main" id="{9DB8CF19-B21F-0248-9258-DACCC48A44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DF8CF9-3EC8-1F4C-8ADE-FBB09647DA50}"/>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1656331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265C9-A249-7A4C-B5A4-E95314718F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43E3F29-5B71-064D-9BD9-0B69C4C2C5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F2194A-AA13-704D-A541-BD12432BC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6B47D1-D2CB-064B-94A4-057C7CF8DE96}"/>
              </a:ext>
            </a:extLst>
          </p:cNvPr>
          <p:cNvSpPr>
            <a:spLocks noGrp="1"/>
          </p:cNvSpPr>
          <p:nvPr>
            <p:ph type="dt" sz="half" idx="10"/>
          </p:nvPr>
        </p:nvSpPr>
        <p:spPr/>
        <p:txBody>
          <a:bodyPr/>
          <a:lstStyle/>
          <a:p>
            <a:fld id="{8461B9B7-8D68-2849-9407-124980CABF70}" type="datetimeFigureOut">
              <a:rPr lang="en-US" smtClean="0"/>
              <a:t>11/20/23</a:t>
            </a:fld>
            <a:endParaRPr lang="en-US"/>
          </a:p>
        </p:txBody>
      </p:sp>
      <p:sp>
        <p:nvSpPr>
          <p:cNvPr id="6" name="Footer Placeholder 5">
            <a:extLst>
              <a:ext uri="{FF2B5EF4-FFF2-40B4-BE49-F238E27FC236}">
                <a16:creationId xmlns:a16="http://schemas.microsoft.com/office/drawing/2014/main" id="{240093AA-4DCD-0F44-ADB5-AAF33517BA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A89F3A-6C78-7B4A-A3CA-DF69F258CC2A}"/>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3994410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E0463-BB13-2847-987B-6AE6193B95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0D94EC-9E0C-D340-A3CC-014B59AB8F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A4AFD71-E295-7E4B-8D72-12164A6D03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115F9A-8BBD-124A-A8A9-F0E93076EE18}"/>
              </a:ext>
            </a:extLst>
          </p:cNvPr>
          <p:cNvSpPr>
            <a:spLocks noGrp="1"/>
          </p:cNvSpPr>
          <p:nvPr>
            <p:ph type="dt" sz="half" idx="10"/>
          </p:nvPr>
        </p:nvSpPr>
        <p:spPr/>
        <p:txBody>
          <a:bodyPr/>
          <a:lstStyle/>
          <a:p>
            <a:fld id="{8461B9B7-8D68-2849-9407-124980CABF70}" type="datetimeFigureOut">
              <a:rPr lang="en-US" smtClean="0"/>
              <a:t>11/20/23</a:t>
            </a:fld>
            <a:endParaRPr lang="en-US"/>
          </a:p>
        </p:txBody>
      </p:sp>
      <p:sp>
        <p:nvSpPr>
          <p:cNvPr id="6" name="Footer Placeholder 5">
            <a:extLst>
              <a:ext uri="{FF2B5EF4-FFF2-40B4-BE49-F238E27FC236}">
                <a16:creationId xmlns:a16="http://schemas.microsoft.com/office/drawing/2014/main" id="{8A318CD7-FB5D-EF47-B8EF-02417938B8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D5F28-0348-B84C-9894-1B496318A175}"/>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13341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469DF5-A3E3-C040-8322-B58D924642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189B51-9ABD-3942-9E9D-DBE7938F5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E22FF2-F1EA-104A-A24E-965031B617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1B9B7-8D68-2849-9407-124980CABF70}" type="datetimeFigureOut">
              <a:rPr lang="en-US" smtClean="0"/>
              <a:t>11/20/23</a:t>
            </a:fld>
            <a:endParaRPr lang="en-US"/>
          </a:p>
        </p:txBody>
      </p:sp>
      <p:sp>
        <p:nvSpPr>
          <p:cNvPr id="5" name="Footer Placeholder 4">
            <a:extLst>
              <a:ext uri="{FF2B5EF4-FFF2-40B4-BE49-F238E27FC236}">
                <a16:creationId xmlns:a16="http://schemas.microsoft.com/office/drawing/2014/main" id="{E81A7716-F34D-3945-9EF5-4585D9EE3E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8A44E7-4829-F74B-A376-2E5C1077BD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2F3FF-FDE3-0044-A8C5-8D9393D66326}" type="slidenum">
              <a:rPr lang="en-US" smtClean="0"/>
              <a:t>‹#›</a:t>
            </a:fld>
            <a:endParaRPr lang="en-US"/>
          </a:p>
        </p:txBody>
      </p:sp>
      <p:pic>
        <p:nvPicPr>
          <p:cNvPr id="7" name="Picture 6" descr="Harvard_shield-University.png">
            <a:hlinkClick r:id="" action="ppaction://noaction"/>
            <a:extLst>
              <a:ext uri="{FF2B5EF4-FFF2-40B4-BE49-F238E27FC236}">
                <a16:creationId xmlns:a16="http://schemas.microsoft.com/office/drawing/2014/main" id="{E39C2B8F-B4B1-4E45-8501-B554A4425586}"/>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76200"/>
            <a:ext cx="386802" cy="457200"/>
          </a:xfrm>
          <a:prstGeom prst="rect">
            <a:avLst/>
          </a:prstGeom>
        </p:spPr>
      </p:pic>
    </p:spTree>
    <p:extLst>
      <p:ext uri="{BB962C8B-B14F-4D97-AF65-F5344CB8AC3E}">
        <p14:creationId xmlns:p14="http://schemas.microsoft.com/office/powerpoint/2010/main" val="1838420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 Id="rId5" Type="http://schemas.openxmlformats.org/officeDocument/2006/relationships/hyperlink" Target="http://www.statista.com/statistics/942325/leading-countries-fintech-adoption-by-category" TargetMode="Externa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 Id="rId6" Type="http://schemas.openxmlformats.org/officeDocument/2006/relationships/chart" Target="../charts/chart4.xml"/><Relationship Id="rId5" Type="http://schemas.openxmlformats.org/officeDocument/2006/relationships/hyperlink" Target="http://www.statista.com/statistics/1262378/vc-funding-in-fintech-in-europe-by-country" TargetMode="External"/><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2.emf"/><Relationship Id="rId1" Type="http://schemas.openxmlformats.org/officeDocument/2006/relationships/slideLayout" Target="../slideLayouts/slideLayout7.xml"/><Relationship Id="rId5" Type="http://schemas.openxmlformats.org/officeDocument/2006/relationships/chart" Target="../charts/chart5.xml"/><Relationship Id="rId4" Type="http://schemas.openxmlformats.org/officeDocument/2006/relationships/hyperlink" Target="http://www.statista.com/statistics/1262288/largest-fintech-companies-by-market-ca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2.emf"/><Relationship Id="rId1" Type="http://schemas.openxmlformats.org/officeDocument/2006/relationships/slideLayout" Target="../slideLayouts/slideLayout7.xml"/><Relationship Id="rId5" Type="http://schemas.openxmlformats.org/officeDocument/2006/relationships/chart" Target="../charts/chart1.xml"/><Relationship Id="rId4" Type="http://schemas.openxmlformats.org/officeDocument/2006/relationships/hyperlink" Target="http://www.statista.com/statistics/412622/value-of-global-fintech-investment-by-region"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7.xml"/><Relationship Id="rId6" Type="http://schemas.openxmlformats.org/officeDocument/2006/relationships/chart" Target="../charts/chart2.xml"/><Relationship Id="rId5" Type="http://schemas.openxmlformats.org/officeDocument/2006/relationships/hyperlink" Target="http://www.statista.com/statistics/893954/number-fintech-startups-by-region" TargetMode="Externa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image" Target="../media/image2.emf"/><Relationship Id="rId1" Type="http://schemas.openxmlformats.org/officeDocument/2006/relationships/slideLayout" Target="../slideLayouts/slideLayout7.xml"/><Relationship Id="rId5" Type="http://schemas.openxmlformats.org/officeDocument/2006/relationships/chart" Target="../charts/chart3.xml"/><Relationship Id="rId4" Type="http://schemas.openxmlformats.org/officeDocument/2006/relationships/hyperlink" Target="http://www.statista.com/statistics/1331438/fintech-share-of-investments-by-region"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7FB3D-912B-BF4C-B5AF-BD003D62DE61}"/>
              </a:ext>
            </a:extLst>
          </p:cNvPr>
          <p:cNvSpPr>
            <a:spLocks noGrp="1"/>
          </p:cNvSpPr>
          <p:nvPr>
            <p:ph type="ctrTitle"/>
          </p:nvPr>
        </p:nvSpPr>
        <p:spPr/>
        <p:txBody>
          <a:bodyPr>
            <a:normAutofit/>
          </a:bodyPr>
          <a:lstStyle/>
          <a:p>
            <a:r>
              <a:rPr lang="en-US" sz="3600" dirty="0"/>
              <a:t>Fintech Geography</a:t>
            </a:r>
            <a:br>
              <a:rPr lang="en-US" sz="3600" dirty="0"/>
            </a:br>
            <a:endParaRPr lang="en-US" sz="3600" dirty="0"/>
          </a:p>
        </p:txBody>
      </p:sp>
      <p:sp>
        <p:nvSpPr>
          <p:cNvPr id="3" name="Subtitle 2">
            <a:extLst>
              <a:ext uri="{FF2B5EF4-FFF2-40B4-BE49-F238E27FC236}">
                <a16:creationId xmlns:a16="http://schemas.microsoft.com/office/drawing/2014/main" id="{8710E927-6CDF-EE40-A58F-3FA4914FDE2C}"/>
              </a:ext>
            </a:extLst>
          </p:cNvPr>
          <p:cNvSpPr>
            <a:spLocks noGrp="1"/>
          </p:cNvSpPr>
          <p:nvPr>
            <p:ph type="subTitle" idx="1"/>
          </p:nvPr>
        </p:nvSpPr>
        <p:spPr/>
        <p:txBody>
          <a:bodyPr>
            <a:normAutofit/>
          </a:bodyPr>
          <a:lstStyle/>
          <a:p>
            <a:r>
              <a:rPr lang="en-US" sz="2000" dirty="0"/>
              <a:t>William Fisher</a:t>
            </a:r>
          </a:p>
          <a:p>
            <a:r>
              <a:rPr lang="en-US" sz="2000" dirty="0"/>
              <a:t>November 2023</a:t>
            </a:r>
          </a:p>
        </p:txBody>
      </p:sp>
      <p:pic>
        <p:nvPicPr>
          <p:cNvPr id="4" name="Picture 3" descr="Harvard_shield-University.png">
            <a:hlinkClick r:id="" action="ppaction://noaction"/>
            <a:extLst>
              <a:ext uri="{FF2B5EF4-FFF2-40B4-BE49-F238E27FC236}">
                <a16:creationId xmlns:a16="http://schemas.microsoft.com/office/drawing/2014/main" id="{932D0356-2815-D84E-B0AB-167EB2E803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 y="76200"/>
            <a:ext cx="386802" cy="457200"/>
          </a:xfrm>
          <a:prstGeom prst="rect">
            <a:avLst/>
          </a:prstGeom>
        </p:spPr>
      </p:pic>
    </p:spTree>
    <p:extLst>
      <p:ext uri="{BB962C8B-B14F-4D97-AF65-F5344CB8AC3E}">
        <p14:creationId xmlns:p14="http://schemas.microsoft.com/office/powerpoint/2010/main" val="4264535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F05E3D5-2CD2-6647-8F2C-50206B806DE6}"/>
              </a:ext>
            </a:extLst>
          </p:cNvPr>
          <p:cNvSpPr txBox="1"/>
          <p:nvPr/>
        </p:nvSpPr>
        <p:spPr>
          <a:xfrm>
            <a:off x="1722398" y="6202017"/>
            <a:ext cx="8747203" cy="369332"/>
          </a:xfrm>
          <a:prstGeom prst="rect">
            <a:avLst/>
          </a:prstGeom>
          <a:noFill/>
        </p:spPr>
        <p:txBody>
          <a:bodyPr wrap="none" rtlCol="0">
            <a:spAutoFit/>
          </a:bodyPr>
          <a:lstStyle/>
          <a:p>
            <a:r>
              <a:rPr lang="en-US" dirty="0"/>
              <a:t>Source:  Baba et al., “Fintech in Europe: Promises and Threats,” IMF Working Paper (2020)</a:t>
            </a:r>
          </a:p>
        </p:txBody>
      </p:sp>
      <p:pic>
        <p:nvPicPr>
          <p:cNvPr id="3" name="Picture 2" descr="Chart, bar chart&#10;&#10;Description automatically generated">
            <a:extLst>
              <a:ext uri="{FF2B5EF4-FFF2-40B4-BE49-F238E27FC236}">
                <a16:creationId xmlns:a16="http://schemas.microsoft.com/office/drawing/2014/main" id="{96B90B03-1F6F-6940-90C1-C2368823F388}"/>
              </a:ext>
            </a:extLst>
          </p:cNvPr>
          <p:cNvPicPr>
            <a:picLocks noChangeAspect="1"/>
          </p:cNvPicPr>
          <p:nvPr/>
        </p:nvPicPr>
        <p:blipFill>
          <a:blip r:embed="rId2"/>
          <a:stretch>
            <a:fillRect/>
          </a:stretch>
        </p:blipFill>
        <p:spPr>
          <a:xfrm>
            <a:off x="2050559" y="208062"/>
            <a:ext cx="8090881" cy="5821678"/>
          </a:xfrm>
          <a:prstGeom prst="rect">
            <a:avLst/>
          </a:prstGeom>
        </p:spPr>
      </p:pic>
    </p:spTree>
    <p:extLst>
      <p:ext uri="{BB962C8B-B14F-4D97-AF65-F5344CB8AC3E}">
        <p14:creationId xmlns:p14="http://schemas.microsoft.com/office/powerpoint/2010/main" val="2166217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F59CA7-383B-C9C2-CE60-3B7E360BFECE}"/>
              </a:ext>
            </a:extLst>
          </p:cNvPr>
          <p:cNvSpPr>
            <a:spLocks noGrp="1"/>
          </p:cNvSpPr>
          <p:nvPr>
            <p:ph type="title"/>
          </p:nvPr>
        </p:nvSpPr>
        <p:spPr>
          <a:xfrm>
            <a:off x="838200" y="2103437"/>
            <a:ext cx="10515600" cy="1325563"/>
          </a:xfrm>
        </p:spPr>
        <p:txBody>
          <a:bodyPr>
            <a:normAutofit/>
          </a:bodyPr>
          <a:lstStyle/>
          <a:p>
            <a:pPr algn="ctr"/>
            <a:r>
              <a:rPr lang="en-US" sz="4000" dirty="0"/>
              <a:t>Individual Countries</a:t>
            </a:r>
          </a:p>
        </p:txBody>
      </p:sp>
    </p:spTree>
    <p:extLst>
      <p:ext uri="{BB962C8B-B14F-4D97-AF65-F5344CB8AC3E}">
        <p14:creationId xmlns:p14="http://schemas.microsoft.com/office/powerpoint/2010/main" val="1221233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ew shape"/>
          <p:cNvSpPr/>
          <p:nvPr/>
        </p:nvSpPr>
        <p:spPr>
          <a:xfrm>
            <a:off x="500400" y="6228000"/>
            <a:ext cx="50400" cy="234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New shape"/>
          <p:cNvSpPr/>
          <p:nvPr/>
        </p:nvSpPr>
        <p:spPr>
          <a:xfrm>
            <a:off x="10447200" y="6228000"/>
            <a:ext cx="1170000" cy="2376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7200" y="-7200"/>
            <a:ext cx="12211200" cy="540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New shape"/>
          <p:cNvSpPr/>
          <p:nvPr/>
        </p:nvSpPr>
        <p:spPr>
          <a:xfrm>
            <a:off x="586800" y="6224400"/>
            <a:ext cx="9576000" cy="527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normAutofit/>
          </a:bodyPr>
          <a:lstStyle/>
          <a:p>
            <a:r>
              <a:rPr sz="600" b="1">
                <a:solidFill>
                  <a:srgbClr val="0F2741"/>
                </a:solidFill>
                <a:latin typeface="Open Sans"/>
              </a:rPr>
              <a:t>Description: </a:t>
            </a:r>
            <a:r>
              <a:rPr sz="600" b="0">
                <a:solidFill>
                  <a:srgbClr val="0F2741"/>
                </a:solidFill>
                <a:latin typeface="Open Sans"/>
              </a:rPr>
              <a:t>This statistic presents the adoption rates of fintech services worldwide in 2019, by category. China was the leader in banking and payments, with 92 percent of fintech adoption by small and medium enterprises in this category. </a:t>
            </a:r>
            <a:r>
              <a:rPr sz="600" b="0">
                <a:solidFill>
                  <a:srgbClr val="0F2741"/>
                </a:solidFill>
                <a:latin typeface="Open Sans"/>
                <a:hlinkClick r:id="rId5">
                  <a:extLst>
                    <a:ext uri="{A12FA001-AC4F-418D-AE19-62706E023703}">
                      <ahyp:hlinkClr xmlns:ahyp="http://schemas.microsoft.com/office/drawing/2018/hyperlinkcolor" val="tx"/>
                    </a:ext>
                  </a:extLst>
                </a:hlinkClick>
              </a:rPr>
              <a:t>Read more</a:t>
            </a:r>
          </a:p>
          <a:p>
            <a:r>
              <a:rPr sz="600" b="1">
                <a:solidFill>
                  <a:srgbClr val="0F2741"/>
                </a:solidFill>
                <a:latin typeface="Open Sans"/>
              </a:rPr>
              <a:t>Note(s): </a:t>
            </a:r>
            <a:r>
              <a:rPr sz="600" b="0">
                <a:solidFill>
                  <a:srgbClr val="0F2741"/>
                </a:solidFill>
                <a:latin typeface="Open Sans"/>
              </a:rPr>
              <a:t>Worldwide; January 15-30, 2019; 1,000*; 18 years and older; Senior decison-makers of SME organizations; *The source interviewed 200 organizations per market. The source adds the following information: "The figures show the average [...] </a:t>
            </a:r>
            <a:r>
              <a:rPr sz="600" b="0">
                <a:solidFill>
                  <a:srgbClr val="0F2741"/>
                </a:solidFill>
                <a:latin typeface="Open Sans"/>
                <a:hlinkClick r:id="rId5">
                  <a:extLst>
                    <a:ext uri="{A12FA001-AC4F-418D-AE19-62706E023703}">
                      <ahyp:hlinkClr xmlns:ahyp="http://schemas.microsoft.com/office/drawing/2018/hyperlinkcolor" val="tx"/>
                    </a:ext>
                  </a:extLst>
                </a:hlinkClick>
              </a:rPr>
              <a:t>Read more</a:t>
            </a:r>
          </a:p>
          <a:p>
            <a:r>
              <a:rPr sz="600" b="1">
                <a:solidFill>
                  <a:srgbClr val="0F2741"/>
                </a:solidFill>
                <a:latin typeface="Open Sans"/>
              </a:rPr>
              <a:t>Source(s): </a:t>
            </a:r>
            <a:r>
              <a:rPr sz="600" b="0">
                <a:solidFill>
                  <a:srgbClr val="0F2741"/>
                </a:solidFill>
                <a:latin typeface="Open Sans"/>
              </a:rPr>
              <a:t>BI Intelligence; EY </a:t>
            </a:r>
          </a:p>
        </p:txBody>
      </p:sp>
      <p:sp>
        <p:nvSpPr>
          <p:cNvPr id="3" name="New shape"/>
          <p:cNvSpPr/>
          <p:nvPr/>
        </p:nvSpPr>
        <p:spPr>
          <a:xfrm>
            <a:off x="885600" y="6220800"/>
            <a:ext cx="8035199" cy="280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normAutofit/>
          </a:bodyPr>
          <a:lstStyle/>
          <a:p>
            <a:pPr algn="l">
              <a:lnSpc>
                <a:spcPct val="100000"/>
              </a:lnSpc>
              <a:spcAft>
                <a:spcPct val="20000"/>
              </a:spcAft>
            </a:pPr>
            <a:endParaRPr sz="600">
              <a:solidFill>
                <a:srgbClr val="455F7C"/>
              </a:solidFill>
              <a:latin typeface="Open Sans"/>
            </a:endParaRPr>
          </a:p>
        </p:txBody>
      </p:sp>
      <p:graphicFrame>
        <p:nvGraphicFramePr>
          <p:cNvPr id="4" name="New Table"/>
          <p:cNvGraphicFramePr>
            <a:graphicFrameLocks noGrp="1"/>
          </p:cNvGraphicFramePr>
          <p:nvPr/>
        </p:nvGraphicFramePr>
        <p:xfrm>
          <a:off x="586800" y="1882800"/>
          <a:ext cx="11016000" cy="1813560"/>
        </p:xfrm>
        <a:graphic>
          <a:graphicData uri="http://schemas.openxmlformats.org/drawingml/2006/table">
            <a:tbl>
              <a:tblPr firstRow="1" bandRow="1">
                <a:tableStyleId>{5C22544A-7EE6-4342-B048-85BDC9FD1C3A}</a:tableStyleId>
              </a:tblPr>
              <a:tblGrid>
                <a:gridCol w="3199200">
                  <a:extLst>
                    <a:ext uri="{9D8B030D-6E8A-4147-A177-3AD203B41FA5}">
                      <a16:colId xmlns:a16="http://schemas.microsoft.com/office/drawing/2014/main" val="20000"/>
                    </a:ext>
                  </a:extLst>
                </a:gridCol>
                <a:gridCol w="2510700">
                  <a:extLst>
                    <a:ext uri="{9D8B030D-6E8A-4147-A177-3AD203B41FA5}">
                      <a16:colId xmlns:a16="http://schemas.microsoft.com/office/drawing/2014/main" val="20001"/>
                    </a:ext>
                  </a:extLst>
                </a:gridCol>
                <a:gridCol w="2510700">
                  <a:extLst>
                    <a:ext uri="{9D8B030D-6E8A-4147-A177-3AD203B41FA5}">
                      <a16:colId xmlns:a16="http://schemas.microsoft.com/office/drawing/2014/main" val="20002"/>
                    </a:ext>
                  </a:extLst>
                </a:gridCol>
                <a:gridCol w="1410400">
                  <a:extLst>
                    <a:ext uri="{9D8B030D-6E8A-4147-A177-3AD203B41FA5}">
                      <a16:colId xmlns:a16="http://schemas.microsoft.com/office/drawing/2014/main" val="20003"/>
                    </a:ext>
                  </a:extLst>
                </a:gridCol>
                <a:gridCol w="1385000">
                  <a:extLst>
                    <a:ext uri="{9D8B030D-6E8A-4147-A177-3AD203B41FA5}">
                      <a16:colId xmlns:a16="http://schemas.microsoft.com/office/drawing/2014/main" val="20004"/>
                    </a:ext>
                  </a:extLst>
                </a:gridCol>
              </a:tblGrid>
              <a:tr h="0">
                <a:tc>
                  <a:txBody>
                    <a:bodyPr/>
                    <a:lstStyle/>
                    <a:p>
                      <a:pPr algn="l"/>
                      <a:endParaRPr sz="1100" b="1">
                        <a:solidFill>
                          <a:srgbClr val="0F2741"/>
                        </a:solidFill>
                        <a:latin typeface="Open Sans"/>
                      </a:endParaRP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b="1">
                          <a:solidFill>
                            <a:srgbClr val="0F2741"/>
                          </a:solidFill>
                          <a:latin typeface="Open Sans"/>
                        </a:rPr>
                        <a:t>Banking and payments</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b="1">
                          <a:solidFill>
                            <a:srgbClr val="0F2741"/>
                          </a:solidFill>
                          <a:latin typeface="Open Sans"/>
                        </a:rPr>
                        <a:t>Financial management</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b="1">
                          <a:solidFill>
                            <a:srgbClr val="0F2741"/>
                          </a:solidFill>
                          <a:latin typeface="Open Sans"/>
                        </a:rPr>
                        <a:t>Financing</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b="1">
                          <a:solidFill>
                            <a:srgbClr val="0F2741"/>
                          </a:solidFill>
                          <a:latin typeface="Open Sans"/>
                        </a:rPr>
                        <a:t>Insurance</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extLst>
                  <a:ext uri="{0D108BD9-81ED-4DB2-BD59-A6C34878D82A}">
                    <a16:rowId xmlns:a16="http://schemas.microsoft.com/office/drawing/2014/main" val="10000"/>
                  </a:ext>
                </a:extLst>
              </a:tr>
              <a:tr h="0">
                <a:tc>
                  <a:txBody>
                    <a:bodyPr/>
                    <a:lstStyle/>
                    <a:p>
                      <a:r>
                        <a:rPr sz="1100">
                          <a:solidFill>
                            <a:srgbClr val="0F2741"/>
                          </a:solidFill>
                          <a:latin typeface="Open Sans"/>
                        </a:rPr>
                        <a:t>China</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92%</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91%</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89%</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62%</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extLst>
                  <a:ext uri="{0D108BD9-81ED-4DB2-BD59-A6C34878D82A}">
                    <a16:rowId xmlns:a16="http://schemas.microsoft.com/office/drawing/2014/main" val="10001"/>
                  </a:ext>
                </a:extLst>
              </a:tr>
              <a:tr h="0">
                <a:tc>
                  <a:txBody>
                    <a:bodyPr/>
                    <a:lstStyle/>
                    <a:p>
                      <a:r>
                        <a:rPr sz="1100">
                          <a:solidFill>
                            <a:srgbClr val="0F2741"/>
                          </a:solidFill>
                          <a:latin typeface="Open Sans"/>
                        </a:rPr>
                        <a:t>U.S.</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52%</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49%</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41%</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31%</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extLst>
                  <a:ext uri="{0D108BD9-81ED-4DB2-BD59-A6C34878D82A}">
                    <a16:rowId xmlns:a16="http://schemas.microsoft.com/office/drawing/2014/main" val="10002"/>
                  </a:ext>
                </a:extLst>
              </a:tr>
              <a:tr h="0">
                <a:tc>
                  <a:txBody>
                    <a:bodyPr/>
                    <a:lstStyle/>
                    <a:p>
                      <a:r>
                        <a:rPr sz="1100">
                          <a:solidFill>
                            <a:srgbClr val="0F2741"/>
                          </a:solidFill>
                          <a:latin typeface="Open Sans"/>
                        </a:rPr>
                        <a:t>Mexico</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49%</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36%</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31%</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23%</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extLst>
                  <a:ext uri="{0D108BD9-81ED-4DB2-BD59-A6C34878D82A}">
                    <a16:rowId xmlns:a16="http://schemas.microsoft.com/office/drawing/2014/main" val="10003"/>
                  </a:ext>
                </a:extLst>
              </a:tr>
              <a:tr h="0">
                <a:tc>
                  <a:txBody>
                    <a:bodyPr/>
                    <a:lstStyle/>
                    <a:p>
                      <a:r>
                        <a:rPr sz="1100">
                          <a:solidFill>
                            <a:srgbClr val="0F2741"/>
                          </a:solidFill>
                          <a:latin typeface="Open Sans"/>
                        </a:rPr>
                        <a:t>South Africa</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47%</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43%</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34%</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26%</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extLst>
                  <a:ext uri="{0D108BD9-81ED-4DB2-BD59-A6C34878D82A}">
                    <a16:rowId xmlns:a16="http://schemas.microsoft.com/office/drawing/2014/main" val="10004"/>
                  </a:ext>
                </a:extLst>
              </a:tr>
              <a:tr h="0">
                <a:tc>
                  <a:txBody>
                    <a:bodyPr/>
                    <a:lstStyle/>
                    <a:p>
                      <a:r>
                        <a:rPr sz="1100">
                          <a:solidFill>
                            <a:srgbClr val="0F2741"/>
                          </a:solidFill>
                          <a:latin typeface="Open Sans"/>
                        </a:rPr>
                        <a:t>U.K.</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41%</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37%</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34%</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24%</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extLst>
                  <a:ext uri="{0D108BD9-81ED-4DB2-BD59-A6C34878D82A}">
                    <a16:rowId xmlns:a16="http://schemas.microsoft.com/office/drawing/2014/main" val="10005"/>
                  </a:ext>
                </a:extLst>
              </a:tr>
              <a:tr h="0">
                <a:tc>
                  <a:txBody>
                    <a:bodyPr/>
                    <a:lstStyle/>
                    <a:p>
                      <a:r>
                        <a:rPr sz="1100">
                          <a:solidFill>
                            <a:srgbClr val="0F2741"/>
                          </a:solidFill>
                          <a:latin typeface="Open Sans"/>
                        </a:rPr>
                        <a:t>Total</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56%</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51%</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46%</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tc>
                  <a:txBody>
                    <a:bodyPr/>
                    <a:lstStyle/>
                    <a:p>
                      <a:pPr algn="r"/>
                      <a:r>
                        <a:rPr sz="1100">
                          <a:solidFill>
                            <a:srgbClr val="0F2741"/>
                          </a:solidFill>
                          <a:latin typeface="Open Sans"/>
                        </a:rPr>
                        <a:t>33%</a:t>
                      </a:r>
                    </a:p>
                  </a:txBody>
                  <a:tcPr>
                    <a:lnL>
                      <a:solidFill>
                        <a:srgbClr val="D3D3D3"/>
                      </a:solidFill>
                    </a:lnL>
                    <a:lnR>
                      <a:solidFill>
                        <a:srgbClr val="D3D3D3"/>
                      </a:solidFill>
                    </a:lnR>
                    <a:lnT>
                      <a:solidFill>
                        <a:srgbClr val="D3D3D3"/>
                      </a:solidFill>
                    </a:lnT>
                    <a:lnB>
                      <a:solidFill>
                        <a:srgbClr val="D3D3D3"/>
                      </a:solidFill>
                    </a:lnB>
                    <a:solidFill>
                      <a:srgbClr val="FFFFFF">
                        <a:alpha val="0"/>
                      </a:srgbClr>
                    </a:solidFill>
                  </a:tcPr>
                </a:tc>
                <a:extLst>
                  <a:ext uri="{0D108BD9-81ED-4DB2-BD59-A6C34878D82A}">
                    <a16:rowId xmlns:a16="http://schemas.microsoft.com/office/drawing/2014/main" val="10006"/>
                  </a:ext>
                </a:extLst>
              </a:tr>
            </a:tbl>
          </a:graphicData>
        </a:graphic>
      </p:graphicFrame>
      <p:sp>
        <p:nvSpPr>
          <p:cNvPr id="5" name="New shape"/>
          <p:cNvSpPr/>
          <p:nvPr/>
        </p:nvSpPr>
        <p:spPr>
          <a:xfrm>
            <a:off x="-90000" y="6224400"/>
            <a:ext cx="662400" cy="2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lstStyle/>
          <a:p>
            <a:pPr algn="r">
              <a:spcAft>
                <a:spcPct val="20000"/>
              </a:spcAft>
            </a:pPr>
            <a:r>
              <a:rPr sz="600" b="1">
                <a:solidFill>
                  <a:srgbClr val="455F7C"/>
                </a:solidFill>
                <a:latin typeface="Open Sans"/>
              </a:rPr>
              <a:t>29</a:t>
            </a:r>
          </a:p>
        </p:txBody>
      </p:sp>
      <p:sp>
        <p:nvSpPr>
          <p:cNvPr id="6" name="New shape"/>
          <p:cNvSpPr/>
          <p:nvPr/>
        </p:nvSpPr>
        <p:spPr>
          <a:xfrm>
            <a:off x="496800" y="424800"/>
            <a:ext cx="11196000" cy="78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b">
            <a:normAutofit/>
          </a:bodyPr>
          <a:lstStyle/>
          <a:p>
            <a:pPr algn="l">
              <a:lnSpc>
                <a:spcPct val="100000"/>
              </a:lnSpc>
              <a:spcAft>
                <a:spcPct val="20000"/>
              </a:spcAft>
            </a:pPr>
            <a:r>
              <a:rPr sz="2500">
                <a:solidFill>
                  <a:srgbClr val="0F2741"/>
                </a:solidFill>
                <a:latin typeface="Open Sans Light"/>
              </a:rPr>
              <a:t>Leading countries for fintech adoption 2019, by category</a:t>
            </a:r>
          </a:p>
        </p:txBody>
      </p:sp>
      <p:sp>
        <p:nvSpPr>
          <p:cNvPr id="7" name="New shape"/>
          <p:cNvSpPr/>
          <p:nvPr/>
        </p:nvSpPr>
        <p:spPr>
          <a:xfrm>
            <a:off x="496800" y="1260000"/>
            <a:ext cx="11196000" cy="313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normAutofit/>
          </a:bodyPr>
          <a:lstStyle/>
          <a:p>
            <a:pPr algn="l">
              <a:lnSpc>
                <a:spcPct val="100000"/>
              </a:lnSpc>
              <a:spcAft>
                <a:spcPct val="20000"/>
              </a:spcAft>
            </a:pPr>
            <a:r>
              <a:rPr sz="1100">
                <a:solidFill>
                  <a:srgbClr val="455F7C"/>
                </a:solidFill>
                <a:latin typeface="Open Sans"/>
              </a:rPr>
              <a:t>Leading countries for fintech adoption 2019, by category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F05E3D5-2CD2-6647-8F2C-50206B806DE6}"/>
              </a:ext>
            </a:extLst>
          </p:cNvPr>
          <p:cNvSpPr txBox="1"/>
          <p:nvPr/>
        </p:nvSpPr>
        <p:spPr>
          <a:xfrm>
            <a:off x="1722398" y="6202017"/>
            <a:ext cx="8747203" cy="369332"/>
          </a:xfrm>
          <a:prstGeom prst="rect">
            <a:avLst/>
          </a:prstGeom>
          <a:noFill/>
        </p:spPr>
        <p:txBody>
          <a:bodyPr wrap="none" rtlCol="0">
            <a:spAutoFit/>
          </a:bodyPr>
          <a:lstStyle/>
          <a:p>
            <a:r>
              <a:rPr lang="en-US" dirty="0"/>
              <a:t>Source:  Baba et al., “Fintech in Europe: Promises and Threats,” IMF Working Paper (2020)</a:t>
            </a:r>
          </a:p>
        </p:txBody>
      </p:sp>
      <p:pic>
        <p:nvPicPr>
          <p:cNvPr id="3" name="Picture 2" descr="Chart&#10;&#10;Description automatically generated">
            <a:extLst>
              <a:ext uri="{FF2B5EF4-FFF2-40B4-BE49-F238E27FC236}">
                <a16:creationId xmlns:a16="http://schemas.microsoft.com/office/drawing/2014/main" id="{9D233CB4-7D72-354D-B388-748ADDE43EEE}"/>
              </a:ext>
            </a:extLst>
          </p:cNvPr>
          <p:cNvPicPr>
            <a:picLocks noChangeAspect="1"/>
          </p:cNvPicPr>
          <p:nvPr/>
        </p:nvPicPr>
        <p:blipFill>
          <a:blip r:embed="rId2"/>
          <a:stretch>
            <a:fillRect/>
          </a:stretch>
        </p:blipFill>
        <p:spPr>
          <a:xfrm>
            <a:off x="0" y="1376265"/>
            <a:ext cx="12192000" cy="4105469"/>
          </a:xfrm>
          <a:prstGeom prst="rect">
            <a:avLst/>
          </a:prstGeom>
        </p:spPr>
      </p:pic>
    </p:spTree>
    <p:extLst>
      <p:ext uri="{BB962C8B-B14F-4D97-AF65-F5344CB8AC3E}">
        <p14:creationId xmlns:p14="http://schemas.microsoft.com/office/powerpoint/2010/main" val="154664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F05E3D5-2CD2-6647-8F2C-50206B806DE6}"/>
              </a:ext>
            </a:extLst>
          </p:cNvPr>
          <p:cNvSpPr txBox="1"/>
          <p:nvPr/>
        </p:nvSpPr>
        <p:spPr>
          <a:xfrm>
            <a:off x="1722398" y="6202017"/>
            <a:ext cx="8747203" cy="369332"/>
          </a:xfrm>
          <a:prstGeom prst="rect">
            <a:avLst/>
          </a:prstGeom>
          <a:noFill/>
        </p:spPr>
        <p:txBody>
          <a:bodyPr wrap="none" rtlCol="0">
            <a:spAutoFit/>
          </a:bodyPr>
          <a:lstStyle/>
          <a:p>
            <a:r>
              <a:rPr lang="en-US" dirty="0"/>
              <a:t>Source:  Baba et al., “Fintech in Europe: Promises and Threats,” IMF Working Paper (2020)</a:t>
            </a:r>
          </a:p>
        </p:txBody>
      </p:sp>
      <p:pic>
        <p:nvPicPr>
          <p:cNvPr id="3" name="Picture 2" descr="Chart&#10;&#10;Description automatically generated">
            <a:extLst>
              <a:ext uri="{FF2B5EF4-FFF2-40B4-BE49-F238E27FC236}">
                <a16:creationId xmlns:a16="http://schemas.microsoft.com/office/drawing/2014/main" id="{9D233CB4-7D72-354D-B388-748ADDE43EEE}"/>
              </a:ext>
            </a:extLst>
          </p:cNvPr>
          <p:cNvPicPr>
            <a:picLocks noChangeAspect="1"/>
          </p:cNvPicPr>
          <p:nvPr/>
        </p:nvPicPr>
        <p:blipFill>
          <a:blip r:embed="rId2"/>
          <a:stretch>
            <a:fillRect/>
          </a:stretch>
        </p:blipFill>
        <p:spPr>
          <a:xfrm>
            <a:off x="0" y="1376265"/>
            <a:ext cx="12192000" cy="4105469"/>
          </a:xfrm>
          <a:prstGeom prst="rect">
            <a:avLst/>
          </a:prstGeom>
        </p:spPr>
      </p:pic>
      <p:sp>
        <p:nvSpPr>
          <p:cNvPr id="2" name="Rectangle 1">
            <a:extLst>
              <a:ext uri="{FF2B5EF4-FFF2-40B4-BE49-F238E27FC236}">
                <a16:creationId xmlns:a16="http://schemas.microsoft.com/office/drawing/2014/main" id="{56833971-2B7E-1F4B-920E-4F5C5D6C3ABB}"/>
              </a:ext>
            </a:extLst>
          </p:cNvPr>
          <p:cNvSpPr/>
          <p:nvPr/>
        </p:nvSpPr>
        <p:spPr>
          <a:xfrm>
            <a:off x="1391478" y="3319670"/>
            <a:ext cx="188844" cy="115293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735E488-B2B4-3C49-BCAE-A2AEE928FCC9}"/>
              </a:ext>
            </a:extLst>
          </p:cNvPr>
          <p:cNvSpPr/>
          <p:nvPr/>
        </p:nvSpPr>
        <p:spPr>
          <a:xfrm>
            <a:off x="10455297" y="3716806"/>
            <a:ext cx="188844" cy="67795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0221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ew shape"/>
          <p:cNvSpPr/>
          <p:nvPr/>
        </p:nvSpPr>
        <p:spPr>
          <a:xfrm>
            <a:off x="500400" y="6228000"/>
            <a:ext cx="50400" cy="234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New shape"/>
          <p:cNvSpPr/>
          <p:nvPr/>
        </p:nvSpPr>
        <p:spPr>
          <a:xfrm>
            <a:off x="10447200" y="6228000"/>
            <a:ext cx="1170000" cy="2376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7200" y="-7200"/>
            <a:ext cx="12211200" cy="540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New shape"/>
          <p:cNvSpPr/>
          <p:nvPr/>
        </p:nvSpPr>
        <p:spPr>
          <a:xfrm>
            <a:off x="586800" y="6224400"/>
            <a:ext cx="9576000" cy="527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normAutofit/>
          </a:bodyPr>
          <a:lstStyle/>
          <a:p>
            <a:r>
              <a:rPr sz="600" b="1">
                <a:solidFill>
                  <a:srgbClr val="0F2741"/>
                </a:solidFill>
                <a:latin typeface="Open Sans"/>
              </a:rPr>
              <a:t>Description: </a:t>
            </a:r>
            <a:r>
              <a:rPr sz="600" b="0">
                <a:solidFill>
                  <a:srgbClr val="0F2741"/>
                </a:solidFill>
                <a:latin typeface="Open Sans"/>
              </a:rPr>
              <a:t>The United Kingdom (UK) is the European country recording the highest venture capital (VC) funding in the fintech sector. As of June 2021, fintech companies in the UK raised approximately 4.3 billion euros, more than twice as German fintech, second in the list, which raised 2.1 billion euros. Swedish fintech companies, led by Klarna, raised 1.6 billion euros in VC funding during the first half of 2021. </a:t>
            </a:r>
            <a:r>
              <a:rPr sz="600" b="0">
                <a:solidFill>
                  <a:srgbClr val="0F2741"/>
                </a:solidFill>
                <a:latin typeface="Open Sans"/>
                <a:hlinkClick r:id="rId5">
                  <a:extLst>
                    <a:ext uri="{A12FA001-AC4F-418D-AE19-62706E023703}">
                      <ahyp:hlinkClr xmlns:ahyp="http://schemas.microsoft.com/office/drawing/2018/hyperlinkcolor" val="tx"/>
                    </a:ext>
                  </a:extLst>
                </a:hlinkClick>
              </a:rPr>
              <a:t>Read more</a:t>
            </a:r>
          </a:p>
          <a:p>
            <a:r>
              <a:rPr sz="600" b="1">
                <a:solidFill>
                  <a:srgbClr val="0F2741"/>
                </a:solidFill>
                <a:latin typeface="Open Sans"/>
              </a:rPr>
              <a:t>Note(s): </a:t>
            </a:r>
            <a:r>
              <a:rPr sz="600" b="0">
                <a:solidFill>
                  <a:srgbClr val="0F2741"/>
                </a:solidFill>
                <a:latin typeface="Open Sans"/>
              </a:rPr>
              <a:t>France, Germany, Sweden, United Kingdom; 2016 to 2021</a:t>
            </a:r>
          </a:p>
          <a:p>
            <a:r>
              <a:rPr sz="600" b="1">
                <a:solidFill>
                  <a:srgbClr val="0F2741"/>
                </a:solidFill>
                <a:latin typeface="Open Sans"/>
              </a:rPr>
              <a:t>Source(s): </a:t>
            </a:r>
            <a:r>
              <a:rPr sz="600" b="0">
                <a:solidFill>
                  <a:srgbClr val="0F2741"/>
                </a:solidFill>
                <a:latin typeface="Open Sans"/>
              </a:rPr>
              <a:t>Dealroom.co; Sifted </a:t>
            </a:r>
          </a:p>
        </p:txBody>
      </p:sp>
      <p:sp>
        <p:nvSpPr>
          <p:cNvPr id="3" name="New shape"/>
          <p:cNvSpPr/>
          <p:nvPr/>
        </p:nvSpPr>
        <p:spPr>
          <a:xfrm>
            <a:off x="885600" y="6220800"/>
            <a:ext cx="8035199" cy="280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normAutofit/>
          </a:bodyPr>
          <a:lstStyle/>
          <a:p>
            <a:pPr algn="l">
              <a:lnSpc>
                <a:spcPct val="100000"/>
              </a:lnSpc>
              <a:spcAft>
                <a:spcPct val="20000"/>
              </a:spcAft>
            </a:pPr>
            <a:endParaRPr sz="600">
              <a:solidFill>
                <a:srgbClr val="455F7C"/>
              </a:solidFill>
              <a:latin typeface="Open Sans"/>
            </a:endParaRPr>
          </a:p>
        </p:txBody>
      </p:sp>
      <p:graphicFrame>
        <p:nvGraphicFramePr>
          <p:cNvPr id="4" name="ChartObject"/>
          <p:cNvGraphicFramePr/>
          <p:nvPr/>
        </p:nvGraphicFramePr>
        <p:xfrm>
          <a:off x="586800" y="1882800"/>
          <a:ext cx="11016000" cy="4148550"/>
        </p:xfrm>
        <a:graphic>
          <a:graphicData uri="http://schemas.openxmlformats.org/drawingml/2006/chart">
            <c:chart xmlns:c="http://schemas.openxmlformats.org/drawingml/2006/chart" xmlns:r="http://schemas.openxmlformats.org/officeDocument/2006/relationships" r:id="rId6"/>
          </a:graphicData>
        </a:graphic>
      </p:graphicFrame>
      <p:sp>
        <p:nvSpPr>
          <p:cNvPr id="5" name="New shape"/>
          <p:cNvSpPr/>
          <p:nvPr/>
        </p:nvSpPr>
        <p:spPr>
          <a:xfrm>
            <a:off x="-90000" y="6224400"/>
            <a:ext cx="662400" cy="2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lstStyle/>
          <a:p>
            <a:pPr algn="r">
              <a:spcAft>
                <a:spcPct val="20000"/>
              </a:spcAft>
            </a:pPr>
            <a:r>
              <a:rPr sz="600" b="1">
                <a:solidFill>
                  <a:srgbClr val="455F7C"/>
                </a:solidFill>
                <a:latin typeface="Open Sans"/>
              </a:rPr>
              <a:t>15</a:t>
            </a:r>
          </a:p>
        </p:txBody>
      </p:sp>
      <p:sp>
        <p:nvSpPr>
          <p:cNvPr id="6" name="New shape"/>
          <p:cNvSpPr/>
          <p:nvPr/>
        </p:nvSpPr>
        <p:spPr>
          <a:xfrm>
            <a:off x="496800" y="424800"/>
            <a:ext cx="11196000" cy="78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b">
            <a:normAutofit lnSpcReduction="10000"/>
          </a:bodyPr>
          <a:lstStyle/>
          <a:p>
            <a:pPr algn="l">
              <a:lnSpc>
                <a:spcPct val="100000"/>
              </a:lnSpc>
              <a:spcAft>
                <a:spcPct val="20000"/>
              </a:spcAft>
            </a:pPr>
            <a:r>
              <a:rPr sz="2500">
                <a:solidFill>
                  <a:srgbClr val="0F2741"/>
                </a:solidFill>
                <a:latin typeface="Open Sans Light"/>
              </a:rPr>
              <a:t>Countries in Europe with the highest amount of venture capital (VC) investments in fintech companies from 2016 to 2021 (in billion euros)</a:t>
            </a:r>
          </a:p>
        </p:txBody>
      </p:sp>
      <p:sp>
        <p:nvSpPr>
          <p:cNvPr id="7" name="New shape"/>
          <p:cNvSpPr/>
          <p:nvPr/>
        </p:nvSpPr>
        <p:spPr>
          <a:xfrm>
            <a:off x="496800" y="1260000"/>
            <a:ext cx="11196000" cy="313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normAutofit/>
          </a:bodyPr>
          <a:lstStyle/>
          <a:p>
            <a:pPr algn="l">
              <a:lnSpc>
                <a:spcPct val="100000"/>
              </a:lnSpc>
              <a:spcAft>
                <a:spcPct val="20000"/>
              </a:spcAft>
            </a:pPr>
            <a:r>
              <a:rPr sz="1100">
                <a:solidFill>
                  <a:srgbClr val="455F7C"/>
                </a:solidFill>
                <a:latin typeface="Open Sans"/>
              </a:rPr>
              <a:t>Biggest countries in Europe for VC funding in fintech 2021</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ew shape"/>
          <p:cNvSpPr/>
          <p:nvPr/>
        </p:nvSpPr>
        <p:spPr>
          <a:xfrm>
            <a:off x="8239801" y="6157800"/>
            <a:ext cx="1904400" cy="5832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New shape"/>
          <p:cNvSpPr/>
          <p:nvPr/>
        </p:nvSpPr>
        <p:spPr>
          <a:xfrm>
            <a:off x="1920000" y="457200"/>
            <a:ext cx="8215200" cy="86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ormAutofit/>
          </a:bodyPr>
          <a:lstStyle/>
          <a:p>
            <a:pPr algn="l">
              <a:lnSpc>
                <a:spcPct val="100000"/>
              </a:lnSpc>
              <a:spcAft>
                <a:spcPct val="20000"/>
              </a:spcAft>
            </a:pPr>
            <a:r>
              <a:rPr b="1">
                <a:solidFill>
                  <a:srgbClr val="4F4F4F"/>
                </a:solidFill>
                <a:latin typeface="Arial"/>
              </a:rPr>
              <a:t>Market capitalization of largest fintech companies worldwide in 2022 (in billion U.S. dollars)</a:t>
            </a:r>
          </a:p>
        </p:txBody>
      </p:sp>
      <p:sp>
        <p:nvSpPr>
          <p:cNvPr id="3" name="New shape"/>
          <p:cNvSpPr/>
          <p:nvPr/>
        </p:nvSpPr>
        <p:spPr>
          <a:xfrm>
            <a:off x="1920000" y="252000"/>
            <a:ext cx="8215200" cy="255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ormAutofit/>
          </a:bodyPr>
          <a:lstStyle/>
          <a:p>
            <a:pPr algn="l">
              <a:lnSpc>
                <a:spcPct val="100000"/>
              </a:lnSpc>
              <a:spcAft>
                <a:spcPct val="20000"/>
              </a:spcAft>
            </a:pPr>
            <a:r>
              <a:rPr sz="1200">
                <a:solidFill>
                  <a:srgbClr val="808080"/>
                </a:solidFill>
                <a:latin typeface="Arial"/>
              </a:rPr>
              <a:t>Largest fintech companies worldwide 2022, by market cap</a:t>
            </a:r>
          </a:p>
        </p:txBody>
      </p:sp>
      <p:sp>
        <p:nvSpPr>
          <p:cNvPr id="4" name="New shape"/>
          <p:cNvSpPr/>
          <p:nvPr/>
        </p:nvSpPr>
        <p:spPr>
          <a:xfrm>
            <a:off x="2064000" y="5380062"/>
            <a:ext cx="8064000" cy="527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b">
            <a:normAutofit/>
          </a:bodyPr>
          <a:lstStyle/>
          <a:p>
            <a:pPr algn="l">
              <a:lnSpc>
                <a:spcPct val="100000"/>
              </a:lnSpc>
              <a:spcAft>
                <a:spcPct val="20000"/>
              </a:spcAft>
            </a:pPr>
            <a:r>
              <a:rPr sz="700" b="1">
                <a:solidFill>
                  <a:srgbClr val="808080"/>
                </a:solidFill>
                <a:latin typeface="Arial"/>
              </a:rPr>
              <a:t>Note(s):</a:t>
            </a:r>
            <a:r>
              <a:rPr sz="700">
                <a:solidFill>
                  <a:srgbClr val="808080"/>
                </a:solidFill>
                <a:latin typeface="Arial"/>
              </a:rPr>
              <a:t> Worldwide; 2022; The source used various sources to get to this ranking, with numbers sometimes stemming from different dates. The source admits a ranking like this "has its limitations".</a:t>
            </a:r>
          </a:p>
          <a:p>
            <a:pPr algn="l"/>
            <a:r>
              <a:rPr sz="700">
                <a:solidFill>
                  <a:srgbClr val="808080"/>
                </a:solidFill>
                <a:latin typeface="Arial"/>
              </a:rPr>
              <a:t>Further information regarding this statistic can be found on </a:t>
            </a:r>
            <a:r>
              <a:rPr sz="700">
                <a:solidFill>
                  <a:srgbClr val="808080"/>
                </a:solidFill>
                <a:latin typeface="Arial"/>
                <a:hlinkClick r:id="rId3" action="ppaction://hlinksldjump">
                  <a:extLst>
                    <a:ext uri="{A12FA001-AC4F-418D-AE19-62706E023703}">
                      <ahyp:hlinkClr xmlns:ahyp="http://schemas.microsoft.com/office/drawing/2018/hyperlinkcolor" val="tx"/>
                    </a:ext>
                  </a:extLst>
                </a:hlinkClick>
              </a:rPr>
              <a:t>page 8</a:t>
            </a:r>
            <a:r>
              <a:rPr sz="700">
                <a:solidFill>
                  <a:srgbClr val="808080"/>
                </a:solidFill>
                <a:latin typeface="Arial"/>
              </a:rPr>
              <a:t>.</a:t>
            </a:r>
          </a:p>
          <a:p>
            <a:pPr algn="l"/>
            <a:r>
              <a:rPr sz="700" b="1">
                <a:solidFill>
                  <a:srgbClr val="808080"/>
                </a:solidFill>
                <a:latin typeface="Arial"/>
              </a:rPr>
              <a:t>Source(s): </a:t>
            </a:r>
            <a:r>
              <a:rPr sz="700">
                <a:solidFill>
                  <a:srgbClr val="808080"/>
                </a:solidFill>
                <a:latin typeface="Arial"/>
              </a:rPr>
              <a:t>Google (Google Finance); Various sources (Company reports); </a:t>
            </a:r>
            <a:r>
              <a:rPr sz="700">
                <a:solidFill>
                  <a:srgbClr val="808080"/>
                </a:solidFill>
                <a:latin typeface="Arial"/>
                <a:hlinkClick r:id="rId4">
                  <a:extLst>
                    <a:ext uri="{A12FA001-AC4F-418D-AE19-62706E023703}">
                      <ahyp:hlinkClr xmlns:ahyp="http://schemas.microsoft.com/office/drawing/2018/hyperlinkcolor" val="tx"/>
                    </a:ext>
                  </a:extLst>
                </a:hlinkClick>
              </a:rPr>
              <a:t>ID 1262288</a:t>
            </a:r>
          </a:p>
        </p:txBody>
      </p:sp>
      <p:graphicFrame>
        <p:nvGraphicFramePr>
          <p:cNvPr id="5" name="ChartObject"/>
          <p:cNvGraphicFramePr/>
          <p:nvPr/>
        </p:nvGraphicFramePr>
        <p:xfrm>
          <a:off x="2064000" y="1461600"/>
          <a:ext cx="8064000" cy="3918462"/>
        </p:xfrm>
        <a:graphic>
          <a:graphicData uri="http://schemas.openxmlformats.org/drawingml/2006/chart">
            <c:chart xmlns:c="http://schemas.openxmlformats.org/drawingml/2006/chart" xmlns:r="http://schemas.openxmlformats.org/officeDocument/2006/relationships" r:id="rId5"/>
          </a:graphicData>
        </a:graphic>
      </p:graphicFrame>
      <p:sp>
        <p:nvSpPr>
          <p:cNvPr id="6" name="New shape"/>
          <p:cNvSpPr/>
          <p:nvPr/>
        </p:nvSpPr>
        <p:spPr>
          <a:xfrm>
            <a:off x="10034400" y="0"/>
            <a:ext cx="442800" cy="20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r">
              <a:spcAft>
                <a:spcPct val="20000"/>
              </a:spcAft>
            </a:pPr>
            <a:r>
              <a:rPr sz="700">
                <a:solidFill>
                  <a:srgbClr val="808080"/>
                </a:solidFill>
                <a:latin typeface="Arial"/>
              </a:rPr>
              <a:t>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7F59CA7-383B-C9C2-CE60-3B7E360BFECE}"/>
              </a:ext>
            </a:extLst>
          </p:cNvPr>
          <p:cNvSpPr>
            <a:spLocks noGrp="1"/>
          </p:cNvSpPr>
          <p:nvPr>
            <p:ph type="title"/>
          </p:nvPr>
        </p:nvSpPr>
        <p:spPr>
          <a:xfrm>
            <a:off x="838200" y="2103437"/>
            <a:ext cx="10515600" cy="1325563"/>
          </a:xfrm>
        </p:spPr>
        <p:txBody>
          <a:bodyPr>
            <a:normAutofit/>
          </a:bodyPr>
          <a:lstStyle/>
          <a:p>
            <a:pPr algn="ctr"/>
            <a:r>
              <a:rPr lang="en-US" sz="4000" dirty="0"/>
              <a:t>Regions</a:t>
            </a:r>
          </a:p>
        </p:txBody>
      </p:sp>
    </p:spTree>
    <p:extLst>
      <p:ext uri="{BB962C8B-B14F-4D97-AF65-F5344CB8AC3E}">
        <p14:creationId xmlns:p14="http://schemas.microsoft.com/office/powerpoint/2010/main" val="3383789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ew shape"/>
          <p:cNvSpPr/>
          <p:nvPr/>
        </p:nvSpPr>
        <p:spPr>
          <a:xfrm>
            <a:off x="8239801" y="6157800"/>
            <a:ext cx="1904400" cy="5832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New shape"/>
          <p:cNvSpPr/>
          <p:nvPr/>
        </p:nvSpPr>
        <p:spPr>
          <a:xfrm>
            <a:off x="1920000" y="457200"/>
            <a:ext cx="8215200" cy="86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ormAutofit/>
          </a:bodyPr>
          <a:lstStyle/>
          <a:p>
            <a:pPr algn="l">
              <a:lnSpc>
                <a:spcPct val="100000"/>
              </a:lnSpc>
              <a:spcAft>
                <a:spcPct val="20000"/>
              </a:spcAft>
            </a:pPr>
            <a:r>
              <a:rPr b="1">
                <a:solidFill>
                  <a:srgbClr val="4F4F4F"/>
                </a:solidFill>
                <a:latin typeface="Arial"/>
              </a:rPr>
              <a:t>Value of investment in fintech companies worldwide from 2019 to H1 2023, by region (in billion U.S. dollars)</a:t>
            </a:r>
          </a:p>
        </p:txBody>
      </p:sp>
      <p:sp>
        <p:nvSpPr>
          <p:cNvPr id="3" name="New shape"/>
          <p:cNvSpPr/>
          <p:nvPr/>
        </p:nvSpPr>
        <p:spPr>
          <a:xfrm>
            <a:off x="1920000" y="252000"/>
            <a:ext cx="8215200" cy="255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ormAutofit/>
          </a:bodyPr>
          <a:lstStyle/>
          <a:p>
            <a:pPr algn="l">
              <a:lnSpc>
                <a:spcPct val="100000"/>
              </a:lnSpc>
              <a:spcAft>
                <a:spcPct val="20000"/>
              </a:spcAft>
            </a:pPr>
            <a:r>
              <a:rPr sz="1200">
                <a:solidFill>
                  <a:srgbClr val="808080"/>
                </a:solidFill>
                <a:latin typeface="Arial"/>
              </a:rPr>
              <a:t>Value of investment in fintech worldwide in 2019-2023, by region</a:t>
            </a:r>
          </a:p>
        </p:txBody>
      </p:sp>
      <p:sp>
        <p:nvSpPr>
          <p:cNvPr id="4" name="New shape"/>
          <p:cNvSpPr/>
          <p:nvPr/>
        </p:nvSpPr>
        <p:spPr>
          <a:xfrm>
            <a:off x="2064000" y="5380062"/>
            <a:ext cx="8064000" cy="527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b">
            <a:normAutofit/>
          </a:bodyPr>
          <a:lstStyle/>
          <a:p>
            <a:pPr algn="l">
              <a:lnSpc>
                <a:spcPct val="100000"/>
              </a:lnSpc>
              <a:spcAft>
                <a:spcPct val="20000"/>
              </a:spcAft>
            </a:pPr>
            <a:r>
              <a:rPr sz="700" b="1">
                <a:solidFill>
                  <a:srgbClr val="808080"/>
                </a:solidFill>
                <a:latin typeface="Arial"/>
              </a:rPr>
              <a:t>Note(s):</a:t>
            </a:r>
            <a:r>
              <a:rPr sz="700">
                <a:solidFill>
                  <a:srgbClr val="808080"/>
                </a:solidFill>
                <a:latin typeface="Arial"/>
              </a:rPr>
              <a:t> Worldwide; 2019  to H1 2023</a:t>
            </a:r>
          </a:p>
          <a:p>
            <a:pPr algn="l"/>
            <a:r>
              <a:rPr sz="700">
                <a:solidFill>
                  <a:srgbClr val="808080"/>
                </a:solidFill>
                <a:latin typeface="Arial"/>
              </a:rPr>
              <a:t>Further information regarding this statistic can be found on </a:t>
            </a:r>
            <a:r>
              <a:rPr sz="700">
                <a:solidFill>
                  <a:srgbClr val="808080"/>
                </a:solidFill>
                <a:latin typeface="Arial"/>
                <a:hlinkClick r:id="rId3" action="ppaction://hlinksldjump">
                  <a:extLst>
                    <a:ext uri="{A12FA001-AC4F-418D-AE19-62706E023703}">
                      <ahyp:hlinkClr xmlns:ahyp="http://schemas.microsoft.com/office/drawing/2018/hyperlinkcolor" val="tx"/>
                    </a:ext>
                  </a:extLst>
                </a:hlinkClick>
              </a:rPr>
              <a:t>page 8</a:t>
            </a:r>
            <a:r>
              <a:rPr sz="700">
                <a:solidFill>
                  <a:srgbClr val="808080"/>
                </a:solidFill>
                <a:latin typeface="Arial"/>
              </a:rPr>
              <a:t>.</a:t>
            </a:r>
          </a:p>
          <a:p>
            <a:pPr algn="l"/>
            <a:r>
              <a:rPr sz="700" b="1">
                <a:solidFill>
                  <a:srgbClr val="808080"/>
                </a:solidFill>
                <a:latin typeface="Arial"/>
              </a:rPr>
              <a:t>Source(s): </a:t>
            </a:r>
            <a:r>
              <a:rPr sz="700">
                <a:solidFill>
                  <a:srgbClr val="808080"/>
                </a:solidFill>
                <a:latin typeface="Arial"/>
              </a:rPr>
              <a:t>PitchBook; KPMG; </a:t>
            </a:r>
            <a:r>
              <a:rPr sz="700">
                <a:solidFill>
                  <a:srgbClr val="808080"/>
                </a:solidFill>
                <a:latin typeface="Arial"/>
                <a:hlinkClick r:id="rId4">
                  <a:extLst>
                    <a:ext uri="{A12FA001-AC4F-418D-AE19-62706E023703}">
                      <ahyp:hlinkClr xmlns:ahyp="http://schemas.microsoft.com/office/drawing/2018/hyperlinkcolor" val="tx"/>
                    </a:ext>
                  </a:extLst>
                </a:hlinkClick>
              </a:rPr>
              <a:t>ID 412622</a:t>
            </a:r>
          </a:p>
        </p:txBody>
      </p:sp>
      <p:graphicFrame>
        <p:nvGraphicFramePr>
          <p:cNvPr id="5" name="ChartObject"/>
          <p:cNvGraphicFramePr/>
          <p:nvPr/>
        </p:nvGraphicFramePr>
        <p:xfrm>
          <a:off x="2064000" y="1461600"/>
          <a:ext cx="8064000" cy="3918462"/>
        </p:xfrm>
        <a:graphic>
          <a:graphicData uri="http://schemas.openxmlformats.org/drawingml/2006/chart">
            <c:chart xmlns:c="http://schemas.openxmlformats.org/drawingml/2006/chart" xmlns:r="http://schemas.openxmlformats.org/officeDocument/2006/relationships" r:id="rId5"/>
          </a:graphicData>
        </a:graphic>
      </p:graphicFrame>
      <p:sp>
        <p:nvSpPr>
          <p:cNvPr id="6" name="New shape"/>
          <p:cNvSpPr/>
          <p:nvPr/>
        </p:nvSpPr>
        <p:spPr>
          <a:xfrm>
            <a:off x="10034400" y="0"/>
            <a:ext cx="442800" cy="20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r">
              <a:spcAft>
                <a:spcPct val="20000"/>
              </a:spcAft>
            </a:pPr>
            <a:r>
              <a:rPr sz="700">
                <a:solidFill>
                  <a:srgbClr val="808080"/>
                </a:solidFill>
                <a:latin typeface="Arial"/>
              </a:rPr>
              <a:t>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New shape"/>
          <p:cNvSpPr/>
          <p:nvPr/>
        </p:nvSpPr>
        <p:spPr>
          <a:xfrm>
            <a:off x="500400" y="6228000"/>
            <a:ext cx="50400" cy="2340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New shape"/>
          <p:cNvSpPr/>
          <p:nvPr/>
        </p:nvSpPr>
        <p:spPr>
          <a:xfrm>
            <a:off x="10447200" y="6228000"/>
            <a:ext cx="1170000" cy="23760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New shape"/>
          <p:cNvSpPr/>
          <p:nvPr/>
        </p:nvSpPr>
        <p:spPr>
          <a:xfrm>
            <a:off x="-7200" y="-7200"/>
            <a:ext cx="12211200" cy="5400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New shape"/>
          <p:cNvSpPr/>
          <p:nvPr/>
        </p:nvSpPr>
        <p:spPr>
          <a:xfrm>
            <a:off x="586800" y="6224400"/>
            <a:ext cx="9576000" cy="527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normAutofit/>
          </a:bodyPr>
          <a:lstStyle/>
          <a:p>
            <a:r>
              <a:rPr sz="600" b="1">
                <a:solidFill>
                  <a:srgbClr val="0F2741"/>
                </a:solidFill>
                <a:latin typeface="Open Sans"/>
              </a:rPr>
              <a:t>Description: </a:t>
            </a:r>
            <a:r>
              <a:rPr sz="600" b="0">
                <a:solidFill>
                  <a:srgbClr val="0F2741"/>
                </a:solidFill>
                <a:latin typeface="Open Sans"/>
              </a:rPr>
              <a:t>As of May 2023, there were 11,651 fintech (financial technology) startups in the Americas, making it the region with the most fintech startups globally. In comparison, there were 9,681 fintech startups in the EMEA region (Europe, the Middle East, and Africa) and 5,061 in the Asia Pacific region. In 2023, the United States ranked first in terms of the number of fintech unicorns globally, having roughly five times more of these companies than the United Kingdom, that ranked second. </a:t>
            </a:r>
            <a:r>
              <a:rPr sz="600" b="0">
                <a:solidFill>
                  <a:srgbClr val="0F2741"/>
                </a:solidFill>
                <a:latin typeface="Open Sans"/>
                <a:hlinkClick r:id="rId5">
                  <a:extLst>
                    <a:ext uri="{A12FA001-AC4F-418D-AE19-62706E023703}">
                      <ahyp:hlinkClr xmlns:ahyp="http://schemas.microsoft.com/office/drawing/2018/hyperlinkcolor" val="tx"/>
                    </a:ext>
                  </a:extLst>
                </a:hlinkClick>
              </a:rPr>
              <a:t>Read more</a:t>
            </a:r>
          </a:p>
          <a:p>
            <a:r>
              <a:rPr sz="600" b="1">
                <a:solidFill>
                  <a:srgbClr val="0F2741"/>
                </a:solidFill>
                <a:latin typeface="Open Sans"/>
              </a:rPr>
              <a:t>Note(s): </a:t>
            </a:r>
            <a:r>
              <a:rPr sz="600" b="0">
                <a:solidFill>
                  <a:srgbClr val="0F2741"/>
                </a:solidFill>
                <a:latin typeface="Open Sans"/>
              </a:rPr>
              <a:t>2018 to November 2021</a:t>
            </a:r>
          </a:p>
          <a:p>
            <a:r>
              <a:rPr sz="600" b="1">
                <a:solidFill>
                  <a:srgbClr val="0F2741"/>
                </a:solidFill>
                <a:latin typeface="Open Sans"/>
              </a:rPr>
              <a:t>Source(s): </a:t>
            </a:r>
            <a:r>
              <a:rPr sz="600" b="0">
                <a:solidFill>
                  <a:srgbClr val="0F2741"/>
                </a:solidFill>
                <a:latin typeface="Open Sans"/>
              </a:rPr>
              <a:t>BCG; CrunchBase; Statista </a:t>
            </a:r>
          </a:p>
        </p:txBody>
      </p:sp>
      <p:sp>
        <p:nvSpPr>
          <p:cNvPr id="3" name="New shape"/>
          <p:cNvSpPr/>
          <p:nvPr/>
        </p:nvSpPr>
        <p:spPr>
          <a:xfrm>
            <a:off x="885600" y="6220800"/>
            <a:ext cx="8035199" cy="280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normAutofit/>
          </a:bodyPr>
          <a:lstStyle/>
          <a:p>
            <a:pPr algn="l">
              <a:lnSpc>
                <a:spcPct val="100000"/>
              </a:lnSpc>
              <a:spcAft>
                <a:spcPct val="20000"/>
              </a:spcAft>
            </a:pPr>
            <a:endParaRPr sz="600">
              <a:solidFill>
                <a:srgbClr val="455F7C"/>
              </a:solidFill>
              <a:latin typeface="Open Sans"/>
            </a:endParaRPr>
          </a:p>
        </p:txBody>
      </p:sp>
      <p:graphicFrame>
        <p:nvGraphicFramePr>
          <p:cNvPr id="4" name="ChartObject"/>
          <p:cNvGraphicFramePr/>
          <p:nvPr/>
        </p:nvGraphicFramePr>
        <p:xfrm>
          <a:off x="586800" y="1882800"/>
          <a:ext cx="11016000" cy="4148550"/>
        </p:xfrm>
        <a:graphic>
          <a:graphicData uri="http://schemas.openxmlformats.org/drawingml/2006/chart">
            <c:chart xmlns:c="http://schemas.openxmlformats.org/drawingml/2006/chart" xmlns:r="http://schemas.openxmlformats.org/officeDocument/2006/relationships" r:id="rId6"/>
          </a:graphicData>
        </a:graphic>
      </p:graphicFrame>
      <p:sp>
        <p:nvSpPr>
          <p:cNvPr id="5" name="New shape"/>
          <p:cNvSpPr/>
          <p:nvPr/>
        </p:nvSpPr>
        <p:spPr>
          <a:xfrm>
            <a:off x="-90000" y="6224400"/>
            <a:ext cx="662400" cy="27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lstStyle/>
          <a:p>
            <a:pPr algn="r">
              <a:spcAft>
                <a:spcPct val="20000"/>
              </a:spcAft>
            </a:pPr>
            <a:r>
              <a:rPr sz="600" b="1">
                <a:solidFill>
                  <a:srgbClr val="455F7C"/>
                </a:solidFill>
                <a:latin typeface="Open Sans"/>
              </a:rPr>
              <a:t>3</a:t>
            </a:r>
          </a:p>
        </p:txBody>
      </p:sp>
      <p:sp>
        <p:nvSpPr>
          <p:cNvPr id="6" name="New shape"/>
          <p:cNvSpPr/>
          <p:nvPr/>
        </p:nvSpPr>
        <p:spPr>
          <a:xfrm>
            <a:off x="496800" y="424800"/>
            <a:ext cx="11196000" cy="78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b">
            <a:normAutofit/>
          </a:bodyPr>
          <a:lstStyle/>
          <a:p>
            <a:pPr algn="l">
              <a:lnSpc>
                <a:spcPct val="100000"/>
              </a:lnSpc>
              <a:spcAft>
                <a:spcPct val="20000"/>
              </a:spcAft>
            </a:pPr>
            <a:r>
              <a:rPr sz="2500">
                <a:solidFill>
                  <a:srgbClr val="0F2741"/>
                </a:solidFill>
                <a:latin typeface="Open Sans Light"/>
              </a:rPr>
              <a:t>Number of fintech startups worldwide from 2018 to 2023, by region</a:t>
            </a:r>
          </a:p>
        </p:txBody>
      </p:sp>
      <p:sp>
        <p:nvSpPr>
          <p:cNvPr id="7" name="New shape"/>
          <p:cNvSpPr/>
          <p:nvPr/>
        </p:nvSpPr>
        <p:spPr>
          <a:xfrm>
            <a:off x="496800" y="1260000"/>
            <a:ext cx="11196000" cy="313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0000" tIns="46800" rIns="90000" bIns="46800" rtlCol="0" anchor="t">
            <a:normAutofit/>
          </a:bodyPr>
          <a:lstStyle/>
          <a:p>
            <a:pPr algn="l">
              <a:lnSpc>
                <a:spcPct val="100000"/>
              </a:lnSpc>
              <a:spcAft>
                <a:spcPct val="20000"/>
              </a:spcAft>
            </a:pPr>
            <a:r>
              <a:rPr sz="1100">
                <a:solidFill>
                  <a:srgbClr val="455F7C"/>
                </a:solidFill>
                <a:latin typeface="Open Sans"/>
              </a:rPr>
              <a:t>Number of fintech startups worldwide 2018-2023, by region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ew shape"/>
          <p:cNvSpPr/>
          <p:nvPr/>
        </p:nvSpPr>
        <p:spPr>
          <a:xfrm>
            <a:off x="8239801" y="6157800"/>
            <a:ext cx="1904400" cy="5832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New shape"/>
          <p:cNvSpPr/>
          <p:nvPr/>
        </p:nvSpPr>
        <p:spPr>
          <a:xfrm>
            <a:off x="1920000" y="457200"/>
            <a:ext cx="8215200" cy="86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ormAutofit/>
          </a:bodyPr>
          <a:lstStyle/>
          <a:p>
            <a:pPr algn="l">
              <a:lnSpc>
                <a:spcPct val="100000"/>
              </a:lnSpc>
              <a:spcAft>
                <a:spcPct val="20000"/>
              </a:spcAft>
            </a:pPr>
            <a:r>
              <a:rPr b="1">
                <a:solidFill>
                  <a:srgbClr val="4F4F4F"/>
                </a:solidFill>
                <a:latin typeface="Arial"/>
              </a:rPr>
              <a:t>Share of investment deals in the fintech sector from 2018 to 2022, by region</a:t>
            </a:r>
          </a:p>
        </p:txBody>
      </p:sp>
      <p:sp>
        <p:nvSpPr>
          <p:cNvPr id="3" name="New shape"/>
          <p:cNvSpPr/>
          <p:nvPr/>
        </p:nvSpPr>
        <p:spPr>
          <a:xfrm>
            <a:off x="1920000" y="252000"/>
            <a:ext cx="8215200" cy="255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normAutofit/>
          </a:bodyPr>
          <a:lstStyle/>
          <a:p>
            <a:pPr algn="l">
              <a:lnSpc>
                <a:spcPct val="100000"/>
              </a:lnSpc>
              <a:spcAft>
                <a:spcPct val="20000"/>
              </a:spcAft>
            </a:pPr>
            <a:r>
              <a:rPr sz="1200">
                <a:solidFill>
                  <a:srgbClr val="808080"/>
                </a:solidFill>
                <a:latin typeface="Arial"/>
              </a:rPr>
              <a:t>Share of investment deals in fintech sector 2018-2022, by region</a:t>
            </a:r>
          </a:p>
        </p:txBody>
      </p:sp>
      <p:sp>
        <p:nvSpPr>
          <p:cNvPr id="4" name="New shape"/>
          <p:cNvSpPr/>
          <p:nvPr/>
        </p:nvSpPr>
        <p:spPr>
          <a:xfrm>
            <a:off x="2064000" y="5380062"/>
            <a:ext cx="8064000" cy="527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b">
            <a:normAutofit/>
          </a:bodyPr>
          <a:lstStyle/>
          <a:p>
            <a:pPr algn="l">
              <a:lnSpc>
                <a:spcPct val="100000"/>
              </a:lnSpc>
              <a:spcAft>
                <a:spcPct val="20000"/>
              </a:spcAft>
            </a:pPr>
            <a:r>
              <a:rPr sz="700" b="1">
                <a:solidFill>
                  <a:srgbClr val="808080"/>
                </a:solidFill>
                <a:latin typeface="Arial"/>
              </a:rPr>
              <a:t>Note(s):</a:t>
            </a:r>
            <a:r>
              <a:rPr sz="700">
                <a:solidFill>
                  <a:srgbClr val="808080"/>
                </a:solidFill>
                <a:latin typeface="Arial"/>
              </a:rPr>
              <a:t> Worldwide; 2018 to 2022</a:t>
            </a:r>
          </a:p>
          <a:p>
            <a:pPr algn="l"/>
            <a:r>
              <a:rPr sz="700">
                <a:solidFill>
                  <a:srgbClr val="808080"/>
                </a:solidFill>
                <a:latin typeface="Arial"/>
              </a:rPr>
              <a:t>Further information regarding this statistic can be found on </a:t>
            </a:r>
            <a:r>
              <a:rPr sz="700">
                <a:solidFill>
                  <a:srgbClr val="808080"/>
                </a:solidFill>
                <a:latin typeface="Arial"/>
                <a:hlinkClick r:id="rId3" action="ppaction://hlinksldjump">
                  <a:extLst>
                    <a:ext uri="{A12FA001-AC4F-418D-AE19-62706E023703}">
                      <ahyp:hlinkClr xmlns:ahyp="http://schemas.microsoft.com/office/drawing/2018/hyperlinkcolor" val="tx"/>
                    </a:ext>
                  </a:extLst>
                </a:hlinkClick>
              </a:rPr>
              <a:t>page 8</a:t>
            </a:r>
            <a:r>
              <a:rPr sz="700">
                <a:solidFill>
                  <a:srgbClr val="808080"/>
                </a:solidFill>
                <a:latin typeface="Arial"/>
              </a:rPr>
              <a:t>.</a:t>
            </a:r>
          </a:p>
          <a:p>
            <a:pPr algn="l"/>
            <a:r>
              <a:rPr sz="700" b="1">
                <a:solidFill>
                  <a:srgbClr val="808080"/>
                </a:solidFill>
                <a:latin typeface="Arial"/>
              </a:rPr>
              <a:t>Source(s): </a:t>
            </a:r>
            <a:r>
              <a:rPr sz="700">
                <a:solidFill>
                  <a:srgbClr val="808080"/>
                </a:solidFill>
                <a:latin typeface="Arial"/>
              </a:rPr>
              <a:t>CB Insights; </a:t>
            </a:r>
            <a:r>
              <a:rPr sz="700">
                <a:solidFill>
                  <a:srgbClr val="808080"/>
                </a:solidFill>
                <a:latin typeface="Arial"/>
                <a:hlinkClick r:id="rId4">
                  <a:extLst>
                    <a:ext uri="{A12FA001-AC4F-418D-AE19-62706E023703}">
                      <ahyp:hlinkClr xmlns:ahyp="http://schemas.microsoft.com/office/drawing/2018/hyperlinkcolor" val="tx"/>
                    </a:ext>
                  </a:extLst>
                </a:hlinkClick>
              </a:rPr>
              <a:t>ID 1331438</a:t>
            </a:r>
          </a:p>
        </p:txBody>
      </p:sp>
      <p:graphicFrame>
        <p:nvGraphicFramePr>
          <p:cNvPr id="5" name="ChartObject"/>
          <p:cNvGraphicFramePr/>
          <p:nvPr/>
        </p:nvGraphicFramePr>
        <p:xfrm>
          <a:off x="2064000" y="1461600"/>
          <a:ext cx="8064000" cy="3918462"/>
        </p:xfrm>
        <a:graphic>
          <a:graphicData uri="http://schemas.openxmlformats.org/drawingml/2006/chart">
            <c:chart xmlns:c="http://schemas.openxmlformats.org/drawingml/2006/chart" xmlns:r="http://schemas.openxmlformats.org/officeDocument/2006/relationships" r:id="rId5"/>
          </a:graphicData>
        </a:graphic>
      </p:graphicFrame>
      <p:sp>
        <p:nvSpPr>
          <p:cNvPr id="6" name="New shape"/>
          <p:cNvSpPr/>
          <p:nvPr/>
        </p:nvSpPr>
        <p:spPr>
          <a:xfrm>
            <a:off x="10034400" y="0"/>
            <a:ext cx="442800" cy="205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t"/>
          <a:lstStyle/>
          <a:p>
            <a:pPr algn="r">
              <a:spcAft>
                <a:spcPct val="20000"/>
              </a:spcAft>
            </a:pPr>
            <a:r>
              <a:rPr sz="700">
                <a:solidFill>
                  <a:srgbClr val="808080"/>
                </a:solidFill>
                <a:latin typeface="Arial"/>
              </a:rPr>
              <a:t>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EA10F3E2-508D-F943-83A7-D36DB11A0CAA}"/>
              </a:ext>
            </a:extLst>
          </p:cNvPr>
          <p:cNvPicPr>
            <a:picLocks noChangeAspect="1"/>
          </p:cNvPicPr>
          <p:nvPr/>
        </p:nvPicPr>
        <p:blipFill>
          <a:blip r:embed="rId2"/>
          <a:stretch>
            <a:fillRect/>
          </a:stretch>
        </p:blipFill>
        <p:spPr>
          <a:xfrm>
            <a:off x="0" y="1111512"/>
            <a:ext cx="12192000" cy="4634975"/>
          </a:xfrm>
          <a:prstGeom prst="rect">
            <a:avLst/>
          </a:prstGeom>
        </p:spPr>
      </p:pic>
      <p:sp>
        <p:nvSpPr>
          <p:cNvPr id="6" name="TextBox 5">
            <a:extLst>
              <a:ext uri="{FF2B5EF4-FFF2-40B4-BE49-F238E27FC236}">
                <a16:creationId xmlns:a16="http://schemas.microsoft.com/office/drawing/2014/main" id="{7F05E3D5-2CD2-6647-8F2C-50206B806DE6}"/>
              </a:ext>
            </a:extLst>
          </p:cNvPr>
          <p:cNvSpPr txBox="1"/>
          <p:nvPr/>
        </p:nvSpPr>
        <p:spPr>
          <a:xfrm>
            <a:off x="1722398" y="6202017"/>
            <a:ext cx="8747203" cy="369332"/>
          </a:xfrm>
          <a:prstGeom prst="rect">
            <a:avLst/>
          </a:prstGeom>
          <a:noFill/>
        </p:spPr>
        <p:txBody>
          <a:bodyPr wrap="none" rtlCol="0">
            <a:spAutoFit/>
          </a:bodyPr>
          <a:lstStyle/>
          <a:p>
            <a:r>
              <a:rPr lang="en-US" dirty="0"/>
              <a:t>Source:  Baba et al., “Fintech in Europe: Promises and Threats,” IMF Working Paper (2020)</a:t>
            </a:r>
          </a:p>
        </p:txBody>
      </p:sp>
    </p:spTree>
    <p:extLst>
      <p:ext uri="{BB962C8B-B14F-4D97-AF65-F5344CB8AC3E}">
        <p14:creationId xmlns:p14="http://schemas.microsoft.com/office/powerpoint/2010/main" val="1149829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5186D2-1AA7-0C4F-80CD-A3BA2C8223B2}"/>
              </a:ext>
            </a:extLst>
          </p:cNvPr>
          <p:cNvSpPr>
            <a:spLocks noGrp="1"/>
          </p:cNvSpPr>
          <p:nvPr>
            <p:ph type="title"/>
          </p:nvPr>
        </p:nvSpPr>
        <p:spPr/>
        <p:txBody>
          <a:bodyPr/>
          <a:lstStyle/>
          <a:p>
            <a:r>
              <a:rPr lang="en-US" dirty="0"/>
              <a:t>Reasons for Lag in Europe</a:t>
            </a:r>
          </a:p>
        </p:txBody>
      </p:sp>
      <p:sp>
        <p:nvSpPr>
          <p:cNvPr id="3" name="Content Placeholder 2">
            <a:extLst>
              <a:ext uri="{FF2B5EF4-FFF2-40B4-BE49-F238E27FC236}">
                <a16:creationId xmlns:a16="http://schemas.microsoft.com/office/drawing/2014/main" id="{2264912B-2D10-614D-82AD-311447E16001}"/>
              </a:ext>
            </a:extLst>
          </p:cNvPr>
          <p:cNvSpPr>
            <a:spLocks noGrp="1"/>
          </p:cNvSpPr>
          <p:nvPr>
            <p:ph idx="1"/>
          </p:nvPr>
        </p:nvSpPr>
        <p:spPr/>
        <p:txBody>
          <a:bodyPr/>
          <a:lstStyle/>
          <a:p>
            <a:r>
              <a:rPr lang="en-US" dirty="0"/>
              <a:t>High level of financial development</a:t>
            </a:r>
          </a:p>
          <a:p>
            <a:r>
              <a:rPr lang="en-US" dirty="0"/>
              <a:t>Dominance of banks in both personal finance and capital markets</a:t>
            </a:r>
          </a:p>
          <a:p>
            <a:r>
              <a:rPr lang="en-US" dirty="0"/>
              <a:t>Heterogeneous regulatory environment impedes EU-wide initiatives</a:t>
            </a:r>
          </a:p>
          <a:p>
            <a:r>
              <a:rPr lang="en-US" dirty="0"/>
              <a:t>In some countries (e.g., Germany), cultural preference for cash as a shield for privacy</a:t>
            </a:r>
          </a:p>
        </p:txBody>
      </p:sp>
      <p:sp>
        <p:nvSpPr>
          <p:cNvPr id="4" name="TextBox 3">
            <a:extLst>
              <a:ext uri="{FF2B5EF4-FFF2-40B4-BE49-F238E27FC236}">
                <a16:creationId xmlns:a16="http://schemas.microsoft.com/office/drawing/2014/main" id="{F4177C2B-DA9B-2547-A9C2-179A0591523F}"/>
              </a:ext>
            </a:extLst>
          </p:cNvPr>
          <p:cNvSpPr txBox="1"/>
          <p:nvPr/>
        </p:nvSpPr>
        <p:spPr>
          <a:xfrm>
            <a:off x="1722398" y="6202017"/>
            <a:ext cx="8747203" cy="369332"/>
          </a:xfrm>
          <a:prstGeom prst="rect">
            <a:avLst/>
          </a:prstGeom>
          <a:noFill/>
        </p:spPr>
        <p:txBody>
          <a:bodyPr wrap="none" rtlCol="0">
            <a:spAutoFit/>
          </a:bodyPr>
          <a:lstStyle/>
          <a:p>
            <a:r>
              <a:rPr lang="en-US" dirty="0"/>
              <a:t>Source:  Baba et al., “Fintech in Europe: Promises and Threats,” IMF Working Paper (2020)</a:t>
            </a:r>
          </a:p>
        </p:txBody>
      </p:sp>
    </p:spTree>
    <p:extLst>
      <p:ext uri="{BB962C8B-B14F-4D97-AF65-F5344CB8AC3E}">
        <p14:creationId xmlns:p14="http://schemas.microsoft.com/office/powerpoint/2010/main" val="2253640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F05E3D5-2CD2-6647-8F2C-50206B806DE6}"/>
              </a:ext>
            </a:extLst>
          </p:cNvPr>
          <p:cNvSpPr txBox="1"/>
          <p:nvPr/>
        </p:nvSpPr>
        <p:spPr>
          <a:xfrm>
            <a:off x="1722398" y="6202017"/>
            <a:ext cx="8747203" cy="369332"/>
          </a:xfrm>
          <a:prstGeom prst="rect">
            <a:avLst/>
          </a:prstGeom>
          <a:noFill/>
        </p:spPr>
        <p:txBody>
          <a:bodyPr wrap="none" rtlCol="0">
            <a:spAutoFit/>
          </a:bodyPr>
          <a:lstStyle/>
          <a:p>
            <a:r>
              <a:rPr lang="en-US" dirty="0"/>
              <a:t>Source:  Baba et al., “Fintech in Europe: Promises and Threats,” IMF Working Paper (2020)</a:t>
            </a:r>
          </a:p>
        </p:txBody>
      </p:sp>
      <p:pic>
        <p:nvPicPr>
          <p:cNvPr id="4" name="Picture 3" descr="Chart, line chart&#10;&#10;Description automatically generated">
            <a:extLst>
              <a:ext uri="{FF2B5EF4-FFF2-40B4-BE49-F238E27FC236}">
                <a16:creationId xmlns:a16="http://schemas.microsoft.com/office/drawing/2014/main" id="{B27ECD0F-B6AB-B544-A796-0C4FCD9283AA}"/>
              </a:ext>
            </a:extLst>
          </p:cNvPr>
          <p:cNvPicPr>
            <a:picLocks noChangeAspect="1"/>
          </p:cNvPicPr>
          <p:nvPr/>
        </p:nvPicPr>
        <p:blipFill>
          <a:blip r:embed="rId2"/>
          <a:stretch>
            <a:fillRect/>
          </a:stretch>
        </p:blipFill>
        <p:spPr>
          <a:xfrm>
            <a:off x="2782127" y="286651"/>
            <a:ext cx="7166141" cy="5705613"/>
          </a:xfrm>
          <a:prstGeom prst="rect">
            <a:avLst/>
          </a:prstGeom>
        </p:spPr>
      </p:pic>
    </p:spTree>
    <p:extLst>
      <p:ext uri="{BB962C8B-B14F-4D97-AF65-F5344CB8AC3E}">
        <p14:creationId xmlns:p14="http://schemas.microsoft.com/office/powerpoint/2010/main" val="3392816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32051-2D60-A645-8554-BF9640DF573E}"/>
              </a:ext>
            </a:extLst>
          </p:cNvPr>
          <p:cNvSpPr>
            <a:spLocks noGrp="1"/>
          </p:cNvSpPr>
          <p:nvPr>
            <p:ph type="title"/>
          </p:nvPr>
        </p:nvSpPr>
        <p:spPr/>
        <p:txBody>
          <a:bodyPr>
            <a:normAutofit/>
          </a:bodyPr>
          <a:lstStyle/>
          <a:p>
            <a:r>
              <a:rPr lang="en-US" sz="3200" dirty="0" err="1"/>
              <a:t>Arner</a:t>
            </a:r>
            <a:r>
              <a:rPr lang="en-US" sz="3200" dirty="0"/>
              <a:t> et al. (2016)</a:t>
            </a:r>
          </a:p>
        </p:txBody>
      </p:sp>
      <p:sp>
        <p:nvSpPr>
          <p:cNvPr id="3" name="Content Placeholder 2">
            <a:extLst>
              <a:ext uri="{FF2B5EF4-FFF2-40B4-BE49-F238E27FC236}">
                <a16:creationId xmlns:a16="http://schemas.microsoft.com/office/drawing/2014/main" id="{C0755CA1-1A8C-8B4C-A517-B9752898AFF7}"/>
              </a:ext>
            </a:extLst>
          </p:cNvPr>
          <p:cNvSpPr>
            <a:spLocks noGrp="1"/>
          </p:cNvSpPr>
          <p:nvPr>
            <p:ph idx="1"/>
          </p:nvPr>
        </p:nvSpPr>
        <p:spPr/>
        <p:txBody>
          <a:bodyPr>
            <a:normAutofit fontScale="77500" lnSpcReduction="20000"/>
          </a:bodyPr>
          <a:lstStyle/>
          <a:p>
            <a:pPr marL="0" indent="0">
              <a:buNone/>
            </a:pPr>
            <a:r>
              <a:rPr lang="en-US" dirty="0"/>
              <a:t>“FinTech 3.5 in the developing world is supported by a strong underlying rationale, including, but not limited to, the following characteristics: </a:t>
            </a:r>
          </a:p>
          <a:p>
            <a:pPr marL="0" indent="0">
              <a:buNone/>
            </a:pPr>
            <a:r>
              <a:rPr lang="en-US" dirty="0"/>
              <a:t>(1) young digitally savvy populations equipped with mobile devices; </a:t>
            </a:r>
          </a:p>
          <a:p>
            <a:pPr marL="0" indent="0">
              <a:buNone/>
            </a:pPr>
            <a:r>
              <a:rPr lang="en-US" dirty="0"/>
              <a:t>(2) a fast-growing middle class with 60% of the world's middle class to be located in Asia by 2030; </a:t>
            </a:r>
          </a:p>
          <a:p>
            <a:pPr marL="0" indent="0">
              <a:buNone/>
            </a:pPr>
            <a:r>
              <a:rPr lang="en-US" dirty="0"/>
              <a:t>(3) inefficient financial and capital markets creating opportunities for informal alternatives; </a:t>
            </a:r>
          </a:p>
          <a:p>
            <a:pPr marL="0" indent="0">
              <a:buNone/>
            </a:pPr>
            <a:r>
              <a:rPr lang="en-US" dirty="0"/>
              <a:t>(4) shortage of physical banking infrastructure; </a:t>
            </a:r>
          </a:p>
          <a:p>
            <a:pPr marL="0" indent="0">
              <a:buNone/>
            </a:pPr>
            <a:r>
              <a:rPr lang="en-US" dirty="0"/>
              <a:t>(5) behavioral pre-disposition in </a:t>
            </a:r>
            <a:r>
              <a:rPr lang="en-US" dirty="0" err="1"/>
              <a:t>favour</a:t>
            </a:r>
            <a:r>
              <a:rPr lang="en-US" dirty="0"/>
              <a:t> of convenience over trust; </a:t>
            </a:r>
          </a:p>
          <a:p>
            <a:pPr marL="0" indent="0">
              <a:buNone/>
            </a:pPr>
            <a:r>
              <a:rPr lang="en-US" dirty="0"/>
              <a:t>(6) untapped market opportunities (1.2 billion people without bank accounts); and </a:t>
            </a:r>
          </a:p>
          <a:p>
            <a:pPr marL="0" indent="0">
              <a:buNone/>
            </a:pPr>
            <a:r>
              <a:rPr lang="en-US" dirty="0"/>
              <a:t>(7) less stringent data protection and competition. </a:t>
            </a:r>
          </a:p>
          <a:p>
            <a:pPr marL="0" indent="0">
              <a:buNone/>
            </a:pPr>
            <a:r>
              <a:rPr lang="en-US" dirty="0"/>
              <a:t>(8) In addition, particularly in India and China, there are very large numbers of engineering and technology graduates.” </a:t>
            </a:r>
          </a:p>
          <a:p>
            <a:pPr marL="0" indent="0">
              <a:buNone/>
            </a:pPr>
            <a:endParaRPr lang="en-US" dirty="0"/>
          </a:p>
        </p:txBody>
      </p:sp>
    </p:spTree>
    <p:extLst>
      <p:ext uri="{BB962C8B-B14F-4D97-AF65-F5344CB8AC3E}">
        <p14:creationId xmlns:p14="http://schemas.microsoft.com/office/powerpoint/2010/main" val="2205274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D0F131F1-831B-0647-A3A9-837A037336F1}" vid="{66825EB4-E024-AE4F-BD62-F85C1C097402}"/>
    </a:ext>
  </a:extLst>
</a:theme>
</file>

<file path=docProps/app.xml><?xml version="1.0" encoding="utf-8"?>
<Properties xmlns="http://schemas.openxmlformats.org/officeDocument/2006/extended-properties" xmlns:vt="http://schemas.openxmlformats.org/officeDocument/2006/docPropsVTypes">
  <Template>Office Theme</Template>
  <TotalTime>4572</TotalTime>
  <Words>1104</Words>
  <Application>Microsoft Macintosh PowerPoint</Application>
  <PresentationFormat>Widescreen</PresentationFormat>
  <Paragraphs>151</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Calibri Light</vt:lpstr>
      <vt:lpstr>Open Sans</vt:lpstr>
      <vt:lpstr>Open Sans Light</vt:lpstr>
      <vt:lpstr>Office Theme</vt:lpstr>
      <vt:lpstr>Fintech Geography </vt:lpstr>
      <vt:lpstr>Regions</vt:lpstr>
      <vt:lpstr>PowerPoint Presentation</vt:lpstr>
      <vt:lpstr>PowerPoint Presentation</vt:lpstr>
      <vt:lpstr>PowerPoint Presentation</vt:lpstr>
      <vt:lpstr>PowerPoint Presentation</vt:lpstr>
      <vt:lpstr>Reasons for Lag in Europe</vt:lpstr>
      <vt:lpstr>PowerPoint Presentation</vt:lpstr>
      <vt:lpstr>Arner et al. (2016)</vt:lpstr>
      <vt:lpstr>PowerPoint Presentation</vt:lpstr>
      <vt:lpstr>Individual Countries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Fintech Geography </dc:title>
  <dc:creator>Terry Fisher</dc:creator>
  <cp:lastModifiedBy>Terry Fisher</cp:lastModifiedBy>
  <cp:revision>13</cp:revision>
  <dcterms:created xsi:type="dcterms:W3CDTF">2021-03-17T10:36:59Z</dcterms:created>
  <dcterms:modified xsi:type="dcterms:W3CDTF">2023-11-20T15:59:26Z</dcterms:modified>
</cp:coreProperties>
</file>