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96" r:id="rId3"/>
    <p:sldId id="390" r:id="rId4"/>
    <p:sldId id="342" r:id="rId5"/>
    <p:sldId id="343" r:id="rId6"/>
    <p:sldId id="345" r:id="rId7"/>
    <p:sldId id="346" r:id="rId8"/>
    <p:sldId id="349" r:id="rId9"/>
    <p:sldId id="350" r:id="rId10"/>
    <p:sldId id="351" r:id="rId11"/>
    <p:sldId id="353" r:id="rId12"/>
    <p:sldId id="356" r:id="rId13"/>
    <p:sldId id="357" r:id="rId14"/>
    <p:sldId id="359" r:id="rId15"/>
    <p:sldId id="384" r:id="rId16"/>
    <p:sldId id="389" r:id="rId17"/>
    <p:sldId id="391" r:id="rId1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705">
          <p15:clr>
            <a:srgbClr val="A4A3A4"/>
          </p15:clr>
        </p15:guide>
        <p15:guide id="2" pos="296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snapToObjects="1" showGuides="1">
      <p:cViewPr varScale="1">
        <p:scale>
          <a:sx n="121" d="100"/>
          <a:sy n="121" d="100"/>
        </p:scale>
        <p:origin x="1904" y="176"/>
      </p:cViewPr>
      <p:guideLst>
        <p:guide orient="horz" pos="1705"/>
        <p:guide pos="296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A24C47-587D-7A47-9A2F-250D3546A882}" type="datetimeFigureOut">
              <a:rPr lang="en-US" smtClean="0"/>
              <a:t>1/14/21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039BFB-B122-4349-9906-237C593337C9}" type="slidenum">
              <a:rPr lang="en-US" smtClean="0"/>
              <a:t>‹#›</a:t>
            </a:fld>
            <a:endParaRPr lang="en-US"/>
          </a:p>
        </p:txBody>
      </p:sp>
    </p:spTree>
    <p:extLst>
      <p:ext uri="{BB962C8B-B14F-4D97-AF65-F5344CB8AC3E}">
        <p14:creationId xmlns:p14="http://schemas.microsoft.com/office/powerpoint/2010/main" val="23797688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Rot="1" noChangeAspect="1" noChangeArrowheads="1" noTextEdit="1"/>
          </p:cNvSpPr>
          <p:nvPr>
            <p:ph type="sldImg"/>
          </p:nvPr>
        </p:nvSpPr>
        <p:spPr>
          <a:xfrm>
            <a:off x="1150938" y="692150"/>
            <a:ext cx="4556125" cy="3416300"/>
          </a:xfrm>
          <a:ln/>
        </p:spPr>
      </p:sp>
      <p:sp>
        <p:nvSpPr>
          <p:cNvPr id="381955" name="Rectangle 3"/>
          <p:cNvSpPr>
            <a:spLocks noGrp="1" noChangeArrowheads="1"/>
          </p:cNvSpPr>
          <p:nvPr>
            <p:ph type="body" idx="1"/>
          </p:nvPr>
        </p:nvSpPr>
        <p:spPr>
          <a:noFill/>
          <a:ln w="9525"/>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1150938" y="692150"/>
            <a:ext cx="4556125" cy="3416300"/>
          </a:xfrm>
          <a:ln/>
        </p:spPr>
      </p:sp>
      <p:sp>
        <p:nvSpPr>
          <p:cNvPr id="66563" name="Rectangle 3"/>
          <p:cNvSpPr>
            <a:spLocks noGrp="1" noChangeArrowheads="1"/>
          </p:cNvSpPr>
          <p:nvPr>
            <p:ph type="body" idx="1"/>
          </p:nvPr>
        </p:nvSpPr>
        <p:spPr>
          <a:noFill/>
          <a:ln w="9525"/>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2386" name="Rectangle 2"/>
          <p:cNvSpPr>
            <a:spLocks noGrp="1" noRot="1" noChangeAspect="1" noChangeArrowheads="1" noTextEdit="1"/>
          </p:cNvSpPr>
          <p:nvPr>
            <p:ph type="sldImg"/>
          </p:nvPr>
        </p:nvSpPr>
        <p:spPr>
          <a:xfrm>
            <a:off x="1150938" y="692150"/>
            <a:ext cx="4556125" cy="3416300"/>
          </a:xfrm>
          <a:ln/>
        </p:spPr>
      </p:sp>
      <p:sp>
        <p:nvSpPr>
          <p:cNvPr id="1552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1150938" y="692150"/>
            <a:ext cx="4556125" cy="3416300"/>
          </a:xfrm>
          <a:ln/>
        </p:spPr>
      </p:sp>
      <p:sp>
        <p:nvSpPr>
          <p:cNvPr id="87043" name="Rectangle 3"/>
          <p:cNvSpPr>
            <a:spLocks noGrp="1" noChangeArrowheads="1"/>
          </p:cNvSpPr>
          <p:nvPr>
            <p:ph type="body" idx="1"/>
          </p:nvPr>
        </p:nvSpPr>
        <p:spPr>
          <a:noFill/>
          <a:ln w="9525"/>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Rot="1" noChangeAspect="1" noChangeArrowheads="1" noTextEdit="1"/>
          </p:cNvSpPr>
          <p:nvPr>
            <p:ph type="sldImg"/>
          </p:nvPr>
        </p:nvSpPr>
        <p:spPr>
          <a:xfrm>
            <a:off x="1150938" y="692150"/>
            <a:ext cx="4556125" cy="3416300"/>
          </a:xfrm>
          <a:ln/>
        </p:spPr>
      </p:sp>
      <p:sp>
        <p:nvSpPr>
          <p:cNvPr id="396291" name="Rectangle 3"/>
          <p:cNvSpPr>
            <a:spLocks noGrp="1" noChangeArrowheads="1"/>
          </p:cNvSpPr>
          <p:nvPr>
            <p:ph type="body" idx="1"/>
          </p:nvPr>
        </p:nvSpPr>
        <p:spPr>
          <a:noFill/>
          <a:ln w="9525"/>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xfrm>
            <a:off x="1150938" y="692150"/>
            <a:ext cx="4556125" cy="3416300"/>
          </a:xfrm>
          <a:ln/>
        </p:spPr>
      </p:sp>
      <p:sp>
        <p:nvSpPr>
          <p:cNvPr id="99331" name="Rectangle 3"/>
          <p:cNvSpPr>
            <a:spLocks noGrp="1" noChangeArrowheads="1"/>
          </p:cNvSpPr>
          <p:nvPr>
            <p:ph type="body" idx="1"/>
          </p:nvPr>
        </p:nvSpPr>
        <p:spPr>
          <a:noFill/>
          <a:ln w="9525"/>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xfrm>
            <a:off x="1150938" y="692150"/>
            <a:ext cx="4556125" cy="3416300"/>
          </a:xfrm>
          <a:ln/>
        </p:spPr>
      </p:sp>
      <p:sp>
        <p:nvSpPr>
          <p:cNvPr id="115715" name="Rectangle 3"/>
          <p:cNvSpPr>
            <a:spLocks noGrp="1" noChangeArrowheads="1"/>
          </p:cNvSpPr>
          <p:nvPr>
            <p:ph type="body" idx="1"/>
          </p:nvPr>
        </p:nvSpPr>
        <p:spPr>
          <a:noFill/>
          <a:ln w="9525"/>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87C43E7F-B53D-114E-B3F7-83544CD3F8FB}" type="slidenum">
              <a:rPr lang="en-US" sz="1200"/>
              <a:pPr/>
              <a:t>14</a:t>
            </a:fld>
            <a:endParaRPr lang="en-US" sz="1200"/>
          </a:p>
        </p:txBody>
      </p:sp>
      <p:sp>
        <p:nvSpPr>
          <p:cNvPr id="41987" name="Rectangle 2"/>
          <p:cNvSpPr>
            <a:spLocks noGrp="1" noRot="1" noChangeAspect="1" noChangeArrowheads="1" noTextEdit="1"/>
          </p:cNvSpPr>
          <p:nvPr>
            <p:ph type="sldImg"/>
          </p:nvPr>
        </p:nvSpPr>
        <p:spPr>
          <a:xfrm>
            <a:off x="1150938" y="692150"/>
            <a:ext cx="4556125" cy="3416300"/>
          </a:xfrm>
          <a:ln/>
        </p:spPr>
      </p:sp>
      <p:sp>
        <p:nvSpPr>
          <p:cNvPr id="4198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F6277C6-7F8C-EF4E-9B6C-D7EC77D4C092}" type="datetimeFigureOut">
              <a:rPr lang="en-US"/>
              <a:pPr>
                <a:defRPr/>
              </a:pPr>
              <a:t>1/14/21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BDF647-6BC1-7948-9400-9F8C88F1CB0E}" type="slidenum">
              <a:rPr lang="en-US"/>
              <a:pPr>
                <a:defRPr/>
              </a:pPr>
              <a:t>‹#›</a:t>
            </a:fld>
            <a:endParaRPr lang="en-US"/>
          </a:p>
        </p:txBody>
      </p:sp>
    </p:spTree>
    <p:extLst>
      <p:ext uri="{BB962C8B-B14F-4D97-AF65-F5344CB8AC3E}">
        <p14:creationId xmlns:p14="http://schemas.microsoft.com/office/powerpoint/2010/main" val="1443277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D689B46-53DE-AC41-B69F-9C5E2454B84C}" type="datetimeFigureOut">
              <a:rPr lang="en-US"/>
              <a:pPr>
                <a:defRPr/>
              </a:pPr>
              <a:t>1/14/21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D50B82B-79F3-254F-A09E-E6AACC094E2B}" type="slidenum">
              <a:rPr lang="en-US"/>
              <a:pPr>
                <a:defRPr/>
              </a:pPr>
              <a:t>‹#›</a:t>
            </a:fld>
            <a:endParaRPr lang="en-US"/>
          </a:p>
        </p:txBody>
      </p:sp>
    </p:spTree>
    <p:extLst>
      <p:ext uri="{BB962C8B-B14F-4D97-AF65-F5344CB8AC3E}">
        <p14:creationId xmlns:p14="http://schemas.microsoft.com/office/powerpoint/2010/main" val="267865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E4C9440-EFC9-B14A-A884-75DDF7B17AA9}" type="datetimeFigureOut">
              <a:rPr lang="en-US"/>
              <a:pPr>
                <a:defRPr/>
              </a:pPr>
              <a:t>1/14/21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2CE433-78F1-694D-B194-6523C3B1BA8D}" type="slidenum">
              <a:rPr lang="en-US"/>
              <a:pPr>
                <a:defRPr/>
              </a:pPr>
              <a:t>‹#›</a:t>
            </a:fld>
            <a:endParaRPr lang="en-US"/>
          </a:p>
        </p:txBody>
      </p:sp>
    </p:spTree>
    <p:extLst>
      <p:ext uri="{BB962C8B-B14F-4D97-AF65-F5344CB8AC3E}">
        <p14:creationId xmlns:p14="http://schemas.microsoft.com/office/powerpoint/2010/main" val="1817016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C167C4D-F6F5-8041-B0BA-3C534546A08A}" type="datetimeFigureOut">
              <a:rPr lang="en-US"/>
              <a:pPr>
                <a:defRPr/>
              </a:pPr>
              <a:t>1/14/21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4168FA4-483A-C04D-978B-AC29EF742C0A}" type="slidenum">
              <a:rPr lang="en-US"/>
              <a:pPr>
                <a:defRPr/>
              </a:pPr>
              <a:t>‹#›</a:t>
            </a:fld>
            <a:endParaRPr lang="en-US"/>
          </a:p>
        </p:txBody>
      </p:sp>
    </p:spTree>
    <p:extLst>
      <p:ext uri="{BB962C8B-B14F-4D97-AF65-F5344CB8AC3E}">
        <p14:creationId xmlns:p14="http://schemas.microsoft.com/office/powerpoint/2010/main" val="72133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0649392-736D-A74C-BBD3-DF8C13C0212E}" type="datetimeFigureOut">
              <a:rPr lang="en-US"/>
              <a:pPr>
                <a:defRPr/>
              </a:pPr>
              <a:t>1/14/21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A7C6F5-EB6B-F548-8FA2-2E7DA71D174A}" type="slidenum">
              <a:rPr lang="en-US"/>
              <a:pPr>
                <a:defRPr/>
              </a:pPr>
              <a:t>‹#›</a:t>
            </a:fld>
            <a:endParaRPr lang="en-US"/>
          </a:p>
        </p:txBody>
      </p:sp>
    </p:spTree>
    <p:extLst>
      <p:ext uri="{BB962C8B-B14F-4D97-AF65-F5344CB8AC3E}">
        <p14:creationId xmlns:p14="http://schemas.microsoft.com/office/powerpoint/2010/main" val="3412542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7642071-5B0E-944B-B0F9-157F260F6CFA}" type="datetimeFigureOut">
              <a:rPr lang="en-US"/>
              <a:pPr>
                <a:defRPr/>
              </a:pPr>
              <a:t>1/14/21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0E6B408-B9BB-AA4E-AAAE-11F34FA5C52B}" type="slidenum">
              <a:rPr lang="en-US"/>
              <a:pPr>
                <a:defRPr/>
              </a:pPr>
              <a:t>‹#›</a:t>
            </a:fld>
            <a:endParaRPr lang="en-US"/>
          </a:p>
        </p:txBody>
      </p:sp>
    </p:spTree>
    <p:extLst>
      <p:ext uri="{BB962C8B-B14F-4D97-AF65-F5344CB8AC3E}">
        <p14:creationId xmlns:p14="http://schemas.microsoft.com/office/powerpoint/2010/main" val="1238086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39B1203-7FA3-144E-BF8E-647F81CD5232}" type="datetimeFigureOut">
              <a:rPr lang="en-US"/>
              <a:pPr>
                <a:defRPr/>
              </a:pPr>
              <a:t>1/14/21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79EA1A4-18CB-6540-B79A-DE2BF8F284E9}" type="slidenum">
              <a:rPr lang="en-US"/>
              <a:pPr>
                <a:defRPr/>
              </a:pPr>
              <a:t>‹#›</a:t>
            </a:fld>
            <a:endParaRPr lang="en-US"/>
          </a:p>
        </p:txBody>
      </p:sp>
    </p:spTree>
    <p:extLst>
      <p:ext uri="{BB962C8B-B14F-4D97-AF65-F5344CB8AC3E}">
        <p14:creationId xmlns:p14="http://schemas.microsoft.com/office/powerpoint/2010/main" val="3782913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886AD18-6297-5641-8867-C9DB7ED99DA0}" type="datetimeFigureOut">
              <a:rPr lang="en-US"/>
              <a:pPr>
                <a:defRPr/>
              </a:pPr>
              <a:t>1/14/21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41F32B4-F614-714F-B2BB-0EA397858B62}" type="slidenum">
              <a:rPr lang="en-US"/>
              <a:pPr>
                <a:defRPr/>
              </a:pPr>
              <a:t>‹#›</a:t>
            </a:fld>
            <a:endParaRPr lang="en-US"/>
          </a:p>
        </p:txBody>
      </p:sp>
    </p:spTree>
    <p:extLst>
      <p:ext uri="{BB962C8B-B14F-4D97-AF65-F5344CB8AC3E}">
        <p14:creationId xmlns:p14="http://schemas.microsoft.com/office/powerpoint/2010/main" val="996064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8ACE901-F938-2140-961A-B847DFA45114}" type="datetimeFigureOut">
              <a:rPr lang="en-US"/>
              <a:pPr>
                <a:defRPr/>
              </a:pPr>
              <a:t>1/14/21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202188B-777D-F84B-8897-0C351E195F05}" type="slidenum">
              <a:rPr lang="en-US"/>
              <a:pPr>
                <a:defRPr/>
              </a:pPr>
              <a:t>‹#›</a:t>
            </a:fld>
            <a:endParaRPr lang="en-US"/>
          </a:p>
        </p:txBody>
      </p:sp>
    </p:spTree>
    <p:extLst>
      <p:ext uri="{BB962C8B-B14F-4D97-AF65-F5344CB8AC3E}">
        <p14:creationId xmlns:p14="http://schemas.microsoft.com/office/powerpoint/2010/main" val="3433385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69E28CA-FC5F-2E49-8747-FAAED639F9C7}" type="datetimeFigureOut">
              <a:rPr lang="en-US"/>
              <a:pPr>
                <a:defRPr/>
              </a:pPr>
              <a:t>1/14/21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BF12702-A39C-D548-A708-77DBB0ECD48F}" type="slidenum">
              <a:rPr lang="en-US"/>
              <a:pPr>
                <a:defRPr/>
              </a:pPr>
              <a:t>‹#›</a:t>
            </a:fld>
            <a:endParaRPr lang="en-US"/>
          </a:p>
        </p:txBody>
      </p:sp>
    </p:spTree>
    <p:extLst>
      <p:ext uri="{BB962C8B-B14F-4D97-AF65-F5344CB8AC3E}">
        <p14:creationId xmlns:p14="http://schemas.microsoft.com/office/powerpoint/2010/main" val="1867473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E8F99A0-EB0B-5743-918F-00ABD70D895F}" type="datetimeFigureOut">
              <a:rPr lang="en-US"/>
              <a:pPr>
                <a:defRPr/>
              </a:pPr>
              <a:t>1/14/21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3654693-2F24-504B-970A-D5FD3F74E72F}" type="slidenum">
              <a:rPr lang="en-US"/>
              <a:pPr>
                <a:defRPr/>
              </a:pPr>
              <a:t>‹#›</a:t>
            </a:fld>
            <a:endParaRPr lang="en-US"/>
          </a:p>
        </p:txBody>
      </p:sp>
    </p:spTree>
    <p:extLst>
      <p:ext uri="{BB962C8B-B14F-4D97-AF65-F5344CB8AC3E}">
        <p14:creationId xmlns:p14="http://schemas.microsoft.com/office/powerpoint/2010/main" val="2941571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C5AC80EE-FEEC-6C4A-99D4-BE35C7DD7500}" type="datetimeFigureOut">
              <a:rPr lang="en-US"/>
              <a:pPr>
                <a:defRPr/>
              </a:pPr>
              <a:t>1/14/21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51EEFE0B-625D-F548-8C29-C62B44F9CEB0}" type="slidenum">
              <a:rPr lang="en-US"/>
              <a:pPr>
                <a:defRPr/>
              </a:pPr>
              <a:t>‹#›</a:t>
            </a:fld>
            <a:endParaRPr lang="en-US"/>
          </a:p>
        </p:txBody>
      </p:sp>
      <p:pic>
        <p:nvPicPr>
          <p:cNvPr id="8" name="Picture 7"/>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
            <a:ext cx="690019" cy="570042"/>
          </a:xfrm>
          <a:prstGeom prst="rect">
            <a:avLst/>
          </a:prstGeom>
          <a:noFill/>
          <a:ln>
            <a:noFill/>
          </a:ln>
          <a:extLst>
            <a:ext uri="{FAA26D3D-D897-4be2-8F04-BA451C77F1D7}">
              <ma14:placeholderFlag xmlns="" xmlns:ma14="http://schemas.microsoft.com/office/mac/drawingml/2011/main"/>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Title 1"/>
          <p:cNvSpPr>
            <a:spLocks noGrp="1"/>
          </p:cNvSpPr>
          <p:nvPr>
            <p:ph type="ctrTitle"/>
          </p:nvPr>
        </p:nvSpPr>
        <p:spPr/>
        <p:txBody>
          <a:bodyPr/>
          <a:lstStyle/>
          <a:p>
            <a:r>
              <a:rPr lang="en-US" dirty="0" err="1">
                <a:latin typeface="Calibri" charset="0"/>
              </a:rPr>
              <a:t>CopyrightX</a:t>
            </a:r>
            <a:r>
              <a:rPr lang="en-US" dirty="0">
                <a:latin typeface="Calibri" charset="0"/>
              </a:rPr>
              <a:t> Lecture 9:</a:t>
            </a:r>
            <a:br>
              <a:rPr lang="en-US" dirty="0">
                <a:latin typeface="Calibri" charset="0"/>
              </a:rPr>
            </a:br>
            <a:r>
              <a:rPr lang="en-US" dirty="0">
                <a:latin typeface="Calibri" charset="0"/>
              </a:rPr>
              <a:t>Fair Use</a:t>
            </a:r>
            <a:br>
              <a:rPr lang="en-US" dirty="0">
                <a:latin typeface="Calibri" charset="0"/>
              </a:rPr>
            </a:br>
            <a:br>
              <a:rPr lang="en-US" dirty="0">
                <a:latin typeface="Calibri" charset="0"/>
              </a:rPr>
            </a:br>
            <a:r>
              <a:rPr lang="en-US" sz="3600" dirty="0">
                <a:latin typeface="Calibri" charset="0"/>
              </a:rPr>
              <a:t>Selected Illustrations</a:t>
            </a:r>
            <a:br>
              <a:rPr lang="en-US" dirty="0">
                <a:latin typeface="Calibri" charset="0"/>
              </a:rPr>
            </a:br>
            <a:endParaRPr lang="en-US" dirty="0">
              <a:latin typeface="Calibri" charset="0"/>
            </a:endParaRPr>
          </a:p>
        </p:txBody>
      </p:sp>
      <p:sp>
        <p:nvSpPr>
          <p:cNvPr id="3" name="Subtitle 2"/>
          <p:cNvSpPr>
            <a:spLocks noGrp="1"/>
          </p:cNvSpPr>
          <p:nvPr>
            <p:ph type="subTitle" idx="1"/>
          </p:nvPr>
        </p:nvSpPr>
        <p:spPr>
          <a:xfrm>
            <a:off x="1371600" y="4591811"/>
            <a:ext cx="6400800" cy="1752600"/>
          </a:xfrm>
        </p:spPr>
        <p:txBody>
          <a:bodyPr rtlCol="0">
            <a:normAutofit/>
          </a:bodyPr>
          <a:lstStyle/>
          <a:p>
            <a:pPr fontAlgn="auto">
              <a:spcAft>
                <a:spcPts val="0"/>
              </a:spcAft>
              <a:buFont typeface="Arial"/>
              <a:buNone/>
              <a:defRPr/>
            </a:pPr>
            <a:r>
              <a:rPr lang="en-US" dirty="0">
                <a:ea typeface="+mn-ea"/>
                <a:cs typeface="+mn-cs"/>
              </a:rPr>
              <a:t>William Fisher</a:t>
            </a:r>
          </a:p>
          <a:p>
            <a:pPr fontAlgn="auto">
              <a:spcAft>
                <a:spcPts val="0"/>
              </a:spcAft>
              <a:buFont typeface="Arial"/>
              <a:buNone/>
              <a:defRPr/>
            </a:pPr>
            <a:r>
              <a:rPr lang="en-US" dirty="0">
                <a:ea typeface="+mn-ea"/>
                <a:cs typeface="+mn-cs"/>
              </a:rPr>
              <a:t>March 2013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2"/>
          <p:cNvSpPr>
            <a:spLocks noGrp="1" noChangeArrowheads="1"/>
          </p:cNvSpPr>
          <p:nvPr>
            <p:ph type="title"/>
          </p:nvPr>
        </p:nvSpPr>
        <p:spPr>
          <a:xfrm>
            <a:off x="381000" y="306388"/>
            <a:ext cx="8478838" cy="455612"/>
          </a:xfrm>
        </p:spPr>
        <p:txBody>
          <a:bodyPr/>
          <a:lstStyle/>
          <a:p>
            <a:pPr defTabSz="433388"/>
            <a:r>
              <a:rPr lang="en-US" sz="2300" b="1">
                <a:latin typeface="Palatino Linotype" pitchFamily="18" charset="0"/>
              </a:rPr>
              <a:t>CONSUMER HOME VIDEO AND THEATER SPENDING</a:t>
            </a:r>
          </a:p>
        </p:txBody>
      </p:sp>
      <p:sp>
        <p:nvSpPr>
          <p:cNvPr id="98308" name="Line 3"/>
          <p:cNvSpPr>
            <a:spLocks noChangeShapeType="1"/>
          </p:cNvSpPr>
          <p:nvPr/>
        </p:nvSpPr>
        <p:spPr bwMode="auto">
          <a:xfrm>
            <a:off x="1447800" y="2055813"/>
            <a:ext cx="992188" cy="0"/>
          </a:xfrm>
          <a:prstGeom prst="line">
            <a:avLst/>
          </a:prstGeom>
          <a:noFill/>
          <a:ln w="12700">
            <a:noFill/>
            <a:round/>
            <a:headEnd/>
            <a:tailEnd/>
          </a:ln>
        </p:spPr>
        <p:txBody>
          <a:bodyPr anchor="ctr" anchorCtr="1">
            <a:prstTxWarp prst="textNoShape">
              <a:avLst/>
            </a:prstTxWarp>
          </a:bodyPr>
          <a:lstStyle/>
          <a:p>
            <a:endParaRPr lang="en-US"/>
          </a:p>
        </p:txBody>
      </p:sp>
      <p:sp>
        <p:nvSpPr>
          <p:cNvPr id="98309" name="Line 4"/>
          <p:cNvSpPr>
            <a:spLocks noChangeShapeType="1"/>
          </p:cNvSpPr>
          <p:nvPr/>
        </p:nvSpPr>
        <p:spPr bwMode="auto">
          <a:xfrm>
            <a:off x="1447800" y="2889250"/>
            <a:ext cx="992188" cy="0"/>
          </a:xfrm>
          <a:prstGeom prst="line">
            <a:avLst/>
          </a:prstGeom>
          <a:noFill/>
          <a:ln w="28575" cap="sq">
            <a:noFill/>
            <a:round/>
            <a:headEnd/>
            <a:tailEnd/>
          </a:ln>
        </p:spPr>
        <p:txBody>
          <a:bodyPr anchor="ctr" anchorCtr="1">
            <a:prstTxWarp prst="textNoShape">
              <a:avLst/>
            </a:prstTxWarp>
          </a:bodyPr>
          <a:lstStyle/>
          <a:p>
            <a:endParaRPr lang="en-US"/>
          </a:p>
        </p:txBody>
      </p:sp>
      <p:sp>
        <p:nvSpPr>
          <p:cNvPr id="98310" name="Line 5"/>
          <p:cNvSpPr>
            <a:spLocks noChangeShapeType="1"/>
          </p:cNvSpPr>
          <p:nvPr/>
        </p:nvSpPr>
        <p:spPr bwMode="auto">
          <a:xfrm>
            <a:off x="1447800" y="2055813"/>
            <a:ext cx="0" cy="282575"/>
          </a:xfrm>
          <a:prstGeom prst="line">
            <a:avLst/>
          </a:prstGeom>
          <a:noFill/>
          <a:ln w="12700">
            <a:noFill/>
            <a:round/>
            <a:headEnd/>
            <a:tailEnd/>
          </a:ln>
        </p:spPr>
        <p:txBody>
          <a:bodyPr anchor="ctr" anchorCtr="1">
            <a:prstTxWarp prst="textNoShape">
              <a:avLst/>
            </a:prstTxWarp>
          </a:bodyPr>
          <a:lstStyle/>
          <a:p>
            <a:endParaRPr lang="en-US"/>
          </a:p>
        </p:txBody>
      </p:sp>
      <p:sp>
        <p:nvSpPr>
          <p:cNvPr id="98311" name="Line 6"/>
          <p:cNvSpPr>
            <a:spLocks noChangeShapeType="1"/>
          </p:cNvSpPr>
          <p:nvPr/>
        </p:nvSpPr>
        <p:spPr bwMode="auto">
          <a:xfrm>
            <a:off x="4267200" y="2055813"/>
            <a:ext cx="0" cy="282575"/>
          </a:xfrm>
          <a:prstGeom prst="line">
            <a:avLst/>
          </a:prstGeom>
          <a:noFill/>
          <a:ln w="12700">
            <a:noFill/>
            <a:round/>
            <a:headEnd/>
            <a:tailEnd/>
          </a:ln>
        </p:spPr>
        <p:txBody>
          <a:bodyPr anchor="ctr" anchorCtr="1">
            <a:prstTxWarp prst="textNoShape">
              <a:avLst/>
            </a:prstTxWarp>
          </a:bodyPr>
          <a:lstStyle/>
          <a:p>
            <a:endParaRPr lang="en-US"/>
          </a:p>
        </p:txBody>
      </p:sp>
      <p:sp>
        <p:nvSpPr>
          <p:cNvPr id="98312" name="Line 7"/>
          <p:cNvSpPr>
            <a:spLocks noChangeShapeType="1"/>
          </p:cNvSpPr>
          <p:nvPr/>
        </p:nvSpPr>
        <p:spPr bwMode="auto">
          <a:xfrm>
            <a:off x="2439988" y="2889250"/>
            <a:ext cx="911225" cy="0"/>
          </a:xfrm>
          <a:prstGeom prst="line">
            <a:avLst/>
          </a:prstGeom>
          <a:noFill/>
          <a:ln w="28575" cap="sq">
            <a:noFill/>
            <a:round/>
            <a:headEnd/>
            <a:tailEnd/>
          </a:ln>
        </p:spPr>
        <p:txBody>
          <a:bodyPr anchor="ctr" anchorCtr="1">
            <a:prstTxWarp prst="textNoShape">
              <a:avLst/>
            </a:prstTxWarp>
          </a:bodyPr>
          <a:lstStyle/>
          <a:p>
            <a:endParaRPr lang="en-US"/>
          </a:p>
        </p:txBody>
      </p:sp>
      <p:sp>
        <p:nvSpPr>
          <p:cNvPr id="98313" name="Line 8"/>
          <p:cNvSpPr>
            <a:spLocks noChangeShapeType="1"/>
          </p:cNvSpPr>
          <p:nvPr/>
        </p:nvSpPr>
        <p:spPr bwMode="auto">
          <a:xfrm>
            <a:off x="3351213" y="2889250"/>
            <a:ext cx="915987" cy="0"/>
          </a:xfrm>
          <a:prstGeom prst="line">
            <a:avLst/>
          </a:prstGeom>
          <a:noFill/>
          <a:ln w="28575" cap="sq">
            <a:noFill/>
            <a:round/>
            <a:headEnd/>
            <a:tailEnd/>
          </a:ln>
        </p:spPr>
        <p:txBody>
          <a:bodyPr anchor="ctr" anchorCtr="1">
            <a:prstTxWarp prst="textNoShape">
              <a:avLst/>
            </a:prstTxWarp>
          </a:bodyPr>
          <a:lstStyle/>
          <a:p>
            <a:endParaRPr lang="en-US"/>
          </a:p>
        </p:txBody>
      </p:sp>
      <p:sp>
        <p:nvSpPr>
          <p:cNvPr id="98314" name="Line 9"/>
          <p:cNvSpPr>
            <a:spLocks noChangeShapeType="1"/>
          </p:cNvSpPr>
          <p:nvPr/>
        </p:nvSpPr>
        <p:spPr bwMode="auto">
          <a:xfrm>
            <a:off x="1447800" y="2338388"/>
            <a:ext cx="0" cy="277812"/>
          </a:xfrm>
          <a:prstGeom prst="line">
            <a:avLst/>
          </a:prstGeom>
          <a:noFill/>
          <a:ln w="12700">
            <a:noFill/>
            <a:round/>
            <a:headEnd/>
            <a:tailEnd/>
          </a:ln>
        </p:spPr>
        <p:txBody>
          <a:bodyPr anchor="ctr" anchorCtr="1">
            <a:prstTxWarp prst="textNoShape">
              <a:avLst/>
            </a:prstTxWarp>
          </a:bodyPr>
          <a:lstStyle/>
          <a:p>
            <a:endParaRPr lang="en-US"/>
          </a:p>
        </p:txBody>
      </p:sp>
      <p:sp>
        <p:nvSpPr>
          <p:cNvPr id="98315" name="Line 10"/>
          <p:cNvSpPr>
            <a:spLocks noChangeShapeType="1"/>
          </p:cNvSpPr>
          <p:nvPr/>
        </p:nvSpPr>
        <p:spPr bwMode="auto">
          <a:xfrm>
            <a:off x="1447800" y="2616200"/>
            <a:ext cx="0" cy="273050"/>
          </a:xfrm>
          <a:prstGeom prst="line">
            <a:avLst/>
          </a:prstGeom>
          <a:noFill/>
          <a:ln w="12700">
            <a:noFill/>
            <a:round/>
            <a:headEnd/>
            <a:tailEnd/>
          </a:ln>
        </p:spPr>
        <p:txBody>
          <a:bodyPr anchor="ctr" anchorCtr="1">
            <a:prstTxWarp prst="textNoShape">
              <a:avLst/>
            </a:prstTxWarp>
          </a:bodyPr>
          <a:lstStyle/>
          <a:p>
            <a:endParaRPr lang="en-US"/>
          </a:p>
        </p:txBody>
      </p:sp>
      <p:sp>
        <p:nvSpPr>
          <p:cNvPr id="98316" name="Line 11"/>
          <p:cNvSpPr>
            <a:spLocks noChangeShapeType="1"/>
          </p:cNvSpPr>
          <p:nvPr/>
        </p:nvSpPr>
        <p:spPr bwMode="auto">
          <a:xfrm>
            <a:off x="2439988" y="2055813"/>
            <a:ext cx="911225" cy="0"/>
          </a:xfrm>
          <a:prstGeom prst="line">
            <a:avLst/>
          </a:prstGeom>
          <a:noFill/>
          <a:ln w="12700">
            <a:noFill/>
            <a:round/>
            <a:headEnd/>
            <a:tailEnd/>
          </a:ln>
        </p:spPr>
        <p:txBody>
          <a:bodyPr anchor="ctr" anchorCtr="1">
            <a:prstTxWarp prst="textNoShape">
              <a:avLst/>
            </a:prstTxWarp>
          </a:bodyPr>
          <a:lstStyle/>
          <a:p>
            <a:endParaRPr lang="en-US"/>
          </a:p>
        </p:txBody>
      </p:sp>
      <p:sp>
        <p:nvSpPr>
          <p:cNvPr id="98317" name="Line 12"/>
          <p:cNvSpPr>
            <a:spLocks noChangeShapeType="1"/>
          </p:cNvSpPr>
          <p:nvPr/>
        </p:nvSpPr>
        <p:spPr bwMode="auto">
          <a:xfrm>
            <a:off x="3351213" y="2055813"/>
            <a:ext cx="915987" cy="0"/>
          </a:xfrm>
          <a:prstGeom prst="line">
            <a:avLst/>
          </a:prstGeom>
          <a:noFill/>
          <a:ln w="12700">
            <a:noFill/>
            <a:round/>
            <a:headEnd/>
            <a:tailEnd/>
          </a:ln>
        </p:spPr>
        <p:txBody>
          <a:bodyPr anchor="ctr" anchorCtr="1">
            <a:prstTxWarp prst="textNoShape">
              <a:avLst/>
            </a:prstTxWarp>
          </a:bodyPr>
          <a:lstStyle/>
          <a:p>
            <a:endParaRPr lang="en-US"/>
          </a:p>
        </p:txBody>
      </p:sp>
      <p:sp>
        <p:nvSpPr>
          <p:cNvPr id="98318" name="Line 13"/>
          <p:cNvSpPr>
            <a:spLocks noChangeShapeType="1"/>
          </p:cNvSpPr>
          <p:nvPr/>
        </p:nvSpPr>
        <p:spPr bwMode="auto">
          <a:xfrm>
            <a:off x="4267200" y="2338388"/>
            <a:ext cx="0" cy="277812"/>
          </a:xfrm>
          <a:prstGeom prst="line">
            <a:avLst/>
          </a:prstGeom>
          <a:noFill/>
          <a:ln w="12700">
            <a:noFill/>
            <a:round/>
            <a:headEnd/>
            <a:tailEnd/>
          </a:ln>
        </p:spPr>
        <p:txBody>
          <a:bodyPr anchor="ctr" anchorCtr="1">
            <a:prstTxWarp prst="textNoShape">
              <a:avLst/>
            </a:prstTxWarp>
          </a:bodyPr>
          <a:lstStyle/>
          <a:p>
            <a:endParaRPr lang="en-US"/>
          </a:p>
        </p:txBody>
      </p:sp>
      <p:sp>
        <p:nvSpPr>
          <p:cNvPr id="98319" name="Line 14"/>
          <p:cNvSpPr>
            <a:spLocks noChangeShapeType="1"/>
          </p:cNvSpPr>
          <p:nvPr/>
        </p:nvSpPr>
        <p:spPr bwMode="auto">
          <a:xfrm>
            <a:off x="4267200" y="2616200"/>
            <a:ext cx="0" cy="273050"/>
          </a:xfrm>
          <a:prstGeom prst="line">
            <a:avLst/>
          </a:prstGeom>
          <a:noFill/>
          <a:ln w="12700">
            <a:noFill/>
            <a:round/>
            <a:headEnd/>
            <a:tailEnd/>
          </a:ln>
        </p:spPr>
        <p:txBody>
          <a:bodyPr anchor="ctr" anchorCtr="1">
            <a:prstTxWarp prst="textNoShape">
              <a:avLst/>
            </a:prstTxWarp>
          </a:bodyPr>
          <a:lstStyle/>
          <a:p>
            <a:endParaRPr lang="en-US"/>
          </a:p>
        </p:txBody>
      </p:sp>
      <p:graphicFrame>
        <p:nvGraphicFramePr>
          <p:cNvPr id="98306" name="Object 2"/>
          <p:cNvGraphicFramePr>
            <a:graphicFrameLocks noChangeAspect="1"/>
          </p:cNvGraphicFramePr>
          <p:nvPr>
            <p:extLst>
              <p:ext uri="{D42A27DB-BD31-4B8C-83A1-F6EECF244321}">
                <p14:modId xmlns:p14="http://schemas.microsoft.com/office/powerpoint/2010/main" val="1229287725"/>
              </p:ext>
            </p:extLst>
          </p:nvPr>
        </p:nvGraphicFramePr>
        <p:xfrm>
          <a:off x="350839" y="1245521"/>
          <a:ext cx="8589368" cy="5385467"/>
        </p:xfrm>
        <a:graphic>
          <a:graphicData uri="http://schemas.openxmlformats.org/presentationml/2006/ole">
            <mc:AlternateContent xmlns:mc="http://schemas.openxmlformats.org/markup-compatibility/2006">
              <mc:Choice xmlns:v="urn:schemas-microsoft-com:vml" Requires="v">
                <p:oleObj spid="_x0000_s1038" name="Chart" r:id="rId4" imgW="8064500" imgH="4699000" progId="MSGraph.Chart.8">
                  <p:embed followColorScheme="full"/>
                </p:oleObj>
              </mc:Choice>
              <mc:Fallback>
                <p:oleObj name="Chart" r:id="rId4" imgW="8064500" imgH="4699000" progId="MSGraph.Chart.8">
                  <p:embed followColorScheme="full"/>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839" y="1245521"/>
                        <a:ext cx="8589368" cy="5385467"/>
                      </a:xfrm>
                      <a:prstGeom prst="rect">
                        <a:avLst/>
                      </a:prstGeom>
                      <a:noFill/>
                    </p:spPr>
                  </p:pic>
                </p:oleObj>
              </mc:Fallback>
            </mc:AlternateContent>
          </a:graphicData>
        </a:graphic>
      </p:graphicFrame>
      <p:grpSp>
        <p:nvGrpSpPr>
          <p:cNvPr id="2" name="Group 18"/>
          <p:cNvGrpSpPr>
            <a:grpSpLocks/>
          </p:cNvGrpSpPr>
          <p:nvPr/>
        </p:nvGrpSpPr>
        <p:grpSpPr bwMode="auto">
          <a:xfrm>
            <a:off x="5316538" y="1333500"/>
            <a:ext cx="2298700" cy="441325"/>
            <a:chOff x="1440" y="336"/>
            <a:chExt cx="623" cy="111"/>
          </a:xfrm>
        </p:grpSpPr>
        <p:sp>
          <p:nvSpPr>
            <p:cNvPr id="98335" name="Rectangle 19"/>
            <p:cNvSpPr>
              <a:spLocks noChangeArrowheads="1"/>
            </p:cNvSpPr>
            <p:nvPr/>
          </p:nvSpPr>
          <p:spPr bwMode="auto">
            <a:xfrm>
              <a:off x="1541" y="375"/>
              <a:ext cx="522" cy="72"/>
            </a:xfrm>
            <a:prstGeom prst="rect">
              <a:avLst/>
            </a:prstGeom>
            <a:noFill/>
            <a:ln w="9525">
              <a:noFill/>
              <a:miter lim="800000"/>
              <a:headEnd/>
              <a:tailEnd/>
            </a:ln>
          </p:spPr>
          <p:txBody>
            <a:bodyPr lIns="0" tIns="0" rIns="0" bIns="0">
              <a:prstTxWarp prst="textNoShape">
                <a:avLst/>
              </a:prstTxWarp>
              <a:spAutoFit/>
            </a:bodyPr>
            <a:lstStyle/>
            <a:p>
              <a:pPr defTabSz="1130300">
                <a:spcAft>
                  <a:spcPts val="575"/>
                </a:spcAft>
              </a:pPr>
              <a:r>
                <a:rPr lang="en-US" sz="1400">
                  <a:latin typeface="Palatino Linotype" pitchFamily="18" charset="0"/>
                </a:rPr>
                <a:t>Theater spending</a:t>
              </a:r>
            </a:p>
          </p:txBody>
        </p:sp>
        <p:sp>
          <p:nvSpPr>
            <p:cNvPr id="98336" name="Rectangle 20"/>
            <p:cNvSpPr>
              <a:spLocks noChangeArrowheads="1"/>
            </p:cNvSpPr>
            <p:nvPr/>
          </p:nvSpPr>
          <p:spPr bwMode="auto">
            <a:xfrm>
              <a:off x="1541" y="336"/>
              <a:ext cx="522" cy="72"/>
            </a:xfrm>
            <a:prstGeom prst="rect">
              <a:avLst/>
            </a:prstGeom>
            <a:noFill/>
            <a:ln w="9525">
              <a:noFill/>
              <a:miter lim="800000"/>
              <a:headEnd/>
              <a:tailEnd/>
            </a:ln>
          </p:spPr>
          <p:txBody>
            <a:bodyPr lIns="0" tIns="0" rIns="0" bIns="0">
              <a:prstTxWarp prst="textNoShape">
                <a:avLst/>
              </a:prstTxWarp>
              <a:spAutoFit/>
            </a:bodyPr>
            <a:lstStyle/>
            <a:p>
              <a:pPr defTabSz="1130300">
                <a:spcAft>
                  <a:spcPts val="575"/>
                </a:spcAft>
              </a:pPr>
              <a:r>
                <a:rPr lang="en-US" sz="1400">
                  <a:latin typeface="Palatino Linotype" pitchFamily="18" charset="0"/>
                </a:rPr>
                <a:t>Home video spending</a:t>
              </a:r>
            </a:p>
          </p:txBody>
        </p:sp>
        <p:sp>
          <p:nvSpPr>
            <p:cNvPr id="98337" name="Rectangle 21"/>
            <p:cNvSpPr>
              <a:spLocks noChangeArrowheads="1"/>
            </p:cNvSpPr>
            <p:nvPr/>
          </p:nvSpPr>
          <p:spPr bwMode="auto">
            <a:xfrm>
              <a:off x="1440" y="341"/>
              <a:ext cx="67" cy="38"/>
            </a:xfrm>
            <a:prstGeom prst="rect">
              <a:avLst/>
            </a:prstGeom>
            <a:solidFill>
              <a:srgbClr val="CC99FF"/>
            </a:solidFill>
            <a:ln w="9525">
              <a:noFill/>
              <a:miter lim="800000"/>
              <a:headEnd/>
              <a:tailEnd/>
            </a:ln>
          </p:spPr>
          <p:txBody>
            <a:bodyPr wrap="none" lIns="103962" tIns="51981" rIns="103962" bIns="51981" anchor="ctr">
              <a:prstTxWarp prst="textNoShape">
                <a:avLst/>
              </a:prstTxWarp>
            </a:bodyPr>
            <a:lstStyle/>
            <a:p>
              <a:pPr algn="ctr" defTabSz="1130300"/>
              <a:endParaRPr lang="en-US" sz="1400">
                <a:latin typeface="Palatino Linotype" pitchFamily="18" charset="0"/>
              </a:endParaRPr>
            </a:p>
          </p:txBody>
        </p:sp>
        <p:sp>
          <p:nvSpPr>
            <p:cNvPr id="98338" name="Rectangle 22"/>
            <p:cNvSpPr>
              <a:spLocks noChangeArrowheads="1"/>
            </p:cNvSpPr>
            <p:nvPr/>
          </p:nvSpPr>
          <p:spPr bwMode="auto">
            <a:xfrm>
              <a:off x="1440" y="380"/>
              <a:ext cx="67" cy="37"/>
            </a:xfrm>
            <a:prstGeom prst="rect">
              <a:avLst/>
            </a:prstGeom>
            <a:solidFill>
              <a:schemeClr val="tx1"/>
            </a:solidFill>
            <a:ln w="9525">
              <a:noFill/>
              <a:miter lim="800000"/>
              <a:headEnd/>
              <a:tailEnd/>
            </a:ln>
          </p:spPr>
          <p:txBody>
            <a:bodyPr wrap="none" lIns="103962" tIns="51981" rIns="103962" bIns="51981" anchor="ctr">
              <a:prstTxWarp prst="textNoShape">
                <a:avLst/>
              </a:prstTxWarp>
            </a:bodyPr>
            <a:lstStyle/>
            <a:p>
              <a:pPr algn="ctr" defTabSz="1130300"/>
              <a:endParaRPr lang="en-US" sz="1400">
                <a:latin typeface="Palatino Linotype" pitchFamily="18" charset="0"/>
              </a:endParaRPr>
            </a:p>
          </p:txBody>
        </p:sp>
      </p:grpSp>
      <p:sp>
        <p:nvSpPr>
          <p:cNvPr id="98323" name="Rectangle 23"/>
          <p:cNvSpPr>
            <a:spLocks noChangeArrowheads="1"/>
          </p:cNvSpPr>
          <p:nvPr/>
        </p:nvSpPr>
        <p:spPr bwMode="auto">
          <a:xfrm>
            <a:off x="3740150" y="3100388"/>
            <a:ext cx="1557338" cy="328612"/>
          </a:xfrm>
          <a:prstGeom prst="rect">
            <a:avLst/>
          </a:prstGeom>
          <a:noFill/>
          <a:ln w="9525">
            <a:noFill/>
            <a:miter lim="800000"/>
            <a:headEnd/>
            <a:tailEnd/>
          </a:ln>
        </p:spPr>
        <p:txBody>
          <a:bodyPr lIns="103962" tIns="51981" rIns="103962" bIns="51981" anchor="ctr">
            <a:prstTxWarp prst="textNoShape">
              <a:avLst/>
            </a:prstTxWarp>
          </a:bodyPr>
          <a:lstStyle/>
          <a:p>
            <a:pPr algn="r" defTabSz="433388">
              <a:spcBef>
                <a:spcPct val="20000"/>
              </a:spcBef>
              <a:buClr>
                <a:schemeClr val="bg2"/>
              </a:buClr>
              <a:buFont typeface="Monotype Sorts" pitchFamily="-108" charset="2"/>
              <a:buNone/>
            </a:pPr>
            <a:r>
              <a:rPr kumimoji="1" lang="en-US" sz="1700">
                <a:latin typeface="Palatino Linotype" pitchFamily="18" charset="0"/>
              </a:rPr>
              <a:t>+7%</a:t>
            </a:r>
          </a:p>
        </p:txBody>
      </p:sp>
      <p:sp>
        <p:nvSpPr>
          <p:cNvPr id="98324" name="Rectangle 24"/>
          <p:cNvSpPr>
            <a:spLocks noChangeArrowheads="1"/>
          </p:cNvSpPr>
          <p:nvPr/>
        </p:nvSpPr>
        <p:spPr bwMode="auto">
          <a:xfrm>
            <a:off x="2606675" y="3100388"/>
            <a:ext cx="1590675" cy="328612"/>
          </a:xfrm>
          <a:prstGeom prst="rect">
            <a:avLst/>
          </a:prstGeom>
          <a:noFill/>
          <a:ln w="9525">
            <a:noFill/>
            <a:miter lim="800000"/>
            <a:headEnd/>
            <a:tailEnd/>
          </a:ln>
        </p:spPr>
        <p:txBody>
          <a:bodyPr lIns="103962" tIns="51981" rIns="103962" bIns="51981" anchor="ctr">
            <a:prstTxWarp prst="textNoShape">
              <a:avLst/>
            </a:prstTxWarp>
          </a:bodyPr>
          <a:lstStyle/>
          <a:p>
            <a:pPr algn="r" defTabSz="433388">
              <a:spcBef>
                <a:spcPct val="20000"/>
              </a:spcBef>
              <a:buClr>
                <a:schemeClr val="bg2"/>
              </a:buClr>
              <a:buFont typeface="Monotype Sorts" pitchFamily="-108" charset="2"/>
              <a:buNone/>
            </a:pPr>
            <a:r>
              <a:rPr kumimoji="1" lang="en-US" sz="1700">
                <a:latin typeface="Palatino Linotype" pitchFamily="18" charset="0"/>
              </a:rPr>
              <a:t>+6%</a:t>
            </a:r>
          </a:p>
        </p:txBody>
      </p:sp>
      <p:sp>
        <p:nvSpPr>
          <p:cNvPr id="98325" name="Rectangle 25"/>
          <p:cNvSpPr>
            <a:spLocks noChangeArrowheads="1"/>
          </p:cNvSpPr>
          <p:nvPr/>
        </p:nvSpPr>
        <p:spPr bwMode="auto">
          <a:xfrm>
            <a:off x="1760538" y="3103563"/>
            <a:ext cx="1724025" cy="325437"/>
          </a:xfrm>
          <a:prstGeom prst="rect">
            <a:avLst/>
          </a:prstGeom>
          <a:noFill/>
          <a:ln w="9525">
            <a:noFill/>
            <a:miter lim="800000"/>
            <a:headEnd/>
            <a:tailEnd/>
          </a:ln>
        </p:spPr>
        <p:txBody>
          <a:bodyPr lIns="103962" tIns="51981" rIns="103962" bIns="51981" anchor="ctr">
            <a:prstTxWarp prst="textNoShape">
              <a:avLst/>
            </a:prstTxWarp>
          </a:bodyPr>
          <a:lstStyle/>
          <a:p>
            <a:pPr defTabSz="433388">
              <a:spcBef>
                <a:spcPct val="20000"/>
              </a:spcBef>
              <a:buClr>
                <a:schemeClr val="bg2"/>
              </a:buClr>
              <a:buFont typeface="Monotype Sorts" pitchFamily="-108" charset="2"/>
              <a:buNone/>
            </a:pPr>
            <a:r>
              <a:rPr kumimoji="1" lang="en-US" sz="1700" b="1">
                <a:latin typeface="Palatino Linotype" pitchFamily="18" charset="0"/>
              </a:rPr>
              <a:t>Theater</a:t>
            </a:r>
          </a:p>
        </p:txBody>
      </p:sp>
      <p:sp>
        <p:nvSpPr>
          <p:cNvPr id="98326" name="Rectangle 26"/>
          <p:cNvSpPr>
            <a:spLocks noChangeArrowheads="1"/>
          </p:cNvSpPr>
          <p:nvPr/>
        </p:nvSpPr>
        <p:spPr bwMode="auto">
          <a:xfrm>
            <a:off x="3740150" y="2822575"/>
            <a:ext cx="1557338" cy="333375"/>
          </a:xfrm>
          <a:prstGeom prst="rect">
            <a:avLst/>
          </a:prstGeom>
          <a:noFill/>
          <a:ln w="9525">
            <a:noFill/>
            <a:miter lim="800000"/>
            <a:headEnd/>
            <a:tailEnd/>
          </a:ln>
        </p:spPr>
        <p:txBody>
          <a:bodyPr lIns="103962" tIns="51981" rIns="103962" bIns="51981" anchor="ctr">
            <a:prstTxWarp prst="textNoShape">
              <a:avLst/>
            </a:prstTxWarp>
          </a:bodyPr>
          <a:lstStyle/>
          <a:p>
            <a:pPr algn="r" defTabSz="433388">
              <a:spcBef>
                <a:spcPct val="20000"/>
              </a:spcBef>
              <a:buClr>
                <a:schemeClr val="bg2"/>
              </a:buClr>
              <a:buFont typeface="Monotype Sorts" pitchFamily="-108" charset="2"/>
              <a:buNone/>
            </a:pPr>
            <a:r>
              <a:rPr kumimoji="1" lang="en-US" sz="1700">
                <a:latin typeface="Palatino Linotype" pitchFamily="18" charset="0"/>
              </a:rPr>
              <a:t>+14%</a:t>
            </a:r>
          </a:p>
        </p:txBody>
      </p:sp>
      <p:sp>
        <p:nvSpPr>
          <p:cNvPr id="98327" name="Rectangle 27"/>
          <p:cNvSpPr>
            <a:spLocks noChangeArrowheads="1"/>
          </p:cNvSpPr>
          <p:nvPr/>
        </p:nvSpPr>
        <p:spPr bwMode="auto">
          <a:xfrm>
            <a:off x="2606675" y="2822575"/>
            <a:ext cx="1590675" cy="333375"/>
          </a:xfrm>
          <a:prstGeom prst="rect">
            <a:avLst/>
          </a:prstGeom>
          <a:noFill/>
          <a:ln w="9525">
            <a:noFill/>
            <a:miter lim="800000"/>
            <a:headEnd/>
            <a:tailEnd/>
          </a:ln>
        </p:spPr>
        <p:txBody>
          <a:bodyPr lIns="103962" tIns="51981" rIns="103962" bIns="51981" anchor="ctr">
            <a:prstTxWarp prst="textNoShape">
              <a:avLst/>
            </a:prstTxWarp>
          </a:bodyPr>
          <a:lstStyle/>
          <a:p>
            <a:pPr algn="r" defTabSz="433388">
              <a:spcBef>
                <a:spcPct val="20000"/>
              </a:spcBef>
              <a:buClr>
                <a:schemeClr val="bg2"/>
              </a:buClr>
              <a:buFont typeface="Monotype Sorts" pitchFamily="-108" charset="2"/>
              <a:buNone/>
            </a:pPr>
            <a:r>
              <a:rPr kumimoji="1" lang="en-US" sz="1700">
                <a:latin typeface="Palatino Linotype" pitchFamily="18" charset="0"/>
              </a:rPr>
              <a:t>+27%</a:t>
            </a:r>
          </a:p>
        </p:txBody>
      </p:sp>
      <p:sp>
        <p:nvSpPr>
          <p:cNvPr id="98328" name="Rectangle 28"/>
          <p:cNvSpPr>
            <a:spLocks noChangeArrowheads="1"/>
          </p:cNvSpPr>
          <p:nvPr/>
        </p:nvSpPr>
        <p:spPr bwMode="auto">
          <a:xfrm>
            <a:off x="1760538" y="2825750"/>
            <a:ext cx="1724025" cy="330200"/>
          </a:xfrm>
          <a:prstGeom prst="rect">
            <a:avLst/>
          </a:prstGeom>
          <a:noFill/>
          <a:ln w="9525">
            <a:noFill/>
            <a:miter lim="800000"/>
            <a:headEnd/>
            <a:tailEnd/>
          </a:ln>
        </p:spPr>
        <p:txBody>
          <a:bodyPr lIns="103962" tIns="51981" rIns="103962" bIns="51981" anchor="ctr">
            <a:prstTxWarp prst="textNoShape">
              <a:avLst/>
            </a:prstTxWarp>
          </a:bodyPr>
          <a:lstStyle/>
          <a:p>
            <a:pPr defTabSz="433388">
              <a:spcBef>
                <a:spcPct val="20000"/>
              </a:spcBef>
              <a:buClr>
                <a:schemeClr val="bg2"/>
              </a:buClr>
              <a:buFont typeface="Monotype Sorts" pitchFamily="-108" charset="2"/>
              <a:buNone/>
            </a:pPr>
            <a:r>
              <a:rPr kumimoji="1" lang="en-US" sz="1700" b="1">
                <a:latin typeface="Palatino Linotype" pitchFamily="18" charset="0"/>
              </a:rPr>
              <a:t>Home video</a:t>
            </a:r>
          </a:p>
        </p:txBody>
      </p:sp>
      <p:sp>
        <p:nvSpPr>
          <p:cNvPr id="98329" name="Rectangle 29"/>
          <p:cNvSpPr>
            <a:spLocks noChangeArrowheads="1"/>
          </p:cNvSpPr>
          <p:nvPr/>
        </p:nvSpPr>
        <p:spPr bwMode="auto">
          <a:xfrm>
            <a:off x="3740150" y="2540000"/>
            <a:ext cx="1557338" cy="338138"/>
          </a:xfrm>
          <a:prstGeom prst="rect">
            <a:avLst/>
          </a:prstGeom>
          <a:noFill/>
          <a:ln w="9525">
            <a:noFill/>
            <a:miter lim="800000"/>
            <a:headEnd/>
            <a:tailEnd/>
          </a:ln>
        </p:spPr>
        <p:txBody>
          <a:bodyPr lIns="103962" tIns="51981" rIns="103962" bIns="51981" anchor="ctr">
            <a:prstTxWarp prst="textNoShape">
              <a:avLst/>
            </a:prstTxWarp>
          </a:bodyPr>
          <a:lstStyle/>
          <a:p>
            <a:pPr algn="r" defTabSz="433388">
              <a:spcBef>
                <a:spcPct val="20000"/>
              </a:spcBef>
              <a:buClr>
                <a:schemeClr val="bg2"/>
              </a:buClr>
              <a:buFont typeface="Monotype Sorts" pitchFamily="-108" charset="2"/>
              <a:buNone/>
            </a:pPr>
            <a:r>
              <a:rPr kumimoji="1" lang="en-US" sz="1700" b="1">
                <a:latin typeface="Palatino Linotype" pitchFamily="18" charset="0"/>
              </a:rPr>
              <a:t>1999-2003</a:t>
            </a:r>
          </a:p>
        </p:txBody>
      </p:sp>
      <p:sp>
        <p:nvSpPr>
          <p:cNvPr id="98330" name="Rectangle 30"/>
          <p:cNvSpPr>
            <a:spLocks noChangeArrowheads="1"/>
          </p:cNvSpPr>
          <p:nvPr/>
        </p:nvSpPr>
        <p:spPr bwMode="auto">
          <a:xfrm>
            <a:off x="2606675" y="2540000"/>
            <a:ext cx="1590675" cy="338138"/>
          </a:xfrm>
          <a:prstGeom prst="rect">
            <a:avLst/>
          </a:prstGeom>
          <a:noFill/>
          <a:ln w="9525">
            <a:noFill/>
            <a:miter lim="800000"/>
            <a:headEnd/>
            <a:tailEnd/>
          </a:ln>
        </p:spPr>
        <p:txBody>
          <a:bodyPr lIns="103962" tIns="51981" rIns="103962" bIns="51981" anchor="ctr">
            <a:prstTxWarp prst="textNoShape">
              <a:avLst/>
            </a:prstTxWarp>
          </a:bodyPr>
          <a:lstStyle/>
          <a:p>
            <a:pPr algn="r" defTabSz="433388">
              <a:spcBef>
                <a:spcPct val="20000"/>
              </a:spcBef>
              <a:buClr>
                <a:schemeClr val="bg2"/>
              </a:buClr>
              <a:buFont typeface="Monotype Sorts" pitchFamily="-108" charset="2"/>
              <a:buNone/>
            </a:pPr>
            <a:r>
              <a:rPr kumimoji="1" lang="en-US" sz="1700" b="1">
                <a:latin typeface="Palatino Linotype" pitchFamily="18" charset="0"/>
              </a:rPr>
              <a:t>1980-2003</a:t>
            </a:r>
          </a:p>
        </p:txBody>
      </p:sp>
      <p:sp>
        <p:nvSpPr>
          <p:cNvPr id="98331" name="Rectangle 31"/>
          <p:cNvSpPr>
            <a:spLocks noChangeArrowheads="1"/>
          </p:cNvSpPr>
          <p:nvPr/>
        </p:nvSpPr>
        <p:spPr bwMode="auto">
          <a:xfrm>
            <a:off x="1760538" y="2452688"/>
            <a:ext cx="1233487" cy="282575"/>
          </a:xfrm>
          <a:prstGeom prst="rect">
            <a:avLst/>
          </a:prstGeom>
          <a:noFill/>
          <a:ln w="9525">
            <a:noFill/>
            <a:miter lim="800000"/>
            <a:headEnd/>
            <a:tailEnd/>
          </a:ln>
        </p:spPr>
        <p:txBody>
          <a:bodyPr lIns="103962" tIns="51981" rIns="103962" bIns="51981" anchor="ctr">
            <a:prstTxWarp prst="textNoShape">
              <a:avLst/>
            </a:prstTxWarp>
          </a:bodyPr>
          <a:lstStyle/>
          <a:p>
            <a:pPr defTabSz="433388">
              <a:spcBef>
                <a:spcPct val="20000"/>
              </a:spcBef>
              <a:buClr>
                <a:schemeClr val="bg2"/>
              </a:buClr>
              <a:buFont typeface="Monotype Sorts" pitchFamily="-108" charset="2"/>
              <a:buNone/>
            </a:pPr>
            <a:endParaRPr kumimoji="1" lang="en-US" sz="1700" b="1">
              <a:latin typeface="Palatino Linotype" pitchFamily="18" charset="0"/>
            </a:endParaRPr>
          </a:p>
        </p:txBody>
      </p:sp>
      <p:sp>
        <p:nvSpPr>
          <p:cNvPr id="98332" name="Text Box 32"/>
          <p:cNvSpPr txBox="1">
            <a:spLocks noChangeArrowheads="1"/>
          </p:cNvSpPr>
          <p:nvPr/>
        </p:nvSpPr>
        <p:spPr bwMode="auto">
          <a:xfrm>
            <a:off x="1760538" y="2103438"/>
            <a:ext cx="3711575" cy="393700"/>
          </a:xfrm>
          <a:prstGeom prst="rect">
            <a:avLst/>
          </a:prstGeom>
          <a:noFill/>
          <a:ln w="9525">
            <a:noFill/>
            <a:miter lim="800000"/>
            <a:headEnd/>
            <a:tailEnd/>
          </a:ln>
        </p:spPr>
        <p:txBody>
          <a:bodyPr wrap="none" lIns="103962" tIns="51981" rIns="103962" bIns="51981">
            <a:prstTxWarp prst="textNoShape">
              <a:avLst/>
            </a:prstTxWarp>
            <a:spAutoFit/>
          </a:bodyPr>
          <a:lstStyle/>
          <a:p>
            <a:pPr defTabSz="1038225" eaLnBrk="1" hangingPunct="1"/>
            <a:r>
              <a:rPr lang="en-US" sz="1900" b="1">
                <a:latin typeface="Palatino Linotype" pitchFamily="18" charset="0"/>
              </a:rPr>
              <a:t>Compound annual growth rates</a:t>
            </a:r>
          </a:p>
        </p:txBody>
      </p:sp>
      <p:sp>
        <p:nvSpPr>
          <p:cNvPr id="98333" name="Line 33"/>
          <p:cNvSpPr>
            <a:spLocks noChangeShapeType="1"/>
          </p:cNvSpPr>
          <p:nvPr/>
        </p:nvSpPr>
        <p:spPr bwMode="auto">
          <a:xfrm>
            <a:off x="1857375" y="2476500"/>
            <a:ext cx="3459163"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98334" name="Rectangle 34"/>
          <p:cNvSpPr>
            <a:spLocks noChangeArrowheads="1"/>
          </p:cNvSpPr>
          <p:nvPr/>
        </p:nvSpPr>
        <p:spPr bwMode="auto">
          <a:xfrm>
            <a:off x="1738313" y="2095500"/>
            <a:ext cx="3721100" cy="1333500"/>
          </a:xfrm>
          <a:prstGeom prst="rect">
            <a:avLst/>
          </a:prstGeom>
          <a:solidFill>
            <a:srgbClr val="FFFFFF"/>
          </a:solidFill>
          <a:ln w="9525">
            <a:noFill/>
            <a:miter lim="800000"/>
            <a:headEnd/>
            <a:tailEnd/>
          </a:ln>
        </p:spPr>
        <p:txBody>
          <a:bodyPr wrap="none" anchor="ctr">
            <a:prstTxWarp prst="textNoShape">
              <a:avLst/>
            </a:prstTxWarp>
          </a:bodyPr>
          <a:lstStyle/>
          <a:p>
            <a:endParaRPr lang="en-US"/>
          </a:p>
        </p:txBody>
      </p:sp>
      <p:sp>
        <p:nvSpPr>
          <p:cNvPr id="35" name="TextBox 34"/>
          <p:cNvSpPr txBox="1"/>
          <p:nvPr/>
        </p:nvSpPr>
        <p:spPr>
          <a:xfrm rot="16200000">
            <a:off x="-442939" y="3198167"/>
            <a:ext cx="1347544" cy="461665"/>
          </a:xfrm>
          <a:prstGeom prst="rect">
            <a:avLst/>
          </a:prstGeom>
          <a:noFill/>
        </p:spPr>
        <p:txBody>
          <a:bodyPr wrap="none" rtlCol="0">
            <a:spAutoFit/>
          </a:bodyPr>
          <a:lstStyle/>
          <a:p>
            <a:r>
              <a:rPr lang="en-US" dirty="0"/>
              <a:t>$millions</a:t>
            </a:r>
          </a:p>
        </p:txBody>
      </p:sp>
    </p:spTree>
    <p:extLst>
      <p:ext uri="{BB962C8B-B14F-4D97-AF65-F5344CB8AC3E}">
        <p14:creationId xmlns:p14="http://schemas.microsoft.com/office/powerpoint/2010/main" val="3593929545"/>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685800" y="457200"/>
            <a:ext cx="7772400" cy="457200"/>
          </a:xfrm>
        </p:spPr>
        <p:txBody>
          <a:bodyPr/>
          <a:lstStyle/>
          <a:p>
            <a:r>
              <a:rPr lang="en-US" dirty="0"/>
              <a:t>Harper &amp; Row</a:t>
            </a:r>
          </a:p>
        </p:txBody>
      </p:sp>
      <p:sp>
        <p:nvSpPr>
          <p:cNvPr id="114691" name="Text Box 3"/>
          <p:cNvSpPr txBox="1">
            <a:spLocks noChangeArrowheads="1"/>
          </p:cNvSpPr>
          <p:nvPr/>
        </p:nvSpPr>
        <p:spPr bwMode="auto">
          <a:xfrm>
            <a:off x="838200" y="1447800"/>
            <a:ext cx="2614613" cy="457200"/>
          </a:xfrm>
          <a:prstGeom prst="rect">
            <a:avLst/>
          </a:prstGeom>
          <a:noFill/>
          <a:ln w="12700">
            <a:noFill/>
            <a:miter lim="800000"/>
            <a:headEnd/>
            <a:tailEnd/>
          </a:ln>
        </p:spPr>
        <p:txBody>
          <a:bodyPr wrap="none">
            <a:prstTxWarp prst="textNoShape">
              <a:avLst/>
            </a:prstTxWarp>
            <a:spAutoFit/>
          </a:bodyPr>
          <a:lstStyle/>
          <a:p>
            <a:r>
              <a:rPr lang="en-US"/>
              <a:t>Ford &amp; ghost writer</a:t>
            </a:r>
          </a:p>
        </p:txBody>
      </p:sp>
      <p:sp>
        <p:nvSpPr>
          <p:cNvPr id="114692" name="Text Box 4"/>
          <p:cNvSpPr txBox="1">
            <a:spLocks noChangeArrowheads="1"/>
          </p:cNvSpPr>
          <p:nvPr/>
        </p:nvSpPr>
        <p:spPr bwMode="auto">
          <a:xfrm>
            <a:off x="2209800" y="2819400"/>
            <a:ext cx="1995488" cy="457200"/>
          </a:xfrm>
          <a:prstGeom prst="rect">
            <a:avLst/>
          </a:prstGeom>
          <a:noFill/>
          <a:ln w="12700">
            <a:noFill/>
            <a:miter lim="800000"/>
            <a:headEnd/>
            <a:tailEnd/>
          </a:ln>
        </p:spPr>
        <p:txBody>
          <a:bodyPr wrap="none">
            <a:prstTxWarp prst="textNoShape">
              <a:avLst/>
            </a:prstTxWarp>
            <a:spAutoFit/>
          </a:bodyPr>
          <a:lstStyle/>
          <a:p>
            <a:r>
              <a:rPr lang="en-US"/>
              <a:t>Harper &amp; Row</a:t>
            </a:r>
          </a:p>
        </p:txBody>
      </p:sp>
      <p:sp>
        <p:nvSpPr>
          <p:cNvPr id="114693" name="Text Box 5"/>
          <p:cNvSpPr txBox="1">
            <a:spLocks noChangeArrowheads="1"/>
          </p:cNvSpPr>
          <p:nvPr/>
        </p:nvSpPr>
        <p:spPr bwMode="auto">
          <a:xfrm>
            <a:off x="3200400" y="5562600"/>
            <a:ext cx="2105025" cy="457200"/>
          </a:xfrm>
          <a:prstGeom prst="rect">
            <a:avLst/>
          </a:prstGeom>
          <a:noFill/>
          <a:ln w="12700">
            <a:noFill/>
            <a:miter lim="800000"/>
            <a:headEnd/>
            <a:tailEnd/>
          </a:ln>
        </p:spPr>
        <p:txBody>
          <a:bodyPr wrap="none">
            <a:prstTxWarp prst="textNoShape">
              <a:avLst/>
            </a:prstTxWarp>
            <a:spAutoFit/>
          </a:bodyPr>
          <a:lstStyle/>
          <a:p>
            <a:r>
              <a:rPr lang="en-US"/>
              <a:t>Time Magazine</a:t>
            </a:r>
          </a:p>
        </p:txBody>
      </p:sp>
      <p:sp>
        <p:nvSpPr>
          <p:cNvPr id="114694" name="Text Box 6"/>
          <p:cNvSpPr txBox="1">
            <a:spLocks noChangeArrowheads="1"/>
          </p:cNvSpPr>
          <p:nvPr/>
        </p:nvSpPr>
        <p:spPr bwMode="auto">
          <a:xfrm>
            <a:off x="6705600" y="3505200"/>
            <a:ext cx="1563688" cy="457200"/>
          </a:xfrm>
          <a:prstGeom prst="rect">
            <a:avLst/>
          </a:prstGeom>
          <a:noFill/>
          <a:ln w="12700">
            <a:noFill/>
            <a:miter lim="800000"/>
            <a:headEnd/>
            <a:tailEnd/>
          </a:ln>
        </p:spPr>
        <p:txBody>
          <a:bodyPr wrap="none">
            <a:prstTxWarp prst="textNoShape">
              <a:avLst/>
            </a:prstTxWarp>
            <a:spAutoFit/>
          </a:bodyPr>
          <a:lstStyle/>
          <a:p>
            <a:r>
              <a:rPr lang="en-US"/>
              <a:t>The Nation</a:t>
            </a:r>
          </a:p>
        </p:txBody>
      </p:sp>
      <p:sp>
        <p:nvSpPr>
          <p:cNvPr id="114695" name="AutoShape 7"/>
          <p:cNvSpPr>
            <a:spLocks noChangeArrowheads="1"/>
          </p:cNvSpPr>
          <p:nvPr/>
        </p:nvSpPr>
        <p:spPr bwMode="auto">
          <a:xfrm>
            <a:off x="838200" y="1447800"/>
            <a:ext cx="2667000" cy="457200"/>
          </a:xfrm>
          <a:prstGeom prst="roundRect">
            <a:avLst>
              <a:gd name="adj" fmla="val 16667"/>
            </a:avLst>
          </a:prstGeom>
          <a:noFill/>
          <a:ln w="12700">
            <a:solidFill>
              <a:schemeClr val="tx1"/>
            </a:solidFill>
            <a:round/>
            <a:headEnd/>
            <a:tailEnd/>
          </a:ln>
        </p:spPr>
        <p:txBody>
          <a:bodyPr wrap="none" anchor="ctr">
            <a:prstTxWarp prst="textNoShape">
              <a:avLst/>
            </a:prstTxWarp>
          </a:bodyPr>
          <a:lstStyle/>
          <a:p>
            <a:endParaRPr lang="en-US"/>
          </a:p>
        </p:txBody>
      </p:sp>
      <p:sp>
        <p:nvSpPr>
          <p:cNvPr id="114696" name="AutoShape 8"/>
          <p:cNvSpPr>
            <a:spLocks noChangeArrowheads="1"/>
          </p:cNvSpPr>
          <p:nvPr/>
        </p:nvSpPr>
        <p:spPr bwMode="auto">
          <a:xfrm>
            <a:off x="2209800" y="2819400"/>
            <a:ext cx="1981200" cy="457200"/>
          </a:xfrm>
          <a:prstGeom prst="roundRect">
            <a:avLst>
              <a:gd name="adj" fmla="val 16667"/>
            </a:avLst>
          </a:prstGeom>
          <a:noFill/>
          <a:ln w="12700">
            <a:solidFill>
              <a:schemeClr val="tx1"/>
            </a:solidFill>
            <a:round/>
            <a:headEnd/>
            <a:tailEnd/>
          </a:ln>
        </p:spPr>
        <p:txBody>
          <a:bodyPr wrap="none" anchor="ctr">
            <a:prstTxWarp prst="textNoShape">
              <a:avLst/>
            </a:prstTxWarp>
          </a:bodyPr>
          <a:lstStyle/>
          <a:p>
            <a:endParaRPr lang="en-US"/>
          </a:p>
        </p:txBody>
      </p:sp>
      <p:sp>
        <p:nvSpPr>
          <p:cNvPr id="114697" name="AutoShape 9"/>
          <p:cNvSpPr>
            <a:spLocks noChangeArrowheads="1"/>
          </p:cNvSpPr>
          <p:nvPr/>
        </p:nvSpPr>
        <p:spPr bwMode="auto">
          <a:xfrm>
            <a:off x="6629400" y="3505200"/>
            <a:ext cx="1676400" cy="457200"/>
          </a:xfrm>
          <a:prstGeom prst="roundRect">
            <a:avLst>
              <a:gd name="adj" fmla="val 16667"/>
            </a:avLst>
          </a:prstGeom>
          <a:noFill/>
          <a:ln w="12700">
            <a:solidFill>
              <a:schemeClr val="tx1"/>
            </a:solidFill>
            <a:round/>
            <a:headEnd/>
            <a:tailEnd/>
          </a:ln>
        </p:spPr>
        <p:txBody>
          <a:bodyPr wrap="none" anchor="ctr">
            <a:prstTxWarp prst="textNoShape">
              <a:avLst/>
            </a:prstTxWarp>
          </a:bodyPr>
          <a:lstStyle/>
          <a:p>
            <a:endParaRPr lang="en-US"/>
          </a:p>
        </p:txBody>
      </p:sp>
      <p:sp>
        <p:nvSpPr>
          <p:cNvPr id="114698" name="AutoShape 10"/>
          <p:cNvSpPr>
            <a:spLocks noChangeArrowheads="1"/>
          </p:cNvSpPr>
          <p:nvPr/>
        </p:nvSpPr>
        <p:spPr bwMode="auto">
          <a:xfrm>
            <a:off x="3124200" y="5562600"/>
            <a:ext cx="2209800" cy="457200"/>
          </a:xfrm>
          <a:prstGeom prst="roundRect">
            <a:avLst>
              <a:gd name="adj" fmla="val 16667"/>
            </a:avLst>
          </a:prstGeom>
          <a:noFill/>
          <a:ln w="12700">
            <a:solidFill>
              <a:schemeClr val="tx1"/>
            </a:solidFill>
            <a:round/>
            <a:headEnd/>
            <a:tailEnd/>
          </a:ln>
        </p:spPr>
        <p:txBody>
          <a:bodyPr wrap="none" anchor="ctr">
            <a:prstTxWarp prst="textNoShape">
              <a:avLst/>
            </a:prstTxWarp>
          </a:bodyPr>
          <a:lstStyle/>
          <a:p>
            <a:endParaRPr lang="en-US"/>
          </a:p>
        </p:txBody>
      </p:sp>
      <p:sp>
        <p:nvSpPr>
          <p:cNvPr id="114699" name="Line 11"/>
          <p:cNvSpPr>
            <a:spLocks noChangeShapeType="1"/>
          </p:cNvSpPr>
          <p:nvPr/>
        </p:nvSpPr>
        <p:spPr bwMode="auto">
          <a:xfrm>
            <a:off x="2286000" y="1981200"/>
            <a:ext cx="685800" cy="76200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114700" name="Line 12"/>
          <p:cNvSpPr>
            <a:spLocks noChangeShapeType="1"/>
          </p:cNvSpPr>
          <p:nvPr/>
        </p:nvSpPr>
        <p:spPr bwMode="auto">
          <a:xfrm flipH="1" flipV="1">
            <a:off x="2057400" y="1981200"/>
            <a:ext cx="685800" cy="76200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114701" name="Text Box 13"/>
          <p:cNvSpPr txBox="1">
            <a:spLocks noChangeArrowheads="1"/>
          </p:cNvSpPr>
          <p:nvPr/>
        </p:nvSpPr>
        <p:spPr bwMode="auto">
          <a:xfrm>
            <a:off x="2727325" y="2147888"/>
            <a:ext cx="1157288" cy="396875"/>
          </a:xfrm>
          <a:prstGeom prst="rect">
            <a:avLst/>
          </a:prstGeom>
          <a:noFill/>
          <a:ln w="12700">
            <a:noFill/>
            <a:miter lim="800000"/>
            <a:headEnd/>
            <a:tailEnd/>
          </a:ln>
        </p:spPr>
        <p:txBody>
          <a:bodyPr wrap="none">
            <a:prstTxWarp prst="textNoShape">
              <a:avLst/>
            </a:prstTxWarp>
            <a:spAutoFit/>
          </a:bodyPr>
          <a:lstStyle/>
          <a:p>
            <a:r>
              <a:rPr lang="en-US" sz="2000"/>
              <a:t>copyright</a:t>
            </a:r>
          </a:p>
        </p:txBody>
      </p:sp>
      <p:sp>
        <p:nvSpPr>
          <p:cNvPr id="114702" name="Text Box 14"/>
          <p:cNvSpPr txBox="1">
            <a:spLocks noChangeArrowheads="1"/>
          </p:cNvSpPr>
          <p:nvPr/>
        </p:nvSpPr>
        <p:spPr bwMode="auto">
          <a:xfrm>
            <a:off x="1219200" y="2133600"/>
            <a:ext cx="1058863" cy="396875"/>
          </a:xfrm>
          <a:prstGeom prst="rect">
            <a:avLst/>
          </a:prstGeom>
          <a:noFill/>
          <a:ln w="12700">
            <a:noFill/>
            <a:miter lim="800000"/>
            <a:headEnd/>
            <a:tailEnd/>
          </a:ln>
        </p:spPr>
        <p:txBody>
          <a:bodyPr wrap="none">
            <a:prstTxWarp prst="textNoShape">
              <a:avLst/>
            </a:prstTxWarp>
            <a:spAutoFit/>
          </a:bodyPr>
          <a:lstStyle/>
          <a:p>
            <a:r>
              <a:rPr lang="en-US" sz="2000"/>
              <a:t>payment</a:t>
            </a:r>
          </a:p>
        </p:txBody>
      </p:sp>
      <p:sp>
        <p:nvSpPr>
          <p:cNvPr id="114703" name="Line 15"/>
          <p:cNvSpPr>
            <a:spLocks noChangeShapeType="1"/>
          </p:cNvSpPr>
          <p:nvPr/>
        </p:nvSpPr>
        <p:spPr bwMode="auto">
          <a:xfrm>
            <a:off x="3352800" y="3352800"/>
            <a:ext cx="762000" cy="205740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114704" name="Line 16"/>
          <p:cNvSpPr>
            <a:spLocks noChangeShapeType="1"/>
          </p:cNvSpPr>
          <p:nvPr/>
        </p:nvSpPr>
        <p:spPr bwMode="auto">
          <a:xfrm flipH="1" flipV="1">
            <a:off x="3124200" y="3352800"/>
            <a:ext cx="762000" cy="205740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114705" name="Text Box 17"/>
          <p:cNvSpPr txBox="1">
            <a:spLocks noChangeArrowheads="1"/>
          </p:cNvSpPr>
          <p:nvPr/>
        </p:nvSpPr>
        <p:spPr bwMode="auto">
          <a:xfrm>
            <a:off x="3810000" y="4572000"/>
            <a:ext cx="889000" cy="396875"/>
          </a:xfrm>
          <a:prstGeom prst="rect">
            <a:avLst/>
          </a:prstGeom>
          <a:noFill/>
          <a:ln w="12700">
            <a:noFill/>
            <a:miter lim="800000"/>
            <a:headEnd/>
            <a:tailEnd/>
          </a:ln>
        </p:spPr>
        <p:txBody>
          <a:bodyPr wrap="none">
            <a:prstTxWarp prst="textNoShape">
              <a:avLst/>
            </a:prstTxWarp>
            <a:spAutoFit/>
          </a:bodyPr>
          <a:lstStyle/>
          <a:p>
            <a:r>
              <a:rPr lang="en-US" sz="2000"/>
              <a:t>license</a:t>
            </a:r>
          </a:p>
        </p:txBody>
      </p:sp>
      <p:sp>
        <p:nvSpPr>
          <p:cNvPr id="114706" name="Text Box 18"/>
          <p:cNvSpPr txBox="1">
            <a:spLocks noChangeArrowheads="1"/>
          </p:cNvSpPr>
          <p:nvPr/>
        </p:nvSpPr>
        <p:spPr bwMode="auto">
          <a:xfrm>
            <a:off x="2193925" y="4433888"/>
            <a:ext cx="1517650" cy="396875"/>
          </a:xfrm>
          <a:prstGeom prst="rect">
            <a:avLst/>
          </a:prstGeom>
          <a:noFill/>
          <a:ln w="12700">
            <a:noFill/>
            <a:miter lim="800000"/>
            <a:headEnd/>
            <a:tailEnd/>
          </a:ln>
        </p:spPr>
        <p:txBody>
          <a:bodyPr wrap="none">
            <a:prstTxWarp prst="textNoShape">
              <a:avLst/>
            </a:prstTxWarp>
            <a:spAutoFit/>
          </a:bodyPr>
          <a:lstStyle/>
          <a:p>
            <a:r>
              <a:rPr lang="en-US" sz="2000"/>
              <a:t>part payment</a:t>
            </a:r>
          </a:p>
        </p:txBody>
      </p:sp>
      <p:sp>
        <p:nvSpPr>
          <p:cNvPr id="114707" name="Line 19"/>
          <p:cNvSpPr>
            <a:spLocks noChangeShapeType="1"/>
          </p:cNvSpPr>
          <p:nvPr/>
        </p:nvSpPr>
        <p:spPr bwMode="auto">
          <a:xfrm>
            <a:off x="4267200" y="2971800"/>
            <a:ext cx="2286000" cy="533400"/>
          </a:xfrm>
          <a:prstGeom prst="line">
            <a:avLst/>
          </a:prstGeom>
          <a:noFill/>
          <a:ln w="12700">
            <a:solidFill>
              <a:schemeClr val="tx1"/>
            </a:solidFill>
            <a:prstDash val="sysDot"/>
            <a:round/>
            <a:headEnd/>
            <a:tailEnd type="triangle" w="med" len="med"/>
          </a:ln>
        </p:spPr>
        <p:txBody>
          <a:bodyPr wrap="none" anchor="ctr">
            <a:prstTxWarp prst="textNoShape">
              <a:avLst/>
            </a:prstTxWarp>
          </a:bodyPr>
          <a:lstStyle/>
          <a:p>
            <a:endParaRPr lang="en-US"/>
          </a:p>
        </p:txBody>
      </p:sp>
      <p:sp>
        <p:nvSpPr>
          <p:cNvPr id="114708" name="Text Box 20"/>
          <p:cNvSpPr txBox="1">
            <a:spLocks noChangeArrowheads="1"/>
          </p:cNvSpPr>
          <p:nvPr/>
        </p:nvSpPr>
        <p:spPr bwMode="auto">
          <a:xfrm>
            <a:off x="5105400" y="2895600"/>
            <a:ext cx="1939925" cy="396875"/>
          </a:xfrm>
          <a:prstGeom prst="rect">
            <a:avLst/>
          </a:prstGeom>
          <a:noFill/>
          <a:ln w="12700">
            <a:noFill/>
            <a:miter lim="800000"/>
            <a:headEnd/>
            <a:tailEnd/>
          </a:ln>
        </p:spPr>
        <p:txBody>
          <a:bodyPr wrap="none">
            <a:prstTxWarp prst="textNoShape">
              <a:avLst/>
            </a:prstTxWarp>
            <a:spAutoFit/>
          </a:bodyPr>
          <a:lstStyle/>
          <a:p>
            <a:r>
              <a:rPr lang="en-US" sz="2000"/>
              <a:t>“purloined” copy</a:t>
            </a:r>
          </a:p>
        </p:txBody>
      </p:sp>
      <p:sp>
        <p:nvSpPr>
          <p:cNvPr id="114709" name="Text Box 21"/>
          <p:cNvSpPr txBox="1">
            <a:spLocks noChangeArrowheads="1"/>
          </p:cNvSpPr>
          <p:nvPr/>
        </p:nvSpPr>
        <p:spPr bwMode="auto">
          <a:xfrm>
            <a:off x="7070725" y="5603875"/>
            <a:ext cx="963613" cy="457200"/>
          </a:xfrm>
          <a:prstGeom prst="rect">
            <a:avLst/>
          </a:prstGeom>
          <a:noFill/>
          <a:ln w="12700">
            <a:noFill/>
            <a:miter lim="800000"/>
            <a:headEnd/>
            <a:tailEnd/>
          </a:ln>
        </p:spPr>
        <p:txBody>
          <a:bodyPr wrap="none">
            <a:prstTxWarp prst="textNoShape">
              <a:avLst/>
            </a:prstTxWarp>
            <a:spAutoFit/>
          </a:bodyPr>
          <a:lstStyle/>
          <a:p>
            <a:r>
              <a:rPr lang="en-US"/>
              <a:t>Public</a:t>
            </a:r>
          </a:p>
        </p:txBody>
      </p:sp>
      <p:sp>
        <p:nvSpPr>
          <p:cNvPr id="114710" name="AutoShape 22"/>
          <p:cNvSpPr>
            <a:spLocks noChangeArrowheads="1"/>
          </p:cNvSpPr>
          <p:nvPr/>
        </p:nvSpPr>
        <p:spPr bwMode="auto">
          <a:xfrm>
            <a:off x="7010400" y="5562600"/>
            <a:ext cx="1143000" cy="533400"/>
          </a:xfrm>
          <a:prstGeom prst="roundRect">
            <a:avLst>
              <a:gd name="adj" fmla="val 16667"/>
            </a:avLst>
          </a:prstGeom>
          <a:noFill/>
          <a:ln w="12700">
            <a:solidFill>
              <a:schemeClr val="tx1"/>
            </a:solidFill>
            <a:round/>
            <a:headEnd/>
            <a:tailEnd/>
          </a:ln>
        </p:spPr>
        <p:txBody>
          <a:bodyPr wrap="none" anchor="ctr">
            <a:prstTxWarp prst="textNoShape">
              <a:avLst/>
            </a:prstTxWarp>
          </a:bodyPr>
          <a:lstStyle/>
          <a:p>
            <a:endParaRPr lang="en-US"/>
          </a:p>
        </p:txBody>
      </p:sp>
      <p:sp>
        <p:nvSpPr>
          <p:cNvPr id="114711" name="Line 23"/>
          <p:cNvSpPr>
            <a:spLocks noChangeShapeType="1"/>
          </p:cNvSpPr>
          <p:nvPr/>
        </p:nvSpPr>
        <p:spPr bwMode="auto">
          <a:xfrm>
            <a:off x="7467600" y="4038600"/>
            <a:ext cx="0" cy="144780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114712" name="Line 24"/>
          <p:cNvSpPr>
            <a:spLocks noChangeShapeType="1"/>
          </p:cNvSpPr>
          <p:nvPr/>
        </p:nvSpPr>
        <p:spPr bwMode="auto">
          <a:xfrm flipV="1">
            <a:off x="7696200" y="4038600"/>
            <a:ext cx="0" cy="137160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114713" name="Text Box 25"/>
          <p:cNvSpPr txBox="1">
            <a:spLocks noChangeArrowheads="1"/>
          </p:cNvSpPr>
          <p:nvPr/>
        </p:nvSpPr>
        <p:spPr bwMode="auto">
          <a:xfrm>
            <a:off x="6324600" y="4114800"/>
            <a:ext cx="1282700" cy="1190625"/>
          </a:xfrm>
          <a:prstGeom prst="rect">
            <a:avLst/>
          </a:prstGeom>
          <a:noFill/>
          <a:ln w="12700">
            <a:noFill/>
            <a:miter lim="800000"/>
            <a:headEnd/>
            <a:tailEnd/>
          </a:ln>
        </p:spPr>
        <p:txBody>
          <a:bodyPr wrap="none">
            <a:prstTxWarp prst="textNoShape">
              <a:avLst/>
            </a:prstTxWarp>
            <a:spAutoFit/>
          </a:bodyPr>
          <a:lstStyle/>
          <a:p>
            <a:r>
              <a:rPr lang="en-US" sz="1800"/>
              <a:t>Article with</a:t>
            </a:r>
          </a:p>
          <a:p>
            <a:r>
              <a:rPr lang="en-US" sz="1800"/>
              <a:t>300-400 </a:t>
            </a:r>
          </a:p>
          <a:p>
            <a:r>
              <a:rPr lang="en-US" sz="1800"/>
              <a:t>copied</a:t>
            </a:r>
          </a:p>
          <a:p>
            <a:r>
              <a:rPr lang="en-US" sz="1800"/>
              <a:t>words</a:t>
            </a:r>
          </a:p>
        </p:txBody>
      </p:sp>
      <p:sp>
        <p:nvSpPr>
          <p:cNvPr id="114714" name="Text Box 26"/>
          <p:cNvSpPr txBox="1">
            <a:spLocks noChangeArrowheads="1"/>
          </p:cNvSpPr>
          <p:nvPr/>
        </p:nvSpPr>
        <p:spPr bwMode="auto">
          <a:xfrm>
            <a:off x="7680325" y="4384675"/>
            <a:ext cx="336550" cy="457200"/>
          </a:xfrm>
          <a:prstGeom prst="rect">
            <a:avLst/>
          </a:prstGeom>
          <a:noFill/>
          <a:ln w="12700">
            <a:noFill/>
            <a:miter lim="800000"/>
            <a:headEnd/>
            <a:tailEnd/>
          </a:ln>
        </p:spPr>
        <p:txBody>
          <a:bodyPr wrap="none">
            <a:prstTxWarp prst="textNoShape">
              <a:avLst/>
            </a:prstTxWarp>
            <a:spAutoFit/>
          </a:bodyPr>
          <a:lstStyle/>
          <a:p>
            <a:r>
              <a:rPr lang="en-US"/>
              <a:t>$</a:t>
            </a:r>
          </a:p>
        </p:txBody>
      </p:sp>
      <p:sp>
        <p:nvSpPr>
          <p:cNvPr id="114715" name="Line 27"/>
          <p:cNvSpPr>
            <a:spLocks noChangeShapeType="1"/>
          </p:cNvSpPr>
          <p:nvPr/>
        </p:nvSpPr>
        <p:spPr bwMode="auto">
          <a:xfrm flipH="1">
            <a:off x="2743200" y="3962400"/>
            <a:ext cx="1219200" cy="152400"/>
          </a:xfrm>
          <a:prstGeom prst="line">
            <a:avLst/>
          </a:prstGeom>
          <a:noFill/>
          <a:ln w="76200">
            <a:solidFill>
              <a:srgbClr val="990033"/>
            </a:solidFill>
            <a:round/>
            <a:headEnd/>
            <a:tailEnd/>
          </a:ln>
        </p:spPr>
        <p:txBody>
          <a:bodyPr wrap="none" anchor="ctr">
            <a:prstTxWarp prst="textNoShape">
              <a:avLst/>
            </a:prstTxWarp>
          </a:bodyPr>
          <a:lstStyle/>
          <a:p>
            <a:endParaRPr lang="en-US"/>
          </a:p>
        </p:txBody>
      </p:sp>
      <p:sp>
        <p:nvSpPr>
          <p:cNvPr id="114716" name="Text Box 28"/>
          <p:cNvSpPr txBox="1">
            <a:spLocks noChangeArrowheads="1"/>
          </p:cNvSpPr>
          <p:nvPr/>
        </p:nvSpPr>
        <p:spPr bwMode="auto">
          <a:xfrm>
            <a:off x="990600" y="3886200"/>
            <a:ext cx="1770063" cy="396875"/>
          </a:xfrm>
          <a:prstGeom prst="rect">
            <a:avLst/>
          </a:prstGeom>
          <a:noFill/>
          <a:ln w="12700">
            <a:noFill/>
            <a:miter lim="800000"/>
            <a:headEnd/>
            <a:tailEnd/>
          </a:ln>
        </p:spPr>
        <p:txBody>
          <a:bodyPr wrap="none">
            <a:prstTxWarp prst="textNoShape">
              <a:avLst/>
            </a:prstTxWarp>
            <a:spAutoFit/>
          </a:bodyPr>
          <a:lstStyle/>
          <a:p>
            <a:r>
              <a:rPr lang="en-US" sz="2000">
                <a:solidFill>
                  <a:srgbClr val="990033"/>
                </a:solidFill>
              </a:rPr>
              <a:t>Cancel contract</a:t>
            </a:r>
          </a:p>
        </p:txBody>
      </p:sp>
      <p:sp>
        <p:nvSpPr>
          <p:cNvPr id="114717" name="Line 29"/>
          <p:cNvSpPr>
            <a:spLocks noChangeShapeType="1"/>
          </p:cNvSpPr>
          <p:nvPr/>
        </p:nvSpPr>
        <p:spPr bwMode="auto">
          <a:xfrm>
            <a:off x="4267200" y="3200400"/>
            <a:ext cx="2209800" cy="533400"/>
          </a:xfrm>
          <a:prstGeom prst="line">
            <a:avLst/>
          </a:prstGeom>
          <a:noFill/>
          <a:ln w="76200">
            <a:solidFill>
              <a:srgbClr val="333399"/>
            </a:solidFill>
            <a:prstDash val="sysDot"/>
            <a:round/>
            <a:headEnd/>
            <a:tailEnd type="triangle" w="med" len="med"/>
          </a:ln>
        </p:spPr>
        <p:txBody>
          <a:bodyPr wrap="none" anchor="ctr">
            <a:prstTxWarp prst="textNoShape">
              <a:avLst/>
            </a:prstTxWarp>
          </a:bodyPr>
          <a:lstStyle/>
          <a:p>
            <a:endParaRPr lang="en-US"/>
          </a:p>
        </p:txBody>
      </p:sp>
      <p:sp>
        <p:nvSpPr>
          <p:cNvPr id="114718" name="Text Box 30"/>
          <p:cNvSpPr txBox="1">
            <a:spLocks noChangeArrowheads="1"/>
          </p:cNvSpPr>
          <p:nvPr/>
        </p:nvSpPr>
        <p:spPr bwMode="auto">
          <a:xfrm>
            <a:off x="4648200" y="3429000"/>
            <a:ext cx="1509713" cy="701675"/>
          </a:xfrm>
          <a:prstGeom prst="rect">
            <a:avLst/>
          </a:prstGeom>
          <a:noFill/>
          <a:ln w="12700">
            <a:noFill/>
            <a:miter lim="800000"/>
            <a:headEnd/>
            <a:tailEnd/>
          </a:ln>
        </p:spPr>
        <p:txBody>
          <a:bodyPr wrap="none">
            <a:prstTxWarp prst="textNoShape">
              <a:avLst/>
            </a:prstTxWarp>
            <a:spAutoFit/>
          </a:bodyPr>
          <a:lstStyle/>
          <a:p>
            <a:r>
              <a:rPr lang="en-US" sz="2000">
                <a:solidFill>
                  <a:srgbClr val="333399"/>
                </a:solidFill>
              </a:rPr>
              <a:t>Infringement</a:t>
            </a:r>
          </a:p>
          <a:p>
            <a:r>
              <a:rPr lang="en-US" sz="2000">
                <a:solidFill>
                  <a:srgbClr val="333399"/>
                </a:solidFill>
              </a:rPr>
              <a:t>suit</a:t>
            </a:r>
          </a:p>
        </p:txBody>
      </p:sp>
    </p:spTree>
    <p:extLst>
      <p:ext uri="{BB962C8B-B14F-4D97-AF65-F5344CB8AC3E}">
        <p14:creationId xmlns:p14="http://schemas.microsoft.com/office/powerpoint/2010/main" val="3467025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14300" y="830780"/>
            <a:ext cx="8915400" cy="5638800"/>
          </a:xfrm>
        </p:spPr>
        <p:txBody>
          <a:bodyPr/>
          <a:lstStyle/>
          <a:p>
            <a:pPr marL="0" indent="0">
              <a:buNone/>
            </a:pPr>
            <a:r>
              <a:rPr lang="en-US" sz="2400" dirty="0"/>
              <a:t>      “The first factor in a fair use enquiry is ‘the purpose and character of the use.’… The central purpose of this investigation is to see, in Justice Story's words, whether the new work merely ‘supersede[s] the objects’ of the original creation, or instead adds something new, with a further purpose or different character, altering the first with new expression, meaning, or message; it asks, in other words, whether and to what extent the new work is ‘transformative.’ Although such transformative use is not absolutely necessary for a finding of fair use, </a:t>
            </a:r>
            <a:r>
              <a:rPr lang="en-US" sz="2400" i="1" dirty="0"/>
              <a:t>Sony, [464 U.S.] at 455, n.  40</a:t>
            </a:r>
            <a:r>
              <a:rPr lang="en-US" sz="2400" dirty="0"/>
              <a:t>, the goal of copyright, to promote science and the arts, is generally furthered by the creation of transformative works. Such works thus lie at the heart of the fair use doctrine's guarantee of breathing space within the confines of copyright, see, </a:t>
            </a:r>
            <a:r>
              <a:rPr lang="en-US" sz="2400" i="1" dirty="0"/>
              <a:t>e. g., Sony, supra, at 478-480</a:t>
            </a:r>
            <a:r>
              <a:rPr lang="en-US" sz="2400" dirty="0"/>
              <a:t> (Blackmun, J., dissenting), and the more transformative the new work, the less will be the significance of other factors, like commercialism, that may weigh against a finding of fair use.” </a:t>
            </a:r>
          </a:p>
        </p:txBody>
      </p:sp>
      <p:sp>
        <p:nvSpPr>
          <p:cNvPr id="5" name="Rectangle 2"/>
          <p:cNvSpPr>
            <a:spLocks noGrp="1" noChangeArrowheads="1"/>
          </p:cNvSpPr>
          <p:nvPr>
            <p:ph type="title"/>
          </p:nvPr>
        </p:nvSpPr>
        <p:spPr>
          <a:xfrm>
            <a:off x="685800" y="228600"/>
            <a:ext cx="7772400" cy="457200"/>
          </a:xfrm>
        </p:spPr>
        <p:txBody>
          <a:bodyPr/>
          <a:lstStyle/>
          <a:p>
            <a:r>
              <a:rPr lang="en-US" dirty="0"/>
              <a:t>Campbell</a:t>
            </a:r>
          </a:p>
        </p:txBody>
      </p:sp>
    </p:spTree>
    <p:extLst>
      <p:ext uri="{BB962C8B-B14F-4D97-AF65-F5344CB8AC3E}">
        <p14:creationId xmlns:p14="http://schemas.microsoft.com/office/powerpoint/2010/main" val="3373971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1143000"/>
            <a:ext cx="8724900" cy="4724400"/>
          </a:xfrm>
        </p:spPr>
        <p:txBody>
          <a:bodyPr/>
          <a:lstStyle/>
          <a:p>
            <a:pPr marL="0" indent="0">
              <a:buNone/>
            </a:pPr>
            <a:r>
              <a:rPr lang="en-US" sz="2400" dirty="0"/>
              <a:t>      “Modern dictionaries accordingly describe a parody as a ‘literary or artistic work that imitates the characteristic style of an author or a work for comic effect or ridicule,’ or as a ‘composition in prose or verse in which the characteristic turns of thought and phrase in an author or class of authors are imitated in such a way as to make them appear ridiculous.’ For the purposes of copyright law, the nub of the definitions, and the heart of any parodist’s claim to quote from existing material, is the use of some elements of a prior author's composition to create a new one that, at least in part, comments on that author's works.” </a:t>
            </a:r>
          </a:p>
        </p:txBody>
      </p:sp>
      <p:sp>
        <p:nvSpPr>
          <p:cNvPr id="2" name="Date Placeholder 1"/>
          <p:cNvSpPr>
            <a:spLocks noGrp="1"/>
          </p:cNvSpPr>
          <p:nvPr>
            <p:ph type="dt" sz="half" idx="10"/>
          </p:nvPr>
        </p:nvSpPr>
        <p:spPr/>
        <p:txBody>
          <a:bodyPr/>
          <a:lstStyle/>
          <a:p>
            <a:fld id="{547B305F-7B25-FA4E-8F25-1DCD1FAA8AAC}" type="datetime4">
              <a:rPr lang="en-US" smtClean="0"/>
              <a:pPr/>
              <a:t>January 14, 2021</a:t>
            </a:fld>
            <a:endParaRPr lang="en-US"/>
          </a:p>
        </p:txBody>
      </p:sp>
      <p:sp>
        <p:nvSpPr>
          <p:cNvPr id="5" name="Rectangle 2"/>
          <p:cNvSpPr>
            <a:spLocks noGrp="1" noChangeArrowheads="1"/>
          </p:cNvSpPr>
          <p:nvPr>
            <p:ph type="title"/>
          </p:nvPr>
        </p:nvSpPr>
        <p:spPr>
          <a:xfrm>
            <a:off x="685800" y="228600"/>
            <a:ext cx="7772400" cy="457200"/>
          </a:xfrm>
        </p:spPr>
        <p:txBody>
          <a:bodyPr/>
          <a:lstStyle/>
          <a:p>
            <a:r>
              <a:rPr lang="en-US" dirty="0"/>
              <a:t>Campbell</a:t>
            </a:r>
          </a:p>
        </p:txBody>
      </p:sp>
    </p:spTree>
    <p:extLst>
      <p:ext uri="{BB962C8B-B14F-4D97-AF65-F5344CB8AC3E}">
        <p14:creationId xmlns:p14="http://schemas.microsoft.com/office/powerpoint/2010/main" val="23381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838200" y="609600"/>
            <a:ext cx="7696200"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nchor="ctr"/>
          <a:lstStyle/>
          <a:p>
            <a:pPr algn="ctr"/>
            <a:r>
              <a:rPr lang="en-US" sz="2800" b="1">
                <a:solidFill>
                  <a:schemeClr val="tx2"/>
                </a:solidFill>
                <a:latin typeface="Arial" charset="0"/>
              </a:rPr>
              <a:t>Sega (CA9 1992)</a:t>
            </a:r>
          </a:p>
        </p:txBody>
      </p:sp>
      <p:sp>
        <p:nvSpPr>
          <p:cNvPr id="40963" name="Rectangle 3"/>
          <p:cNvSpPr>
            <a:spLocks noChangeArrowheads="1"/>
          </p:cNvSpPr>
          <p:nvPr/>
        </p:nvSpPr>
        <p:spPr bwMode="auto">
          <a:xfrm>
            <a:off x="2960687" y="4572000"/>
            <a:ext cx="2286000" cy="1066800"/>
          </a:xfrm>
          <a:prstGeom prst="rect">
            <a:avLst/>
          </a:prstGeom>
          <a:noFill/>
          <a:ln w="127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0964" name="Text Box 4"/>
          <p:cNvSpPr txBox="1">
            <a:spLocks noChangeArrowheads="1"/>
          </p:cNvSpPr>
          <p:nvPr/>
        </p:nvSpPr>
        <p:spPr bwMode="auto">
          <a:xfrm>
            <a:off x="3036887" y="4876800"/>
            <a:ext cx="21986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t>Sega Genesis III</a:t>
            </a:r>
          </a:p>
        </p:txBody>
      </p:sp>
      <p:sp>
        <p:nvSpPr>
          <p:cNvPr id="40965" name="Oval 5"/>
          <p:cNvSpPr>
            <a:spLocks noChangeArrowheads="1"/>
          </p:cNvSpPr>
          <p:nvPr/>
        </p:nvSpPr>
        <p:spPr bwMode="auto">
          <a:xfrm>
            <a:off x="2960687" y="3124200"/>
            <a:ext cx="2362200" cy="914400"/>
          </a:xfrm>
          <a:prstGeom prst="ellipse">
            <a:avLst/>
          </a:prstGeom>
          <a:noFill/>
          <a:ln w="127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0966" name="Text Box 6"/>
          <p:cNvSpPr txBox="1">
            <a:spLocks noChangeArrowheads="1"/>
          </p:cNvSpPr>
          <p:nvPr/>
        </p:nvSpPr>
        <p:spPr bwMode="auto">
          <a:xfrm>
            <a:off x="3417887" y="3352800"/>
            <a:ext cx="9810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t>TMSS</a:t>
            </a:r>
          </a:p>
        </p:txBody>
      </p:sp>
      <p:sp>
        <p:nvSpPr>
          <p:cNvPr id="40967" name="Text Box 7"/>
          <p:cNvSpPr txBox="1">
            <a:spLocks noChangeArrowheads="1"/>
          </p:cNvSpPr>
          <p:nvPr/>
        </p:nvSpPr>
        <p:spPr bwMode="auto">
          <a:xfrm>
            <a:off x="4179887" y="2133600"/>
            <a:ext cx="169862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t>Sega Games</a:t>
            </a:r>
          </a:p>
        </p:txBody>
      </p:sp>
      <p:sp>
        <p:nvSpPr>
          <p:cNvPr id="40968" name="Text Box 8"/>
          <p:cNvSpPr txBox="1">
            <a:spLocks noChangeArrowheads="1"/>
          </p:cNvSpPr>
          <p:nvPr/>
        </p:nvSpPr>
        <p:spPr bwMode="auto">
          <a:xfrm>
            <a:off x="1589087" y="1981200"/>
            <a:ext cx="1358900" cy="82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t>Licensed </a:t>
            </a:r>
          </a:p>
          <a:p>
            <a:r>
              <a:rPr lang="en-US"/>
              <a:t>Games</a:t>
            </a:r>
            <a:endParaRPr lang="en-US" sz="2000"/>
          </a:p>
        </p:txBody>
      </p:sp>
      <p:sp>
        <p:nvSpPr>
          <p:cNvPr id="40969" name="Oval 9"/>
          <p:cNvSpPr>
            <a:spLocks noChangeArrowheads="1"/>
          </p:cNvSpPr>
          <p:nvPr/>
        </p:nvSpPr>
        <p:spPr bwMode="auto">
          <a:xfrm>
            <a:off x="3951287" y="1828800"/>
            <a:ext cx="1905000" cy="990600"/>
          </a:xfrm>
          <a:prstGeom prst="ellipse">
            <a:avLst/>
          </a:prstGeom>
          <a:noFill/>
          <a:ln w="127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0970" name="Oval 10"/>
          <p:cNvSpPr>
            <a:spLocks noChangeArrowheads="1"/>
          </p:cNvSpPr>
          <p:nvPr/>
        </p:nvSpPr>
        <p:spPr bwMode="auto">
          <a:xfrm>
            <a:off x="1360487" y="1905000"/>
            <a:ext cx="1905000" cy="990600"/>
          </a:xfrm>
          <a:prstGeom prst="ellipse">
            <a:avLst/>
          </a:prstGeom>
          <a:noFill/>
          <a:ln w="127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0971" name="Line 11"/>
          <p:cNvSpPr>
            <a:spLocks noChangeShapeType="1"/>
          </p:cNvSpPr>
          <p:nvPr/>
        </p:nvSpPr>
        <p:spPr bwMode="auto">
          <a:xfrm>
            <a:off x="4103687" y="4038600"/>
            <a:ext cx="0" cy="5334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0972" name="Line 12"/>
          <p:cNvSpPr>
            <a:spLocks noChangeShapeType="1"/>
          </p:cNvSpPr>
          <p:nvPr/>
        </p:nvSpPr>
        <p:spPr bwMode="auto">
          <a:xfrm flipH="1" flipV="1">
            <a:off x="3036887" y="2743200"/>
            <a:ext cx="381000" cy="4572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0973" name="Line 13"/>
          <p:cNvSpPr>
            <a:spLocks noChangeShapeType="1"/>
          </p:cNvSpPr>
          <p:nvPr/>
        </p:nvSpPr>
        <p:spPr bwMode="auto">
          <a:xfrm flipV="1">
            <a:off x="4637087" y="2819400"/>
            <a:ext cx="152400" cy="3810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0974" name="Text Box 14"/>
          <p:cNvSpPr txBox="1">
            <a:spLocks noChangeArrowheads="1"/>
          </p:cNvSpPr>
          <p:nvPr/>
        </p:nvSpPr>
        <p:spPr bwMode="auto">
          <a:xfrm>
            <a:off x="1039812" y="3290888"/>
            <a:ext cx="144462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000"/>
              <a:t>License fees</a:t>
            </a:r>
          </a:p>
        </p:txBody>
      </p:sp>
      <p:sp>
        <p:nvSpPr>
          <p:cNvPr id="40975" name="Line 15"/>
          <p:cNvSpPr>
            <a:spLocks noChangeShapeType="1"/>
          </p:cNvSpPr>
          <p:nvPr/>
        </p:nvSpPr>
        <p:spPr bwMode="auto">
          <a:xfrm flipV="1">
            <a:off x="2274887" y="2971800"/>
            <a:ext cx="838200" cy="45720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40976" name="Text Box 16"/>
          <p:cNvSpPr txBox="1">
            <a:spLocks noChangeArrowheads="1"/>
          </p:cNvSpPr>
          <p:nvPr/>
        </p:nvSpPr>
        <p:spPr bwMode="auto">
          <a:xfrm>
            <a:off x="6389687" y="2362200"/>
            <a:ext cx="1333500" cy="82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t>Accolade</a:t>
            </a:r>
          </a:p>
          <a:p>
            <a:r>
              <a:rPr lang="en-US"/>
              <a:t>Games</a:t>
            </a:r>
          </a:p>
        </p:txBody>
      </p:sp>
      <p:sp>
        <p:nvSpPr>
          <p:cNvPr id="40977" name="Oval 17"/>
          <p:cNvSpPr>
            <a:spLocks noChangeArrowheads="1"/>
          </p:cNvSpPr>
          <p:nvPr/>
        </p:nvSpPr>
        <p:spPr bwMode="auto">
          <a:xfrm>
            <a:off x="6161087" y="2286000"/>
            <a:ext cx="1752600" cy="990600"/>
          </a:xfrm>
          <a:prstGeom prst="ellipse">
            <a:avLst/>
          </a:prstGeom>
          <a:noFill/>
          <a:ln w="127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0978" name="Line 18"/>
          <p:cNvSpPr>
            <a:spLocks noChangeShapeType="1"/>
          </p:cNvSpPr>
          <p:nvPr/>
        </p:nvSpPr>
        <p:spPr bwMode="auto">
          <a:xfrm flipH="1">
            <a:off x="5322887" y="3048000"/>
            <a:ext cx="914400" cy="4572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0979" name="Rectangle 19"/>
          <p:cNvSpPr>
            <a:spLocks noChangeArrowheads="1"/>
          </p:cNvSpPr>
          <p:nvPr/>
        </p:nvSpPr>
        <p:spPr bwMode="auto">
          <a:xfrm>
            <a:off x="4637087" y="2590800"/>
            <a:ext cx="457200" cy="228600"/>
          </a:xfrm>
          <a:prstGeom prst="rect">
            <a:avLst/>
          </a:prstGeom>
          <a:solidFill>
            <a:schemeClr val="hlink"/>
          </a:solidFill>
          <a:ln w="12700">
            <a:solidFill>
              <a:schemeClr val="tx1"/>
            </a:solidFill>
            <a:miter lim="800000"/>
            <a:headEnd/>
            <a:tailEnd/>
          </a:ln>
        </p:spPr>
        <p:txBody>
          <a:bodyPr wrap="none" anchor="ctr"/>
          <a:lstStyle/>
          <a:p>
            <a:endParaRPr lang="en-US"/>
          </a:p>
        </p:txBody>
      </p:sp>
      <p:sp>
        <p:nvSpPr>
          <p:cNvPr id="40980" name="Rectangle 20"/>
          <p:cNvSpPr>
            <a:spLocks noChangeArrowheads="1"/>
          </p:cNvSpPr>
          <p:nvPr/>
        </p:nvSpPr>
        <p:spPr bwMode="auto">
          <a:xfrm rot="3315499">
            <a:off x="6161087" y="2971800"/>
            <a:ext cx="266700" cy="114300"/>
          </a:xfrm>
          <a:prstGeom prst="rect">
            <a:avLst/>
          </a:prstGeom>
          <a:solidFill>
            <a:schemeClr val="hlink"/>
          </a:solidFill>
          <a:ln w="12700">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198044573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47B305F-7B25-FA4E-8F25-1DCD1FAA8AAC}" type="datetime4">
              <a:rPr lang="en-US" smtClean="0"/>
              <a:pPr/>
              <a:t>January 14, 2021</a:t>
            </a:fld>
            <a:endParaRPr lang="en-US"/>
          </a:p>
        </p:txBody>
      </p:sp>
      <p:sp>
        <p:nvSpPr>
          <p:cNvPr id="6" name="Oval 5"/>
          <p:cNvSpPr/>
          <p:nvPr/>
        </p:nvSpPr>
        <p:spPr bwMode="auto">
          <a:xfrm>
            <a:off x="381000" y="2133600"/>
            <a:ext cx="5867400" cy="2590800"/>
          </a:xfrm>
          <a:prstGeom prst="ellipse">
            <a:avLst/>
          </a:prstGeom>
          <a:gradFill flip="none" rotWithShape="1">
            <a:gsLst>
              <a:gs pos="0">
                <a:srgbClr val="008000"/>
              </a:gs>
              <a:gs pos="100000">
                <a:srgbClr val="FFFFFF"/>
              </a:gs>
            </a:gsLst>
            <a:lin ang="10800000" scaled="0"/>
            <a:tileRect/>
          </a:gra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7" name="Oval 6"/>
          <p:cNvSpPr/>
          <p:nvPr/>
        </p:nvSpPr>
        <p:spPr bwMode="auto">
          <a:xfrm>
            <a:off x="2895600" y="2133600"/>
            <a:ext cx="6019800" cy="2590800"/>
          </a:xfrm>
          <a:prstGeom prst="ellipse">
            <a:avLst/>
          </a:prstGeom>
          <a:gradFill flip="none" rotWithShape="1">
            <a:gsLst>
              <a:gs pos="0">
                <a:srgbClr val="660066">
                  <a:alpha val="81000"/>
                </a:srgbClr>
              </a:gs>
              <a:gs pos="100000">
                <a:srgbClr val="FFFFFF">
                  <a:alpha val="81000"/>
                </a:srgbClr>
              </a:gs>
            </a:gsLst>
            <a:lin ang="0" scaled="1"/>
            <a:tileRect/>
          </a:gra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8" name="Oval 7"/>
          <p:cNvSpPr/>
          <p:nvPr/>
        </p:nvSpPr>
        <p:spPr bwMode="auto">
          <a:xfrm>
            <a:off x="2971800" y="228600"/>
            <a:ext cx="3200400" cy="4114800"/>
          </a:xfrm>
          <a:prstGeom prst="ellipse">
            <a:avLst/>
          </a:prstGeom>
          <a:gradFill flip="none" rotWithShape="1">
            <a:gsLst>
              <a:gs pos="0">
                <a:srgbClr val="FF0000">
                  <a:alpha val="81000"/>
                </a:srgbClr>
              </a:gs>
              <a:gs pos="100000">
                <a:srgbClr val="FFFFFF">
                  <a:alpha val="81000"/>
                </a:srgbClr>
              </a:gs>
            </a:gsLst>
            <a:lin ang="16200000" scaled="0"/>
            <a:tileRect/>
          </a:gra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2" name="TextBox 11"/>
          <p:cNvSpPr txBox="1"/>
          <p:nvPr/>
        </p:nvSpPr>
        <p:spPr>
          <a:xfrm>
            <a:off x="3974157" y="533400"/>
            <a:ext cx="1195685" cy="707886"/>
          </a:xfrm>
          <a:prstGeom prst="rect">
            <a:avLst/>
          </a:prstGeom>
          <a:noFill/>
        </p:spPr>
        <p:txBody>
          <a:bodyPr wrap="none" rtlCol="0">
            <a:spAutoFit/>
          </a:bodyPr>
          <a:lstStyle/>
          <a:p>
            <a:r>
              <a:rPr lang="en-US" sz="2000" dirty="0"/>
              <a:t>Socially </a:t>
            </a:r>
          </a:p>
          <a:p>
            <a:r>
              <a:rPr lang="en-US" sz="2000" dirty="0"/>
              <a:t>beneficial</a:t>
            </a:r>
          </a:p>
        </p:txBody>
      </p:sp>
      <p:sp>
        <p:nvSpPr>
          <p:cNvPr id="13" name="TextBox 12"/>
          <p:cNvSpPr txBox="1"/>
          <p:nvPr/>
        </p:nvSpPr>
        <p:spPr>
          <a:xfrm>
            <a:off x="609600" y="3151257"/>
            <a:ext cx="1056700" cy="400110"/>
          </a:xfrm>
          <a:prstGeom prst="rect">
            <a:avLst/>
          </a:prstGeom>
          <a:noFill/>
        </p:spPr>
        <p:txBody>
          <a:bodyPr wrap="none" rtlCol="0">
            <a:spAutoFit/>
          </a:bodyPr>
          <a:lstStyle/>
          <a:p>
            <a:r>
              <a:rPr lang="en-US" sz="2000" dirty="0"/>
              <a:t>Creative</a:t>
            </a:r>
          </a:p>
        </p:txBody>
      </p:sp>
      <p:sp>
        <p:nvSpPr>
          <p:cNvPr id="14" name="TextBox 13"/>
          <p:cNvSpPr txBox="1"/>
          <p:nvPr/>
        </p:nvSpPr>
        <p:spPr>
          <a:xfrm>
            <a:off x="7467600" y="2971800"/>
            <a:ext cx="1119918" cy="707886"/>
          </a:xfrm>
          <a:prstGeom prst="rect">
            <a:avLst/>
          </a:prstGeom>
          <a:noFill/>
        </p:spPr>
        <p:txBody>
          <a:bodyPr wrap="none" rtlCol="0">
            <a:spAutoFit/>
          </a:bodyPr>
          <a:lstStyle/>
          <a:p>
            <a:r>
              <a:rPr lang="en-US" sz="2000" dirty="0"/>
              <a:t>Different</a:t>
            </a:r>
          </a:p>
          <a:p>
            <a:r>
              <a:rPr lang="en-US" sz="2000" dirty="0"/>
              <a:t>Purpose</a:t>
            </a:r>
          </a:p>
        </p:txBody>
      </p:sp>
      <p:sp>
        <p:nvSpPr>
          <p:cNvPr id="18" name="Oval 17"/>
          <p:cNvSpPr/>
          <p:nvPr/>
        </p:nvSpPr>
        <p:spPr bwMode="auto">
          <a:xfrm>
            <a:off x="3276600" y="1828800"/>
            <a:ext cx="2590800" cy="4800600"/>
          </a:xfrm>
          <a:prstGeom prst="ellipse">
            <a:avLst/>
          </a:prstGeom>
          <a:gradFill flip="none" rotWithShape="1">
            <a:gsLst>
              <a:gs pos="0">
                <a:srgbClr val="FF6600">
                  <a:alpha val="75000"/>
                </a:srgbClr>
              </a:gs>
              <a:gs pos="100000">
                <a:srgbClr val="FFFFFF">
                  <a:alpha val="75000"/>
                </a:srgbClr>
              </a:gs>
            </a:gsLst>
            <a:lin ang="5400000" scaled="0"/>
            <a:tileRect/>
          </a:gra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9" name="Oval 18"/>
          <p:cNvSpPr/>
          <p:nvPr/>
        </p:nvSpPr>
        <p:spPr bwMode="auto">
          <a:xfrm>
            <a:off x="3657600" y="2895600"/>
            <a:ext cx="1828800" cy="1066800"/>
          </a:xfrm>
          <a:prstGeom prst="ellipse">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20" name="TextBox 19"/>
          <p:cNvSpPr txBox="1"/>
          <p:nvPr/>
        </p:nvSpPr>
        <p:spPr>
          <a:xfrm>
            <a:off x="3851290" y="2895600"/>
            <a:ext cx="1441420" cy="400110"/>
          </a:xfrm>
          <a:prstGeom prst="rect">
            <a:avLst/>
          </a:prstGeom>
          <a:noFill/>
        </p:spPr>
        <p:txBody>
          <a:bodyPr wrap="none" rtlCol="0">
            <a:spAutoFit/>
          </a:bodyPr>
          <a:lstStyle/>
          <a:p>
            <a:r>
              <a:rPr lang="en-US" sz="2000" dirty="0"/>
              <a:t>Critical of </a:t>
            </a:r>
            <a:r>
              <a:rPr lang="en-US" sz="2000" dirty="0" err="1"/>
              <a:t>π</a:t>
            </a:r>
            <a:endParaRPr lang="en-US" sz="2000" dirty="0"/>
          </a:p>
        </p:txBody>
      </p:sp>
      <p:sp>
        <p:nvSpPr>
          <p:cNvPr id="21" name="Oval 20"/>
          <p:cNvSpPr/>
          <p:nvPr/>
        </p:nvSpPr>
        <p:spPr bwMode="auto">
          <a:xfrm>
            <a:off x="3810000" y="3276600"/>
            <a:ext cx="1524000" cy="457200"/>
          </a:xfrm>
          <a:prstGeom prst="ellipse">
            <a:avLst/>
          </a:prstGeom>
          <a:solidFill>
            <a:srgbClr val="3366FF"/>
          </a:solidFill>
          <a:ln w="28575" cap="flat" cmpd="sng" algn="ctr">
            <a:solidFill>
              <a:srgbClr val="33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charset="0"/>
              </a:rPr>
              <a:t>Parody</a:t>
            </a:r>
          </a:p>
        </p:txBody>
      </p:sp>
      <p:sp>
        <p:nvSpPr>
          <p:cNvPr id="15" name="TextBox 14"/>
          <p:cNvSpPr txBox="1"/>
          <p:nvPr/>
        </p:nvSpPr>
        <p:spPr>
          <a:xfrm>
            <a:off x="3974157" y="5562600"/>
            <a:ext cx="1595058" cy="707886"/>
          </a:xfrm>
          <a:prstGeom prst="rect">
            <a:avLst/>
          </a:prstGeom>
          <a:noFill/>
        </p:spPr>
        <p:txBody>
          <a:bodyPr wrap="none" rtlCol="0">
            <a:spAutoFit/>
          </a:bodyPr>
          <a:lstStyle/>
          <a:p>
            <a:r>
              <a:rPr lang="en-US" sz="2000" dirty="0"/>
              <a:t>Physical</a:t>
            </a:r>
          </a:p>
          <a:p>
            <a:r>
              <a:rPr lang="en-US" sz="2000" dirty="0"/>
              <a:t>modifications</a:t>
            </a:r>
          </a:p>
        </p:txBody>
      </p:sp>
      <p:sp>
        <p:nvSpPr>
          <p:cNvPr id="17" name="TextBox 16"/>
          <p:cNvSpPr txBox="1"/>
          <p:nvPr/>
        </p:nvSpPr>
        <p:spPr>
          <a:xfrm>
            <a:off x="6553200" y="997803"/>
            <a:ext cx="2434754" cy="830997"/>
          </a:xfrm>
          <a:prstGeom prst="rect">
            <a:avLst/>
          </a:prstGeom>
          <a:noFill/>
        </p:spPr>
        <p:txBody>
          <a:bodyPr wrap="none" rtlCol="0">
            <a:spAutoFit/>
          </a:bodyPr>
          <a:lstStyle/>
          <a:p>
            <a:r>
              <a:rPr lang="en-US" sz="1600" i="1" dirty="0">
                <a:solidFill>
                  <a:srgbClr val="008000"/>
                </a:solidFill>
                <a:latin typeface="Arial"/>
              </a:rPr>
              <a:t>Kelly (2003);</a:t>
            </a:r>
          </a:p>
          <a:p>
            <a:r>
              <a:rPr lang="en-US" sz="1600" i="1" dirty="0">
                <a:solidFill>
                  <a:srgbClr val="008000"/>
                </a:solidFill>
                <a:latin typeface="Arial"/>
              </a:rPr>
              <a:t>Perfect 10 (2007);</a:t>
            </a:r>
          </a:p>
          <a:p>
            <a:r>
              <a:rPr lang="en-US" sz="1600" i="1" dirty="0">
                <a:solidFill>
                  <a:srgbClr val="008000"/>
                </a:solidFill>
                <a:latin typeface="Arial"/>
              </a:rPr>
              <a:t>AV (2009); White (2013)</a:t>
            </a:r>
          </a:p>
        </p:txBody>
      </p:sp>
      <p:sp>
        <p:nvSpPr>
          <p:cNvPr id="22" name="TextBox 21"/>
          <p:cNvSpPr txBox="1"/>
          <p:nvPr/>
        </p:nvSpPr>
        <p:spPr>
          <a:xfrm>
            <a:off x="914400" y="990600"/>
            <a:ext cx="1796157" cy="338554"/>
          </a:xfrm>
          <a:prstGeom prst="rect">
            <a:avLst/>
          </a:prstGeom>
          <a:noFill/>
        </p:spPr>
        <p:txBody>
          <a:bodyPr wrap="none" rtlCol="0">
            <a:spAutoFit/>
          </a:bodyPr>
          <a:lstStyle/>
          <a:p>
            <a:r>
              <a:rPr lang="en-US" sz="1600" i="1" dirty="0" err="1">
                <a:solidFill>
                  <a:srgbClr val="008000"/>
                </a:solidFill>
                <a:latin typeface="Arial"/>
              </a:rPr>
              <a:t>Connectix</a:t>
            </a:r>
            <a:r>
              <a:rPr lang="en-US" sz="1600" i="1" dirty="0">
                <a:solidFill>
                  <a:srgbClr val="008000"/>
                </a:solidFill>
                <a:latin typeface="Arial"/>
              </a:rPr>
              <a:t> (2000)</a:t>
            </a:r>
          </a:p>
        </p:txBody>
      </p:sp>
      <p:sp>
        <p:nvSpPr>
          <p:cNvPr id="23" name="Oval 22"/>
          <p:cNvSpPr/>
          <p:nvPr/>
        </p:nvSpPr>
        <p:spPr bwMode="auto">
          <a:xfrm>
            <a:off x="5715000" y="2286000"/>
            <a:ext cx="152400" cy="152400"/>
          </a:xfrm>
          <a:prstGeom prst="ellipse">
            <a:avLst/>
          </a:prstGeom>
          <a:solidFill>
            <a:schemeClr val="bg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cxnSp>
        <p:nvCxnSpPr>
          <p:cNvPr id="25" name="Straight Arrow Connector 24"/>
          <p:cNvCxnSpPr>
            <a:endCxn id="23" idx="7"/>
          </p:cNvCxnSpPr>
          <p:nvPr/>
        </p:nvCxnSpPr>
        <p:spPr bwMode="auto">
          <a:xfrm rot="10800000" flipV="1">
            <a:off x="5845082" y="1600200"/>
            <a:ext cx="784318" cy="708118"/>
          </a:xfrm>
          <a:prstGeom prst="straightConnector1">
            <a:avLst/>
          </a:prstGeom>
          <a:solidFill>
            <a:schemeClr val="accent1"/>
          </a:solidFill>
          <a:ln w="12700" cap="flat" cmpd="sng" algn="ctr">
            <a:solidFill>
              <a:schemeClr val="tx1"/>
            </a:solidFill>
            <a:prstDash val="solid"/>
            <a:round/>
            <a:headEnd type="none" w="med" len="med"/>
            <a:tailEnd type="stealth"/>
          </a:ln>
          <a:effectLst/>
        </p:spPr>
      </p:cxnSp>
      <p:sp>
        <p:nvSpPr>
          <p:cNvPr id="26" name="TextBox 25"/>
          <p:cNvSpPr txBox="1"/>
          <p:nvPr/>
        </p:nvSpPr>
        <p:spPr>
          <a:xfrm>
            <a:off x="1752600" y="76200"/>
            <a:ext cx="2112149" cy="830997"/>
          </a:xfrm>
          <a:prstGeom prst="rect">
            <a:avLst/>
          </a:prstGeom>
          <a:noFill/>
        </p:spPr>
        <p:txBody>
          <a:bodyPr wrap="none" rtlCol="0">
            <a:spAutoFit/>
          </a:bodyPr>
          <a:lstStyle/>
          <a:p>
            <a:r>
              <a:rPr lang="en-US" sz="1600" i="1" dirty="0" err="1">
                <a:solidFill>
                  <a:srgbClr val="FF0000"/>
                </a:solidFill>
                <a:latin typeface="Arial"/>
              </a:rPr>
              <a:t>Videopipeline</a:t>
            </a:r>
            <a:r>
              <a:rPr lang="en-US" sz="1600" i="1" dirty="0">
                <a:solidFill>
                  <a:srgbClr val="FF0000"/>
                </a:solidFill>
                <a:latin typeface="Arial"/>
              </a:rPr>
              <a:t> (2008)</a:t>
            </a:r>
          </a:p>
          <a:p>
            <a:r>
              <a:rPr lang="en-US" sz="1600" i="1" dirty="0">
                <a:solidFill>
                  <a:srgbClr val="FF0000"/>
                </a:solidFill>
                <a:latin typeface="Arial"/>
              </a:rPr>
              <a:t>Friedman (2011);</a:t>
            </a:r>
          </a:p>
          <a:p>
            <a:r>
              <a:rPr lang="en-US" sz="1600" i="1" dirty="0" err="1">
                <a:solidFill>
                  <a:srgbClr val="FF0000"/>
                </a:solidFill>
                <a:latin typeface="Arial"/>
              </a:rPr>
              <a:t>Cariou</a:t>
            </a:r>
            <a:r>
              <a:rPr lang="en-US" sz="1600" i="1" dirty="0">
                <a:solidFill>
                  <a:srgbClr val="FF0000"/>
                </a:solidFill>
                <a:latin typeface="Arial"/>
              </a:rPr>
              <a:t> (2011)</a:t>
            </a:r>
          </a:p>
        </p:txBody>
      </p:sp>
      <p:sp>
        <p:nvSpPr>
          <p:cNvPr id="27" name="Oval 26"/>
          <p:cNvSpPr/>
          <p:nvPr/>
        </p:nvSpPr>
        <p:spPr bwMode="auto">
          <a:xfrm>
            <a:off x="4038600" y="3733800"/>
            <a:ext cx="152400" cy="152400"/>
          </a:xfrm>
          <a:prstGeom prst="ellipse">
            <a:avLst/>
          </a:prstGeom>
          <a:solidFill>
            <a:schemeClr val="bg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29" name="Oval 28"/>
          <p:cNvSpPr/>
          <p:nvPr/>
        </p:nvSpPr>
        <p:spPr bwMode="auto">
          <a:xfrm>
            <a:off x="3886200" y="2286000"/>
            <a:ext cx="152400" cy="152400"/>
          </a:xfrm>
          <a:prstGeom prst="ellipse">
            <a:avLst/>
          </a:prstGeom>
          <a:solidFill>
            <a:schemeClr val="bg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cxnSp>
        <p:nvCxnSpPr>
          <p:cNvPr id="33" name="Straight Arrow Connector 32"/>
          <p:cNvCxnSpPr>
            <a:endCxn id="29" idx="1"/>
          </p:cNvCxnSpPr>
          <p:nvPr/>
        </p:nvCxnSpPr>
        <p:spPr bwMode="auto">
          <a:xfrm rot="16200000" flipH="1">
            <a:off x="2705100" y="1104900"/>
            <a:ext cx="1470118" cy="936718"/>
          </a:xfrm>
          <a:prstGeom prst="straightConnector1">
            <a:avLst/>
          </a:prstGeom>
          <a:solidFill>
            <a:schemeClr val="accent1"/>
          </a:solidFill>
          <a:ln w="12700" cap="flat" cmpd="sng" algn="ctr">
            <a:solidFill>
              <a:schemeClr val="tx1"/>
            </a:solidFill>
            <a:prstDash val="solid"/>
            <a:round/>
            <a:headEnd type="none" w="med" len="med"/>
            <a:tailEnd type="stealth"/>
          </a:ln>
          <a:effectLst/>
        </p:spPr>
      </p:cxnSp>
      <p:sp>
        <p:nvSpPr>
          <p:cNvPr id="37" name="TextBox 36"/>
          <p:cNvSpPr txBox="1"/>
          <p:nvPr/>
        </p:nvSpPr>
        <p:spPr>
          <a:xfrm>
            <a:off x="7391400" y="4724400"/>
            <a:ext cx="1807479" cy="1077218"/>
          </a:xfrm>
          <a:prstGeom prst="rect">
            <a:avLst/>
          </a:prstGeom>
          <a:noFill/>
        </p:spPr>
        <p:txBody>
          <a:bodyPr wrap="none" rtlCol="0">
            <a:spAutoFit/>
          </a:bodyPr>
          <a:lstStyle/>
          <a:p>
            <a:r>
              <a:rPr lang="en-US" sz="1600" i="1" dirty="0">
                <a:solidFill>
                  <a:srgbClr val="008000"/>
                </a:solidFill>
                <a:latin typeface="Arial"/>
              </a:rPr>
              <a:t>Campbell (1994);</a:t>
            </a:r>
          </a:p>
          <a:p>
            <a:r>
              <a:rPr lang="en-US" sz="1600" i="1" dirty="0" err="1">
                <a:solidFill>
                  <a:srgbClr val="008000"/>
                </a:solidFill>
                <a:latin typeface="Arial"/>
              </a:rPr>
              <a:t>Leibovitz</a:t>
            </a:r>
            <a:r>
              <a:rPr lang="en-US" sz="1600" i="1" dirty="0">
                <a:solidFill>
                  <a:srgbClr val="008000"/>
                </a:solidFill>
                <a:latin typeface="Arial"/>
              </a:rPr>
              <a:t> (1998);</a:t>
            </a:r>
          </a:p>
          <a:p>
            <a:r>
              <a:rPr lang="en-US" sz="1600" i="1" dirty="0" err="1">
                <a:solidFill>
                  <a:srgbClr val="008000"/>
                </a:solidFill>
                <a:latin typeface="Arial"/>
              </a:rPr>
              <a:t>Suntrust</a:t>
            </a:r>
            <a:r>
              <a:rPr lang="en-US" sz="1600" i="1" dirty="0">
                <a:solidFill>
                  <a:srgbClr val="008000"/>
                </a:solidFill>
                <a:latin typeface="Arial"/>
              </a:rPr>
              <a:t> (2001);</a:t>
            </a:r>
          </a:p>
          <a:p>
            <a:r>
              <a:rPr lang="en-US" sz="1600" i="1" dirty="0">
                <a:solidFill>
                  <a:srgbClr val="008000"/>
                </a:solidFill>
                <a:latin typeface="Arial"/>
              </a:rPr>
              <a:t>Mattel (2003)</a:t>
            </a:r>
          </a:p>
        </p:txBody>
      </p:sp>
      <p:sp>
        <p:nvSpPr>
          <p:cNvPr id="38" name="TextBox 37"/>
          <p:cNvSpPr txBox="1"/>
          <p:nvPr/>
        </p:nvSpPr>
        <p:spPr>
          <a:xfrm>
            <a:off x="5867400" y="5943600"/>
            <a:ext cx="1511123" cy="338554"/>
          </a:xfrm>
          <a:prstGeom prst="rect">
            <a:avLst/>
          </a:prstGeom>
          <a:noFill/>
        </p:spPr>
        <p:txBody>
          <a:bodyPr wrap="none" rtlCol="0">
            <a:spAutoFit/>
          </a:bodyPr>
          <a:lstStyle/>
          <a:p>
            <a:r>
              <a:rPr lang="en-US" sz="1600" i="1" dirty="0">
                <a:solidFill>
                  <a:srgbClr val="008000"/>
                </a:solidFill>
                <a:latin typeface="Arial"/>
              </a:rPr>
              <a:t>Blanch (2006)</a:t>
            </a:r>
          </a:p>
        </p:txBody>
      </p:sp>
      <p:sp>
        <p:nvSpPr>
          <p:cNvPr id="39" name="Oval 38"/>
          <p:cNvSpPr/>
          <p:nvPr/>
        </p:nvSpPr>
        <p:spPr bwMode="auto">
          <a:xfrm>
            <a:off x="4953000" y="3429000"/>
            <a:ext cx="152400" cy="152400"/>
          </a:xfrm>
          <a:prstGeom prst="ellipse">
            <a:avLst/>
          </a:prstGeom>
          <a:solidFill>
            <a:schemeClr val="bg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40" name="Oval 39"/>
          <p:cNvSpPr/>
          <p:nvPr/>
        </p:nvSpPr>
        <p:spPr bwMode="auto">
          <a:xfrm>
            <a:off x="4572000" y="3810000"/>
            <a:ext cx="152400" cy="152400"/>
          </a:xfrm>
          <a:prstGeom prst="ellipse">
            <a:avLst/>
          </a:prstGeom>
          <a:solidFill>
            <a:schemeClr val="bg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cxnSp>
        <p:nvCxnSpPr>
          <p:cNvPr id="41" name="Straight Arrow Connector 40"/>
          <p:cNvCxnSpPr/>
          <p:nvPr/>
        </p:nvCxnSpPr>
        <p:spPr bwMode="auto">
          <a:xfrm rot="10800000">
            <a:off x="5105400" y="3505200"/>
            <a:ext cx="2362200" cy="1371600"/>
          </a:xfrm>
          <a:prstGeom prst="straightConnector1">
            <a:avLst/>
          </a:prstGeom>
          <a:solidFill>
            <a:schemeClr val="accent1"/>
          </a:solidFill>
          <a:ln w="12700" cap="flat" cmpd="sng" algn="ctr">
            <a:solidFill>
              <a:schemeClr val="tx1"/>
            </a:solidFill>
            <a:prstDash val="solid"/>
            <a:round/>
            <a:headEnd type="none" w="med" len="med"/>
            <a:tailEnd type="stealth"/>
          </a:ln>
          <a:effectLst/>
        </p:spPr>
      </p:cxnSp>
      <p:cxnSp>
        <p:nvCxnSpPr>
          <p:cNvPr id="44" name="Straight Arrow Connector 43"/>
          <p:cNvCxnSpPr>
            <a:endCxn id="40" idx="4"/>
          </p:cNvCxnSpPr>
          <p:nvPr/>
        </p:nvCxnSpPr>
        <p:spPr bwMode="auto">
          <a:xfrm rot="16200000" flipV="1">
            <a:off x="4343400" y="4267200"/>
            <a:ext cx="2057400" cy="1447800"/>
          </a:xfrm>
          <a:prstGeom prst="straightConnector1">
            <a:avLst/>
          </a:prstGeom>
          <a:solidFill>
            <a:schemeClr val="accent1"/>
          </a:solidFill>
          <a:ln w="12700" cap="flat" cmpd="sng" algn="ctr">
            <a:solidFill>
              <a:schemeClr val="tx1"/>
            </a:solidFill>
            <a:prstDash val="solid"/>
            <a:round/>
            <a:headEnd type="none" w="med" len="med"/>
            <a:tailEnd type="stealth"/>
          </a:ln>
          <a:effectLst/>
        </p:spPr>
      </p:cxnSp>
      <p:sp>
        <p:nvSpPr>
          <p:cNvPr id="47" name="TextBox 46"/>
          <p:cNvSpPr txBox="1"/>
          <p:nvPr/>
        </p:nvSpPr>
        <p:spPr>
          <a:xfrm>
            <a:off x="7086600" y="1752600"/>
            <a:ext cx="1624937" cy="338554"/>
          </a:xfrm>
          <a:prstGeom prst="rect">
            <a:avLst/>
          </a:prstGeom>
          <a:noFill/>
        </p:spPr>
        <p:txBody>
          <a:bodyPr wrap="none" rtlCol="0">
            <a:spAutoFit/>
          </a:bodyPr>
          <a:lstStyle/>
          <a:p>
            <a:r>
              <a:rPr lang="en-US" sz="1600" i="1" dirty="0">
                <a:solidFill>
                  <a:srgbClr val="008000"/>
                </a:solidFill>
                <a:latin typeface="Arial"/>
              </a:rPr>
              <a:t>Graham (2006)</a:t>
            </a:r>
          </a:p>
        </p:txBody>
      </p:sp>
      <p:sp>
        <p:nvSpPr>
          <p:cNvPr id="48" name="TextBox 47"/>
          <p:cNvSpPr txBox="1"/>
          <p:nvPr/>
        </p:nvSpPr>
        <p:spPr>
          <a:xfrm>
            <a:off x="152400" y="1371600"/>
            <a:ext cx="1602194" cy="338554"/>
          </a:xfrm>
          <a:prstGeom prst="rect">
            <a:avLst/>
          </a:prstGeom>
          <a:noFill/>
        </p:spPr>
        <p:txBody>
          <a:bodyPr wrap="none" rtlCol="0">
            <a:spAutoFit/>
          </a:bodyPr>
          <a:lstStyle/>
          <a:p>
            <a:r>
              <a:rPr lang="en-US" sz="1600" i="1" dirty="0">
                <a:solidFill>
                  <a:srgbClr val="FF0000"/>
                </a:solidFill>
                <a:latin typeface="Arial"/>
              </a:rPr>
              <a:t>Gaylord (2010)</a:t>
            </a:r>
          </a:p>
        </p:txBody>
      </p:sp>
      <p:sp>
        <p:nvSpPr>
          <p:cNvPr id="49" name="TextBox 48"/>
          <p:cNvSpPr txBox="1"/>
          <p:nvPr/>
        </p:nvSpPr>
        <p:spPr>
          <a:xfrm>
            <a:off x="7519063" y="2133600"/>
            <a:ext cx="1476859" cy="338554"/>
          </a:xfrm>
          <a:prstGeom prst="rect">
            <a:avLst/>
          </a:prstGeom>
          <a:noFill/>
        </p:spPr>
        <p:txBody>
          <a:bodyPr wrap="none" rtlCol="0">
            <a:spAutoFit/>
          </a:bodyPr>
          <a:lstStyle/>
          <a:p>
            <a:r>
              <a:rPr lang="en-US" sz="1600" i="1" dirty="0">
                <a:solidFill>
                  <a:srgbClr val="008000"/>
                </a:solidFill>
                <a:latin typeface="Arial"/>
              </a:rPr>
              <a:t>Nunez (2006)</a:t>
            </a:r>
          </a:p>
        </p:txBody>
      </p:sp>
      <p:sp>
        <p:nvSpPr>
          <p:cNvPr id="50" name="Oval 49"/>
          <p:cNvSpPr/>
          <p:nvPr/>
        </p:nvSpPr>
        <p:spPr bwMode="auto">
          <a:xfrm>
            <a:off x="5943600" y="2438400"/>
            <a:ext cx="152400" cy="152400"/>
          </a:xfrm>
          <a:prstGeom prst="ellipse">
            <a:avLst/>
          </a:prstGeom>
          <a:solidFill>
            <a:schemeClr val="bg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51" name="Oval 50"/>
          <p:cNvSpPr/>
          <p:nvPr/>
        </p:nvSpPr>
        <p:spPr bwMode="auto">
          <a:xfrm>
            <a:off x="7086600" y="2895600"/>
            <a:ext cx="152400" cy="152400"/>
          </a:xfrm>
          <a:prstGeom prst="ellipse">
            <a:avLst/>
          </a:prstGeom>
          <a:solidFill>
            <a:schemeClr val="bg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cxnSp>
        <p:nvCxnSpPr>
          <p:cNvPr id="52" name="Straight Arrow Connector 51"/>
          <p:cNvCxnSpPr>
            <a:stCxn id="47" idx="1"/>
            <a:endCxn id="50" idx="7"/>
          </p:cNvCxnSpPr>
          <p:nvPr/>
        </p:nvCxnSpPr>
        <p:spPr bwMode="auto">
          <a:xfrm rot="10800000" flipV="1">
            <a:off x="6073682" y="1921876"/>
            <a:ext cx="1012918" cy="538841"/>
          </a:xfrm>
          <a:prstGeom prst="straightConnector1">
            <a:avLst/>
          </a:prstGeom>
          <a:solidFill>
            <a:schemeClr val="accent1"/>
          </a:solidFill>
          <a:ln w="12700" cap="flat" cmpd="sng" algn="ctr">
            <a:solidFill>
              <a:schemeClr val="tx1"/>
            </a:solidFill>
            <a:prstDash val="solid"/>
            <a:round/>
            <a:headEnd type="none" w="med" len="med"/>
            <a:tailEnd type="stealth"/>
          </a:ln>
          <a:effectLst/>
        </p:spPr>
      </p:cxnSp>
      <p:cxnSp>
        <p:nvCxnSpPr>
          <p:cNvPr id="53" name="Straight Arrow Connector 52"/>
          <p:cNvCxnSpPr>
            <a:endCxn id="51" idx="7"/>
          </p:cNvCxnSpPr>
          <p:nvPr/>
        </p:nvCxnSpPr>
        <p:spPr bwMode="auto">
          <a:xfrm rot="10800000" flipV="1">
            <a:off x="7216682" y="2438400"/>
            <a:ext cx="708118" cy="479518"/>
          </a:xfrm>
          <a:prstGeom prst="straightConnector1">
            <a:avLst/>
          </a:prstGeom>
          <a:solidFill>
            <a:schemeClr val="accent1"/>
          </a:solidFill>
          <a:ln w="12700" cap="flat" cmpd="sng" algn="ctr">
            <a:solidFill>
              <a:schemeClr val="tx1"/>
            </a:solidFill>
            <a:prstDash val="solid"/>
            <a:round/>
            <a:headEnd type="none" w="med" len="med"/>
            <a:tailEnd type="stealth"/>
          </a:ln>
          <a:effectLst/>
        </p:spPr>
      </p:cxnSp>
      <p:sp>
        <p:nvSpPr>
          <p:cNvPr id="59" name="Oval 58"/>
          <p:cNvSpPr/>
          <p:nvPr/>
        </p:nvSpPr>
        <p:spPr bwMode="auto">
          <a:xfrm>
            <a:off x="3200400" y="2362200"/>
            <a:ext cx="152400" cy="152400"/>
          </a:xfrm>
          <a:prstGeom prst="ellipse">
            <a:avLst/>
          </a:prstGeom>
          <a:solidFill>
            <a:schemeClr val="bg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cxnSp>
        <p:nvCxnSpPr>
          <p:cNvPr id="60" name="Straight Arrow Connector 59"/>
          <p:cNvCxnSpPr>
            <a:endCxn id="59" idx="1"/>
          </p:cNvCxnSpPr>
          <p:nvPr/>
        </p:nvCxnSpPr>
        <p:spPr bwMode="auto">
          <a:xfrm>
            <a:off x="1600200" y="1600200"/>
            <a:ext cx="1622518" cy="784318"/>
          </a:xfrm>
          <a:prstGeom prst="straightConnector1">
            <a:avLst/>
          </a:prstGeom>
          <a:solidFill>
            <a:schemeClr val="accent1"/>
          </a:solidFill>
          <a:ln w="12700" cap="flat" cmpd="sng" algn="ctr">
            <a:solidFill>
              <a:schemeClr val="tx1"/>
            </a:solidFill>
            <a:prstDash val="solid"/>
            <a:round/>
            <a:headEnd type="none" w="med" len="med"/>
            <a:tailEnd type="stealth"/>
          </a:ln>
          <a:effectLst/>
        </p:spPr>
      </p:cxnSp>
      <p:sp>
        <p:nvSpPr>
          <p:cNvPr id="63" name="Oval 62"/>
          <p:cNvSpPr/>
          <p:nvPr/>
        </p:nvSpPr>
        <p:spPr bwMode="auto">
          <a:xfrm>
            <a:off x="3429000" y="3429000"/>
            <a:ext cx="152400" cy="152400"/>
          </a:xfrm>
          <a:prstGeom prst="ellipse">
            <a:avLst/>
          </a:prstGeom>
          <a:solidFill>
            <a:schemeClr val="bg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64" name="TextBox 63"/>
          <p:cNvSpPr txBox="1"/>
          <p:nvPr/>
        </p:nvSpPr>
        <p:spPr>
          <a:xfrm>
            <a:off x="228600" y="4724400"/>
            <a:ext cx="1545187" cy="338554"/>
          </a:xfrm>
          <a:prstGeom prst="rect">
            <a:avLst/>
          </a:prstGeom>
          <a:noFill/>
        </p:spPr>
        <p:txBody>
          <a:bodyPr wrap="none" rtlCol="0">
            <a:spAutoFit/>
          </a:bodyPr>
          <a:lstStyle/>
          <a:p>
            <a:r>
              <a:rPr lang="en-US" sz="1600" i="1" dirty="0">
                <a:solidFill>
                  <a:srgbClr val="FF0000"/>
                </a:solidFill>
                <a:latin typeface="Arial"/>
              </a:rPr>
              <a:t>Rogers (1992)</a:t>
            </a:r>
          </a:p>
        </p:txBody>
      </p:sp>
      <p:cxnSp>
        <p:nvCxnSpPr>
          <p:cNvPr id="65" name="Straight Arrow Connector 64"/>
          <p:cNvCxnSpPr>
            <a:endCxn id="63" idx="3"/>
          </p:cNvCxnSpPr>
          <p:nvPr/>
        </p:nvCxnSpPr>
        <p:spPr bwMode="auto">
          <a:xfrm flipV="1">
            <a:off x="1600200" y="3559082"/>
            <a:ext cx="1851118" cy="1241518"/>
          </a:xfrm>
          <a:prstGeom prst="straightConnector1">
            <a:avLst/>
          </a:prstGeom>
          <a:solidFill>
            <a:schemeClr val="accent1"/>
          </a:solidFill>
          <a:ln w="12700" cap="flat" cmpd="sng" algn="ctr">
            <a:solidFill>
              <a:schemeClr val="tx1"/>
            </a:solidFill>
            <a:prstDash val="solid"/>
            <a:round/>
            <a:headEnd type="none" w="med" len="med"/>
            <a:tailEnd type="stealth"/>
          </a:ln>
          <a:effectLst/>
        </p:spPr>
      </p:cxnSp>
      <p:sp>
        <p:nvSpPr>
          <p:cNvPr id="68" name="Oval 67"/>
          <p:cNvSpPr/>
          <p:nvPr/>
        </p:nvSpPr>
        <p:spPr bwMode="auto">
          <a:xfrm>
            <a:off x="4495800" y="2590800"/>
            <a:ext cx="152400" cy="152400"/>
          </a:xfrm>
          <a:prstGeom prst="ellipse">
            <a:avLst/>
          </a:prstGeom>
          <a:solidFill>
            <a:schemeClr val="bg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69" name="TextBox 68"/>
          <p:cNvSpPr txBox="1"/>
          <p:nvPr/>
        </p:nvSpPr>
        <p:spPr>
          <a:xfrm>
            <a:off x="5334000" y="76200"/>
            <a:ext cx="1438588" cy="338554"/>
          </a:xfrm>
          <a:prstGeom prst="rect">
            <a:avLst/>
          </a:prstGeom>
          <a:noFill/>
        </p:spPr>
        <p:txBody>
          <a:bodyPr wrap="none" rtlCol="0">
            <a:spAutoFit/>
          </a:bodyPr>
          <a:lstStyle/>
          <a:p>
            <a:r>
              <a:rPr lang="en-US" sz="1600" i="1" dirty="0" err="1">
                <a:latin typeface="Arial"/>
              </a:rPr>
              <a:t>Fairey</a:t>
            </a:r>
            <a:r>
              <a:rPr lang="en-US" sz="1600" i="1" dirty="0">
                <a:latin typeface="Arial"/>
              </a:rPr>
              <a:t> (2011)</a:t>
            </a:r>
          </a:p>
        </p:txBody>
      </p:sp>
      <p:cxnSp>
        <p:nvCxnSpPr>
          <p:cNvPr id="70" name="Straight Arrow Connector 69"/>
          <p:cNvCxnSpPr>
            <a:endCxn id="68" idx="0"/>
          </p:cNvCxnSpPr>
          <p:nvPr/>
        </p:nvCxnSpPr>
        <p:spPr bwMode="auto">
          <a:xfrm rot="5400000">
            <a:off x="4000500" y="952500"/>
            <a:ext cx="2209800" cy="1066800"/>
          </a:xfrm>
          <a:prstGeom prst="straightConnector1">
            <a:avLst/>
          </a:prstGeom>
          <a:solidFill>
            <a:schemeClr val="accent1"/>
          </a:solidFill>
          <a:ln w="12700" cap="flat" cmpd="sng" algn="ctr">
            <a:solidFill>
              <a:schemeClr val="tx1"/>
            </a:solidFill>
            <a:prstDash val="solid"/>
            <a:round/>
            <a:headEnd type="none" w="med" len="med"/>
            <a:tailEnd type="stealth"/>
          </a:ln>
          <a:effectLst/>
        </p:spPr>
      </p:cxnSp>
      <p:sp>
        <p:nvSpPr>
          <p:cNvPr id="73" name="Oval 72"/>
          <p:cNvSpPr/>
          <p:nvPr/>
        </p:nvSpPr>
        <p:spPr bwMode="auto">
          <a:xfrm>
            <a:off x="3124200" y="2514600"/>
            <a:ext cx="152400" cy="152400"/>
          </a:xfrm>
          <a:prstGeom prst="ellipse">
            <a:avLst/>
          </a:prstGeom>
          <a:solidFill>
            <a:schemeClr val="bg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74" name="TextBox 73"/>
          <p:cNvSpPr txBox="1"/>
          <p:nvPr/>
        </p:nvSpPr>
        <p:spPr>
          <a:xfrm>
            <a:off x="76200" y="1828800"/>
            <a:ext cx="1636558" cy="338554"/>
          </a:xfrm>
          <a:prstGeom prst="rect">
            <a:avLst/>
          </a:prstGeom>
          <a:noFill/>
        </p:spPr>
        <p:txBody>
          <a:bodyPr wrap="none" rtlCol="0">
            <a:spAutoFit/>
          </a:bodyPr>
          <a:lstStyle/>
          <a:p>
            <a:r>
              <a:rPr lang="en-US" sz="1600" i="1" dirty="0">
                <a:solidFill>
                  <a:srgbClr val="FF0000"/>
                </a:solidFill>
                <a:latin typeface="Arial"/>
              </a:rPr>
              <a:t>Salinger (2010)</a:t>
            </a:r>
          </a:p>
        </p:txBody>
      </p:sp>
      <p:cxnSp>
        <p:nvCxnSpPr>
          <p:cNvPr id="76" name="Straight Arrow Connector 75"/>
          <p:cNvCxnSpPr>
            <a:endCxn id="73" idx="1"/>
          </p:cNvCxnSpPr>
          <p:nvPr/>
        </p:nvCxnSpPr>
        <p:spPr bwMode="auto">
          <a:xfrm>
            <a:off x="1600200" y="2057400"/>
            <a:ext cx="1546318" cy="479518"/>
          </a:xfrm>
          <a:prstGeom prst="straightConnector1">
            <a:avLst/>
          </a:prstGeom>
          <a:solidFill>
            <a:schemeClr val="accent1"/>
          </a:solidFill>
          <a:ln w="12700" cap="flat" cmpd="sng" algn="ctr">
            <a:solidFill>
              <a:schemeClr val="tx1"/>
            </a:solidFill>
            <a:prstDash val="solid"/>
            <a:round/>
            <a:headEnd type="none" w="med" len="med"/>
            <a:tailEnd type="stealth"/>
          </a:ln>
          <a:effectLst/>
        </p:spPr>
      </p:cxnSp>
      <p:sp>
        <p:nvSpPr>
          <p:cNvPr id="79" name="Oval 78"/>
          <p:cNvSpPr/>
          <p:nvPr/>
        </p:nvSpPr>
        <p:spPr bwMode="auto">
          <a:xfrm>
            <a:off x="4343400" y="3810000"/>
            <a:ext cx="152400" cy="152400"/>
          </a:xfrm>
          <a:prstGeom prst="ellipse">
            <a:avLst/>
          </a:prstGeom>
          <a:solidFill>
            <a:schemeClr val="bg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80" name="TextBox 79"/>
          <p:cNvSpPr txBox="1"/>
          <p:nvPr/>
        </p:nvSpPr>
        <p:spPr>
          <a:xfrm>
            <a:off x="2362200" y="6096000"/>
            <a:ext cx="1568431" cy="338554"/>
          </a:xfrm>
          <a:prstGeom prst="rect">
            <a:avLst/>
          </a:prstGeom>
          <a:noFill/>
        </p:spPr>
        <p:txBody>
          <a:bodyPr wrap="none" rtlCol="0">
            <a:spAutoFit/>
          </a:bodyPr>
          <a:lstStyle/>
          <a:p>
            <a:r>
              <a:rPr lang="en-US" sz="1600" i="1" dirty="0">
                <a:solidFill>
                  <a:srgbClr val="008000"/>
                </a:solidFill>
                <a:latin typeface="Arial"/>
              </a:rPr>
              <a:t>Lennon (2008)</a:t>
            </a:r>
          </a:p>
        </p:txBody>
      </p:sp>
      <p:cxnSp>
        <p:nvCxnSpPr>
          <p:cNvPr id="81" name="Straight Arrow Connector 80"/>
          <p:cNvCxnSpPr>
            <a:endCxn id="79" idx="4"/>
          </p:cNvCxnSpPr>
          <p:nvPr/>
        </p:nvCxnSpPr>
        <p:spPr bwMode="auto">
          <a:xfrm rot="5400000" flipH="1" flipV="1">
            <a:off x="2628900" y="4381500"/>
            <a:ext cx="2209800" cy="1371600"/>
          </a:xfrm>
          <a:prstGeom prst="straightConnector1">
            <a:avLst/>
          </a:prstGeom>
          <a:solidFill>
            <a:schemeClr val="accent1"/>
          </a:solidFill>
          <a:ln w="12700" cap="flat" cmpd="sng" algn="ctr">
            <a:solidFill>
              <a:schemeClr val="tx1"/>
            </a:solidFill>
            <a:prstDash val="solid"/>
            <a:round/>
            <a:headEnd type="none" w="med" len="med"/>
            <a:tailEnd type="stealth"/>
          </a:ln>
          <a:effectLst/>
        </p:spPr>
      </p:cxnSp>
      <p:sp>
        <p:nvSpPr>
          <p:cNvPr id="61" name="TextBox 60"/>
          <p:cNvSpPr txBox="1"/>
          <p:nvPr/>
        </p:nvSpPr>
        <p:spPr>
          <a:xfrm>
            <a:off x="533400" y="5257800"/>
            <a:ext cx="2161041" cy="338554"/>
          </a:xfrm>
          <a:prstGeom prst="rect">
            <a:avLst/>
          </a:prstGeom>
          <a:noFill/>
        </p:spPr>
        <p:txBody>
          <a:bodyPr wrap="none" rtlCol="0">
            <a:spAutoFit/>
          </a:bodyPr>
          <a:lstStyle/>
          <a:p>
            <a:r>
              <a:rPr lang="en-US" sz="1600" i="1" dirty="0">
                <a:solidFill>
                  <a:srgbClr val="FF0000"/>
                </a:solidFill>
                <a:latin typeface="Arial"/>
              </a:rPr>
              <a:t>Free Republic (2000)</a:t>
            </a:r>
          </a:p>
        </p:txBody>
      </p:sp>
      <p:cxnSp>
        <p:nvCxnSpPr>
          <p:cNvPr id="62" name="Straight Arrow Connector 61"/>
          <p:cNvCxnSpPr>
            <a:endCxn id="27" idx="3"/>
          </p:cNvCxnSpPr>
          <p:nvPr/>
        </p:nvCxnSpPr>
        <p:spPr bwMode="auto">
          <a:xfrm flipV="1">
            <a:off x="2362200" y="3863882"/>
            <a:ext cx="1698718" cy="1470118"/>
          </a:xfrm>
          <a:prstGeom prst="straightConnector1">
            <a:avLst/>
          </a:prstGeom>
          <a:solidFill>
            <a:schemeClr val="accent1"/>
          </a:solidFill>
          <a:ln w="12700" cap="flat" cmpd="sng" algn="ctr">
            <a:solidFill>
              <a:schemeClr val="tx1"/>
            </a:solidFill>
            <a:prstDash val="solid"/>
            <a:round/>
            <a:headEnd type="none" w="med" len="med"/>
            <a:tailEnd type="stealth"/>
          </a:ln>
          <a:effectLst/>
        </p:spPr>
      </p:cxnSp>
      <p:sp>
        <p:nvSpPr>
          <p:cNvPr id="77" name="Oval 76"/>
          <p:cNvSpPr/>
          <p:nvPr/>
        </p:nvSpPr>
        <p:spPr bwMode="auto">
          <a:xfrm>
            <a:off x="5105400" y="2209800"/>
            <a:ext cx="152400" cy="152400"/>
          </a:xfrm>
          <a:prstGeom prst="ellipse">
            <a:avLst/>
          </a:prstGeom>
          <a:solidFill>
            <a:schemeClr val="bg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78" name="TextBox 77"/>
          <p:cNvSpPr txBox="1"/>
          <p:nvPr/>
        </p:nvSpPr>
        <p:spPr>
          <a:xfrm>
            <a:off x="6248400" y="533400"/>
            <a:ext cx="1776921" cy="338554"/>
          </a:xfrm>
          <a:prstGeom prst="rect">
            <a:avLst/>
          </a:prstGeom>
          <a:noFill/>
        </p:spPr>
        <p:txBody>
          <a:bodyPr wrap="none" rtlCol="0">
            <a:spAutoFit/>
          </a:bodyPr>
          <a:lstStyle/>
          <a:p>
            <a:r>
              <a:rPr lang="en-US" sz="1600" i="1" dirty="0">
                <a:solidFill>
                  <a:srgbClr val="FF0000"/>
                </a:solidFill>
                <a:latin typeface="Arial"/>
              </a:rPr>
              <a:t>Dr. Seuss (1997)</a:t>
            </a:r>
          </a:p>
        </p:txBody>
      </p:sp>
      <p:cxnSp>
        <p:nvCxnSpPr>
          <p:cNvPr id="82" name="Straight Arrow Connector 81"/>
          <p:cNvCxnSpPr>
            <a:endCxn id="77" idx="7"/>
          </p:cNvCxnSpPr>
          <p:nvPr/>
        </p:nvCxnSpPr>
        <p:spPr bwMode="auto">
          <a:xfrm rot="5400000">
            <a:off x="5159282" y="914400"/>
            <a:ext cx="1393918" cy="1241518"/>
          </a:xfrm>
          <a:prstGeom prst="straightConnector1">
            <a:avLst/>
          </a:prstGeom>
          <a:solidFill>
            <a:schemeClr val="accent1"/>
          </a:solidFill>
          <a:ln w="12700" cap="flat" cmpd="sng" algn="ctr">
            <a:solidFill>
              <a:schemeClr val="tx1"/>
            </a:solidFill>
            <a:prstDash val="solid"/>
            <a:round/>
            <a:headEnd type="none" w="med" len="med"/>
            <a:tailEnd type="stealth"/>
          </a:ln>
          <a:effectLst/>
        </p:spPr>
      </p:cxnSp>
      <p:sp>
        <p:nvSpPr>
          <p:cNvPr id="88" name="Oval 87"/>
          <p:cNvSpPr/>
          <p:nvPr/>
        </p:nvSpPr>
        <p:spPr bwMode="auto">
          <a:xfrm>
            <a:off x="3429000" y="2209800"/>
            <a:ext cx="152400" cy="152400"/>
          </a:xfrm>
          <a:prstGeom prst="ellipse">
            <a:avLst/>
          </a:prstGeom>
          <a:solidFill>
            <a:schemeClr val="bg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cxnSp>
        <p:nvCxnSpPr>
          <p:cNvPr id="89" name="Straight Arrow Connector 88"/>
          <p:cNvCxnSpPr>
            <a:endCxn id="88" idx="1"/>
          </p:cNvCxnSpPr>
          <p:nvPr/>
        </p:nvCxnSpPr>
        <p:spPr bwMode="auto">
          <a:xfrm>
            <a:off x="2209800" y="1295400"/>
            <a:ext cx="1241518" cy="936718"/>
          </a:xfrm>
          <a:prstGeom prst="straightConnector1">
            <a:avLst/>
          </a:prstGeom>
          <a:solidFill>
            <a:schemeClr val="accent1"/>
          </a:solidFill>
          <a:ln w="12700" cap="flat" cmpd="sng" algn="ctr">
            <a:solidFill>
              <a:schemeClr val="tx1"/>
            </a:solidFill>
            <a:prstDash val="solid"/>
            <a:round/>
            <a:headEnd type="none" w="med" len="med"/>
            <a:tailEnd type="stealth"/>
          </a:ln>
          <a:effectLst/>
        </p:spPr>
      </p:cxnSp>
      <p:sp>
        <p:nvSpPr>
          <p:cNvPr id="92" name="TextBox 91"/>
          <p:cNvSpPr txBox="1"/>
          <p:nvPr/>
        </p:nvSpPr>
        <p:spPr>
          <a:xfrm>
            <a:off x="76200" y="2286000"/>
            <a:ext cx="1339702" cy="584776"/>
          </a:xfrm>
          <a:prstGeom prst="rect">
            <a:avLst/>
          </a:prstGeom>
          <a:noFill/>
        </p:spPr>
        <p:txBody>
          <a:bodyPr wrap="none" rtlCol="0">
            <a:spAutoFit/>
          </a:bodyPr>
          <a:lstStyle/>
          <a:p>
            <a:r>
              <a:rPr lang="en-US" sz="1600" i="1" dirty="0">
                <a:solidFill>
                  <a:srgbClr val="FF0000"/>
                </a:solidFill>
                <a:latin typeface="Arial"/>
              </a:rPr>
              <a:t>Castle Rock </a:t>
            </a:r>
          </a:p>
          <a:p>
            <a:r>
              <a:rPr lang="en-US" sz="1600" i="1" dirty="0">
                <a:solidFill>
                  <a:srgbClr val="FF0000"/>
                </a:solidFill>
                <a:latin typeface="Arial"/>
              </a:rPr>
              <a:t>(1998)</a:t>
            </a:r>
          </a:p>
        </p:txBody>
      </p:sp>
      <p:sp>
        <p:nvSpPr>
          <p:cNvPr id="93" name="Oval 92"/>
          <p:cNvSpPr/>
          <p:nvPr/>
        </p:nvSpPr>
        <p:spPr bwMode="auto">
          <a:xfrm>
            <a:off x="3048000" y="2743200"/>
            <a:ext cx="152400" cy="152400"/>
          </a:xfrm>
          <a:prstGeom prst="ellipse">
            <a:avLst/>
          </a:prstGeom>
          <a:solidFill>
            <a:schemeClr val="bg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cxnSp>
        <p:nvCxnSpPr>
          <p:cNvPr id="96" name="Straight Arrow Connector 95"/>
          <p:cNvCxnSpPr>
            <a:endCxn id="93" idx="2"/>
          </p:cNvCxnSpPr>
          <p:nvPr/>
        </p:nvCxnSpPr>
        <p:spPr bwMode="auto">
          <a:xfrm>
            <a:off x="1295400" y="2514600"/>
            <a:ext cx="1752600" cy="304800"/>
          </a:xfrm>
          <a:prstGeom prst="straightConnector1">
            <a:avLst/>
          </a:prstGeom>
          <a:solidFill>
            <a:schemeClr val="accent1"/>
          </a:solidFill>
          <a:ln w="12700" cap="flat" cmpd="sng" algn="ctr">
            <a:solidFill>
              <a:schemeClr val="tx1"/>
            </a:solidFill>
            <a:prstDash val="solid"/>
            <a:round/>
            <a:headEnd type="none" w="med" len="med"/>
            <a:tailEnd type="stealth"/>
          </a:ln>
          <a:effectLst/>
        </p:spPr>
      </p:cxnSp>
    </p:spTree>
    <p:extLst>
      <p:ext uri="{BB962C8B-B14F-4D97-AF65-F5344CB8AC3E}">
        <p14:creationId xmlns:p14="http://schemas.microsoft.com/office/powerpoint/2010/main" val="3154385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a:t>Strength of Copyright Protection</a:t>
            </a:r>
          </a:p>
        </p:txBody>
      </p:sp>
      <p:sp>
        <p:nvSpPr>
          <p:cNvPr id="2" name="Date Placeholder 1"/>
          <p:cNvSpPr>
            <a:spLocks noGrp="1"/>
          </p:cNvSpPr>
          <p:nvPr>
            <p:ph type="dt" sz="half" idx="10"/>
          </p:nvPr>
        </p:nvSpPr>
        <p:spPr/>
        <p:txBody>
          <a:bodyPr/>
          <a:lstStyle/>
          <a:p>
            <a:fld id="{547B305F-7B25-FA4E-8F25-1DCD1FAA8AAC}" type="datetime4">
              <a:rPr lang="en-US" smtClean="0"/>
              <a:pPr/>
              <a:t>January 14, 2021</a:t>
            </a:fld>
            <a:endParaRPr lang="en-US"/>
          </a:p>
        </p:txBody>
      </p:sp>
      <p:sp>
        <p:nvSpPr>
          <p:cNvPr id="7" name="TextBox 6"/>
          <p:cNvSpPr txBox="1"/>
          <p:nvPr/>
        </p:nvSpPr>
        <p:spPr>
          <a:xfrm>
            <a:off x="2057400" y="6096000"/>
            <a:ext cx="5574626" cy="369332"/>
          </a:xfrm>
          <a:prstGeom prst="rect">
            <a:avLst/>
          </a:prstGeom>
          <a:noFill/>
        </p:spPr>
        <p:txBody>
          <a:bodyPr wrap="none" rtlCol="0">
            <a:spAutoFit/>
          </a:bodyPr>
          <a:lstStyle/>
          <a:p>
            <a:r>
              <a:rPr lang="en-US" dirty="0"/>
              <a:t>Unpublished                                                               Published</a:t>
            </a:r>
          </a:p>
        </p:txBody>
      </p:sp>
      <p:sp>
        <p:nvSpPr>
          <p:cNvPr id="8" name="TextBox 7"/>
          <p:cNvSpPr txBox="1"/>
          <p:nvPr/>
        </p:nvSpPr>
        <p:spPr>
          <a:xfrm>
            <a:off x="990600" y="1600200"/>
            <a:ext cx="1090563" cy="461665"/>
          </a:xfrm>
          <a:prstGeom prst="rect">
            <a:avLst/>
          </a:prstGeom>
          <a:noFill/>
        </p:spPr>
        <p:txBody>
          <a:bodyPr wrap="none" rtlCol="0">
            <a:spAutoFit/>
          </a:bodyPr>
          <a:lstStyle/>
          <a:p>
            <a:r>
              <a:rPr lang="en-US" dirty="0"/>
              <a:t>Factual</a:t>
            </a:r>
          </a:p>
        </p:txBody>
      </p:sp>
      <p:sp>
        <p:nvSpPr>
          <p:cNvPr id="9" name="TextBox 8"/>
          <p:cNvSpPr txBox="1"/>
          <p:nvPr/>
        </p:nvSpPr>
        <p:spPr>
          <a:xfrm>
            <a:off x="914400" y="5486400"/>
            <a:ext cx="1227169" cy="461665"/>
          </a:xfrm>
          <a:prstGeom prst="rect">
            <a:avLst/>
          </a:prstGeom>
          <a:noFill/>
        </p:spPr>
        <p:txBody>
          <a:bodyPr wrap="none" rtlCol="0">
            <a:spAutoFit/>
          </a:bodyPr>
          <a:lstStyle/>
          <a:p>
            <a:r>
              <a:rPr lang="en-US" dirty="0"/>
              <a:t>Creative</a:t>
            </a:r>
          </a:p>
        </p:txBody>
      </p:sp>
      <p:cxnSp>
        <p:nvCxnSpPr>
          <p:cNvPr id="11" name="Straight Connector 10"/>
          <p:cNvCxnSpPr>
            <a:stCxn id="8" idx="2"/>
            <a:endCxn id="9" idx="0"/>
          </p:cNvCxnSpPr>
          <p:nvPr/>
        </p:nvCxnSpPr>
        <p:spPr bwMode="auto">
          <a:xfrm flipH="1">
            <a:off x="1527985" y="2061865"/>
            <a:ext cx="7897" cy="342453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flipH="1">
            <a:off x="3810000" y="6324600"/>
            <a:ext cx="243840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12" name="Rectangle 11"/>
          <p:cNvSpPr/>
          <p:nvPr/>
        </p:nvSpPr>
        <p:spPr bwMode="auto">
          <a:xfrm>
            <a:off x="2133600" y="1600200"/>
            <a:ext cx="5410200" cy="4419600"/>
          </a:xfrm>
          <a:prstGeom prst="rect">
            <a:avLst/>
          </a:prstGeom>
          <a:gradFill flip="none" rotWithShape="1">
            <a:gsLst>
              <a:gs pos="0">
                <a:schemeClr val="tx1"/>
              </a:gs>
              <a:gs pos="100000">
                <a:srgbClr val="FFFFFF"/>
              </a:gs>
            </a:gsLst>
            <a:lin ang="18720000" scaled="0"/>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340740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2770174" cy="783637"/>
          </a:xfrm>
        </p:spPr>
        <p:txBody>
          <a:bodyPr>
            <a:normAutofit/>
          </a:bodyPr>
          <a:lstStyle/>
          <a:p>
            <a:r>
              <a:rPr lang="en-US" sz="2400" dirty="0"/>
              <a:t>Factor 4:  Markets</a:t>
            </a:r>
          </a:p>
        </p:txBody>
      </p:sp>
      <p:sp>
        <p:nvSpPr>
          <p:cNvPr id="3" name="Oval 2"/>
          <p:cNvSpPr/>
          <p:nvPr/>
        </p:nvSpPr>
        <p:spPr>
          <a:xfrm>
            <a:off x="2467266" y="458212"/>
            <a:ext cx="5942885" cy="5941575"/>
          </a:xfrm>
          <a:prstGeom prst="ellipse">
            <a:avLst/>
          </a:prstGeom>
          <a:solidFill>
            <a:srgbClr val="FFDCDF"/>
          </a:solidFill>
          <a:ln w="19050" cmpd="sng">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p:cNvSpPr/>
          <p:nvPr/>
        </p:nvSpPr>
        <p:spPr>
          <a:xfrm>
            <a:off x="2808288" y="800100"/>
            <a:ext cx="5257800" cy="5257800"/>
          </a:xfrm>
          <a:prstGeom prst="ellipse">
            <a:avLst/>
          </a:prstGeom>
          <a:solidFill>
            <a:srgbClr val="FFBDC2"/>
          </a:solidFill>
          <a:ln w="19050" cmpd="sng">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3151188" y="1143000"/>
            <a:ext cx="4572000" cy="4572000"/>
          </a:xfrm>
          <a:prstGeom prst="ellipse">
            <a:avLst/>
          </a:prstGeom>
          <a:solidFill>
            <a:srgbClr val="FFA4A3"/>
          </a:solidFill>
          <a:ln w="19050" cmpd="sng">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3494088" y="1485900"/>
            <a:ext cx="3886200" cy="3886200"/>
          </a:xfrm>
          <a:prstGeom prst="ellipse">
            <a:avLst/>
          </a:prstGeom>
          <a:solidFill>
            <a:srgbClr val="FF8891"/>
          </a:solid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3836988" y="1828800"/>
            <a:ext cx="3200400" cy="3200400"/>
          </a:xfrm>
          <a:prstGeom prst="ellipse">
            <a:avLst/>
          </a:prstGeom>
          <a:solidFill>
            <a:srgbClr val="FF6D7A"/>
          </a:solidFill>
          <a:ln w="19050" cmpd="sng">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4179888" y="2171700"/>
            <a:ext cx="2514600" cy="2514600"/>
          </a:xfrm>
          <a:prstGeom prst="ellipse">
            <a:avLst/>
          </a:prstGeom>
          <a:solidFill>
            <a:srgbClr val="FF3F4B"/>
          </a:solidFill>
          <a:ln w="19050" cmpd="sng">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4522788" y="2514600"/>
            <a:ext cx="1828800" cy="1828800"/>
          </a:xfrm>
          <a:prstGeom prst="ellipse">
            <a:avLst/>
          </a:prstGeom>
          <a:solidFill>
            <a:srgbClr val="FF0806"/>
          </a:solidFill>
          <a:ln w="19050" cmpd="sng">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4960746" y="3245813"/>
            <a:ext cx="1039643" cy="400110"/>
          </a:xfrm>
          <a:prstGeom prst="rect">
            <a:avLst/>
          </a:prstGeom>
          <a:noFill/>
        </p:spPr>
        <p:txBody>
          <a:bodyPr wrap="none" rtlCol="0">
            <a:spAutoFit/>
          </a:bodyPr>
          <a:lstStyle/>
          <a:p>
            <a:r>
              <a:rPr lang="en-US" sz="2000" dirty="0"/>
              <a:t>Existing</a:t>
            </a:r>
          </a:p>
        </p:txBody>
      </p:sp>
      <p:sp>
        <p:nvSpPr>
          <p:cNvPr id="11" name="TextBox 10"/>
          <p:cNvSpPr txBox="1"/>
          <p:nvPr/>
        </p:nvSpPr>
        <p:spPr>
          <a:xfrm>
            <a:off x="4359528" y="430768"/>
            <a:ext cx="2485601" cy="400110"/>
          </a:xfrm>
          <a:prstGeom prst="rect">
            <a:avLst/>
          </a:prstGeom>
          <a:noFill/>
        </p:spPr>
        <p:txBody>
          <a:bodyPr wrap="none" rtlCol="0">
            <a:spAutoFit/>
          </a:bodyPr>
          <a:lstStyle/>
          <a:p>
            <a:r>
              <a:rPr lang="en-US" sz="2000" dirty="0"/>
              <a:t>Anyone willing to pay</a:t>
            </a:r>
          </a:p>
        </p:txBody>
      </p:sp>
      <p:sp>
        <p:nvSpPr>
          <p:cNvPr id="12" name="TextBox 11"/>
          <p:cNvSpPr txBox="1"/>
          <p:nvPr/>
        </p:nvSpPr>
        <p:spPr>
          <a:xfrm>
            <a:off x="4527426" y="800100"/>
            <a:ext cx="2148470" cy="400110"/>
          </a:xfrm>
          <a:prstGeom prst="rect">
            <a:avLst/>
          </a:prstGeom>
          <a:noFill/>
        </p:spPr>
        <p:txBody>
          <a:bodyPr wrap="none" rtlCol="0">
            <a:spAutoFit/>
          </a:bodyPr>
          <a:lstStyle/>
          <a:p>
            <a:r>
              <a:rPr lang="en-US" sz="2000" dirty="0"/>
              <a:t>P willing to license</a:t>
            </a:r>
          </a:p>
        </p:txBody>
      </p:sp>
      <p:sp>
        <p:nvSpPr>
          <p:cNvPr id="13" name="TextBox 12"/>
          <p:cNvSpPr txBox="1"/>
          <p:nvPr/>
        </p:nvSpPr>
        <p:spPr>
          <a:xfrm>
            <a:off x="4597809" y="1155468"/>
            <a:ext cx="2005828" cy="400110"/>
          </a:xfrm>
          <a:prstGeom prst="rect">
            <a:avLst/>
          </a:prstGeom>
          <a:noFill/>
        </p:spPr>
        <p:txBody>
          <a:bodyPr wrap="none" rtlCol="0">
            <a:spAutoFit/>
          </a:bodyPr>
          <a:lstStyle/>
          <a:p>
            <a:r>
              <a:rPr lang="en-US" sz="2000" dirty="0"/>
              <a:t>P likely to license</a:t>
            </a:r>
          </a:p>
        </p:txBody>
      </p:sp>
      <p:sp>
        <p:nvSpPr>
          <p:cNvPr id="14" name="TextBox 13"/>
          <p:cNvSpPr txBox="1"/>
          <p:nvPr/>
        </p:nvSpPr>
        <p:spPr>
          <a:xfrm>
            <a:off x="4798676" y="1841689"/>
            <a:ext cx="1315159" cy="400110"/>
          </a:xfrm>
          <a:prstGeom prst="rect">
            <a:avLst/>
          </a:prstGeom>
          <a:noFill/>
        </p:spPr>
        <p:txBody>
          <a:bodyPr wrap="none" rtlCol="0">
            <a:spAutoFit/>
          </a:bodyPr>
          <a:lstStyle/>
          <a:p>
            <a:r>
              <a:rPr lang="en-US" sz="2000" dirty="0"/>
              <a:t>Traditional</a:t>
            </a:r>
          </a:p>
        </p:txBody>
      </p:sp>
      <p:sp>
        <p:nvSpPr>
          <p:cNvPr id="15" name="TextBox 14"/>
          <p:cNvSpPr txBox="1"/>
          <p:nvPr/>
        </p:nvSpPr>
        <p:spPr>
          <a:xfrm>
            <a:off x="4585021" y="2177144"/>
            <a:ext cx="1993805" cy="400110"/>
          </a:xfrm>
          <a:prstGeom prst="rect">
            <a:avLst/>
          </a:prstGeom>
          <a:noFill/>
        </p:spPr>
        <p:txBody>
          <a:bodyPr wrap="none" rtlCol="0">
            <a:spAutoFit/>
          </a:bodyPr>
          <a:lstStyle/>
          <a:p>
            <a:r>
              <a:rPr lang="en-US" sz="2000" dirty="0"/>
              <a:t>Likely to develop</a:t>
            </a:r>
          </a:p>
        </p:txBody>
      </p:sp>
      <p:sp>
        <p:nvSpPr>
          <p:cNvPr id="16" name="TextBox 15"/>
          <p:cNvSpPr txBox="1"/>
          <p:nvPr/>
        </p:nvSpPr>
        <p:spPr>
          <a:xfrm>
            <a:off x="4798676" y="1472357"/>
            <a:ext cx="1366881" cy="400110"/>
          </a:xfrm>
          <a:prstGeom prst="rect">
            <a:avLst/>
          </a:prstGeom>
          <a:noFill/>
        </p:spPr>
        <p:txBody>
          <a:bodyPr wrap="none" rtlCol="0">
            <a:spAutoFit/>
          </a:bodyPr>
          <a:lstStyle/>
          <a:p>
            <a:r>
              <a:rPr lang="en-US" sz="2000" dirty="0"/>
              <a:t>Reasonable</a:t>
            </a:r>
          </a:p>
        </p:txBody>
      </p:sp>
      <p:sp>
        <p:nvSpPr>
          <p:cNvPr id="17" name="Footer Placeholder 3"/>
          <p:cNvSpPr>
            <a:spLocks noGrp="1"/>
          </p:cNvSpPr>
          <p:nvPr>
            <p:ph type="ftr" sz="quarter" idx="11"/>
          </p:nvPr>
        </p:nvSpPr>
        <p:spPr>
          <a:xfrm>
            <a:off x="1136645" y="6556572"/>
            <a:ext cx="6870709" cy="308564"/>
          </a:xfrm>
        </p:spPr>
        <p:txBody>
          <a:bodyPr/>
          <a:lstStyle/>
          <a:p>
            <a:r>
              <a:rPr lang="en-US" sz="1000" dirty="0"/>
              <a:t>© 2014, William Fisher.  This work is licensed under the Creative Commons Attribution-</a:t>
            </a:r>
            <a:r>
              <a:rPr lang="en-US" sz="1000" dirty="0" err="1"/>
              <a:t>NonCommercial</a:t>
            </a:r>
            <a:r>
              <a:rPr lang="en-US" sz="1000" dirty="0"/>
              <a:t>-</a:t>
            </a:r>
            <a:r>
              <a:rPr lang="en-US" sz="1000" dirty="0" err="1"/>
              <a:t>ShareAlike</a:t>
            </a:r>
            <a:r>
              <a:rPr lang="en-US" sz="1000" dirty="0"/>
              <a:t> 2.5 License.</a:t>
            </a:r>
          </a:p>
        </p:txBody>
      </p:sp>
    </p:spTree>
    <p:extLst>
      <p:ext uri="{BB962C8B-B14F-4D97-AF65-F5344CB8AC3E}">
        <p14:creationId xmlns:p14="http://schemas.microsoft.com/office/powerpoint/2010/main" val="3893196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ED6463-D7E0-0142-9782-BF04CB86A009}"/>
              </a:ext>
            </a:extLst>
          </p:cNvPr>
          <p:cNvSpPr>
            <a:spLocks noGrp="1"/>
          </p:cNvSpPr>
          <p:nvPr>
            <p:ph idx="1"/>
          </p:nvPr>
        </p:nvSpPr>
        <p:spPr/>
        <p:txBody>
          <a:bodyPr>
            <a:normAutofit/>
          </a:bodyPr>
          <a:lstStyle/>
          <a:p>
            <a:pPr marL="0" indent="0">
              <a:buNone/>
            </a:pPr>
            <a:r>
              <a:rPr lang="en-US" sz="1800" dirty="0"/>
              <a:t>The following images appear in the background of the 9th lecture in the </a:t>
            </a:r>
            <a:r>
              <a:rPr lang="en-US" sz="1800" dirty="0" err="1"/>
              <a:t>CopyrightX</a:t>
            </a:r>
            <a:r>
              <a:rPr lang="en-US" sz="1800" dirty="0"/>
              <a:t> lecture series. A recording of the lecture itself is available at http://</a:t>
            </a:r>
            <a:r>
              <a:rPr lang="en-US" sz="1800" dirty="0" err="1"/>
              <a:t>ipxcourses.org</a:t>
            </a:r>
            <a:r>
              <a:rPr lang="en-US" sz="1800" dirty="0"/>
              <a:t>/lectures/. Removed from their original context, the images will not make much sense. The function of this collection of images is to enable persons who have already watched the lecture to review the material it contains. </a:t>
            </a:r>
          </a:p>
          <a:p>
            <a:pPr marL="0" indent="0">
              <a:buNone/>
            </a:pPr>
            <a:endParaRPr lang="en-US" sz="1800" dirty="0"/>
          </a:p>
          <a:p>
            <a:pPr marL="0" indent="0">
              <a:buNone/>
            </a:pPr>
            <a:r>
              <a:rPr lang="en-US" sz="1800" dirty="0"/>
              <a:t>The terms on which these materials may be used or modified are available at http://</a:t>
            </a:r>
            <a:r>
              <a:rPr lang="en-US" sz="1800" dirty="0" err="1"/>
              <a:t>ipxcourses.org</a:t>
            </a:r>
            <a:r>
              <a:rPr lang="en-US" sz="1800" dirty="0"/>
              <a:t>. </a:t>
            </a:r>
          </a:p>
          <a:p>
            <a:endParaRPr lang="en-US" sz="1800" dirty="0"/>
          </a:p>
        </p:txBody>
      </p:sp>
    </p:spTree>
    <p:extLst>
      <p:ext uri="{BB962C8B-B14F-4D97-AF65-F5344CB8AC3E}">
        <p14:creationId xmlns:p14="http://schemas.microsoft.com/office/powerpoint/2010/main" val="4157386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ChangeArrowheads="1"/>
          </p:cNvSpPr>
          <p:nvPr>
            <p:ph type="title"/>
          </p:nvPr>
        </p:nvSpPr>
        <p:spPr>
          <a:xfrm>
            <a:off x="685800" y="152400"/>
            <a:ext cx="7772400" cy="685800"/>
          </a:xfrm>
        </p:spPr>
        <p:txBody>
          <a:bodyPr/>
          <a:lstStyle/>
          <a:p>
            <a:r>
              <a:rPr lang="en-US" dirty="0"/>
              <a:t>Fair Use Factors</a:t>
            </a:r>
          </a:p>
        </p:txBody>
      </p:sp>
      <p:sp>
        <p:nvSpPr>
          <p:cNvPr id="380963" name="Text Box 35"/>
          <p:cNvSpPr txBox="1">
            <a:spLocks noChangeArrowheads="1"/>
          </p:cNvSpPr>
          <p:nvPr/>
        </p:nvSpPr>
        <p:spPr bwMode="auto">
          <a:xfrm>
            <a:off x="4343400" y="6019800"/>
            <a:ext cx="3880289" cy="523220"/>
          </a:xfrm>
          <a:prstGeom prst="rect">
            <a:avLst/>
          </a:prstGeom>
          <a:noFill/>
          <a:ln w="12700">
            <a:noFill/>
            <a:miter lim="800000"/>
            <a:headEnd/>
            <a:tailEnd/>
          </a:ln>
        </p:spPr>
        <p:txBody>
          <a:bodyPr wrap="none">
            <a:prstTxWarp prst="textNoShape">
              <a:avLst/>
            </a:prstTxWarp>
            <a:spAutoFit/>
          </a:bodyPr>
          <a:lstStyle/>
          <a:p>
            <a:r>
              <a:rPr lang="en-US" sz="2800" dirty="0">
                <a:sym typeface="Symbol" pitchFamily="-108" charset="2"/>
              </a:rPr>
              <a:t>Fair	      Unfair       Fair</a:t>
            </a:r>
          </a:p>
        </p:txBody>
      </p:sp>
      <p:sp>
        <p:nvSpPr>
          <p:cNvPr id="2" name="TextBox 1"/>
          <p:cNvSpPr txBox="1"/>
          <p:nvPr/>
        </p:nvSpPr>
        <p:spPr>
          <a:xfrm>
            <a:off x="1464343" y="838200"/>
            <a:ext cx="6215313" cy="461665"/>
          </a:xfrm>
          <a:prstGeom prst="rect">
            <a:avLst/>
          </a:prstGeom>
          <a:noFill/>
        </p:spPr>
        <p:txBody>
          <a:bodyPr wrap="none" rtlCol="0">
            <a:spAutoFit/>
          </a:bodyPr>
          <a:lstStyle/>
          <a:p>
            <a:r>
              <a:rPr lang="en-US" dirty="0">
                <a:solidFill>
                  <a:srgbClr val="008000"/>
                </a:solidFill>
              </a:rPr>
              <a:t>Green</a:t>
            </a:r>
            <a:r>
              <a:rPr lang="en-US" dirty="0"/>
              <a:t> = favors fairness; </a:t>
            </a:r>
            <a:r>
              <a:rPr lang="en-US" dirty="0">
                <a:solidFill>
                  <a:srgbClr val="FF0000"/>
                </a:solidFill>
              </a:rPr>
              <a:t>Red</a:t>
            </a:r>
            <a:r>
              <a:rPr lang="en-US" dirty="0"/>
              <a:t> = disfavors fairness</a:t>
            </a:r>
          </a:p>
        </p:txBody>
      </p:sp>
      <p:graphicFrame>
        <p:nvGraphicFramePr>
          <p:cNvPr id="6" name="Group 3"/>
          <p:cNvGraphicFramePr>
            <a:graphicFrameLocks noGrp="1"/>
          </p:cNvGraphicFramePr>
          <p:nvPr>
            <p:extLst>
              <p:ext uri="{D42A27DB-BD31-4B8C-83A1-F6EECF244321}">
                <p14:modId xmlns:p14="http://schemas.microsoft.com/office/powerpoint/2010/main" val="8783708"/>
              </p:ext>
            </p:extLst>
          </p:nvPr>
        </p:nvGraphicFramePr>
        <p:xfrm>
          <a:off x="457200" y="1397000"/>
          <a:ext cx="8458200" cy="4592320"/>
        </p:xfrm>
        <a:graphic>
          <a:graphicData uri="http://schemas.openxmlformats.org/drawingml/2006/table">
            <a:tbl>
              <a:tblPr/>
              <a:tblGrid>
                <a:gridCol w="3802063">
                  <a:extLst>
                    <a:ext uri="{9D8B030D-6E8A-4147-A177-3AD203B41FA5}">
                      <a16:colId xmlns:a16="http://schemas.microsoft.com/office/drawing/2014/main" val="20000"/>
                    </a:ext>
                  </a:extLst>
                </a:gridCol>
                <a:gridCol w="1455737">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tblGrid>
              <a:tr h="812800">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108" charset="2"/>
                        <a:buNone/>
                        <a:tabLst/>
                      </a:pPr>
                      <a:endParaRPr kumimoji="1" lang="en-US" sz="2800" b="0" i="0" u="none" strike="noStrike" cap="none" normalizeH="0" baseline="0">
                        <a:ln>
                          <a:noFill/>
                        </a:ln>
                        <a:solidFill>
                          <a:schemeClr val="tx1"/>
                        </a:solidFill>
                        <a:effectLst/>
                        <a:latin typeface="Times New Roman" pitchFamily="-10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108" charset="2"/>
                        <a:buNone/>
                        <a:tabLst/>
                      </a:pPr>
                      <a:r>
                        <a:rPr kumimoji="1" lang="en-US" sz="2800" b="0" i="0" u="none" strike="noStrike" cap="none" normalizeH="0" baseline="0">
                          <a:ln>
                            <a:noFill/>
                          </a:ln>
                          <a:solidFill>
                            <a:schemeClr val="tx1"/>
                          </a:solidFill>
                          <a:effectLst/>
                          <a:latin typeface="Times New Roman" pitchFamily="-108" charset="0"/>
                        </a:rPr>
                        <a:t>Sony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108" charset="2"/>
                        <a:buNone/>
                        <a:tabLst/>
                      </a:pPr>
                      <a:r>
                        <a:rPr kumimoji="1" lang="en-US" sz="2800" b="0" i="0" u="none" strike="noStrike" cap="none" normalizeH="0" baseline="0">
                          <a:ln>
                            <a:noFill/>
                          </a:ln>
                          <a:solidFill>
                            <a:schemeClr val="tx1"/>
                          </a:solidFill>
                          <a:effectLst/>
                          <a:latin typeface="Times New Roman" pitchFamily="-108" charset="0"/>
                        </a:rPr>
                        <a:t>Harper &amp; Row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108" charset="2"/>
                        <a:buNone/>
                        <a:tabLst/>
                      </a:pPr>
                      <a:r>
                        <a:rPr kumimoji="1" lang="en-US" sz="2800" b="0" i="0" u="none" strike="noStrike" cap="none" normalizeH="0" baseline="0">
                          <a:ln>
                            <a:noFill/>
                          </a:ln>
                          <a:solidFill>
                            <a:schemeClr val="tx1"/>
                          </a:solidFill>
                          <a:effectLst/>
                          <a:latin typeface="Times New Roman" pitchFamily="-108" charset="0"/>
                        </a:rPr>
                        <a:t>Campbell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12800">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108" charset="2"/>
                        <a:buNone/>
                        <a:tabLst/>
                      </a:pPr>
                      <a:r>
                        <a:rPr kumimoji="1" lang="en-US" sz="2800" b="0" i="0" u="none" strike="noStrike" cap="none" normalizeH="0" baseline="0">
                          <a:ln>
                            <a:noFill/>
                          </a:ln>
                          <a:solidFill>
                            <a:schemeClr val="tx1"/>
                          </a:solidFill>
                          <a:effectLst/>
                          <a:latin typeface="Times New Roman" pitchFamily="-108" charset="0"/>
                        </a:rPr>
                        <a:t>1. Purpose and character of defendant’s use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108" charset="2"/>
                        <a:buNone/>
                        <a:tabLst/>
                      </a:pPr>
                      <a:r>
                        <a:rPr kumimoji="1" lang="en-US" sz="2800" b="0" i="0" u="none" strike="noStrike" cap="none" normalizeH="0" baseline="0">
                          <a:ln>
                            <a:noFill/>
                          </a:ln>
                          <a:solidFill>
                            <a:srgbClr val="0D8B19"/>
                          </a:solidFill>
                          <a:effectLst/>
                          <a:latin typeface="Times New Roman" pitchFamily="-108" charset="0"/>
                          <a:sym typeface="Wingdings" pitchFamily="-108" charset="2"/>
                        </a:rPr>
                        <a:t></a:t>
                      </a:r>
                      <a:endParaRPr kumimoji="1" lang="en-US" sz="2800" b="0" i="0" u="none" strike="noStrike" cap="none" normalizeH="0" baseline="0">
                        <a:ln>
                          <a:noFill/>
                        </a:ln>
                        <a:solidFill>
                          <a:srgbClr val="0D8B19"/>
                        </a:solidFill>
                        <a:effectLst/>
                        <a:latin typeface="Times New Roman" pitchFamily="-10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108" charset="2"/>
                        <a:buNone/>
                        <a:tabLst/>
                      </a:pPr>
                      <a:r>
                        <a:rPr kumimoji="1" lang="en-US" sz="2800" b="0" i="0" u="none" strike="noStrike" cap="none" normalizeH="0" baseline="0">
                          <a:ln>
                            <a:noFill/>
                          </a:ln>
                          <a:solidFill>
                            <a:srgbClr val="FF0000"/>
                          </a:solidFill>
                          <a:effectLst/>
                          <a:latin typeface="Times New Roman" pitchFamily="-108" charset="0"/>
                          <a:sym typeface="Wingdings" pitchFamily="-108" charset="2"/>
                        </a:rPr>
                        <a:t></a:t>
                      </a:r>
                      <a:endParaRPr kumimoji="1" lang="en-US" sz="2800" b="0" i="0" u="none" strike="noStrike" cap="none" normalizeH="0" baseline="0">
                        <a:ln>
                          <a:noFill/>
                        </a:ln>
                        <a:solidFill>
                          <a:srgbClr val="FF0000"/>
                        </a:solidFill>
                        <a:effectLst/>
                        <a:latin typeface="Times New Roman" pitchFamily="-10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108" charset="2"/>
                        <a:buNone/>
                        <a:tabLst/>
                      </a:pPr>
                      <a:r>
                        <a:rPr kumimoji="1" lang="en-US" sz="2800" b="0" i="0" u="none" strike="noStrike" cap="none" normalizeH="0" baseline="0">
                          <a:ln>
                            <a:noFill/>
                          </a:ln>
                          <a:solidFill>
                            <a:srgbClr val="0D8B19"/>
                          </a:solidFill>
                          <a:effectLst/>
                          <a:latin typeface="Times New Roman" pitchFamily="-108" charset="0"/>
                          <a:sym typeface="Wingdings" pitchFamily="-108" charset="2"/>
                        </a:rPr>
                        <a:t></a:t>
                      </a:r>
                      <a:endParaRPr kumimoji="1" lang="en-US" sz="2800" b="0" i="0" u="none" strike="noStrike" cap="none" normalizeH="0" baseline="0">
                        <a:ln>
                          <a:noFill/>
                        </a:ln>
                        <a:solidFill>
                          <a:srgbClr val="0D8B19"/>
                        </a:solidFill>
                        <a:effectLst/>
                        <a:latin typeface="Times New Roman" pitchFamily="-10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12800">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108" charset="2"/>
                        <a:buNone/>
                        <a:tabLst/>
                      </a:pPr>
                      <a:r>
                        <a:rPr kumimoji="1" lang="en-US" sz="2800" b="0" i="0" u="none" strike="noStrike" cap="none" normalizeH="0" baseline="0">
                          <a:ln>
                            <a:noFill/>
                          </a:ln>
                          <a:solidFill>
                            <a:schemeClr val="tx1"/>
                          </a:solidFill>
                          <a:effectLst/>
                          <a:latin typeface="Times New Roman" pitchFamily="-108" charset="0"/>
                        </a:rPr>
                        <a:t>2. Nature of copyrighted work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108" charset="2"/>
                        <a:buNone/>
                        <a:tabLst/>
                      </a:pPr>
                      <a:endParaRPr kumimoji="1" lang="en-US" sz="2800" b="0" i="0" u="none" strike="noStrike" cap="none" normalizeH="0" baseline="0" dirty="0">
                        <a:ln>
                          <a:noFill/>
                        </a:ln>
                        <a:solidFill>
                          <a:srgbClr val="FF0000"/>
                        </a:solidFill>
                        <a:effectLst/>
                        <a:latin typeface="Times New Roman" pitchFamily="-10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108" charset="2"/>
                        <a:buNone/>
                        <a:tabLst/>
                      </a:pPr>
                      <a:r>
                        <a:rPr kumimoji="1" lang="en-US" sz="2800" b="0" i="0" u="none" strike="noStrike" cap="none" normalizeH="0" baseline="0">
                          <a:ln>
                            <a:noFill/>
                          </a:ln>
                          <a:solidFill>
                            <a:srgbClr val="FF0000"/>
                          </a:solidFill>
                          <a:effectLst/>
                          <a:latin typeface="Times New Roman" pitchFamily="-108" charset="0"/>
                          <a:sym typeface="Wingdings" pitchFamily="-108" charset="2"/>
                        </a:rPr>
                        <a:t></a:t>
                      </a:r>
                      <a:endParaRPr kumimoji="1" lang="en-US" sz="2800" b="0" i="0" u="none" strike="noStrike" cap="none" normalizeH="0" baseline="0">
                        <a:ln>
                          <a:noFill/>
                        </a:ln>
                        <a:solidFill>
                          <a:srgbClr val="FF0000"/>
                        </a:solidFill>
                        <a:effectLst/>
                        <a:latin typeface="Times New Roman" pitchFamily="-10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108" charset="2"/>
                        <a:buNone/>
                        <a:tabLst/>
                      </a:pPr>
                      <a:r>
                        <a:rPr kumimoji="1" lang="en-US" sz="2800" b="0" i="0" u="none" strike="noStrike" cap="none" normalizeH="0" baseline="0">
                          <a:ln>
                            <a:noFill/>
                          </a:ln>
                          <a:solidFill>
                            <a:srgbClr val="FF0000"/>
                          </a:solidFill>
                          <a:effectLst/>
                          <a:latin typeface="Times New Roman" pitchFamily="-108" charset="0"/>
                          <a:sym typeface="Wingdings" pitchFamily="-108" charset="2"/>
                        </a:rPr>
                        <a:t></a:t>
                      </a:r>
                      <a:endParaRPr kumimoji="1" lang="en-US" sz="2800" b="0" i="0" u="none" strike="noStrike" cap="none" normalizeH="0" baseline="0">
                        <a:ln>
                          <a:noFill/>
                        </a:ln>
                        <a:solidFill>
                          <a:srgbClr val="FF0000"/>
                        </a:solidFill>
                        <a:effectLst/>
                        <a:latin typeface="Times New Roman" pitchFamily="-10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12800">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108" charset="2"/>
                        <a:buNone/>
                        <a:tabLst/>
                      </a:pPr>
                      <a:r>
                        <a:rPr kumimoji="1" lang="en-US" sz="2800" b="0" i="0" u="none" strike="noStrike" cap="none" normalizeH="0" baseline="0">
                          <a:ln>
                            <a:noFill/>
                          </a:ln>
                          <a:solidFill>
                            <a:schemeClr val="tx1"/>
                          </a:solidFill>
                          <a:effectLst/>
                          <a:latin typeface="Times New Roman" pitchFamily="-108" charset="0"/>
                        </a:rPr>
                        <a:t>3. Amount of copying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charset="2"/>
                        <a:buNone/>
                        <a:tabLst/>
                      </a:pPr>
                      <a:endParaRPr kumimoji="1" lang="en-US" sz="2800" b="0" i="0" u="none" strike="noStrike" cap="none" normalizeH="0" baseline="0" dirty="0">
                        <a:ln>
                          <a:noFill/>
                        </a:ln>
                        <a:solidFill>
                          <a:srgbClr val="FF0000"/>
                        </a:solidFill>
                        <a:effectLst/>
                        <a:latin typeface="Times New Roman" pitchFamily="-10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108" charset="2"/>
                        <a:buNone/>
                        <a:tabLst/>
                      </a:pPr>
                      <a:r>
                        <a:rPr kumimoji="1" lang="en-US" sz="2800" b="0" i="0" u="none" strike="noStrike" cap="none" normalizeH="0" baseline="0">
                          <a:ln>
                            <a:noFill/>
                          </a:ln>
                          <a:solidFill>
                            <a:srgbClr val="FF0000"/>
                          </a:solidFill>
                          <a:effectLst/>
                          <a:latin typeface="Times New Roman" pitchFamily="-108" charset="0"/>
                          <a:sym typeface="Wingdings" pitchFamily="-108" charset="2"/>
                        </a:rPr>
                        <a:t></a:t>
                      </a:r>
                      <a:endParaRPr kumimoji="1" lang="en-US" sz="2800" b="0" i="0" u="none" strike="noStrike" cap="none" normalizeH="0" baseline="0">
                        <a:ln>
                          <a:noFill/>
                        </a:ln>
                        <a:solidFill>
                          <a:srgbClr val="FF0000"/>
                        </a:solidFill>
                        <a:effectLst/>
                        <a:latin typeface="Times New Roman" pitchFamily="-10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108" charset="2"/>
                        <a:buNone/>
                        <a:tabLst/>
                      </a:pPr>
                      <a:endParaRPr kumimoji="1" lang="en-US" sz="2800" b="0" i="0" u="none" strike="noStrike" cap="none" normalizeH="0" baseline="0" dirty="0">
                        <a:ln>
                          <a:noFill/>
                        </a:ln>
                        <a:solidFill>
                          <a:srgbClr val="FF0000"/>
                        </a:solidFill>
                        <a:effectLst/>
                        <a:latin typeface="Times New Roman" pitchFamily="-10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12800">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108" charset="2"/>
                        <a:buNone/>
                        <a:tabLst/>
                      </a:pPr>
                      <a:r>
                        <a:rPr kumimoji="1" lang="en-US" sz="2800" b="0" i="0" u="none" strike="noStrike" cap="none" normalizeH="0" baseline="0">
                          <a:ln>
                            <a:noFill/>
                          </a:ln>
                          <a:solidFill>
                            <a:schemeClr val="tx1"/>
                          </a:solidFill>
                          <a:effectLst/>
                          <a:latin typeface="Times New Roman" pitchFamily="-108" charset="0"/>
                        </a:rPr>
                        <a:t>4. Impact on potential market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108" charset="2"/>
                        <a:buNone/>
                        <a:tabLst/>
                      </a:pPr>
                      <a:r>
                        <a:rPr kumimoji="1" lang="en-US" sz="2800" b="0" i="0" u="none" strike="noStrike" cap="none" normalizeH="0" baseline="0">
                          <a:ln>
                            <a:noFill/>
                          </a:ln>
                          <a:solidFill>
                            <a:srgbClr val="0D8B19"/>
                          </a:solidFill>
                          <a:effectLst/>
                          <a:latin typeface="Times New Roman" pitchFamily="-108" charset="0"/>
                          <a:sym typeface="Wingdings" pitchFamily="-108" charset="2"/>
                        </a:rPr>
                        <a:t></a:t>
                      </a:r>
                      <a:endParaRPr kumimoji="1" lang="en-US" sz="2800" b="0" i="0" u="none" strike="noStrike" cap="none" normalizeH="0" baseline="0">
                        <a:ln>
                          <a:noFill/>
                        </a:ln>
                        <a:solidFill>
                          <a:srgbClr val="0D8B19"/>
                        </a:solidFill>
                        <a:effectLst/>
                        <a:latin typeface="Times New Roman" pitchFamily="-10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108" charset="2"/>
                        <a:buNone/>
                        <a:tabLst/>
                      </a:pPr>
                      <a:r>
                        <a:rPr kumimoji="1" lang="en-US" sz="2800" b="0" i="0" u="none" strike="noStrike" cap="none" normalizeH="0" baseline="0">
                          <a:ln>
                            <a:noFill/>
                          </a:ln>
                          <a:solidFill>
                            <a:srgbClr val="FF0000"/>
                          </a:solidFill>
                          <a:effectLst/>
                          <a:latin typeface="Times New Roman" pitchFamily="-108" charset="0"/>
                          <a:sym typeface="Wingdings" pitchFamily="-108" charset="2"/>
                        </a:rPr>
                        <a:t></a:t>
                      </a:r>
                      <a:endParaRPr kumimoji="1" lang="en-US" sz="2800" b="0" i="0" u="none" strike="noStrike" cap="none" normalizeH="0" baseline="0">
                        <a:ln>
                          <a:noFill/>
                        </a:ln>
                        <a:solidFill>
                          <a:srgbClr val="FF0000"/>
                        </a:solidFill>
                        <a:effectLst/>
                        <a:latin typeface="Times New Roman" pitchFamily="-10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Monotype Sorts" pitchFamily="-108" charset="2"/>
                        <a:buNone/>
                        <a:tabLst/>
                      </a:pPr>
                      <a:r>
                        <a:rPr kumimoji="1" lang="en-US" sz="2800" b="0" i="0" u="none" strike="noStrike" cap="none" normalizeH="0" baseline="0" dirty="0">
                          <a:ln>
                            <a:noFill/>
                          </a:ln>
                          <a:solidFill>
                            <a:srgbClr val="0D8B19"/>
                          </a:solidFill>
                          <a:effectLst/>
                          <a:latin typeface="Times New Roman" pitchFamily="-108" charset="0"/>
                          <a:sym typeface="Wingdings" pitchFamily="-108" charset="2"/>
                        </a:rPr>
                        <a:t></a:t>
                      </a:r>
                      <a:endParaRPr kumimoji="1" lang="en-US" sz="2800" b="0" i="0" u="none" strike="noStrike" cap="none" normalizeH="0" baseline="0" dirty="0">
                        <a:ln>
                          <a:noFill/>
                        </a:ln>
                        <a:solidFill>
                          <a:srgbClr val="0D8B19"/>
                        </a:solidFill>
                        <a:effectLst/>
                        <a:latin typeface="Times New Roman" pitchFamily="-10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3" name="TextBox 2"/>
          <p:cNvSpPr txBox="1"/>
          <p:nvPr/>
        </p:nvSpPr>
        <p:spPr>
          <a:xfrm>
            <a:off x="4419600" y="4343400"/>
            <a:ext cx="1039167" cy="461665"/>
          </a:xfrm>
          <a:prstGeom prst="rect">
            <a:avLst/>
          </a:prstGeom>
          <a:noFill/>
        </p:spPr>
        <p:txBody>
          <a:bodyPr wrap="none" rtlCol="0">
            <a:spAutoFit/>
          </a:bodyPr>
          <a:lstStyle/>
          <a:p>
            <a:r>
              <a:rPr lang="en-US" dirty="0"/>
              <a:t>neutral</a:t>
            </a:r>
          </a:p>
        </p:txBody>
      </p:sp>
      <p:sp>
        <p:nvSpPr>
          <p:cNvPr id="7" name="TextBox 6"/>
          <p:cNvSpPr txBox="1"/>
          <p:nvPr/>
        </p:nvSpPr>
        <p:spPr>
          <a:xfrm>
            <a:off x="7543800" y="4343400"/>
            <a:ext cx="1039167" cy="461665"/>
          </a:xfrm>
          <a:prstGeom prst="rect">
            <a:avLst/>
          </a:prstGeom>
          <a:noFill/>
        </p:spPr>
        <p:txBody>
          <a:bodyPr wrap="none" rtlCol="0">
            <a:spAutoFit/>
          </a:bodyPr>
          <a:lstStyle/>
          <a:p>
            <a:r>
              <a:rPr lang="en-US" dirty="0"/>
              <a:t>neutral</a:t>
            </a:r>
          </a:p>
        </p:txBody>
      </p:sp>
    </p:spTree>
    <p:extLst>
      <p:ext uri="{BB962C8B-B14F-4D97-AF65-F5344CB8AC3E}">
        <p14:creationId xmlns:p14="http://schemas.microsoft.com/office/powerpoint/2010/main" val="3732536222"/>
      </p:ext>
    </p:extLst>
  </p:cSld>
  <p:clrMapOvr>
    <a:masterClrMapping/>
  </p:clrMapOvr>
  <p:transition spd="slow">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AutoShape 2"/>
          <p:cNvSpPr>
            <a:spLocks noChangeArrowheads="1"/>
          </p:cNvSpPr>
          <p:nvPr/>
        </p:nvSpPr>
        <p:spPr bwMode="auto">
          <a:xfrm>
            <a:off x="304800" y="1428750"/>
            <a:ext cx="1117600" cy="342900"/>
          </a:xfrm>
          <a:prstGeom prst="roundRect">
            <a:avLst>
              <a:gd name="adj" fmla="val 16667"/>
            </a:avLst>
          </a:prstGeom>
          <a:solidFill>
            <a:srgbClr val="3399FF"/>
          </a:solidFill>
          <a:ln w="9525">
            <a:solidFill>
              <a:schemeClr val="tx1"/>
            </a:solidFill>
            <a:round/>
            <a:headEnd/>
            <a:tailEnd/>
          </a:ln>
        </p:spPr>
        <p:txBody>
          <a:bodyPr wrap="none" anchor="ctr">
            <a:prstTxWarp prst="textNoShape">
              <a:avLst/>
            </a:prstTxWarp>
          </a:bodyPr>
          <a:lstStyle/>
          <a:p>
            <a:pPr algn="ctr" eaLnBrk="1" hangingPunct="1"/>
            <a:r>
              <a:rPr lang="en-US" sz="1600" b="1">
                <a:ea typeface="Arial" pitchFamily="-108" charset="0"/>
                <a:cs typeface="Arial" pitchFamily="-108" charset="0"/>
              </a:rPr>
              <a:t>Novelist</a:t>
            </a:r>
          </a:p>
        </p:txBody>
      </p:sp>
      <p:sp>
        <p:nvSpPr>
          <p:cNvPr id="65539" name="AutoShape 3"/>
          <p:cNvSpPr>
            <a:spLocks noChangeArrowheads="1"/>
          </p:cNvSpPr>
          <p:nvPr/>
        </p:nvSpPr>
        <p:spPr bwMode="auto">
          <a:xfrm>
            <a:off x="2438400" y="457200"/>
            <a:ext cx="1016000" cy="285750"/>
          </a:xfrm>
          <a:prstGeom prst="roundRect">
            <a:avLst>
              <a:gd name="adj" fmla="val 16667"/>
            </a:avLst>
          </a:prstGeom>
          <a:solidFill>
            <a:srgbClr val="3399FF"/>
          </a:solidFill>
          <a:ln w="9525">
            <a:solidFill>
              <a:schemeClr val="tx1"/>
            </a:solidFill>
            <a:round/>
            <a:headEnd/>
            <a:tailEnd/>
          </a:ln>
        </p:spPr>
        <p:txBody>
          <a:bodyPr wrap="none" anchor="ctr">
            <a:prstTxWarp prst="textNoShape">
              <a:avLst/>
            </a:prstTxWarp>
          </a:bodyPr>
          <a:lstStyle/>
          <a:p>
            <a:pPr algn="ctr" eaLnBrk="1" hangingPunct="1"/>
            <a:r>
              <a:rPr lang="en-US" sz="1600" b="1">
                <a:ea typeface="Arial" pitchFamily="-108" charset="0"/>
                <a:cs typeface="Arial" pitchFamily="-108" charset="0"/>
              </a:rPr>
              <a:t>Actors</a:t>
            </a:r>
          </a:p>
        </p:txBody>
      </p:sp>
      <p:sp>
        <p:nvSpPr>
          <p:cNvPr id="65540" name="AutoShape 4"/>
          <p:cNvSpPr>
            <a:spLocks noChangeArrowheads="1"/>
          </p:cNvSpPr>
          <p:nvPr/>
        </p:nvSpPr>
        <p:spPr bwMode="auto">
          <a:xfrm>
            <a:off x="1117600" y="914400"/>
            <a:ext cx="1625600" cy="342900"/>
          </a:xfrm>
          <a:prstGeom prst="roundRect">
            <a:avLst>
              <a:gd name="adj" fmla="val 16667"/>
            </a:avLst>
          </a:prstGeom>
          <a:solidFill>
            <a:srgbClr val="3399FF"/>
          </a:solidFill>
          <a:ln w="9525">
            <a:solidFill>
              <a:schemeClr val="tx1"/>
            </a:solidFill>
            <a:round/>
            <a:headEnd/>
            <a:tailEnd/>
          </a:ln>
        </p:spPr>
        <p:txBody>
          <a:bodyPr wrap="none" anchor="ctr">
            <a:prstTxWarp prst="textNoShape">
              <a:avLst/>
            </a:prstTxWarp>
          </a:bodyPr>
          <a:lstStyle/>
          <a:p>
            <a:pPr algn="ctr" eaLnBrk="1" hangingPunct="1"/>
            <a:r>
              <a:rPr lang="en-US" sz="1600" b="1">
                <a:ea typeface="Arial" pitchFamily="-108" charset="0"/>
                <a:cs typeface="Arial" pitchFamily="-108" charset="0"/>
              </a:rPr>
              <a:t>Screenwriters</a:t>
            </a:r>
          </a:p>
        </p:txBody>
      </p:sp>
      <p:sp>
        <p:nvSpPr>
          <p:cNvPr id="65541" name="AutoShape 5"/>
          <p:cNvSpPr>
            <a:spLocks noChangeArrowheads="1"/>
          </p:cNvSpPr>
          <p:nvPr/>
        </p:nvSpPr>
        <p:spPr bwMode="auto">
          <a:xfrm>
            <a:off x="3962400" y="228600"/>
            <a:ext cx="1219200" cy="285750"/>
          </a:xfrm>
          <a:prstGeom prst="roundRect">
            <a:avLst>
              <a:gd name="adj" fmla="val 16667"/>
            </a:avLst>
          </a:prstGeom>
          <a:solidFill>
            <a:srgbClr val="3399FF"/>
          </a:solidFill>
          <a:ln w="9525">
            <a:solidFill>
              <a:schemeClr val="tx1"/>
            </a:solidFill>
            <a:round/>
            <a:headEnd/>
            <a:tailEnd/>
          </a:ln>
        </p:spPr>
        <p:txBody>
          <a:bodyPr wrap="none" anchor="ctr">
            <a:prstTxWarp prst="textNoShape">
              <a:avLst/>
            </a:prstTxWarp>
          </a:bodyPr>
          <a:lstStyle/>
          <a:p>
            <a:pPr algn="ctr" eaLnBrk="1" hangingPunct="1"/>
            <a:r>
              <a:rPr lang="en-US" sz="1600" b="1">
                <a:ea typeface="Arial" pitchFamily="-108" charset="0"/>
                <a:cs typeface="Arial" pitchFamily="-108" charset="0"/>
              </a:rPr>
              <a:t>Director</a:t>
            </a:r>
          </a:p>
        </p:txBody>
      </p:sp>
      <p:sp>
        <p:nvSpPr>
          <p:cNvPr id="65542" name="AutoShape 6"/>
          <p:cNvSpPr>
            <a:spLocks noChangeArrowheads="1"/>
          </p:cNvSpPr>
          <p:nvPr/>
        </p:nvSpPr>
        <p:spPr bwMode="auto">
          <a:xfrm>
            <a:off x="7518400" y="1143000"/>
            <a:ext cx="1320800" cy="514350"/>
          </a:xfrm>
          <a:prstGeom prst="roundRect">
            <a:avLst>
              <a:gd name="adj" fmla="val 16667"/>
            </a:avLst>
          </a:prstGeom>
          <a:solidFill>
            <a:srgbClr val="3399FF"/>
          </a:solidFill>
          <a:ln w="9525">
            <a:solidFill>
              <a:schemeClr val="tx1"/>
            </a:solidFill>
            <a:round/>
            <a:headEnd/>
            <a:tailEnd/>
          </a:ln>
        </p:spPr>
        <p:txBody>
          <a:bodyPr wrap="none" anchor="ctr">
            <a:prstTxWarp prst="textNoShape">
              <a:avLst/>
            </a:prstTxWarp>
          </a:bodyPr>
          <a:lstStyle/>
          <a:p>
            <a:pPr algn="ctr" eaLnBrk="1" hangingPunct="1"/>
            <a:r>
              <a:rPr lang="en-US" sz="1600" b="1">
                <a:ea typeface="Arial" pitchFamily="-108" charset="0"/>
                <a:cs typeface="Arial" pitchFamily="-108" charset="0"/>
              </a:rPr>
              <a:t>Record</a:t>
            </a:r>
          </a:p>
          <a:p>
            <a:pPr algn="ctr" eaLnBrk="1" hangingPunct="1"/>
            <a:r>
              <a:rPr lang="en-US" sz="1600" b="1">
                <a:ea typeface="Arial" pitchFamily="-108" charset="0"/>
                <a:cs typeface="Arial" pitchFamily="-108" charset="0"/>
              </a:rPr>
              <a:t>Company</a:t>
            </a:r>
          </a:p>
        </p:txBody>
      </p:sp>
      <p:sp>
        <p:nvSpPr>
          <p:cNvPr id="65543" name="AutoShape 7"/>
          <p:cNvSpPr>
            <a:spLocks noChangeArrowheads="1"/>
          </p:cNvSpPr>
          <p:nvPr/>
        </p:nvSpPr>
        <p:spPr bwMode="auto">
          <a:xfrm>
            <a:off x="3759200" y="2914650"/>
            <a:ext cx="1625600" cy="400050"/>
          </a:xfrm>
          <a:prstGeom prst="roundRect">
            <a:avLst>
              <a:gd name="adj" fmla="val 16667"/>
            </a:avLst>
          </a:prstGeom>
          <a:solidFill>
            <a:srgbClr val="FF0066"/>
          </a:solidFill>
          <a:ln w="9525">
            <a:solidFill>
              <a:schemeClr val="tx1"/>
            </a:solidFill>
            <a:round/>
            <a:headEnd/>
            <a:tailEnd/>
          </a:ln>
        </p:spPr>
        <p:txBody>
          <a:bodyPr wrap="none" anchor="ctr">
            <a:prstTxWarp prst="textNoShape">
              <a:avLst/>
            </a:prstTxWarp>
          </a:bodyPr>
          <a:lstStyle/>
          <a:p>
            <a:pPr algn="ctr" eaLnBrk="1" hangingPunct="1"/>
            <a:r>
              <a:rPr lang="en-US" sz="1600" b="1">
                <a:ea typeface="Arial" pitchFamily="-108" charset="0"/>
                <a:cs typeface="Arial" pitchFamily="-108" charset="0"/>
              </a:rPr>
              <a:t>Producer</a:t>
            </a:r>
          </a:p>
        </p:txBody>
      </p:sp>
      <p:sp>
        <p:nvSpPr>
          <p:cNvPr id="65544" name="Line 8"/>
          <p:cNvSpPr>
            <a:spLocks noChangeShapeType="1"/>
          </p:cNvSpPr>
          <p:nvPr/>
        </p:nvSpPr>
        <p:spPr bwMode="auto">
          <a:xfrm>
            <a:off x="2438400" y="1257300"/>
            <a:ext cx="1828800" cy="16002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65545" name="Line 9"/>
          <p:cNvSpPr>
            <a:spLocks noChangeShapeType="1"/>
          </p:cNvSpPr>
          <p:nvPr/>
        </p:nvSpPr>
        <p:spPr bwMode="auto">
          <a:xfrm>
            <a:off x="3251200" y="742950"/>
            <a:ext cx="1117600" cy="211455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65546" name="Line 10"/>
          <p:cNvSpPr>
            <a:spLocks noChangeShapeType="1"/>
          </p:cNvSpPr>
          <p:nvPr/>
        </p:nvSpPr>
        <p:spPr bwMode="auto">
          <a:xfrm flipH="1">
            <a:off x="4572000" y="514350"/>
            <a:ext cx="0" cy="22860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65547" name="Text Box 11"/>
          <p:cNvSpPr txBox="1">
            <a:spLocks noChangeArrowheads="1"/>
          </p:cNvSpPr>
          <p:nvPr/>
        </p:nvSpPr>
        <p:spPr bwMode="auto">
          <a:xfrm>
            <a:off x="2743200" y="1828800"/>
            <a:ext cx="2212975" cy="304800"/>
          </a:xfrm>
          <a:prstGeom prst="rect">
            <a:avLst/>
          </a:prstGeom>
          <a:noFill/>
          <a:ln w="9525">
            <a:noFill/>
            <a:miter lim="800000"/>
            <a:headEnd/>
            <a:tailEnd/>
          </a:ln>
        </p:spPr>
        <p:txBody>
          <a:bodyPr wrap="none">
            <a:prstTxWarp prst="textNoShape">
              <a:avLst/>
            </a:prstTxWarp>
            <a:spAutoFit/>
          </a:bodyPr>
          <a:lstStyle/>
          <a:p>
            <a:pPr eaLnBrk="1" hangingPunct="1"/>
            <a:r>
              <a:rPr lang="en-US" sz="1400">
                <a:ea typeface="Arial" pitchFamily="-108" charset="0"/>
                <a:cs typeface="Arial" pitchFamily="-108" charset="0"/>
              </a:rPr>
              <a:t>“Work for Hire” agreements</a:t>
            </a:r>
          </a:p>
        </p:txBody>
      </p:sp>
      <p:sp>
        <p:nvSpPr>
          <p:cNvPr id="65548" name="Line 12"/>
          <p:cNvSpPr>
            <a:spLocks noChangeShapeType="1"/>
          </p:cNvSpPr>
          <p:nvPr/>
        </p:nvSpPr>
        <p:spPr bwMode="auto">
          <a:xfrm flipH="1">
            <a:off x="5283200" y="1428750"/>
            <a:ext cx="2235200" cy="142875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65549" name="Text Box 13"/>
          <p:cNvSpPr txBox="1">
            <a:spLocks noChangeArrowheads="1"/>
          </p:cNvSpPr>
          <p:nvPr/>
        </p:nvSpPr>
        <p:spPr bwMode="auto">
          <a:xfrm rot="1364550">
            <a:off x="1228725" y="2103438"/>
            <a:ext cx="1897063" cy="304800"/>
          </a:xfrm>
          <a:prstGeom prst="rect">
            <a:avLst/>
          </a:prstGeom>
          <a:noFill/>
          <a:ln w="9525">
            <a:noFill/>
            <a:miter lim="800000"/>
            <a:headEnd/>
            <a:tailEnd/>
          </a:ln>
        </p:spPr>
        <p:txBody>
          <a:bodyPr wrap="none">
            <a:prstTxWarp prst="textNoShape">
              <a:avLst/>
            </a:prstTxWarp>
            <a:spAutoFit/>
          </a:bodyPr>
          <a:lstStyle/>
          <a:p>
            <a:pPr eaLnBrk="1" hangingPunct="1"/>
            <a:r>
              <a:rPr lang="en-US" sz="1400">
                <a:ea typeface="Arial" pitchFamily="-108" charset="0"/>
                <a:cs typeface="Arial" pitchFamily="-108" charset="0"/>
              </a:rPr>
              <a:t>Derivative-work license</a:t>
            </a:r>
          </a:p>
        </p:txBody>
      </p:sp>
      <p:sp>
        <p:nvSpPr>
          <p:cNvPr id="65550" name="Text Box 14"/>
          <p:cNvSpPr txBox="1">
            <a:spLocks noChangeArrowheads="1"/>
          </p:cNvSpPr>
          <p:nvPr/>
        </p:nvSpPr>
        <p:spPr bwMode="auto">
          <a:xfrm rot="-987485">
            <a:off x="5715000" y="2209800"/>
            <a:ext cx="1689100" cy="517525"/>
          </a:xfrm>
          <a:prstGeom prst="rect">
            <a:avLst/>
          </a:prstGeom>
          <a:noFill/>
          <a:ln w="9525">
            <a:noFill/>
            <a:miter lim="800000"/>
            <a:headEnd/>
            <a:tailEnd/>
          </a:ln>
        </p:spPr>
        <p:txBody>
          <a:bodyPr wrap="none">
            <a:prstTxWarp prst="textNoShape">
              <a:avLst/>
            </a:prstTxWarp>
            <a:spAutoFit/>
          </a:bodyPr>
          <a:lstStyle/>
          <a:p>
            <a:pPr eaLnBrk="1" hangingPunct="1"/>
            <a:r>
              <a:rPr lang="en-US" sz="1400">
                <a:ea typeface="Arial" pitchFamily="-108" charset="0"/>
                <a:cs typeface="Arial" pitchFamily="-108" charset="0"/>
              </a:rPr>
              <a:t>Synchronization and</a:t>
            </a:r>
          </a:p>
          <a:p>
            <a:pPr eaLnBrk="1" hangingPunct="1"/>
            <a:r>
              <a:rPr lang="en-US" sz="1400">
                <a:ea typeface="Arial" pitchFamily="-108" charset="0"/>
                <a:cs typeface="Arial" pitchFamily="-108" charset="0"/>
              </a:rPr>
              <a:t>performance licenses</a:t>
            </a:r>
          </a:p>
        </p:txBody>
      </p:sp>
      <p:sp>
        <p:nvSpPr>
          <p:cNvPr id="65551" name="Line 15"/>
          <p:cNvSpPr>
            <a:spLocks noChangeShapeType="1"/>
          </p:cNvSpPr>
          <p:nvPr/>
        </p:nvSpPr>
        <p:spPr bwMode="auto">
          <a:xfrm>
            <a:off x="1320800" y="1771650"/>
            <a:ext cx="2540000" cy="108585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65552" name="AutoShape 16"/>
          <p:cNvSpPr>
            <a:spLocks noChangeArrowheads="1"/>
          </p:cNvSpPr>
          <p:nvPr/>
        </p:nvSpPr>
        <p:spPr bwMode="auto">
          <a:xfrm>
            <a:off x="203200" y="4686300"/>
            <a:ext cx="1320800" cy="342900"/>
          </a:xfrm>
          <a:prstGeom prst="roundRect">
            <a:avLst>
              <a:gd name="adj" fmla="val 16667"/>
            </a:avLst>
          </a:prstGeom>
          <a:solidFill>
            <a:srgbClr val="FF00FF"/>
          </a:solidFill>
          <a:ln w="9525">
            <a:solidFill>
              <a:schemeClr val="tx1"/>
            </a:solidFill>
            <a:round/>
            <a:headEnd/>
            <a:tailEnd/>
          </a:ln>
        </p:spPr>
        <p:txBody>
          <a:bodyPr wrap="none" anchor="ctr">
            <a:prstTxWarp prst="textNoShape">
              <a:avLst/>
            </a:prstTxWarp>
          </a:bodyPr>
          <a:lstStyle/>
          <a:p>
            <a:pPr algn="ctr" eaLnBrk="1" hangingPunct="1"/>
            <a:r>
              <a:rPr lang="en-US" sz="1600" b="1">
                <a:ea typeface="Arial" pitchFamily="-108" charset="0"/>
                <a:cs typeface="Arial" pitchFamily="-108" charset="0"/>
              </a:rPr>
              <a:t>Theatres</a:t>
            </a:r>
          </a:p>
        </p:txBody>
      </p:sp>
      <p:sp>
        <p:nvSpPr>
          <p:cNvPr id="65553" name="AutoShape 17"/>
          <p:cNvSpPr>
            <a:spLocks noChangeArrowheads="1"/>
          </p:cNvSpPr>
          <p:nvPr/>
        </p:nvSpPr>
        <p:spPr bwMode="auto">
          <a:xfrm>
            <a:off x="3556000" y="6286500"/>
            <a:ext cx="1727200" cy="342900"/>
          </a:xfrm>
          <a:prstGeom prst="roundRect">
            <a:avLst>
              <a:gd name="adj" fmla="val 16667"/>
            </a:avLst>
          </a:prstGeom>
          <a:solidFill>
            <a:srgbClr val="FF00FF"/>
          </a:solidFill>
          <a:ln w="9525">
            <a:solidFill>
              <a:schemeClr val="tx1"/>
            </a:solidFill>
            <a:round/>
            <a:headEnd/>
            <a:tailEnd/>
          </a:ln>
        </p:spPr>
        <p:txBody>
          <a:bodyPr wrap="none" anchor="ctr">
            <a:prstTxWarp prst="textNoShape">
              <a:avLst/>
            </a:prstTxWarp>
          </a:bodyPr>
          <a:lstStyle/>
          <a:p>
            <a:pPr algn="ctr" eaLnBrk="1" hangingPunct="1"/>
            <a:r>
              <a:rPr lang="en-US" sz="1600" b="1">
                <a:ea typeface="Arial" pitchFamily="-108" charset="0"/>
                <a:cs typeface="Arial" pitchFamily="-108" charset="0"/>
              </a:rPr>
              <a:t>Video Stores</a:t>
            </a:r>
          </a:p>
        </p:txBody>
      </p:sp>
      <p:sp>
        <p:nvSpPr>
          <p:cNvPr id="65554" name="AutoShape 18"/>
          <p:cNvSpPr>
            <a:spLocks noChangeArrowheads="1"/>
          </p:cNvSpPr>
          <p:nvPr/>
        </p:nvSpPr>
        <p:spPr bwMode="auto">
          <a:xfrm>
            <a:off x="2133600" y="5772150"/>
            <a:ext cx="1727200" cy="342900"/>
          </a:xfrm>
          <a:prstGeom prst="roundRect">
            <a:avLst>
              <a:gd name="adj" fmla="val 16667"/>
            </a:avLst>
          </a:prstGeom>
          <a:solidFill>
            <a:srgbClr val="FF00FF"/>
          </a:solidFill>
          <a:ln w="9525">
            <a:solidFill>
              <a:schemeClr val="tx1"/>
            </a:solidFill>
            <a:round/>
            <a:headEnd/>
            <a:tailEnd/>
          </a:ln>
        </p:spPr>
        <p:txBody>
          <a:bodyPr wrap="none" anchor="ctr">
            <a:prstTxWarp prst="textNoShape">
              <a:avLst/>
            </a:prstTxWarp>
          </a:bodyPr>
          <a:lstStyle/>
          <a:p>
            <a:pPr algn="ctr" eaLnBrk="1" hangingPunct="1"/>
            <a:r>
              <a:rPr lang="en-US" sz="1600" b="1">
                <a:ea typeface="Arial" pitchFamily="-108" charset="0"/>
                <a:cs typeface="Arial" pitchFamily="-108" charset="0"/>
              </a:rPr>
              <a:t>TV Networks</a:t>
            </a:r>
          </a:p>
        </p:txBody>
      </p:sp>
      <p:sp>
        <p:nvSpPr>
          <p:cNvPr id="65555" name="AutoShape 19"/>
          <p:cNvSpPr>
            <a:spLocks noChangeArrowheads="1"/>
          </p:cNvSpPr>
          <p:nvPr/>
        </p:nvSpPr>
        <p:spPr bwMode="auto">
          <a:xfrm>
            <a:off x="1016000" y="5257800"/>
            <a:ext cx="1930400" cy="342900"/>
          </a:xfrm>
          <a:prstGeom prst="roundRect">
            <a:avLst>
              <a:gd name="adj" fmla="val 16667"/>
            </a:avLst>
          </a:prstGeom>
          <a:solidFill>
            <a:srgbClr val="FF00FF"/>
          </a:solidFill>
          <a:ln w="9525">
            <a:solidFill>
              <a:schemeClr val="tx1"/>
            </a:solidFill>
            <a:round/>
            <a:headEnd/>
            <a:tailEnd/>
          </a:ln>
        </p:spPr>
        <p:txBody>
          <a:bodyPr wrap="none" anchor="ctr">
            <a:prstTxWarp prst="textNoShape">
              <a:avLst/>
            </a:prstTxWarp>
          </a:bodyPr>
          <a:lstStyle/>
          <a:p>
            <a:pPr algn="ctr" eaLnBrk="1" hangingPunct="1"/>
            <a:r>
              <a:rPr lang="en-US" sz="1600" b="1">
                <a:ea typeface="Arial" pitchFamily="-108" charset="0"/>
                <a:cs typeface="Arial" pitchFamily="-108" charset="0"/>
              </a:rPr>
              <a:t>HBO, Airlines</a:t>
            </a:r>
          </a:p>
        </p:txBody>
      </p:sp>
      <p:sp>
        <p:nvSpPr>
          <p:cNvPr id="65556" name="AutoShape 20"/>
          <p:cNvSpPr>
            <a:spLocks noChangeArrowheads="1"/>
          </p:cNvSpPr>
          <p:nvPr/>
        </p:nvSpPr>
        <p:spPr bwMode="auto">
          <a:xfrm>
            <a:off x="6807200" y="5657850"/>
            <a:ext cx="1320800" cy="514350"/>
          </a:xfrm>
          <a:prstGeom prst="roundRect">
            <a:avLst>
              <a:gd name="adj" fmla="val 16667"/>
            </a:avLst>
          </a:prstGeom>
          <a:solidFill>
            <a:srgbClr val="FF00FF"/>
          </a:solidFill>
          <a:ln w="9525">
            <a:solidFill>
              <a:schemeClr val="tx1"/>
            </a:solidFill>
            <a:round/>
            <a:headEnd/>
            <a:tailEnd/>
          </a:ln>
        </p:spPr>
        <p:txBody>
          <a:bodyPr wrap="none" anchor="ctr">
            <a:prstTxWarp prst="textNoShape">
              <a:avLst/>
            </a:prstTxWarp>
          </a:bodyPr>
          <a:lstStyle/>
          <a:p>
            <a:pPr algn="ctr" eaLnBrk="1" hangingPunct="1"/>
            <a:r>
              <a:rPr lang="en-US" sz="1600" b="1">
                <a:ea typeface="Arial" pitchFamily="-108" charset="0"/>
                <a:cs typeface="Arial" pitchFamily="-108" charset="0"/>
              </a:rPr>
              <a:t>Record</a:t>
            </a:r>
          </a:p>
          <a:p>
            <a:pPr algn="ctr" eaLnBrk="1" hangingPunct="1"/>
            <a:r>
              <a:rPr lang="en-US" sz="1600" b="1">
                <a:ea typeface="Arial" pitchFamily="-108" charset="0"/>
                <a:cs typeface="Arial" pitchFamily="-108" charset="0"/>
              </a:rPr>
              <a:t>company</a:t>
            </a:r>
          </a:p>
        </p:txBody>
      </p:sp>
      <p:sp>
        <p:nvSpPr>
          <p:cNvPr id="65557" name="AutoShape 21"/>
          <p:cNvSpPr>
            <a:spLocks noChangeArrowheads="1"/>
          </p:cNvSpPr>
          <p:nvPr/>
        </p:nvSpPr>
        <p:spPr bwMode="auto">
          <a:xfrm>
            <a:off x="7315200" y="5029200"/>
            <a:ext cx="1625600" cy="457200"/>
          </a:xfrm>
          <a:prstGeom prst="roundRect">
            <a:avLst>
              <a:gd name="adj" fmla="val 16667"/>
            </a:avLst>
          </a:prstGeom>
          <a:solidFill>
            <a:srgbClr val="FF00FF"/>
          </a:solidFill>
          <a:ln w="9525">
            <a:solidFill>
              <a:schemeClr val="tx1"/>
            </a:solidFill>
            <a:round/>
            <a:headEnd/>
            <a:tailEnd/>
          </a:ln>
        </p:spPr>
        <p:txBody>
          <a:bodyPr wrap="none" anchor="ctr">
            <a:prstTxWarp prst="textNoShape">
              <a:avLst/>
            </a:prstTxWarp>
          </a:bodyPr>
          <a:lstStyle/>
          <a:p>
            <a:pPr algn="ctr" eaLnBrk="1" hangingPunct="1"/>
            <a:r>
              <a:rPr lang="en-US" sz="1600" b="1">
                <a:ea typeface="Arial" pitchFamily="-108" charset="0"/>
                <a:cs typeface="Arial" pitchFamily="-108" charset="0"/>
              </a:rPr>
              <a:t>Merchandise</a:t>
            </a:r>
          </a:p>
          <a:p>
            <a:pPr algn="ctr" eaLnBrk="1" hangingPunct="1"/>
            <a:r>
              <a:rPr lang="en-US" sz="1600" b="1">
                <a:ea typeface="Arial" pitchFamily="-108" charset="0"/>
                <a:cs typeface="Arial" pitchFamily="-108" charset="0"/>
              </a:rPr>
              <a:t>manufacturer</a:t>
            </a:r>
          </a:p>
        </p:txBody>
      </p:sp>
      <p:sp>
        <p:nvSpPr>
          <p:cNvPr id="65558" name="Line 22"/>
          <p:cNvSpPr>
            <a:spLocks noChangeShapeType="1"/>
          </p:cNvSpPr>
          <p:nvPr/>
        </p:nvSpPr>
        <p:spPr bwMode="auto">
          <a:xfrm flipH="1">
            <a:off x="1625600" y="4114800"/>
            <a:ext cx="2235200" cy="6858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65559" name="Line 23"/>
          <p:cNvSpPr>
            <a:spLocks noChangeShapeType="1"/>
          </p:cNvSpPr>
          <p:nvPr/>
        </p:nvSpPr>
        <p:spPr bwMode="auto">
          <a:xfrm flipH="1">
            <a:off x="2438400" y="4114800"/>
            <a:ext cx="1422400" cy="108585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65560" name="Line 24"/>
          <p:cNvSpPr>
            <a:spLocks noChangeShapeType="1"/>
          </p:cNvSpPr>
          <p:nvPr/>
        </p:nvSpPr>
        <p:spPr bwMode="auto">
          <a:xfrm flipH="1">
            <a:off x="3251200" y="4114800"/>
            <a:ext cx="609600" cy="16002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65561" name="Line 25"/>
          <p:cNvSpPr>
            <a:spLocks noChangeShapeType="1"/>
          </p:cNvSpPr>
          <p:nvPr/>
        </p:nvSpPr>
        <p:spPr bwMode="auto">
          <a:xfrm>
            <a:off x="4572000" y="4114800"/>
            <a:ext cx="31750" cy="2135188"/>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65562" name="Text Box 26"/>
          <p:cNvSpPr txBox="1">
            <a:spLocks noChangeArrowheads="1"/>
          </p:cNvSpPr>
          <p:nvPr/>
        </p:nvSpPr>
        <p:spPr bwMode="auto">
          <a:xfrm rot="2296999">
            <a:off x="2336800" y="4457700"/>
            <a:ext cx="1689100" cy="517525"/>
          </a:xfrm>
          <a:prstGeom prst="rect">
            <a:avLst/>
          </a:prstGeom>
          <a:noFill/>
          <a:ln w="9525">
            <a:noFill/>
            <a:miter lim="800000"/>
            <a:headEnd/>
            <a:tailEnd/>
          </a:ln>
        </p:spPr>
        <p:txBody>
          <a:bodyPr wrap="none">
            <a:prstTxWarp prst="textNoShape">
              <a:avLst/>
            </a:prstTxWarp>
            <a:spAutoFit/>
          </a:bodyPr>
          <a:lstStyle/>
          <a:p>
            <a:pPr eaLnBrk="1" hangingPunct="1"/>
            <a:r>
              <a:rPr lang="en-US" sz="1400">
                <a:ea typeface="Arial" pitchFamily="-108" charset="0"/>
                <a:cs typeface="Arial" pitchFamily="-108" charset="0"/>
              </a:rPr>
              <a:t>Rentals plus</a:t>
            </a:r>
          </a:p>
          <a:p>
            <a:pPr eaLnBrk="1" hangingPunct="1"/>
            <a:r>
              <a:rPr lang="en-US" sz="1400">
                <a:ea typeface="Arial" pitchFamily="-108" charset="0"/>
                <a:cs typeface="Arial" pitchFamily="-108" charset="0"/>
              </a:rPr>
              <a:t>performance licenses</a:t>
            </a:r>
          </a:p>
        </p:txBody>
      </p:sp>
      <p:sp>
        <p:nvSpPr>
          <p:cNvPr id="65563" name="AutoShape 27"/>
          <p:cNvSpPr>
            <a:spLocks noChangeArrowheads="1"/>
          </p:cNvSpPr>
          <p:nvPr/>
        </p:nvSpPr>
        <p:spPr bwMode="auto">
          <a:xfrm>
            <a:off x="5867400" y="6248400"/>
            <a:ext cx="1219200" cy="457200"/>
          </a:xfrm>
          <a:prstGeom prst="roundRect">
            <a:avLst>
              <a:gd name="adj" fmla="val 16667"/>
            </a:avLst>
          </a:prstGeom>
          <a:solidFill>
            <a:srgbClr val="FF00FF"/>
          </a:solidFill>
          <a:ln w="9525">
            <a:solidFill>
              <a:schemeClr val="tx1"/>
            </a:solidFill>
            <a:round/>
            <a:headEnd/>
            <a:tailEnd/>
          </a:ln>
        </p:spPr>
        <p:txBody>
          <a:bodyPr wrap="none" anchor="ctr">
            <a:prstTxWarp prst="textNoShape">
              <a:avLst/>
            </a:prstTxWarp>
          </a:bodyPr>
          <a:lstStyle/>
          <a:p>
            <a:pPr algn="ctr" eaLnBrk="1" hangingPunct="1"/>
            <a:r>
              <a:rPr lang="en-US" sz="1600" b="1">
                <a:ea typeface="Arial" pitchFamily="-108" charset="0"/>
                <a:cs typeface="Arial" pitchFamily="-108" charset="0"/>
              </a:rPr>
              <a:t>Cable</a:t>
            </a:r>
          </a:p>
          <a:p>
            <a:pPr algn="ctr" eaLnBrk="1" hangingPunct="1"/>
            <a:r>
              <a:rPr lang="en-US" sz="1600" b="1">
                <a:ea typeface="Arial" pitchFamily="-108" charset="0"/>
                <a:cs typeface="Arial" pitchFamily="-108" charset="0"/>
              </a:rPr>
              <a:t>company</a:t>
            </a:r>
          </a:p>
        </p:txBody>
      </p:sp>
      <p:sp>
        <p:nvSpPr>
          <p:cNvPr id="65564" name="Line 28"/>
          <p:cNvSpPr>
            <a:spLocks noChangeShapeType="1"/>
          </p:cNvSpPr>
          <p:nvPr/>
        </p:nvSpPr>
        <p:spPr bwMode="auto">
          <a:xfrm>
            <a:off x="4775200" y="4114800"/>
            <a:ext cx="1397000" cy="21336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65565" name="Text Box 29"/>
          <p:cNvSpPr txBox="1">
            <a:spLocks noChangeArrowheads="1"/>
          </p:cNvSpPr>
          <p:nvPr/>
        </p:nvSpPr>
        <p:spPr bwMode="auto">
          <a:xfrm rot="3435236">
            <a:off x="4731544" y="5218907"/>
            <a:ext cx="1601787" cy="304800"/>
          </a:xfrm>
          <a:prstGeom prst="rect">
            <a:avLst/>
          </a:prstGeom>
          <a:noFill/>
          <a:ln w="9525">
            <a:noFill/>
            <a:miter lim="800000"/>
            <a:headEnd/>
            <a:tailEnd/>
          </a:ln>
        </p:spPr>
        <p:txBody>
          <a:bodyPr wrap="none">
            <a:prstTxWarp prst="textNoShape">
              <a:avLst/>
            </a:prstTxWarp>
            <a:spAutoFit/>
          </a:bodyPr>
          <a:lstStyle/>
          <a:p>
            <a:pPr eaLnBrk="1" hangingPunct="1"/>
            <a:r>
              <a:rPr lang="en-US" sz="1400">
                <a:ea typeface="Arial" pitchFamily="-108" charset="0"/>
                <a:cs typeface="Arial" pitchFamily="-108" charset="0"/>
              </a:rPr>
              <a:t>Compulsory license</a:t>
            </a:r>
          </a:p>
        </p:txBody>
      </p:sp>
      <p:sp>
        <p:nvSpPr>
          <p:cNvPr id="65566" name="Line 30"/>
          <p:cNvSpPr>
            <a:spLocks noChangeShapeType="1"/>
          </p:cNvSpPr>
          <p:nvPr/>
        </p:nvSpPr>
        <p:spPr bwMode="auto">
          <a:xfrm>
            <a:off x="5181600" y="4000500"/>
            <a:ext cx="2336800" cy="62865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65567" name="Line 31"/>
          <p:cNvSpPr>
            <a:spLocks noChangeShapeType="1"/>
          </p:cNvSpPr>
          <p:nvPr/>
        </p:nvSpPr>
        <p:spPr bwMode="auto">
          <a:xfrm>
            <a:off x="5080000" y="4114800"/>
            <a:ext cx="1727200" cy="154305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65568" name="Text Box 32"/>
          <p:cNvSpPr txBox="1">
            <a:spLocks noChangeArrowheads="1"/>
          </p:cNvSpPr>
          <p:nvPr/>
        </p:nvSpPr>
        <p:spPr bwMode="auto">
          <a:xfrm rot="2709384">
            <a:off x="5656263" y="4935537"/>
            <a:ext cx="1244600" cy="517525"/>
          </a:xfrm>
          <a:prstGeom prst="rect">
            <a:avLst/>
          </a:prstGeom>
          <a:noFill/>
          <a:ln w="9525">
            <a:noFill/>
            <a:miter lim="800000"/>
            <a:headEnd/>
            <a:tailEnd/>
          </a:ln>
        </p:spPr>
        <p:txBody>
          <a:bodyPr>
            <a:prstTxWarp prst="textNoShape">
              <a:avLst/>
            </a:prstTxWarp>
            <a:spAutoFit/>
          </a:bodyPr>
          <a:lstStyle/>
          <a:p>
            <a:pPr eaLnBrk="1" hangingPunct="1"/>
            <a:r>
              <a:rPr lang="en-US" sz="1400">
                <a:ea typeface="Arial" pitchFamily="-108" charset="0"/>
                <a:cs typeface="Arial" pitchFamily="-108" charset="0"/>
              </a:rPr>
              <a:t>mechanical license</a:t>
            </a:r>
          </a:p>
        </p:txBody>
      </p:sp>
      <p:sp>
        <p:nvSpPr>
          <p:cNvPr id="65569" name="Text Box 33"/>
          <p:cNvSpPr txBox="1">
            <a:spLocks noChangeArrowheads="1"/>
          </p:cNvSpPr>
          <p:nvPr/>
        </p:nvSpPr>
        <p:spPr bwMode="auto">
          <a:xfrm rot="1625438">
            <a:off x="5638800" y="4191000"/>
            <a:ext cx="1319213" cy="517525"/>
          </a:xfrm>
          <a:prstGeom prst="rect">
            <a:avLst/>
          </a:prstGeom>
          <a:noFill/>
          <a:ln w="9525">
            <a:noFill/>
            <a:miter lim="800000"/>
            <a:headEnd/>
            <a:tailEnd/>
          </a:ln>
        </p:spPr>
        <p:txBody>
          <a:bodyPr wrap="none">
            <a:prstTxWarp prst="textNoShape">
              <a:avLst/>
            </a:prstTxWarp>
            <a:spAutoFit/>
          </a:bodyPr>
          <a:lstStyle/>
          <a:p>
            <a:pPr eaLnBrk="1" hangingPunct="1"/>
            <a:r>
              <a:rPr lang="en-US" sz="1400">
                <a:ea typeface="Arial" pitchFamily="-108" charset="0"/>
                <a:cs typeface="Arial" pitchFamily="-108" charset="0"/>
              </a:rPr>
              <a:t>derivative-work</a:t>
            </a:r>
          </a:p>
          <a:p>
            <a:pPr eaLnBrk="1" hangingPunct="1"/>
            <a:r>
              <a:rPr lang="en-US" sz="1400">
                <a:ea typeface="Arial" pitchFamily="-108" charset="0"/>
                <a:cs typeface="Arial" pitchFamily="-108" charset="0"/>
              </a:rPr>
              <a:t>licenses</a:t>
            </a:r>
          </a:p>
        </p:txBody>
      </p:sp>
      <p:sp>
        <p:nvSpPr>
          <p:cNvPr id="65570" name="AutoShape 34"/>
          <p:cNvSpPr>
            <a:spLocks noChangeArrowheads="1"/>
          </p:cNvSpPr>
          <p:nvPr/>
        </p:nvSpPr>
        <p:spPr bwMode="auto">
          <a:xfrm>
            <a:off x="3759200" y="3714750"/>
            <a:ext cx="1625600" cy="400050"/>
          </a:xfrm>
          <a:prstGeom prst="roundRect">
            <a:avLst>
              <a:gd name="adj" fmla="val 16667"/>
            </a:avLst>
          </a:prstGeom>
          <a:solidFill>
            <a:srgbClr val="FF0066"/>
          </a:solidFill>
          <a:ln w="9525">
            <a:solidFill>
              <a:schemeClr val="tx1"/>
            </a:solidFill>
            <a:round/>
            <a:headEnd/>
            <a:tailEnd/>
          </a:ln>
        </p:spPr>
        <p:txBody>
          <a:bodyPr wrap="none" anchor="ctr">
            <a:prstTxWarp prst="textNoShape">
              <a:avLst/>
            </a:prstTxWarp>
          </a:bodyPr>
          <a:lstStyle/>
          <a:p>
            <a:pPr algn="ctr" eaLnBrk="1" hangingPunct="1"/>
            <a:r>
              <a:rPr lang="en-US" sz="1600" b="1">
                <a:ea typeface="Arial" pitchFamily="-108" charset="0"/>
                <a:cs typeface="Arial" pitchFamily="-108" charset="0"/>
              </a:rPr>
              <a:t>Studio</a:t>
            </a:r>
          </a:p>
        </p:txBody>
      </p:sp>
      <p:sp>
        <p:nvSpPr>
          <p:cNvPr id="65571" name="Line 35"/>
          <p:cNvSpPr>
            <a:spLocks noChangeShapeType="1"/>
          </p:cNvSpPr>
          <p:nvPr/>
        </p:nvSpPr>
        <p:spPr bwMode="auto">
          <a:xfrm>
            <a:off x="4559300" y="3314700"/>
            <a:ext cx="12700" cy="3429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65572" name="Text Box 36"/>
          <p:cNvSpPr txBox="1">
            <a:spLocks noChangeArrowheads="1"/>
          </p:cNvSpPr>
          <p:nvPr/>
        </p:nvSpPr>
        <p:spPr bwMode="auto">
          <a:xfrm>
            <a:off x="3657600" y="3352800"/>
            <a:ext cx="1828800" cy="304800"/>
          </a:xfrm>
          <a:prstGeom prst="rect">
            <a:avLst/>
          </a:prstGeom>
          <a:noFill/>
          <a:ln w="9525">
            <a:noFill/>
            <a:miter lim="800000"/>
            <a:headEnd/>
            <a:tailEnd/>
          </a:ln>
        </p:spPr>
        <p:txBody>
          <a:bodyPr wrap="none">
            <a:prstTxWarp prst="textNoShape">
              <a:avLst/>
            </a:prstTxWarp>
            <a:spAutoFit/>
          </a:bodyPr>
          <a:lstStyle/>
          <a:p>
            <a:pPr eaLnBrk="1" hangingPunct="1"/>
            <a:r>
              <a:rPr lang="en-US" sz="1400">
                <a:ea typeface="Arial" pitchFamily="-108" charset="0"/>
                <a:cs typeface="Arial" pitchFamily="-108" charset="0"/>
              </a:rPr>
              <a:t>Distribution agreement</a:t>
            </a:r>
          </a:p>
        </p:txBody>
      </p:sp>
      <p:sp>
        <p:nvSpPr>
          <p:cNvPr id="65573" name="Text Box 38"/>
          <p:cNvSpPr txBox="1">
            <a:spLocks noChangeArrowheads="1"/>
          </p:cNvSpPr>
          <p:nvPr/>
        </p:nvSpPr>
        <p:spPr bwMode="auto">
          <a:xfrm>
            <a:off x="4197350" y="5372100"/>
            <a:ext cx="558800" cy="304800"/>
          </a:xfrm>
          <a:prstGeom prst="rect">
            <a:avLst/>
          </a:prstGeom>
          <a:noFill/>
          <a:ln w="9525">
            <a:noFill/>
            <a:miter lim="800000"/>
            <a:headEnd/>
            <a:tailEnd/>
          </a:ln>
        </p:spPr>
        <p:txBody>
          <a:bodyPr wrap="none">
            <a:prstTxWarp prst="textNoShape">
              <a:avLst/>
            </a:prstTxWarp>
            <a:spAutoFit/>
          </a:bodyPr>
          <a:lstStyle/>
          <a:p>
            <a:pPr eaLnBrk="1" hangingPunct="1"/>
            <a:r>
              <a:rPr lang="en-US" sz="1400">
                <a:ea typeface="Arial" pitchFamily="-108" charset="0"/>
                <a:cs typeface="Arial" pitchFamily="-108" charset="0"/>
              </a:rPr>
              <a:t>Sales</a:t>
            </a:r>
          </a:p>
        </p:txBody>
      </p:sp>
      <p:sp>
        <p:nvSpPr>
          <p:cNvPr id="65574" name="AutoShape 39"/>
          <p:cNvSpPr>
            <a:spLocks noChangeArrowheads="1"/>
          </p:cNvSpPr>
          <p:nvPr/>
        </p:nvSpPr>
        <p:spPr bwMode="auto">
          <a:xfrm>
            <a:off x="7620000" y="4514850"/>
            <a:ext cx="1320800" cy="342900"/>
          </a:xfrm>
          <a:prstGeom prst="roundRect">
            <a:avLst>
              <a:gd name="adj" fmla="val 16667"/>
            </a:avLst>
          </a:prstGeom>
          <a:solidFill>
            <a:srgbClr val="FF00FF"/>
          </a:solidFill>
          <a:ln w="9525">
            <a:solidFill>
              <a:schemeClr val="tx1"/>
            </a:solidFill>
            <a:round/>
            <a:headEnd/>
            <a:tailEnd/>
          </a:ln>
        </p:spPr>
        <p:txBody>
          <a:bodyPr wrap="none" anchor="ctr">
            <a:prstTxWarp prst="textNoShape">
              <a:avLst/>
            </a:prstTxWarp>
          </a:bodyPr>
          <a:lstStyle/>
          <a:p>
            <a:pPr algn="ctr" eaLnBrk="1" hangingPunct="1"/>
            <a:r>
              <a:rPr lang="en-US" sz="1600" b="1">
                <a:ea typeface="Arial" pitchFamily="-108" charset="0"/>
                <a:cs typeface="Arial" pitchFamily="-108" charset="0"/>
              </a:rPr>
              <a:t>Advertiser</a:t>
            </a:r>
          </a:p>
        </p:txBody>
      </p:sp>
      <p:sp>
        <p:nvSpPr>
          <p:cNvPr id="65575" name="Line 40"/>
          <p:cNvSpPr>
            <a:spLocks noChangeShapeType="1"/>
          </p:cNvSpPr>
          <p:nvPr/>
        </p:nvSpPr>
        <p:spPr bwMode="auto">
          <a:xfrm>
            <a:off x="5410200" y="4038600"/>
            <a:ext cx="1905000" cy="11049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65576" name="AutoShape 41"/>
          <p:cNvSpPr>
            <a:spLocks noChangeArrowheads="1"/>
          </p:cNvSpPr>
          <p:nvPr/>
        </p:nvSpPr>
        <p:spPr bwMode="auto">
          <a:xfrm>
            <a:off x="7518400" y="1943100"/>
            <a:ext cx="1422400" cy="571500"/>
          </a:xfrm>
          <a:prstGeom prst="roundRect">
            <a:avLst>
              <a:gd name="adj" fmla="val 16667"/>
            </a:avLst>
          </a:prstGeom>
          <a:solidFill>
            <a:srgbClr val="3399FF"/>
          </a:solidFill>
          <a:ln w="9525">
            <a:solidFill>
              <a:schemeClr val="tx1"/>
            </a:solidFill>
            <a:round/>
            <a:headEnd/>
            <a:tailEnd/>
          </a:ln>
        </p:spPr>
        <p:txBody>
          <a:bodyPr wrap="none" anchor="ctr">
            <a:prstTxWarp prst="textNoShape">
              <a:avLst/>
            </a:prstTxWarp>
          </a:bodyPr>
          <a:lstStyle/>
          <a:p>
            <a:pPr algn="ctr" eaLnBrk="1" hangingPunct="1"/>
            <a:r>
              <a:rPr lang="en-US" sz="1600" b="1">
                <a:ea typeface="Arial" pitchFamily="-108" charset="0"/>
                <a:cs typeface="Arial" pitchFamily="-108" charset="0"/>
              </a:rPr>
              <a:t>Music</a:t>
            </a:r>
          </a:p>
          <a:p>
            <a:pPr algn="ctr" eaLnBrk="1" hangingPunct="1"/>
            <a:r>
              <a:rPr lang="en-US" sz="1600" b="1">
                <a:ea typeface="Arial" pitchFamily="-108" charset="0"/>
                <a:cs typeface="Arial" pitchFamily="-108" charset="0"/>
              </a:rPr>
              <a:t>Publisher</a:t>
            </a:r>
          </a:p>
        </p:txBody>
      </p:sp>
      <p:sp>
        <p:nvSpPr>
          <p:cNvPr id="65577" name="Line 42"/>
          <p:cNvSpPr>
            <a:spLocks noChangeShapeType="1"/>
          </p:cNvSpPr>
          <p:nvPr/>
        </p:nvSpPr>
        <p:spPr bwMode="auto">
          <a:xfrm flipH="1">
            <a:off x="5384800" y="2228850"/>
            <a:ext cx="2133600" cy="62865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65578" name="Text Box 43"/>
          <p:cNvSpPr txBox="1">
            <a:spLocks noChangeArrowheads="1"/>
          </p:cNvSpPr>
          <p:nvPr/>
        </p:nvSpPr>
        <p:spPr bwMode="auto">
          <a:xfrm rot="-1927852">
            <a:off x="5867400" y="1754188"/>
            <a:ext cx="1497013" cy="304800"/>
          </a:xfrm>
          <a:prstGeom prst="rect">
            <a:avLst/>
          </a:prstGeom>
          <a:noFill/>
          <a:ln w="9525">
            <a:noFill/>
            <a:miter lim="800000"/>
            <a:headEnd/>
            <a:tailEnd/>
          </a:ln>
        </p:spPr>
        <p:txBody>
          <a:bodyPr wrap="none">
            <a:prstTxWarp prst="textNoShape">
              <a:avLst/>
            </a:prstTxWarp>
            <a:spAutoFit/>
          </a:bodyPr>
          <a:lstStyle/>
          <a:p>
            <a:pPr eaLnBrk="1" hangingPunct="1"/>
            <a:r>
              <a:rPr lang="en-US" sz="1400">
                <a:ea typeface="Arial" pitchFamily="-108" charset="0"/>
                <a:cs typeface="Arial" pitchFamily="-108" charset="0"/>
              </a:rPr>
              <a:t>Master use license</a:t>
            </a:r>
          </a:p>
        </p:txBody>
      </p:sp>
      <p:sp>
        <p:nvSpPr>
          <p:cNvPr id="65579" name="AutoShape 44"/>
          <p:cNvSpPr>
            <a:spLocks noChangeArrowheads="1"/>
          </p:cNvSpPr>
          <p:nvPr/>
        </p:nvSpPr>
        <p:spPr bwMode="auto">
          <a:xfrm>
            <a:off x="6807200" y="609600"/>
            <a:ext cx="1320800" cy="419100"/>
          </a:xfrm>
          <a:prstGeom prst="roundRect">
            <a:avLst>
              <a:gd name="adj" fmla="val 16667"/>
            </a:avLst>
          </a:prstGeom>
          <a:solidFill>
            <a:srgbClr val="3399FF"/>
          </a:solidFill>
          <a:ln w="9525">
            <a:solidFill>
              <a:schemeClr val="tx1"/>
            </a:solidFill>
            <a:round/>
            <a:headEnd/>
            <a:tailEnd/>
          </a:ln>
        </p:spPr>
        <p:txBody>
          <a:bodyPr wrap="none" anchor="ctr">
            <a:prstTxWarp prst="textNoShape">
              <a:avLst/>
            </a:prstTxWarp>
          </a:bodyPr>
          <a:lstStyle/>
          <a:p>
            <a:pPr algn="ctr" eaLnBrk="1" hangingPunct="1"/>
            <a:r>
              <a:rPr lang="en-US" sz="1600" b="1">
                <a:ea typeface="Arial" pitchFamily="-108" charset="0"/>
                <a:cs typeface="Arial" pitchFamily="-108" charset="0"/>
              </a:rPr>
              <a:t>“Location”</a:t>
            </a:r>
          </a:p>
          <a:p>
            <a:pPr algn="ctr" eaLnBrk="1" hangingPunct="1"/>
            <a:r>
              <a:rPr lang="en-US" sz="1600" b="1">
                <a:ea typeface="Arial" pitchFamily="-108" charset="0"/>
                <a:cs typeface="Arial" pitchFamily="-108" charset="0"/>
              </a:rPr>
              <a:t>owners</a:t>
            </a:r>
          </a:p>
        </p:txBody>
      </p:sp>
      <p:sp>
        <p:nvSpPr>
          <p:cNvPr id="65580" name="Line 45"/>
          <p:cNvSpPr>
            <a:spLocks noChangeShapeType="1"/>
          </p:cNvSpPr>
          <p:nvPr/>
        </p:nvSpPr>
        <p:spPr bwMode="auto">
          <a:xfrm flipH="1">
            <a:off x="4978400" y="1028700"/>
            <a:ext cx="1828800" cy="18288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65581" name="Text Box 46"/>
          <p:cNvSpPr txBox="1">
            <a:spLocks noChangeArrowheads="1"/>
          </p:cNvSpPr>
          <p:nvPr/>
        </p:nvSpPr>
        <p:spPr bwMode="auto">
          <a:xfrm rot="-2769749">
            <a:off x="5797550" y="1363663"/>
            <a:ext cx="746125" cy="304800"/>
          </a:xfrm>
          <a:prstGeom prst="rect">
            <a:avLst/>
          </a:prstGeom>
          <a:noFill/>
          <a:ln w="9525">
            <a:noFill/>
            <a:miter lim="800000"/>
            <a:headEnd/>
            <a:tailEnd/>
          </a:ln>
        </p:spPr>
        <p:txBody>
          <a:bodyPr wrap="none">
            <a:prstTxWarp prst="textNoShape">
              <a:avLst/>
            </a:prstTxWarp>
            <a:spAutoFit/>
          </a:bodyPr>
          <a:lstStyle/>
          <a:p>
            <a:pPr eaLnBrk="1" hangingPunct="1"/>
            <a:r>
              <a:rPr lang="en-US" sz="1400">
                <a:ea typeface="Arial" pitchFamily="-108" charset="0"/>
                <a:cs typeface="Arial" pitchFamily="-108" charset="0"/>
              </a:rPr>
              <a:t>releases</a:t>
            </a:r>
          </a:p>
        </p:txBody>
      </p:sp>
      <p:sp>
        <p:nvSpPr>
          <p:cNvPr id="65582" name="AutoShape 47"/>
          <p:cNvSpPr>
            <a:spLocks noChangeArrowheads="1"/>
          </p:cNvSpPr>
          <p:nvPr/>
        </p:nvSpPr>
        <p:spPr bwMode="auto">
          <a:xfrm>
            <a:off x="5588000" y="228600"/>
            <a:ext cx="1422400" cy="285750"/>
          </a:xfrm>
          <a:prstGeom prst="roundRect">
            <a:avLst>
              <a:gd name="adj" fmla="val 16667"/>
            </a:avLst>
          </a:prstGeom>
          <a:solidFill>
            <a:srgbClr val="3399FF"/>
          </a:solidFill>
          <a:ln w="9525">
            <a:solidFill>
              <a:schemeClr val="tx1"/>
            </a:solidFill>
            <a:round/>
            <a:headEnd/>
            <a:tailEnd/>
          </a:ln>
        </p:spPr>
        <p:txBody>
          <a:bodyPr wrap="none" anchor="ctr">
            <a:prstTxWarp prst="textNoShape">
              <a:avLst/>
            </a:prstTxWarp>
          </a:bodyPr>
          <a:lstStyle/>
          <a:p>
            <a:pPr algn="ctr" eaLnBrk="1" hangingPunct="1"/>
            <a:r>
              <a:rPr lang="en-US" sz="1600" b="1">
                <a:ea typeface="Arial" pitchFamily="-108" charset="0"/>
                <a:cs typeface="Arial" pitchFamily="-108" charset="0"/>
              </a:rPr>
              <a:t>Composer</a:t>
            </a:r>
          </a:p>
        </p:txBody>
      </p:sp>
      <p:sp>
        <p:nvSpPr>
          <p:cNvPr id="65583" name="Line 48"/>
          <p:cNvSpPr>
            <a:spLocks noChangeShapeType="1"/>
          </p:cNvSpPr>
          <p:nvPr/>
        </p:nvSpPr>
        <p:spPr bwMode="auto">
          <a:xfrm flipH="1">
            <a:off x="4775200" y="514350"/>
            <a:ext cx="1016000" cy="234315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65584" name="AutoShape 49"/>
          <p:cNvSpPr>
            <a:spLocks noChangeArrowheads="1"/>
          </p:cNvSpPr>
          <p:nvPr/>
        </p:nvSpPr>
        <p:spPr bwMode="auto">
          <a:xfrm rot="2396824">
            <a:off x="3011488" y="2992438"/>
            <a:ext cx="1600200" cy="3733800"/>
          </a:xfrm>
          <a:prstGeom prst="roundRect">
            <a:avLst>
              <a:gd name="adj" fmla="val 16667"/>
            </a:avLst>
          </a:prstGeom>
          <a:noFill/>
          <a:ln w="57150">
            <a:solidFill>
              <a:schemeClr val="tx1"/>
            </a:solidFill>
            <a:prstDash val="sysDot"/>
            <a:round/>
            <a:headEnd/>
            <a:tailEnd/>
          </a:ln>
        </p:spPr>
        <p:txBody>
          <a:bodyPr wrap="none" anchor="ctr">
            <a:prstTxWarp prst="textNoShape">
              <a:avLst/>
            </a:prstTxWarp>
          </a:bodyPr>
          <a:lstStyle/>
          <a:p>
            <a:endParaRPr lang="en-US"/>
          </a:p>
        </p:txBody>
      </p:sp>
      <p:sp>
        <p:nvSpPr>
          <p:cNvPr id="65585" name="Text Box 50"/>
          <p:cNvSpPr txBox="1">
            <a:spLocks noChangeArrowheads="1"/>
          </p:cNvSpPr>
          <p:nvPr/>
        </p:nvSpPr>
        <p:spPr bwMode="auto">
          <a:xfrm>
            <a:off x="577850" y="381000"/>
            <a:ext cx="1098550" cy="457200"/>
          </a:xfrm>
          <a:prstGeom prst="rect">
            <a:avLst/>
          </a:prstGeom>
          <a:noFill/>
          <a:ln w="9525">
            <a:noFill/>
            <a:miter lim="800000"/>
            <a:headEnd/>
            <a:tailEnd/>
          </a:ln>
        </p:spPr>
        <p:txBody>
          <a:bodyPr wrap="none">
            <a:prstTxWarp prst="textNoShape">
              <a:avLst/>
            </a:prstTxWarp>
            <a:spAutoFit/>
          </a:bodyPr>
          <a:lstStyle/>
          <a:p>
            <a:pPr eaLnBrk="1" hangingPunct="1"/>
            <a:r>
              <a:rPr lang="en-US">
                <a:ea typeface="Arial" pitchFamily="-108" charset="0"/>
                <a:cs typeface="Arial" pitchFamily="-108" charset="0"/>
              </a:rPr>
              <a:t>Movies</a:t>
            </a:r>
          </a:p>
        </p:txBody>
      </p:sp>
    </p:spTree>
    <p:extLst>
      <p:ext uri="{BB962C8B-B14F-4D97-AF65-F5344CB8AC3E}">
        <p14:creationId xmlns:p14="http://schemas.microsoft.com/office/powerpoint/2010/main" val="3547497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FE5C3156-BA29-034F-9B50-5E18AE23CE2D}" type="datetime4">
              <a:rPr lang="en-US"/>
              <a:pPr/>
              <a:t>January 14, 2021</a:t>
            </a:fld>
            <a:endParaRPr lang="en-US"/>
          </a:p>
        </p:txBody>
      </p:sp>
      <p:pic>
        <p:nvPicPr>
          <p:cNvPr id="1462274" name="Picture 2"/>
          <p:cNvPicPr>
            <a:picLocks noChangeAspect="1" noChangeArrowheads="1"/>
          </p:cNvPicPr>
          <p:nvPr/>
        </p:nvPicPr>
        <p:blipFill>
          <a:blip r:embed="rId3"/>
          <a:srcRect/>
          <a:stretch>
            <a:fillRect/>
          </a:stretch>
        </p:blipFill>
        <p:spPr bwMode="auto">
          <a:xfrm>
            <a:off x="2040" y="513368"/>
            <a:ext cx="9141960" cy="6272524"/>
          </a:xfrm>
          <a:prstGeom prst="rect">
            <a:avLst/>
          </a:prstGeom>
          <a:noFill/>
          <a:ln w="9525">
            <a:noFill/>
            <a:miter lim="800000"/>
            <a:headEnd/>
            <a:tailEnd/>
          </a:ln>
          <a:effectLst/>
        </p:spPr>
      </p:pic>
      <p:sp>
        <p:nvSpPr>
          <p:cNvPr id="2" name="Rectangle 1"/>
          <p:cNvSpPr/>
          <p:nvPr/>
        </p:nvSpPr>
        <p:spPr>
          <a:xfrm>
            <a:off x="312891" y="513368"/>
            <a:ext cx="1177941" cy="27802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7239000" y="457200"/>
            <a:ext cx="1371600" cy="35422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ounded Rectangle 3"/>
          <p:cNvSpPr/>
          <p:nvPr/>
        </p:nvSpPr>
        <p:spPr bwMode="auto">
          <a:xfrm>
            <a:off x="4038600" y="4876800"/>
            <a:ext cx="4191000" cy="60960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2836633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AutoShape 2"/>
          <p:cNvSpPr>
            <a:spLocks noChangeArrowheads="1"/>
          </p:cNvSpPr>
          <p:nvPr/>
        </p:nvSpPr>
        <p:spPr bwMode="auto">
          <a:xfrm>
            <a:off x="7162800" y="838200"/>
            <a:ext cx="1371600" cy="685800"/>
          </a:xfrm>
          <a:prstGeom prst="roundRect">
            <a:avLst>
              <a:gd name="adj" fmla="val 16667"/>
            </a:avLst>
          </a:prstGeom>
          <a:solidFill>
            <a:srgbClr val="FF0066"/>
          </a:solidFill>
          <a:ln w="9525">
            <a:solidFill>
              <a:schemeClr val="tx1"/>
            </a:solidFill>
            <a:round/>
            <a:headEnd/>
            <a:tailEnd/>
          </a:ln>
        </p:spPr>
        <p:txBody>
          <a:bodyPr wrap="none" anchor="ctr">
            <a:prstTxWarp prst="textNoShape">
              <a:avLst/>
            </a:prstTxWarp>
          </a:bodyPr>
          <a:lstStyle/>
          <a:p>
            <a:pPr algn="ctr" eaLnBrk="1" hangingPunct="1"/>
            <a:r>
              <a:rPr lang="en-US" sz="2000"/>
              <a:t>Studio</a:t>
            </a:r>
          </a:p>
        </p:txBody>
      </p:sp>
      <p:sp>
        <p:nvSpPr>
          <p:cNvPr id="86019" name="AutoShape 3"/>
          <p:cNvSpPr>
            <a:spLocks noChangeArrowheads="1"/>
          </p:cNvSpPr>
          <p:nvPr/>
        </p:nvSpPr>
        <p:spPr bwMode="auto">
          <a:xfrm>
            <a:off x="3810000" y="1828800"/>
            <a:ext cx="1524000" cy="685800"/>
          </a:xfrm>
          <a:prstGeom prst="roundRect">
            <a:avLst>
              <a:gd name="adj" fmla="val 16667"/>
            </a:avLst>
          </a:prstGeom>
          <a:solidFill>
            <a:srgbClr val="FF00FF"/>
          </a:solidFill>
          <a:ln w="9525">
            <a:solidFill>
              <a:schemeClr val="tx1"/>
            </a:solidFill>
            <a:round/>
            <a:headEnd/>
            <a:tailEnd/>
          </a:ln>
        </p:spPr>
        <p:txBody>
          <a:bodyPr wrap="none" anchor="ctr">
            <a:prstTxWarp prst="textNoShape">
              <a:avLst/>
            </a:prstTxWarp>
          </a:bodyPr>
          <a:lstStyle/>
          <a:p>
            <a:pPr algn="ctr" eaLnBrk="1" hangingPunct="1"/>
            <a:r>
              <a:rPr lang="en-US" sz="2000"/>
              <a:t>TV Networks</a:t>
            </a:r>
          </a:p>
        </p:txBody>
      </p:sp>
      <p:sp>
        <p:nvSpPr>
          <p:cNvPr id="86020" name="Rectangle 4"/>
          <p:cNvSpPr>
            <a:spLocks noChangeArrowheads="1"/>
          </p:cNvSpPr>
          <p:nvPr/>
        </p:nvSpPr>
        <p:spPr bwMode="auto">
          <a:xfrm>
            <a:off x="533400" y="0"/>
            <a:ext cx="8229600" cy="685800"/>
          </a:xfrm>
          <a:prstGeom prst="rect">
            <a:avLst/>
          </a:prstGeom>
          <a:noFill/>
          <a:ln w="12700">
            <a:noFill/>
            <a:miter lim="800000"/>
            <a:headEnd/>
            <a:tailEnd/>
          </a:ln>
        </p:spPr>
        <p:txBody>
          <a:bodyPr lIns="90488" tIns="44450" rIns="90488" bIns="44450" anchor="ctr">
            <a:prstTxWarp prst="textNoShape">
              <a:avLst/>
            </a:prstTxWarp>
          </a:bodyPr>
          <a:lstStyle/>
          <a:p>
            <a:pPr algn="ctr"/>
            <a:r>
              <a:rPr lang="en-US" sz="2000" dirty="0">
                <a:solidFill>
                  <a:schemeClr val="tx2"/>
                </a:solidFill>
              </a:rPr>
              <a:t>Compensation System for Network Broadcasts of Films</a:t>
            </a:r>
          </a:p>
        </p:txBody>
      </p:sp>
      <p:sp>
        <p:nvSpPr>
          <p:cNvPr id="86021" name="AutoShape 5"/>
          <p:cNvSpPr>
            <a:spLocks noChangeArrowheads="1"/>
          </p:cNvSpPr>
          <p:nvPr/>
        </p:nvSpPr>
        <p:spPr bwMode="auto">
          <a:xfrm>
            <a:off x="609600" y="1143000"/>
            <a:ext cx="1524000" cy="685800"/>
          </a:xfrm>
          <a:prstGeom prst="roundRect">
            <a:avLst>
              <a:gd name="adj" fmla="val 16667"/>
            </a:avLst>
          </a:prstGeom>
          <a:solidFill>
            <a:schemeClr val="accent6">
              <a:lumMod val="40000"/>
              <a:lumOff val="60000"/>
            </a:schemeClr>
          </a:solidFill>
          <a:ln w="9525">
            <a:solidFill>
              <a:schemeClr val="tx1"/>
            </a:solidFill>
            <a:round/>
            <a:headEnd/>
            <a:tailEnd/>
          </a:ln>
        </p:spPr>
        <p:txBody>
          <a:bodyPr wrap="none" anchor="ctr">
            <a:prstTxWarp prst="textNoShape">
              <a:avLst/>
            </a:prstTxWarp>
          </a:bodyPr>
          <a:lstStyle/>
          <a:p>
            <a:pPr algn="ctr" eaLnBrk="1" hangingPunct="1"/>
            <a:r>
              <a:rPr lang="en-US" sz="2000" dirty="0"/>
              <a:t>Advertisers</a:t>
            </a:r>
          </a:p>
        </p:txBody>
      </p:sp>
      <p:sp>
        <p:nvSpPr>
          <p:cNvPr id="86022" name="AutoShape 6"/>
          <p:cNvSpPr>
            <a:spLocks noChangeArrowheads="1"/>
          </p:cNvSpPr>
          <p:nvPr/>
        </p:nvSpPr>
        <p:spPr bwMode="auto">
          <a:xfrm>
            <a:off x="3810000" y="4419600"/>
            <a:ext cx="1524000" cy="685800"/>
          </a:xfrm>
          <a:prstGeom prst="roundRect">
            <a:avLst>
              <a:gd name="adj" fmla="val 16667"/>
            </a:avLst>
          </a:prstGeom>
          <a:solidFill>
            <a:schemeClr val="accent6">
              <a:lumMod val="40000"/>
              <a:lumOff val="60000"/>
            </a:schemeClr>
          </a:solidFill>
          <a:ln w="9525">
            <a:solidFill>
              <a:schemeClr val="tx1"/>
            </a:solidFill>
            <a:round/>
            <a:headEnd/>
            <a:tailEnd/>
          </a:ln>
        </p:spPr>
        <p:txBody>
          <a:bodyPr wrap="none" anchor="ctr">
            <a:prstTxWarp prst="textNoShape">
              <a:avLst/>
            </a:prstTxWarp>
          </a:bodyPr>
          <a:lstStyle/>
          <a:p>
            <a:pPr algn="ctr" eaLnBrk="1" hangingPunct="1"/>
            <a:r>
              <a:rPr lang="en-US" sz="2000"/>
              <a:t>Viewers</a:t>
            </a:r>
          </a:p>
        </p:txBody>
      </p:sp>
      <p:sp>
        <p:nvSpPr>
          <p:cNvPr id="86023" name="AutoShape 7"/>
          <p:cNvSpPr>
            <a:spLocks noChangeArrowheads="1"/>
          </p:cNvSpPr>
          <p:nvPr/>
        </p:nvSpPr>
        <p:spPr bwMode="auto">
          <a:xfrm>
            <a:off x="7086600" y="5257800"/>
            <a:ext cx="1524000" cy="685800"/>
          </a:xfrm>
          <a:prstGeom prst="roundRect">
            <a:avLst>
              <a:gd name="adj" fmla="val 16667"/>
            </a:avLst>
          </a:prstGeom>
          <a:solidFill>
            <a:schemeClr val="accent6">
              <a:lumMod val="40000"/>
              <a:lumOff val="60000"/>
            </a:schemeClr>
          </a:solidFill>
          <a:ln w="9525">
            <a:solidFill>
              <a:schemeClr val="tx1"/>
            </a:solidFill>
            <a:round/>
            <a:headEnd/>
            <a:tailEnd/>
          </a:ln>
        </p:spPr>
        <p:txBody>
          <a:bodyPr wrap="none" anchor="ctr">
            <a:prstTxWarp prst="textNoShape">
              <a:avLst/>
            </a:prstTxWarp>
          </a:bodyPr>
          <a:lstStyle/>
          <a:p>
            <a:pPr algn="ctr" eaLnBrk="1" hangingPunct="1"/>
            <a:r>
              <a:rPr lang="en-US" sz="2000"/>
              <a:t>Sony</a:t>
            </a:r>
          </a:p>
        </p:txBody>
      </p:sp>
      <p:sp>
        <p:nvSpPr>
          <p:cNvPr id="86024" name="Line 8"/>
          <p:cNvSpPr>
            <a:spLocks noChangeShapeType="1"/>
          </p:cNvSpPr>
          <p:nvPr/>
        </p:nvSpPr>
        <p:spPr bwMode="auto">
          <a:xfrm flipH="1">
            <a:off x="5410200" y="1066800"/>
            <a:ext cx="1752600" cy="8382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86025" name="Line 9"/>
          <p:cNvSpPr>
            <a:spLocks noChangeShapeType="1"/>
          </p:cNvSpPr>
          <p:nvPr/>
        </p:nvSpPr>
        <p:spPr bwMode="auto">
          <a:xfrm>
            <a:off x="4572000" y="2514600"/>
            <a:ext cx="0" cy="1828800"/>
          </a:xfrm>
          <a:prstGeom prst="line">
            <a:avLst/>
          </a:prstGeom>
          <a:noFill/>
          <a:ln w="28575">
            <a:solidFill>
              <a:srgbClr val="996633"/>
            </a:solidFill>
            <a:round/>
            <a:headEnd/>
            <a:tailEnd type="triangle" w="med" len="med"/>
          </a:ln>
        </p:spPr>
        <p:txBody>
          <a:bodyPr>
            <a:prstTxWarp prst="textNoShape">
              <a:avLst/>
            </a:prstTxWarp>
          </a:bodyPr>
          <a:lstStyle/>
          <a:p>
            <a:endParaRPr lang="en-US"/>
          </a:p>
        </p:txBody>
      </p:sp>
      <p:sp>
        <p:nvSpPr>
          <p:cNvPr id="86026" name="Line 10"/>
          <p:cNvSpPr>
            <a:spLocks noChangeShapeType="1"/>
          </p:cNvSpPr>
          <p:nvPr/>
        </p:nvSpPr>
        <p:spPr bwMode="auto">
          <a:xfrm>
            <a:off x="5334000" y="4876800"/>
            <a:ext cx="1676400" cy="457200"/>
          </a:xfrm>
          <a:prstGeom prst="line">
            <a:avLst/>
          </a:prstGeom>
          <a:noFill/>
          <a:ln w="28575">
            <a:solidFill>
              <a:srgbClr val="33CC33"/>
            </a:solidFill>
            <a:round/>
            <a:headEnd/>
            <a:tailEnd type="triangle" w="med" len="med"/>
          </a:ln>
        </p:spPr>
        <p:txBody>
          <a:bodyPr>
            <a:prstTxWarp prst="textNoShape">
              <a:avLst/>
            </a:prstTxWarp>
          </a:bodyPr>
          <a:lstStyle/>
          <a:p>
            <a:endParaRPr lang="en-US"/>
          </a:p>
        </p:txBody>
      </p:sp>
      <p:sp>
        <p:nvSpPr>
          <p:cNvPr id="86027" name="Line 11"/>
          <p:cNvSpPr>
            <a:spLocks noChangeShapeType="1"/>
          </p:cNvSpPr>
          <p:nvPr/>
        </p:nvSpPr>
        <p:spPr bwMode="auto">
          <a:xfrm flipH="1" flipV="1">
            <a:off x="5410200" y="5029200"/>
            <a:ext cx="1676400" cy="457200"/>
          </a:xfrm>
          <a:prstGeom prst="line">
            <a:avLst/>
          </a:prstGeom>
          <a:noFill/>
          <a:ln w="28575">
            <a:solidFill>
              <a:srgbClr val="996633"/>
            </a:solidFill>
            <a:round/>
            <a:headEnd/>
            <a:tailEnd type="triangle" w="med" len="med"/>
          </a:ln>
        </p:spPr>
        <p:txBody>
          <a:bodyPr>
            <a:prstTxWarp prst="textNoShape">
              <a:avLst/>
            </a:prstTxWarp>
          </a:bodyPr>
          <a:lstStyle/>
          <a:p>
            <a:endParaRPr lang="en-US"/>
          </a:p>
        </p:txBody>
      </p:sp>
      <p:sp>
        <p:nvSpPr>
          <p:cNvPr id="86028" name="Line 12"/>
          <p:cNvSpPr>
            <a:spLocks noChangeShapeType="1"/>
          </p:cNvSpPr>
          <p:nvPr/>
        </p:nvSpPr>
        <p:spPr bwMode="auto">
          <a:xfrm flipV="1">
            <a:off x="5334000" y="1295400"/>
            <a:ext cx="1752600" cy="838200"/>
          </a:xfrm>
          <a:prstGeom prst="line">
            <a:avLst/>
          </a:prstGeom>
          <a:noFill/>
          <a:ln w="28575">
            <a:solidFill>
              <a:srgbClr val="33CC33"/>
            </a:solidFill>
            <a:round/>
            <a:headEnd/>
            <a:tailEnd type="triangle" w="med" len="med"/>
          </a:ln>
        </p:spPr>
        <p:txBody>
          <a:bodyPr>
            <a:prstTxWarp prst="textNoShape">
              <a:avLst/>
            </a:prstTxWarp>
          </a:bodyPr>
          <a:lstStyle/>
          <a:p>
            <a:endParaRPr lang="en-US"/>
          </a:p>
        </p:txBody>
      </p:sp>
      <p:sp>
        <p:nvSpPr>
          <p:cNvPr id="86029" name="Line 13"/>
          <p:cNvSpPr>
            <a:spLocks noChangeShapeType="1"/>
          </p:cNvSpPr>
          <p:nvPr/>
        </p:nvSpPr>
        <p:spPr bwMode="auto">
          <a:xfrm>
            <a:off x="2133600" y="1447800"/>
            <a:ext cx="1600200" cy="533400"/>
          </a:xfrm>
          <a:prstGeom prst="line">
            <a:avLst/>
          </a:prstGeom>
          <a:noFill/>
          <a:ln w="28575">
            <a:solidFill>
              <a:srgbClr val="33CC33"/>
            </a:solidFill>
            <a:round/>
            <a:headEnd/>
            <a:tailEnd type="triangle" w="med" len="med"/>
          </a:ln>
        </p:spPr>
        <p:txBody>
          <a:bodyPr>
            <a:prstTxWarp prst="textNoShape">
              <a:avLst/>
            </a:prstTxWarp>
          </a:bodyPr>
          <a:lstStyle/>
          <a:p>
            <a:endParaRPr lang="en-US"/>
          </a:p>
        </p:txBody>
      </p:sp>
      <p:sp>
        <p:nvSpPr>
          <p:cNvPr id="86030" name="Freeform 14"/>
          <p:cNvSpPr>
            <a:spLocks/>
          </p:cNvSpPr>
          <p:nvPr/>
        </p:nvSpPr>
        <p:spPr bwMode="auto">
          <a:xfrm>
            <a:off x="1295400" y="1905000"/>
            <a:ext cx="2514600" cy="2895600"/>
          </a:xfrm>
          <a:custGeom>
            <a:avLst/>
            <a:gdLst>
              <a:gd name="T0" fmla="*/ 1584 w 1584"/>
              <a:gd name="T1" fmla="*/ 1824 h 1824"/>
              <a:gd name="T2" fmla="*/ 336 w 1584"/>
              <a:gd name="T3" fmla="*/ 1344 h 1824"/>
              <a:gd name="T4" fmla="*/ 0 w 1584"/>
              <a:gd name="T5" fmla="*/ 0 h 1824"/>
              <a:gd name="T6" fmla="*/ 0 60000 65536"/>
              <a:gd name="T7" fmla="*/ 0 60000 65536"/>
              <a:gd name="T8" fmla="*/ 0 60000 65536"/>
              <a:gd name="T9" fmla="*/ 0 w 1584"/>
              <a:gd name="T10" fmla="*/ 0 h 1824"/>
              <a:gd name="T11" fmla="*/ 1584 w 1584"/>
              <a:gd name="T12" fmla="*/ 1824 h 1824"/>
            </a:gdLst>
            <a:ahLst/>
            <a:cxnLst>
              <a:cxn ang="T6">
                <a:pos x="T0" y="T1"/>
              </a:cxn>
              <a:cxn ang="T7">
                <a:pos x="T2" y="T3"/>
              </a:cxn>
              <a:cxn ang="T8">
                <a:pos x="T4" y="T5"/>
              </a:cxn>
            </a:cxnLst>
            <a:rect l="T9" t="T10" r="T11" b="T12"/>
            <a:pathLst>
              <a:path w="1584" h="1824">
                <a:moveTo>
                  <a:pt x="1584" y="1824"/>
                </a:moveTo>
                <a:cubicBezTo>
                  <a:pt x="1092" y="1736"/>
                  <a:pt x="600" y="1648"/>
                  <a:pt x="336" y="1344"/>
                </a:cubicBezTo>
                <a:cubicBezTo>
                  <a:pt x="72" y="1040"/>
                  <a:pt x="36" y="520"/>
                  <a:pt x="0" y="0"/>
                </a:cubicBezTo>
              </a:path>
            </a:pathLst>
          </a:custGeom>
          <a:noFill/>
          <a:ln w="28575">
            <a:solidFill>
              <a:srgbClr val="33CC33"/>
            </a:solidFill>
            <a:round/>
            <a:headEnd/>
            <a:tailEnd type="triangle" w="med" len="med"/>
          </a:ln>
        </p:spPr>
        <p:txBody>
          <a:bodyPr>
            <a:prstTxWarp prst="textNoShape">
              <a:avLst/>
            </a:prstTxWarp>
          </a:bodyPr>
          <a:lstStyle/>
          <a:p>
            <a:endParaRPr lang="en-US"/>
          </a:p>
        </p:txBody>
      </p:sp>
      <p:sp>
        <p:nvSpPr>
          <p:cNvPr id="86031" name="Text Box 15"/>
          <p:cNvSpPr txBox="1">
            <a:spLocks noChangeArrowheads="1"/>
          </p:cNvSpPr>
          <p:nvPr/>
        </p:nvSpPr>
        <p:spPr bwMode="auto">
          <a:xfrm rot="-1502403">
            <a:off x="5710238" y="1200150"/>
            <a:ext cx="908050" cy="366713"/>
          </a:xfrm>
          <a:prstGeom prst="rect">
            <a:avLst/>
          </a:prstGeom>
          <a:noFill/>
          <a:ln w="9525">
            <a:noFill/>
            <a:miter lim="800000"/>
            <a:headEnd/>
            <a:tailEnd/>
          </a:ln>
        </p:spPr>
        <p:txBody>
          <a:bodyPr wrap="none">
            <a:prstTxWarp prst="textNoShape">
              <a:avLst/>
            </a:prstTxWarp>
            <a:spAutoFit/>
          </a:bodyPr>
          <a:lstStyle/>
          <a:p>
            <a:pPr eaLnBrk="1" hangingPunct="1"/>
            <a:r>
              <a:rPr lang="en-US" sz="1800"/>
              <a:t>licenses</a:t>
            </a:r>
          </a:p>
        </p:txBody>
      </p:sp>
      <p:sp>
        <p:nvSpPr>
          <p:cNvPr id="86032" name="Text Box 16"/>
          <p:cNvSpPr txBox="1">
            <a:spLocks noChangeArrowheads="1"/>
          </p:cNvSpPr>
          <p:nvPr/>
        </p:nvSpPr>
        <p:spPr bwMode="auto">
          <a:xfrm rot="-1608337">
            <a:off x="5715000" y="1676400"/>
            <a:ext cx="1244600" cy="366713"/>
          </a:xfrm>
          <a:prstGeom prst="rect">
            <a:avLst/>
          </a:prstGeom>
          <a:noFill/>
          <a:ln w="9525">
            <a:noFill/>
            <a:miter lim="800000"/>
            <a:headEnd/>
            <a:tailEnd/>
          </a:ln>
        </p:spPr>
        <p:txBody>
          <a:bodyPr wrap="none">
            <a:prstTxWarp prst="textNoShape">
              <a:avLst/>
            </a:prstTxWarp>
            <a:spAutoFit/>
          </a:bodyPr>
          <a:lstStyle/>
          <a:p>
            <a:pPr eaLnBrk="1" hangingPunct="1"/>
            <a:r>
              <a:rPr lang="en-US" sz="1800"/>
              <a:t>license fees</a:t>
            </a:r>
          </a:p>
        </p:txBody>
      </p:sp>
      <p:sp>
        <p:nvSpPr>
          <p:cNvPr id="86033" name="Text Box 17"/>
          <p:cNvSpPr txBox="1">
            <a:spLocks noChangeArrowheads="1"/>
          </p:cNvSpPr>
          <p:nvPr/>
        </p:nvSpPr>
        <p:spPr bwMode="auto">
          <a:xfrm rot="889805">
            <a:off x="5562600" y="4800600"/>
            <a:ext cx="1416050" cy="366713"/>
          </a:xfrm>
          <a:prstGeom prst="rect">
            <a:avLst/>
          </a:prstGeom>
          <a:noFill/>
          <a:ln w="9525">
            <a:noFill/>
            <a:miter lim="800000"/>
            <a:headEnd/>
            <a:tailEnd/>
          </a:ln>
        </p:spPr>
        <p:txBody>
          <a:bodyPr wrap="none">
            <a:prstTxWarp prst="textNoShape">
              <a:avLst/>
            </a:prstTxWarp>
            <a:spAutoFit/>
          </a:bodyPr>
          <a:lstStyle/>
          <a:p>
            <a:pPr eaLnBrk="1" hangingPunct="1"/>
            <a:r>
              <a:rPr lang="en-US" sz="1800"/>
              <a:t>cost of VCRs</a:t>
            </a:r>
          </a:p>
        </p:txBody>
      </p:sp>
      <p:sp>
        <p:nvSpPr>
          <p:cNvPr id="86034" name="Text Box 18"/>
          <p:cNvSpPr txBox="1">
            <a:spLocks noChangeArrowheads="1"/>
          </p:cNvSpPr>
          <p:nvPr/>
        </p:nvSpPr>
        <p:spPr bwMode="auto">
          <a:xfrm rot="1057733">
            <a:off x="2209800" y="1447800"/>
            <a:ext cx="1625600" cy="366713"/>
          </a:xfrm>
          <a:prstGeom prst="rect">
            <a:avLst/>
          </a:prstGeom>
          <a:noFill/>
          <a:ln w="9525">
            <a:noFill/>
            <a:miter lim="800000"/>
            <a:headEnd/>
            <a:tailEnd/>
          </a:ln>
        </p:spPr>
        <p:txBody>
          <a:bodyPr wrap="none">
            <a:prstTxWarp prst="textNoShape">
              <a:avLst/>
            </a:prstTxWarp>
            <a:spAutoFit/>
          </a:bodyPr>
          <a:lstStyle/>
          <a:p>
            <a:pPr eaLnBrk="1" hangingPunct="1"/>
            <a:r>
              <a:rPr lang="en-US" sz="1800"/>
              <a:t>advertising fees</a:t>
            </a:r>
          </a:p>
        </p:txBody>
      </p:sp>
      <p:sp>
        <p:nvSpPr>
          <p:cNvPr id="86035" name="Text Box 19"/>
          <p:cNvSpPr txBox="1">
            <a:spLocks noChangeArrowheads="1"/>
          </p:cNvSpPr>
          <p:nvPr/>
        </p:nvSpPr>
        <p:spPr bwMode="auto">
          <a:xfrm>
            <a:off x="1066800" y="3352800"/>
            <a:ext cx="1085850" cy="641350"/>
          </a:xfrm>
          <a:prstGeom prst="rect">
            <a:avLst/>
          </a:prstGeom>
          <a:noFill/>
          <a:ln w="9525">
            <a:noFill/>
            <a:miter lim="800000"/>
            <a:headEnd/>
            <a:tailEnd/>
          </a:ln>
        </p:spPr>
        <p:txBody>
          <a:bodyPr wrap="none">
            <a:prstTxWarp prst="textNoShape">
              <a:avLst/>
            </a:prstTxWarp>
            <a:spAutoFit/>
          </a:bodyPr>
          <a:lstStyle/>
          <a:p>
            <a:pPr eaLnBrk="1" hangingPunct="1"/>
            <a:r>
              <a:rPr lang="en-US" sz="1800"/>
              <a:t>product</a:t>
            </a:r>
          </a:p>
          <a:p>
            <a:pPr eaLnBrk="1" hangingPunct="1"/>
            <a:r>
              <a:rPr lang="en-US" sz="1800"/>
              <a:t>purchases</a:t>
            </a:r>
          </a:p>
        </p:txBody>
      </p:sp>
      <p:sp>
        <p:nvSpPr>
          <p:cNvPr id="86036" name="Text Box 20"/>
          <p:cNvSpPr txBox="1">
            <a:spLocks noChangeArrowheads="1"/>
          </p:cNvSpPr>
          <p:nvPr/>
        </p:nvSpPr>
        <p:spPr bwMode="auto">
          <a:xfrm rot="933187">
            <a:off x="5791200" y="5181600"/>
            <a:ext cx="742950" cy="366713"/>
          </a:xfrm>
          <a:prstGeom prst="rect">
            <a:avLst/>
          </a:prstGeom>
          <a:noFill/>
          <a:ln w="9525">
            <a:noFill/>
            <a:miter lim="800000"/>
            <a:headEnd/>
            <a:tailEnd/>
          </a:ln>
        </p:spPr>
        <p:txBody>
          <a:bodyPr wrap="none">
            <a:prstTxWarp prst="textNoShape">
              <a:avLst/>
            </a:prstTxWarp>
            <a:spAutoFit/>
          </a:bodyPr>
          <a:lstStyle/>
          <a:p>
            <a:pPr eaLnBrk="1" hangingPunct="1"/>
            <a:r>
              <a:rPr lang="en-US" sz="1800"/>
              <a:t>VCRs</a:t>
            </a:r>
          </a:p>
        </p:txBody>
      </p:sp>
      <p:sp>
        <p:nvSpPr>
          <p:cNvPr id="86037" name="Text Box 21"/>
          <p:cNvSpPr txBox="1">
            <a:spLocks noChangeArrowheads="1"/>
          </p:cNvSpPr>
          <p:nvPr/>
        </p:nvSpPr>
        <p:spPr bwMode="auto">
          <a:xfrm>
            <a:off x="3505200" y="2971800"/>
            <a:ext cx="2101850" cy="641350"/>
          </a:xfrm>
          <a:prstGeom prst="rect">
            <a:avLst/>
          </a:prstGeom>
          <a:noFill/>
          <a:ln w="9525">
            <a:noFill/>
            <a:miter lim="800000"/>
            <a:headEnd/>
            <a:tailEnd/>
          </a:ln>
        </p:spPr>
        <p:txBody>
          <a:bodyPr wrap="none">
            <a:prstTxWarp prst="textNoShape">
              <a:avLst/>
            </a:prstTxWarp>
            <a:spAutoFit/>
          </a:bodyPr>
          <a:lstStyle/>
          <a:p>
            <a:pPr eaLnBrk="1" hangingPunct="1"/>
            <a:r>
              <a:rPr lang="en-US" sz="1800"/>
              <a:t>  free programming</a:t>
            </a:r>
          </a:p>
          <a:p>
            <a:pPr eaLnBrk="1" hangingPunct="1"/>
            <a:r>
              <a:rPr lang="en-US" sz="1800"/>
              <a:t>(with embedded ads)</a:t>
            </a:r>
          </a:p>
        </p:txBody>
      </p:sp>
      <p:cxnSp>
        <p:nvCxnSpPr>
          <p:cNvPr id="3" name="Straight Arrow Connector 2"/>
          <p:cNvCxnSpPr/>
          <p:nvPr/>
        </p:nvCxnSpPr>
        <p:spPr bwMode="auto">
          <a:xfrm>
            <a:off x="7772400" y="1600200"/>
            <a:ext cx="0" cy="3505200"/>
          </a:xfrm>
          <a:prstGeom prst="straightConnector1">
            <a:avLst/>
          </a:prstGeom>
          <a:solidFill>
            <a:schemeClr val="accent1"/>
          </a:solidFill>
          <a:ln w="28575" cap="flat" cmpd="sng" algn="ctr">
            <a:solidFill>
              <a:srgbClr val="FF0000"/>
            </a:solidFill>
            <a:prstDash val="dash"/>
            <a:round/>
            <a:headEnd type="none" w="med" len="med"/>
            <a:tailEnd type="stealth" w="lg" len="lg"/>
          </a:ln>
          <a:effectLst/>
        </p:spPr>
      </p:cxnSp>
    </p:spTree>
    <p:extLst>
      <p:ext uri="{BB962C8B-B14F-4D97-AF65-F5344CB8AC3E}">
        <p14:creationId xmlns:p14="http://schemas.microsoft.com/office/powerpoint/2010/main" val="2794574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ChangeArrowheads="1"/>
          </p:cNvSpPr>
          <p:nvPr>
            <p:ph type="title"/>
          </p:nvPr>
        </p:nvSpPr>
        <p:spPr/>
        <p:txBody>
          <a:bodyPr/>
          <a:lstStyle/>
          <a:p>
            <a:r>
              <a:rPr lang="en-US"/>
              <a:t>Holdings of </a:t>
            </a:r>
            <a:r>
              <a:rPr lang="en-US" i="1"/>
              <a:t>Sony</a:t>
            </a:r>
            <a:endParaRPr lang="en-US"/>
          </a:p>
        </p:txBody>
      </p:sp>
      <p:sp>
        <p:nvSpPr>
          <p:cNvPr id="395267" name="Rectangle 3"/>
          <p:cNvSpPr>
            <a:spLocks noGrp="1" noChangeArrowheads="1"/>
          </p:cNvSpPr>
          <p:nvPr>
            <p:ph type="body" idx="1"/>
          </p:nvPr>
        </p:nvSpPr>
        <p:spPr/>
        <p:txBody>
          <a:bodyPr/>
          <a:lstStyle/>
          <a:p>
            <a:pPr marL="514350" indent="-514350">
              <a:buFont typeface="+mj-lt"/>
              <a:buAutoNum type="arabicParenR"/>
            </a:pPr>
            <a:r>
              <a:rPr lang="en-US" dirty="0"/>
              <a:t>Manufacturer of a device that can be used to violate the copyright laws is liable for contributory copyright infringement if and only if the device is not capable of  substantial </a:t>
            </a:r>
            <a:r>
              <a:rPr lang="en-US" dirty="0" err="1"/>
              <a:t>noninfringing</a:t>
            </a:r>
            <a:r>
              <a:rPr lang="en-US" dirty="0"/>
              <a:t> uses</a:t>
            </a:r>
          </a:p>
          <a:p>
            <a:pPr marL="514350" indent="-514350">
              <a:buFont typeface="+mj-lt"/>
              <a:buAutoNum type="arabicParenR"/>
            </a:pPr>
            <a:r>
              <a:rPr lang="en-US" dirty="0" err="1"/>
              <a:t>Timeshifting</a:t>
            </a:r>
            <a:r>
              <a:rPr lang="en-US" dirty="0"/>
              <a:t> copyrighted programs is a fair use</a:t>
            </a:r>
          </a:p>
        </p:txBody>
      </p:sp>
    </p:spTree>
    <p:extLst>
      <p:ext uri="{BB962C8B-B14F-4D97-AF65-F5344CB8AC3E}">
        <p14:creationId xmlns:p14="http://schemas.microsoft.com/office/powerpoint/2010/main" val="3583055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1143000"/>
          </a:xfrm>
        </p:spPr>
        <p:txBody>
          <a:bodyPr/>
          <a:lstStyle/>
          <a:p>
            <a:r>
              <a:rPr lang="en-US" sz="3600" dirty="0"/>
              <a:t>Justice Blackmun, dissenting</a:t>
            </a:r>
          </a:p>
        </p:txBody>
      </p:sp>
      <p:sp>
        <p:nvSpPr>
          <p:cNvPr id="5" name="Content Placeholder 4"/>
          <p:cNvSpPr>
            <a:spLocks noGrp="1"/>
          </p:cNvSpPr>
          <p:nvPr>
            <p:ph idx="1"/>
          </p:nvPr>
        </p:nvSpPr>
        <p:spPr>
          <a:xfrm>
            <a:off x="228600" y="1143000"/>
            <a:ext cx="8458200" cy="5059363"/>
          </a:xfrm>
        </p:spPr>
        <p:txBody>
          <a:bodyPr/>
          <a:lstStyle/>
          <a:p>
            <a:pPr marL="0" indent="0">
              <a:buNone/>
            </a:pPr>
            <a:r>
              <a:rPr lang="en-US" sz="2400" dirty="0"/>
              <a:t>“The situations in which fair use is most commonly recognized are listed in section 107 itself; fair use may be found when a work is used ‘for purposes such as criticism, comment, news reporting, teaching, . . . scholarship, or research.’ …  Each of these uses … reflects a common theme: each is a </a:t>
            </a:r>
            <a:r>
              <a:rPr lang="en-US" sz="2400" i="1" dirty="0"/>
              <a:t>productive</a:t>
            </a:r>
            <a:r>
              <a:rPr lang="en-US" sz="2400" dirty="0"/>
              <a:t> use, resulting in some added benefit to the public beyond that produced by the first author’s work. The fair use doctrine, in other words, permits works to be used for ‘socially laudable purposes.’  I am aware of no case in which the reproduction of a copyrighted work for the sole benefit of the user has been held to be fair use.” </a:t>
            </a:r>
          </a:p>
        </p:txBody>
      </p:sp>
      <p:sp>
        <p:nvSpPr>
          <p:cNvPr id="3" name="Date Placeholder 2"/>
          <p:cNvSpPr>
            <a:spLocks noGrp="1"/>
          </p:cNvSpPr>
          <p:nvPr>
            <p:ph type="dt" sz="half" idx="10"/>
          </p:nvPr>
        </p:nvSpPr>
        <p:spPr/>
        <p:txBody>
          <a:bodyPr/>
          <a:lstStyle/>
          <a:p>
            <a:fld id="{547B305F-7B25-FA4E-8F25-1DCD1FAA8AAC}" type="datetime4">
              <a:rPr lang="en-US" smtClean="0"/>
              <a:pPr/>
              <a:t>January 14, 2021</a:t>
            </a:fld>
            <a:endParaRPr lang="en-US"/>
          </a:p>
        </p:txBody>
      </p:sp>
    </p:spTree>
    <p:extLst>
      <p:ext uri="{BB962C8B-B14F-4D97-AF65-F5344CB8AC3E}">
        <p14:creationId xmlns:p14="http://schemas.microsoft.com/office/powerpoint/2010/main" val="2293111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1143000"/>
          </a:xfrm>
        </p:spPr>
        <p:txBody>
          <a:bodyPr/>
          <a:lstStyle/>
          <a:p>
            <a:r>
              <a:rPr lang="en-US" sz="3600" dirty="0"/>
              <a:t>Justice Blackmun, dissenting</a:t>
            </a:r>
          </a:p>
        </p:txBody>
      </p:sp>
      <p:sp>
        <p:nvSpPr>
          <p:cNvPr id="5" name="Content Placeholder 4"/>
          <p:cNvSpPr>
            <a:spLocks noGrp="1"/>
          </p:cNvSpPr>
          <p:nvPr>
            <p:ph idx="1"/>
          </p:nvPr>
        </p:nvSpPr>
        <p:spPr>
          <a:xfrm>
            <a:off x="228600" y="1143000"/>
            <a:ext cx="8458200" cy="5059363"/>
          </a:xfrm>
        </p:spPr>
        <p:txBody>
          <a:bodyPr/>
          <a:lstStyle/>
          <a:p>
            <a:pPr marL="0" indent="0">
              <a:buNone/>
            </a:pPr>
            <a:r>
              <a:rPr lang="en-US" sz="2400" dirty="0"/>
              <a:t>“The requirement that a putatively infringing use of a copyrighted work, to be ‘fair,’ must not impair a ‘potential’ market for the work has two implications.  First, an infringer cannot prevail merely by demonstrating that the copyright holder suffered no net harm from the infringer's action.  Indeed, even a showing that the infringement has resulted in a net benefit to the copyright holder will not suffice.  Rather, the infringer must demonstrate that he had not impaired the copyright holder's ability to demand compensation from (or to deny access to) any group who would otherwise be willing to pay to see or hear the copyrighted work.  Second, the fact that a given market for a copyrighted work would not be available to the copyright holder were it not for the infringer's activities does not permit the infringer to exploit that market without compensating the copyright holder.” </a:t>
            </a:r>
          </a:p>
        </p:txBody>
      </p:sp>
      <p:sp>
        <p:nvSpPr>
          <p:cNvPr id="3" name="Date Placeholder 2"/>
          <p:cNvSpPr>
            <a:spLocks noGrp="1"/>
          </p:cNvSpPr>
          <p:nvPr>
            <p:ph type="dt" sz="half" idx="10"/>
          </p:nvPr>
        </p:nvSpPr>
        <p:spPr/>
        <p:txBody>
          <a:bodyPr/>
          <a:lstStyle/>
          <a:p>
            <a:fld id="{547B305F-7B25-FA4E-8F25-1DCD1FAA8AAC}" type="datetime4">
              <a:rPr lang="en-US" smtClean="0"/>
              <a:pPr/>
              <a:t>January 14, 2021</a:t>
            </a:fld>
            <a:endParaRPr lang="en-US"/>
          </a:p>
        </p:txBody>
      </p:sp>
    </p:spTree>
    <p:extLst>
      <p:ext uri="{BB962C8B-B14F-4D97-AF65-F5344CB8AC3E}">
        <p14:creationId xmlns:p14="http://schemas.microsoft.com/office/powerpoint/2010/main" val="1663925410"/>
      </p:ext>
    </p:extLst>
  </p:cSld>
  <p:clrMapOvr>
    <a:masterClrMapping/>
  </p:clrMapOvr>
</p:sld>
</file>

<file path=ppt/theme/theme1.xml><?xml version="1.0" encoding="utf-8"?>
<a:theme xmlns:a="http://schemas.openxmlformats.org/drawingml/2006/main" name="Ed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EdX.pot</Template>
  <TotalTime>19149</TotalTime>
  <Words>1200</Words>
  <Application>Microsoft Macintosh PowerPoint</Application>
  <PresentationFormat>On-screen Show (4:3)</PresentationFormat>
  <Paragraphs>185</Paragraphs>
  <Slides>17</Slides>
  <Notes>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5" baseType="lpstr">
      <vt:lpstr>Arial</vt:lpstr>
      <vt:lpstr>Calibri</vt:lpstr>
      <vt:lpstr>Monotype Sorts</vt:lpstr>
      <vt:lpstr>Palatino Linotype</vt:lpstr>
      <vt:lpstr>Times New Roman</vt:lpstr>
      <vt:lpstr>Wingdings</vt:lpstr>
      <vt:lpstr>EdX</vt:lpstr>
      <vt:lpstr>Chart</vt:lpstr>
      <vt:lpstr>CopyrightX Lecture 9: Fair Use  Selected Illustrations </vt:lpstr>
      <vt:lpstr>PowerPoint Presentation</vt:lpstr>
      <vt:lpstr>Fair Use Factors</vt:lpstr>
      <vt:lpstr>PowerPoint Presentation</vt:lpstr>
      <vt:lpstr>PowerPoint Presentation</vt:lpstr>
      <vt:lpstr>PowerPoint Presentation</vt:lpstr>
      <vt:lpstr>Holdings of Sony</vt:lpstr>
      <vt:lpstr>Justice Blackmun, dissenting</vt:lpstr>
      <vt:lpstr>Justice Blackmun, dissenting</vt:lpstr>
      <vt:lpstr>CONSUMER HOME VIDEO AND THEATER SPENDING</vt:lpstr>
      <vt:lpstr>Harper &amp; Row</vt:lpstr>
      <vt:lpstr>Campbell</vt:lpstr>
      <vt:lpstr>Campbell</vt:lpstr>
      <vt:lpstr>PowerPoint Presentation</vt:lpstr>
      <vt:lpstr>PowerPoint Presentation</vt:lpstr>
      <vt:lpstr>Strength of Copyright Protection</vt:lpstr>
      <vt:lpstr>Factor 4:  Markets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William Fisher</dc:creator>
  <cp:lastModifiedBy>Terry Fisher</cp:lastModifiedBy>
  <cp:revision>42</cp:revision>
  <dcterms:created xsi:type="dcterms:W3CDTF">2013-01-23T23:44:23Z</dcterms:created>
  <dcterms:modified xsi:type="dcterms:W3CDTF">2021-01-14T22:51:33Z</dcterms:modified>
</cp:coreProperties>
</file>