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96" r:id="rId3"/>
    <p:sldId id="284" r:id="rId4"/>
    <p:sldId id="282" r:id="rId5"/>
    <p:sldId id="288" r:id="rId6"/>
    <p:sldId id="290" r:id="rId7"/>
    <p:sldId id="297" r:id="rId8"/>
    <p:sldId id="298" r:id="rId9"/>
    <p:sldId id="300" r:id="rId10"/>
    <p:sldId id="302" r:id="rId11"/>
    <p:sldId id="306" r:id="rId12"/>
    <p:sldId id="326"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91">
          <p15:clr>
            <a:srgbClr val="A4A3A4"/>
          </p15:clr>
        </p15:guide>
        <p15:guide id="2" pos="2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21" d="100"/>
          <a:sy n="121" d="100"/>
        </p:scale>
        <p:origin x="1904" y="176"/>
      </p:cViewPr>
      <p:guideLst>
        <p:guide orient="horz" pos="291"/>
        <p:guide pos="296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24C47-587D-7A47-9A2F-250D3546A882}"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39BFB-B122-4349-9906-237C593337C9}" type="slidenum">
              <a:rPr lang="en-US" smtClean="0"/>
              <a:t>‹#›</a:t>
            </a:fld>
            <a:endParaRPr lang="en-US"/>
          </a:p>
        </p:txBody>
      </p:sp>
    </p:spTree>
    <p:extLst>
      <p:ext uri="{BB962C8B-B14F-4D97-AF65-F5344CB8AC3E}">
        <p14:creationId xmlns:p14="http://schemas.microsoft.com/office/powerpoint/2010/main" val="2379768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99956C6-6AB6-074E-9214-E2EBA110D9C9}" type="slidenum">
              <a:rPr lang="en-US" sz="1200"/>
              <a:pPr/>
              <a:t>5</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B7D1BAC1-1D8F-5848-AFFC-25FDC355FF76}" type="slidenum">
              <a:rPr lang="en-US" sz="1200"/>
              <a:pPr/>
              <a:t>6</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125716C-570F-754A-AF23-D0497CCF7E24}" type="slidenum">
              <a:rPr lang="en-US" sz="1200"/>
              <a:pPr/>
              <a:t>7</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2953A2E-D101-CD4C-8CFA-F0F464E6C579}" type="slidenum">
              <a:rPr lang="en-US" sz="1200"/>
              <a:pPr/>
              <a:t>8</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2E657B16-6BE9-064E-9567-E0D58B1AA834}" type="slidenum">
              <a:rPr lang="en-US" sz="1200"/>
              <a:pPr/>
              <a:t>9</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B0C4C3F-059A-AC47-8629-B9889E98B17E}" type="slidenum">
              <a:rPr lang="en-US" sz="1200"/>
              <a:pPr/>
              <a:t>10</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1F65091-B17E-7349-B6F9-D382AD3DB814}" type="slidenum">
              <a:rPr lang="en-US" sz="1200"/>
              <a:pPr/>
              <a:t>11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p:cNvSpPr>
            <a:spLocks noGrp="1" noRot="1" noChangeAspect="1" noChangeArrowheads="1" noTextEdit="1"/>
          </p:cNvSpPr>
          <p:nvPr>
            <p:ph type="sldImg"/>
          </p:nvPr>
        </p:nvSpPr>
        <p:spPr>
          <a:xfrm>
            <a:off x="1154113" y="719138"/>
            <a:ext cx="4549775" cy="3413125"/>
          </a:xfrm>
          <a:ln/>
        </p:spPr>
      </p:sp>
      <p:sp>
        <p:nvSpPr>
          <p:cNvPr id="45058"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6277C6-7F8C-EF4E-9B6C-D7EC77D4C092}"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DF647-6BC1-7948-9400-9F8C88F1CB0E}" type="slidenum">
              <a:rPr lang="en-US"/>
              <a:pPr>
                <a:defRPr/>
              </a:pPr>
              <a:t>‹#›</a:t>
            </a:fld>
            <a:endParaRPr lang="en-US"/>
          </a:p>
        </p:txBody>
      </p:sp>
    </p:spTree>
    <p:extLst>
      <p:ext uri="{BB962C8B-B14F-4D97-AF65-F5344CB8AC3E}">
        <p14:creationId xmlns:p14="http://schemas.microsoft.com/office/powerpoint/2010/main" val="144327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689B46-53DE-AC41-B69F-9C5E2454B84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0B82B-79F3-254F-A09E-E6AACC094E2B}" type="slidenum">
              <a:rPr lang="en-US"/>
              <a:pPr>
                <a:defRPr/>
              </a:pPr>
              <a:t>‹#›</a:t>
            </a:fld>
            <a:endParaRPr lang="en-US"/>
          </a:p>
        </p:txBody>
      </p:sp>
    </p:spTree>
    <p:extLst>
      <p:ext uri="{BB962C8B-B14F-4D97-AF65-F5344CB8AC3E}">
        <p14:creationId xmlns:p14="http://schemas.microsoft.com/office/powerpoint/2010/main" val="26786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4C9440-EFC9-B14A-A884-75DDF7B17AA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CE433-78F1-694D-B194-6523C3B1BA8D}" type="slidenum">
              <a:rPr lang="en-US"/>
              <a:pPr>
                <a:defRPr/>
              </a:pPr>
              <a:t>‹#›</a:t>
            </a:fld>
            <a:endParaRPr lang="en-US"/>
          </a:p>
        </p:txBody>
      </p:sp>
    </p:spTree>
    <p:extLst>
      <p:ext uri="{BB962C8B-B14F-4D97-AF65-F5344CB8AC3E}">
        <p14:creationId xmlns:p14="http://schemas.microsoft.com/office/powerpoint/2010/main" val="181701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167C4D-F6F5-8041-B0BA-3C534546A08A}"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68FA4-483A-C04D-978B-AC29EF742C0A}" type="slidenum">
              <a:rPr lang="en-US"/>
              <a:pPr>
                <a:defRPr/>
              </a:pPr>
              <a:t>‹#›</a:t>
            </a:fld>
            <a:endParaRPr lang="en-US"/>
          </a:p>
        </p:txBody>
      </p:sp>
    </p:spTree>
    <p:extLst>
      <p:ext uri="{BB962C8B-B14F-4D97-AF65-F5344CB8AC3E}">
        <p14:creationId xmlns:p14="http://schemas.microsoft.com/office/powerpoint/2010/main" val="7213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649392-736D-A74C-BBD3-DF8C13C0212E}"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7C6F5-EB6B-F548-8FA2-2E7DA71D174A}" type="slidenum">
              <a:rPr lang="en-US"/>
              <a:pPr>
                <a:defRPr/>
              </a:pPr>
              <a:t>‹#›</a:t>
            </a:fld>
            <a:endParaRPr lang="en-US"/>
          </a:p>
        </p:txBody>
      </p:sp>
    </p:spTree>
    <p:extLst>
      <p:ext uri="{BB962C8B-B14F-4D97-AF65-F5344CB8AC3E}">
        <p14:creationId xmlns:p14="http://schemas.microsoft.com/office/powerpoint/2010/main" val="341254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642071-5B0E-944B-B0F9-157F260F6CFA}"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E6B408-B9BB-AA4E-AAAE-11F34FA5C52B}" type="slidenum">
              <a:rPr lang="en-US"/>
              <a:pPr>
                <a:defRPr/>
              </a:pPr>
              <a:t>‹#›</a:t>
            </a:fld>
            <a:endParaRPr lang="en-US"/>
          </a:p>
        </p:txBody>
      </p:sp>
    </p:spTree>
    <p:extLst>
      <p:ext uri="{BB962C8B-B14F-4D97-AF65-F5344CB8AC3E}">
        <p14:creationId xmlns:p14="http://schemas.microsoft.com/office/powerpoint/2010/main" val="123808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39B1203-7FA3-144E-BF8E-647F81CD5232}"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EA1A4-18CB-6540-B79A-DE2BF8F284E9}" type="slidenum">
              <a:rPr lang="en-US"/>
              <a:pPr>
                <a:defRPr/>
              </a:pPr>
              <a:t>‹#›</a:t>
            </a:fld>
            <a:endParaRPr lang="en-US"/>
          </a:p>
        </p:txBody>
      </p:sp>
    </p:spTree>
    <p:extLst>
      <p:ext uri="{BB962C8B-B14F-4D97-AF65-F5344CB8AC3E}">
        <p14:creationId xmlns:p14="http://schemas.microsoft.com/office/powerpoint/2010/main" val="37829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86AD18-6297-5641-8867-C9DB7ED99DA0}"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1F32B4-F614-714F-B2BB-0EA397858B62}" type="slidenum">
              <a:rPr lang="en-US"/>
              <a:pPr>
                <a:defRPr/>
              </a:pPr>
              <a:t>‹#›</a:t>
            </a:fld>
            <a:endParaRPr lang="en-US"/>
          </a:p>
        </p:txBody>
      </p:sp>
    </p:spTree>
    <p:extLst>
      <p:ext uri="{BB962C8B-B14F-4D97-AF65-F5344CB8AC3E}">
        <p14:creationId xmlns:p14="http://schemas.microsoft.com/office/powerpoint/2010/main" val="9960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ACE901-F938-2140-961A-B847DFA45114}"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02188B-777D-F84B-8897-0C351E195F05}" type="slidenum">
              <a:rPr lang="en-US"/>
              <a:pPr>
                <a:defRPr/>
              </a:pPr>
              <a:t>‹#›</a:t>
            </a:fld>
            <a:endParaRPr lang="en-US"/>
          </a:p>
        </p:txBody>
      </p:sp>
    </p:spTree>
    <p:extLst>
      <p:ext uri="{BB962C8B-B14F-4D97-AF65-F5344CB8AC3E}">
        <p14:creationId xmlns:p14="http://schemas.microsoft.com/office/powerpoint/2010/main" val="34333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9E28CA-FC5F-2E49-8747-FAAED639F9C7}"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12702-A39C-D548-A708-77DBB0ECD48F}" type="slidenum">
              <a:rPr lang="en-US"/>
              <a:pPr>
                <a:defRPr/>
              </a:pPr>
              <a:t>‹#›</a:t>
            </a:fld>
            <a:endParaRPr lang="en-US"/>
          </a:p>
        </p:txBody>
      </p:sp>
    </p:spTree>
    <p:extLst>
      <p:ext uri="{BB962C8B-B14F-4D97-AF65-F5344CB8AC3E}">
        <p14:creationId xmlns:p14="http://schemas.microsoft.com/office/powerpoint/2010/main" val="18674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8F99A0-EB0B-5743-918F-00ABD70D895F}"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654693-2F24-504B-970A-D5FD3F74E72F}" type="slidenum">
              <a:rPr lang="en-US"/>
              <a:pPr>
                <a:defRPr/>
              </a:pPr>
              <a:t>‹#›</a:t>
            </a:fld>
            <a:endParaRPr lang="en-US"/>
          </a:p>
        </p:txBody>
      </p:sp>
    </p:spTree>
    <p:extLst>
      <p:ext uri="{BB962C8B-B14F-4D97-AF65-F5344CB8AC3E}">
        <p14:creationId xmlns:p14="http://schemas.microsoft.com/office/powerpoint/2010/main" val="29415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5AC80EE-FEEC-6C4A-99D4-BE35C7DD7500}"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1EEFE0B-625D-F548-8C29-C62B44F9CEB0}" type="slidenum">
              <a:rPr lang="en-US"/>
              <a:pPr>
                <a:defRPr/>
              </a:pPr>
              <a:t>‹#›</a:t>
            </a:fld>
            <a:endParaRPr lang="en-US"/>
          </a:p>
        </p:txBody>
      </p:sp>
      <p:pic>
        <p:nvPicPr>
          <p:cNvPr id="8" name="Picture 4">
            <a:extLst>
              <a:ext uri="{FF2B5EF4-FFF2-40B4-BE49-F238E27FC236}">
                <a16:creationId xmlns:a16="http://schemas.microsoft.com/office/drawing/2014/main" id="{90574E89-C3B2-2D48-B456-C9434219934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err="1">
                <a:latin typeface="Calibri" charset="0"/>
              </a:rPr>
              <a:t>CopyrightX</a:t>
            </a:r>
            <a:r>
              <a:rPr lang="en-US" dirty="0">
                <a:latin typeface="Calibri" charset="0"/>
              </a:rPr>
              <a:t> Lecture 7:</a:t>
            </a:r>
            <a:br>
              <a:rPr lang="en-US" dirty="0">
                <a:latin typeface="Calibri" charset="0"/>
              </a:rPr>
            </a:br>
            <a:r>
              <a:rPr lang="en-US" dirty="0">
                <a:latin typeface="Calibri" charset="0"/>
              </a:rPr>
              <a:t>Rights of Reproduction and Modification</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February 19,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228600"/>
            <a:ext cx="7772400" cy="762000"/>
          </a:xfrm>
        </p:spPr>
        <p:txBody>
          <a:bodyPr/>
          <a:lstStyle/>
          <a:p>
            <a:r>
              <a:rPr lang="en-US" i="1">
                <a:latin typeface="Times New Roman" charset="0"/>
              </a:rPr>
              <a:t>Nichols</a:t>
            </a:r>
            <a:r>
              <a:rPr lang="en-US">
                <a:latin typeface="Times New Roman" charset="0"/>
              </a:rPr>
              <a:t> </a:t>
            </a:r>
            <a:r>
              <a:rPr lang="ja-JP" altLang="en-US">
                <a:latin typeface="Times New Roman" charset="0"/>
              </a:rPr>
              <a:t>“</a:t>
            </a:r>
            <a:r>
              <a:rPr lang="en-US">
                <a:latin typeface="Times New Roman" charset="0"/>
              </a:rPr>
              <a:t>Pattern</a:t>
            </a:r>
            <a:r>
              <a:rPr lang="ja-JP" altLang="en-US">
                <a:latin typeface="Times New Roman" charset="0"/>
              </a:rPr>
              <a:t>”</a:t>
            </a:r>
            <a:r>
              <a:rPr lang="en-US">
                <a:latin typeface="Times New Roman" charset="0"/>
              </a:rPr>
              <a:t> Test</a:t>
            </a:r>
          </a:p>
        </p:txBody>
      </p:sp>
      <p:sp>
        <p:nvSpPr>
          <p:cNvPr id="47107" name="Line 3"/>
          <p:cNvSpPr>
            <a:spLocks noChangeShapeType="1"/>
          </p:cNvSpPr>
          <p:nvPr/>
        </p:nvSpPr>
        <p:spPr bwMode="auto">
          <a:xfrm>
            <a:off x="914400" y="5638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08" name="Line 4"/>
          <p:cNvSpPr>
            <a:spLocks noChangeShapeType="1"/>
          </p:cNvSpPr>
          <p:nvPr/>
        </p:nvSpPr>
        <p:spPr bwMode="auto">
          <a:xfrm>
            <a:off x="1295400" y="5638800"/>
            <a:ext cx="0" cy="5334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09" name="Line 5"/>
          <p:cNvSpPr>
            <a:spLocks noChangeShapeType="1"/>
          </p:cNvSpPr>
          <p:nvPr/>
        </p:nvSpPr>
        <p:spPr bwMode="auto">
          <a:xfrm>
            <a:off x="16764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0" name="Line 6"/>
          <p:cNvSpPr>
            <a:spLocks noChangeShapeType="1"/>
          </p:cNvSpPr>
          <p:nvPr/>
        </p:nvSpPr>
        <p:spPr bwMode="auto">
          <a:xfrm>
            <a:off x="2057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1" name="Line 7"/>
          <p:cNvSpPr>
            <a:spLocks noChangeShapeType="1"/>
          </p:cNvSpPr>
          <p:nvPr/>
        </p:nvSpPr>
        <p:spPr bwMode="auto">
          <a:xfrm>
            <a:off x="3200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2" name="Line 8"/>
          <p:cNvSpPr>
            <a:spLocks noChangeShapeType="1"/>
          </p:cNvSpPr>
          <p:nvPr/>
        </p:nvSpPr>
        <p:spPr bwMode="auto">
          <a:xfrm>
            <a:off x="40386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3" name="Line 9"/>
          <p:cNvSpPr>
            <a:spLocks noChangeShapeType="1"/>
          </p:cNvSpPr>
          <p:nvPr/>
        </p:nvSpPr>
        <p:spPr bwMode="auto">
          <a:xfrm>
            <a:off x="4953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4" name="Line 10"/>
          <p:cNvSpPr>
            <a:spLocks noChangeShapeType="1"/>
          </p:cNvSpPr>
          <p:nvPr/>
        </p:nvSpPr>
        <p:spPr bwMode="auto">
          <a:xfrm>
            <a:off x="60960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5" name="Line 11"/>
          <p:cNvSpPr>
            <a:spLocks noChangeShapeType="1"/>
          </p:cNvSpPr>
          <p:nvPr/>
        </p:nvSpPr>
        <p:spPr bwMode="auto">
          <a:xfrm>
            <a:off x="7162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6" name="Line 12"/>
          <p:cNvSpPr>
            <a:spLocks noChangeShapeType="1"/>
          </p:cNvSpPr>
          <p:nvPr/>
        </p:nvSpPr>
        <p:spPr bwMode="auto">
          <a:xfrm>
            <a:off x="2514600" y="5638800"/>
            <a:ext cx="0" cy="2286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7" name="Line 13"/>
          <p:cNvSpPr>
            <a:spLocks noChangeShapeType="1"/>
          </p:cNvSpPr>
          <p:nvPr/>
        </p:nvSpPr>
        <p:spPr bwMode="auto">
          <a:xfrm>
            <a:off x="4495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8" name="Line 14"/>
          <p:cNvSpPr>
            <a:spLocks noChangeShapeType="1"/>
          </p:cNvSpPr>
          <p:nvPr/>
        </p:nvSpPr>
        <p:spPr bwMode="auto">
          <a:xfrm>
            <a:off x="5257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19" name="Line 15"/>
          <p:cNvSpPr>
            <a:spLocks noChangeShapeType="1"/>
          </p:cNvSpPr>
          <p:nvPr/>
        </p:nvSpPr>
        <p:spPr bwMode="auto">
          <a:xfrm>
            <a:off x="6400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0" name="Line 16"/>
          <p:cNvSpPr>
            <a:spLocks noChangeShapeType="1"/>
          </p:cNvSpPr>
          <p:nvPr/>
        </p:nvSpPr>
        <p:spPr bwMode="auto">
          <a:xfrm>
            <a:off x="1066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1" name="Line 17"/>
          <p:cNvSpPr>
            <a:spLocks noChangeShapeType="1"/>
          </p:cNvSpPr>
          <p:nvPr/>
        </p:nvSpPr>
        <p:spPr bwMode="auto">
          <a:xfrm>
            <a:off x="1828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2" name="Line 18"/>
          <p:cNvSpPr>
            <a:spLocks noChangeShapeType="1"/>
          </p:cNvSpPr>
          <p:nvPr/>
        </p:nvSpPr>
        <p:spPr bwMode="auto">
          <a:xfrm>
            <a:off x="2438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3" name="Line 19"/>
          <p:cNvSpPr>
            <a:spLocks noChangeShapeType="1"/>
          </p:cNvSpPr>
          <p:nvPr/>
        </p:nvSpPr>
        <p:spPr bwMode="auto">
          <a:xfrm>
            <a:off x="34290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4" name="Line 20"/>
          <p:cNvSpPr>
            <a:spLocks noChangeShapeType="1"/>
          </p:cNvSpPr>
          <p:nvPr/>
        </p:nvSpPr>
        <p:spPr bwMode="auto">
          <a:xfrm>
            <a:off x="426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5" name="Line 21"/>
          <p:cNvSpPr>
            <a:spLocks noChangeShapeType="1"/>
          </p:cNvSpPr>
          <p:nvPr/>
        </p:nvSpPr>
        <p:spPr bwMode="auto">
          <a:xfrm>
            <a:off x="7391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6" name="Line 22"/>
          <p:cNvSpPr>
            <a:spLocks noChangeShapeType="1"/>
          </p:cNvSpPr>
          <p:nvPr/>
        </p:nvSpPr>
        <p:spPr bwMode="auto">
          <a:xfrm>
            <a:off x="807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7" name="Line 23"/>
          <p:cNvSpPr>
            <a:spLocks noChangeShapeType="1"/>
          </p:cNvSpPr>
          <p:nvPr/>
        </p:nvSpPr>
        <p:spPr bwMode="auto">
          <a:xfrm>
            <a:off x="914400" y="4800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8" name="Line 24"/>
          <p:cNvSpPr>
            <a:spLocks noChangeShapeType="1"/>
          </p:cNvSpPr>
          <p:nvPr/>
        </p:nvSpPr>
        <p:spPr bwMode="auto">
          <a:xfrm>
            <a:off x="1295400" y="4800600"/>
            <a:ext cx="0" cy="5334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29" name="Line 25"/>
          <p:cNvSpPr>
            <a:spLocks noChangeShapeType="1"/>
          </p:cNvSpPr>
          <p:nvPr/>
        </p:nvSpPr>
        <p:spPr bwMode="auto">
          <a:xfrm>
            <a:off x="2057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0" name="Line 26"/>
          <p:cNvSpPr>
            <a:spLocks noChangeShapeType="1"/>
          </p:cNvSpPr>
          <p:nvPr/>
        </p:nvSpPr>
        <p:spPr bwMode="auto">
          <a:xfrm>
            <a:off x="3200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1" name="Line 27"/>
          <p:cNvSpPr>
            <a:spLocks noChangeShapeType="1"/>
          </p:cNvSpPr>
          <p:nvPr/>
        </p:nvSpPr>
        <p:spPr bwMode="auto">
          <a:xfrm>
            <a:off x="40386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2" name="Line 28"/>
          <p:cNvSpPr>
            <a:spLocks noChangeShapeType="1"/>
          </p:cNvSpPr>
          <p:nvPr/>
        </p:nvSpPr>
        <p:spPr bwMode="auto">
          <a:xfrm>
            <a:off x="4953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3" name="Line 29"/>
          <p:cNvSpPr>
            <a:spLocks noChangeShapeType="1"/>
          </p:cNvSpPr>
          <p:nvPr/>
        </p:nvSpPr>
        <p:spPr bwMode="auto">
          <a:xfrm>
            <a:off x="60960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4" name="Line 30"/>
          <p:cNvSpPr>
            <a:spLocks noChangeShapeType="1"/>
          </p:cNvSpPr>
          <p:nvPr/>
        </p:nvSpPr>
        <p:spPr bwMode="auto">
          <a:xfrm>
            <a:off x="7162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5" name="Line 31"/>
          <p:cNvSpPr>
            <a:spLocks noChangeShapeType="1"/>
          </p:cNvSpPr>
          <p:nvPr/>
        </p:nvSpPr>
        <p:spPr bwMode="auto">
          <a:xfrm>
            <a:off x="4495800" y="48006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6" name="Line 32"/>
          <p:cNvSpPr>
            <a:spLocks noChangeShapeType="1"/>
          </p:cNvSpPr>
          <p:nvPr/>
        </p:nvSpPr>
        <p:spPr bwMode="auto">
          <a:xfrm>
            <a:off x="1066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7" name="Line 33"/>
          <p:cNvSpPr>
            <a:spLocks noChangeShapeType="1"/>
          </p:cNvSpPr>
          <p:nvPr/>
        </p:nvSpPr>
        <p:spPr bwMode="auto">
          <a:xfrm>
            <a:off x="1828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8" name="Line 34"/>
          <p:cNvSpPr>
            <a:spLocks noChangeShapeType="1"/>
          </p:cNvSpPr>
          <p:nvPr/>
        </p:nvSpPr>
        <p:spPr bwMode="auto">
          <a:xfrm>
            <a:off x="2438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39" name="Line 35"/>
          <p:cNvSpPr>
            <a:spLocks noChangeShapeType="1"/>
          </p:cNvSpPr>
          <p:nvPr/>
        </p:nvSpPr>
        <p:spPr bwMode="auto">
          <a:xfrm>
            <a:off x="34290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0" name="Line 36"/>
          <p:cNvSpPr>
            <a:spLocks noChangeShapeType="1"/>
          </p:cNvSpPr>
          <p:nvPr/>
        </p:nvSpPr>
        <p:spPr bwMode="auto">
          <a:xfrm>
            <a:off x="426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1" name="Line 37"/>
          <p:cNvSpPr>
            <a:spLocks noChangeShapeType="1"/>
          </p:cNvSpPr>
          <p:nvPr/>
        </p:nvSpPr>
        <p:spPr bwMode="auto">
          <a:xfrm>
            <a:off x="7391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2" name="Line 38"/>
          <p:cNvSpPr>
            <a:spLocks noChangeShapeType="1"/>
          </p:cNvSpPr>
          <p:nvPr/>
        </p:nvSpPr>
        <p:spPr bwMode="auto">
          <a:xfrm>
            <a:off x="807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3" name="Line 39"/>
          <p:cNvSpPr>
            <a:spLocks noChangeShapeType="1"/>
          </p:cNvSpPr>
          <p:nvPr/>
        </p:nvSpPr>
        <p:spPr bwMode="auto">
          <a:xfrm>
            <a:off x="914400" y="39624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4" name="Line 40"/>
          <p:cNvSpPr>
            <a:spLocks noChangeShapeType="1"/>
          </p:cNvSpPr>
          <p:nvPr/>
        </p:nvSpPr>
        <p:spPr bwMode="auto">
          <a:xfrm>
            <a:off x="1295400" y="3962400"/>
            <a:ext cx="0" cy="5334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5" name="Line 41"/>
          <p:cNvSpPr>
            <a:spLocks noChangeShapeType="1"/>
          </p:cNvSpPr>
          <p:nvPr/>
        </p:nvSpPr>
        <p:spPr bwMode="auto">
          <a:xfrm>
            <a:off x="2057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6" name="Line 42"/>
          <p:cNvSpPr>
            <a:spLocks noChangeShapeType="1"/>
          </p:cNvSpPr>
          <p:nvPr/>
        </p:nvSpPr>
        <p:spPr bwMode="auto">
          <a:xfrm>
            <a:off x="2971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7" name="Line 43"/>
          <p:cNvSpPr>
            <a:spLocks noChangeShapeType="1"/>
          </p:cNvSpPr>
          <p:nvPr/>
        </p:nvSpPr>
        <p:spPr bwMode="auto">
          <a:xfrm>
            <a:off x="40386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8" name="Line 44"/>
          <p:cNvSpPr>
            <a:spLocks noChangeShapeType="1"/>
          </p:cNvSpPr>
          <p:nvPr/>
        </p:nvSpPr>
        <p:spPr bwMode="auto">
          <a:xfrm>
            <a:off x="4953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49" name="Line 45"/>
          <p:cNvSpPr>
            <a:spLocks noChangeShapeType="1"/>
          </p:cNvSpPr>
          <p:nvPr/>
        </p:nvSpPr>
        <p:spPr bwMode="auto">
          <a:xfrm>
            <a:off x="6096000" y="39624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0" name="Line 46"/>
          <p:cNvSpPr>
            <a:spLocks noChangeShapeType="1"/>
          </p:cNvSpPr>
          <p:nvPr/>
        </p:nvSpPr>
        <p:spPr bwMode="auto">
          <a:xfrm>
            <a:off x="7162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1" name="Line 47"/>
          <p:cNvSpPr>
            <a:spLocks noChangeShapeType="1"/>
          </p:cNvSpPr>
          <p:nvPr/>
        </p:nvSpPr>
        <p:spPr bwMode="auto">
          <a:xfrm>
            <a:off x="1066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2" name="Line 48"/>
          <p:cNvSpPr>
            <a:spLocks noChangeShapeType="1"/>
          </p:cNvSpPr>
          <p:nvPr/>
        </p:nvSpPr>
        <p:spPr bwMode="auto">
          <a:xfrm>
            <a:off x="1828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3" name="Line 49"/>
          <p:cNvSpPr>
            <a:spLocks noChangeShapeType="1"/>
          </p:cNvSpPr>
          <p:nvPr/>
        </p:nvSpPr>
        <p:spPr bwMode="auto">
          <a:xfrm>
            <a:off x="2438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4" name="Line 50"/>
          <p:cNvSpPr>
            <a:spLocks noChangeShapeType="1"/>
          </p:cNvSpPr>
          <p:nvPr/>
        </p:nvSpPr>
        <p:spPr bwMode="auto">
          <a:xfrm>
            <a:off x="34290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5" name="Line 51"/>
          <p:cNvSpPr>
            <a:spLocks noChangeShapeType="1"/>
          </p:cNvSpPr>
          <p:nvPr/>
        </p:nvSpPr>
        <p:spPr bwMode="auto">
          <a:xfrm>
            <a:off x="426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6" name="Line 52"/>
          <p:cNvSpPr>
            <a:spLocks noChangeShapeType="1"/>
          </p:cNvSpPr>
          <p:nvPr/>
        </p:nvSpPr>
        <p:spPr bwMode="auto">
          <a:xfrm>
            <a:off x="7391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7" name="Line 53"/>
          <p:cNvSpPr>
            <a:spLocks noChangeShapeType="1"/>
          </p:cNvSpPr>
          <p:nvPr/>
        </p:nvSpPr>
        <p:spPr bwMode="auto">
          <a:xfrm>
            <a:off x="807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8" name="Line 54"/>
          <p:cNvSpPr>
            <a:spLocks noChangeShapeType="1"/>
          </p:cNvSpPr>
          <p:nvPr/>
        </p:nvSpPr>
        <p:spPr bwMode="auto">
          <a:xfrm>
            <a:off x="914400" y="31242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59" name="Line 55"/>
          <p:cNvSpPr>
            <a:spLocks noChangeShapeType="1"/>
          </p:cNvSpPr>
          <p:nvPr/>
        </p:nvSpPr>
        <p:spPr bwMode="auto">
          <a:xfrm>
            <a:off x="2057400" y="3124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0" name="Line 56"/>
          <p:cNvSpPr>
            <a:spLocks noChangeShapeType="1"/>
          </p:cNvSpPr>
          <p:nvPr/>
        </p:nvSpPr>
        <p:spPr bwMode="auto">
          <a:xfrm>
            <a:off x="40386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1" name="Line 57"/>
          <p:cNvSpPr>
            <a:spLocks noChangeShapeType="1"/>
          </p:cNvSpPr>
          <p:nvPr/>
        </p:nvSpPr>
        <p:spPr bwMode="auto">
          <a:xfrm>
            <a:off x="6096000" y="31242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2" name="Line 58"/>
          <p:cNvSpPr>
            <a:spLocks noChangeShapeType="1"/>
          </p:cNvSpPr>
          <p:nvPr/>
        </p:nvSpPr>
        <p:spPr bwMode="auto">
          <a:xfrm>
            <a:off x="1066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3" name="Line 59"/>
          <p:cNvSpPr>
            <a:spLocks noChangeShapeType="1"/>
          </p:cNvSpPr>
          <p:nvPr/>
        </p:nvSpPr>
        <p:spPr bwMode="auto">
          <a:xfrm>
            <a:off x="1828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4" name="Line 60"/>
          <p:cNvSpPr>
            <a:spLocks noChangeShapeType="1"/>
          </p:cNvSpPr>
          <p:nvPr/>
        </p:nvSpPr>
        <p:spPr bwMode="auto">
          <a:xfrm>
            <a:off x="2438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5" name="Line 61"/>
          <p:cNvSpPr>
            <a:spLocks noChangeShapeType="1"/>
          </p:cNvSpPr>
          <p:nvPr/>
        </p:nvSpPr>
        <p:spPr bwMode="auto">
          <a:xfrm>
            <a:off x="34290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6" name="Line 62"/>
          <p:cNvSpPr>
            <a:spLocks noChangeShapeType="1"/>
          </p:cNvSpPr>
          <p:nvPr/>
        </p:nvSpPr>
        <p:spPr bwMode="auto">
          <a:xfrm>
            <a:off x="426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7" name="Line 63"/>
          <p:cNvSpPr>
            <a:spLocks noChangeShapeType="1"/>
          </p:cNvSpPr>
          <p:nvPr/>
        </p:nvSpPr>
        <p:spPr bwMode="auto">
          <a:xfrm>
            <a:off x="7391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8" name="Line 64"/>
          <p:cNvSpPr>
            <a:spLocks noChangeShapeType="1"/>
          </p:cNvSpPr>
          <p:nvPr/>
        </p:nvSpPr>
        <p:spPr bwMode="auto">
          <a:xfrm>
            <a:off x="807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69" name="Line 65"/>
          <p:cNvSpPr>
            <a:spLocks noChangeShapeType="1"/>
          </p:cNvSpPr>
          <p:nvPr/>
        </p:nvSpPr>
        <p:spPr bwMode="auto">
          <a:xfrm>
            <a:off x="914400" y="2209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0" name="Line 66"/>
          <p:cNvSpPr>
            <a:spLocks noChangeShapeType="1"/>
          </p:cNvSpPr>
          <p:nvPr/>
        </p:nvSpPr>
        <p:spPr bwMode="auto">
          <a:xfrm>
            <a:off x="1066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1" name="Line 67"/>
          <p:cNvSpPr>
            <a:spLocks noChangeShapeType="1"/>
          </p:cNvSpPr>
          <p:nvPr/>
        </p:nvSpPr>
        <p:spPr bwMode="auto">
          <a:xfrm>
            <a:off x="1828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2" name="Line 68"/>
          <p:cNvSpPr>
            <a:spLocks noChangeShapeType="1"/>
          </p:cNvSpPr>
          <p:nvPr/>
        </p:nvSpPr>
        <p:spPr bwMode="auto">
          <a:xfrm>
            <a:off x="2438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3" name="Line 69"/>
          <p:cNvSpPr>
            <a:spLocks noChangeShapeType="1"/>
          </p:cNvSpPr>
          <p:nvPr/>
        </p:nvSpPr>
        <p:spPr bwMode="auto">
          <a:xfrm>
            <a:off x="34290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4" name="Line 70"/>
          <p:cNvSpPr>
            <a:spLocks noChangeShapeType="1"/>
          </p:cNvSpPr>
          <p:nvPr/>
        </p:nvSpPr>
        <p:spPr bwMode="auto">
          <a:xfrm>
            <a:off x="426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5" name="Line 71"/>
          <p:cNvSpPr>
            <a:spLocks noChangeShapeType="1"/>
          </p:cNvSpPr>
          <p:nvPr/>
        </p:nvSpPr>
        <p:spPr bwMode="auto">
          <a:xfrm>
            <a:off x="7391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6" name="Line 72"/>
          <p:cNvSpPr>
            <a:spLocks noChangeShapeType="1"/>
          </p:cNvSpPr>
          <p:nvPr/>
        </p:nvSpPr>
        <p:spPr bwMode="auto">
          <a:xfrm>
            <a:off x="807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7" name="Line 73"/>
          <p:cNvSpPr>
            <a:spLocks noChangeShapeType="1"/>
          </p:cNvSpPr>
          <p:nvPr/>
        </p:nvSpPr>
        <p:spPr bwMode="auto">
          <a:xfrm>
            <a:off x="914400" y="1371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8" name="Line 74"/>
          <p:cNvSpPr>
            <a:spLocks noChangeShapeType="1"/>
          </p:cNvSpPr>
          <p:nvPr/>
        </p:nvSpPr>
        <p:spPr bwMode="auto">
          <a:xfrm>
            <a:off x="10668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79" name="Line 75"/>
          <p:cNvSpPr>
            <a:spLocks noChangeShapeType="1"/>
          </p:cNvSpPr>
          <p:nvPr/>
        </p:nvSpPr>
        <p:spPr bwMode="auto">
          <a:xfrm>
            <a:off x="2438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0" name="Line 76"/>
          <p:cNvSpPr>
            <a:spLocks noChangeShapeType="1"/>
          </p:cNvSpPr>
          <p:nvPr/>
        </p:nvSpPr>
        <p:spPr bwMode="auto">
          <a:xfrm>
            <a:off x="426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1" name="Line 77"/>
          <p:cNvSpPr>
            <a:spLocks noChangeShapeType="1"/>
          </p:cNvSpPr>
          <p:nvPr/>
        </p:nvSpPr>
        <p:spPr bwMode="auto">
          <a:xfrm>
            <a:off x="7391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2" name="Line 78"/>
          <p:cNvSpPr>
            <a:spLocks noChangeShapeType="1"/>
          </p:cNvSpPr>
          <p:nvPr/>
        </p:nvSpPr>
        <p:spPr bwMode="auto">
          <a:xfrm>
            <a:off x="807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3" name="Line 79"/>
          <p:cNvSpPr>
            <a:spLocks noChangeShapeType="1"/>
          </p:cNvSpPr>
          <p:nvPr/>
        </p:nvSpPr>
        <p:spPr bwMode="auto">
          <a:xfrm>
            <a:off x="381000" y="3886200"/>
            <a:ext cx="8229600" cy="0"/>
          </a:xfrm>
          <a:prstGeom prst="line">
            <a:avLst/>
          </a:prstGeom>
          <a:noFill/>
          <a:ln w="381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184" name="Text Box 80"/>
          <p:cNvSpPr txBox="1">
            <a:spLocks noChangeArrowheads="1"/>
          </p:cNvSpPr>
          <p:nvPr/>
        </p:nvSpPr>
        <p:spPr bwMode="auto">
          <a:xfrm rot="-5414223">
            <a:off x="76200" y="2590800"/>
            <a:ext cx="8842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Idea</a:t>
            </a:r>
          </a:p>
        </p:txBody>
      </p:sp>
      <p:sp>
        <p:nvSpPr>
          <p:cNvPr id="47185" name="Text Box 81"/>
          <p:cNvSpPr txBox="1">
            <a:spLocks noChangeArrowheads="1"/>
          </p:cNvSpPr>
          <p:nvPr/>
        </p:nvSpPr>
        <p:spPr bwMode="auto">
          <a:xfrm rot="-5400000">
            <a:off x="-469106" y="4888707"/>
            <a:ext cx="19907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Expression</a:t>
            </a:r>
          </a:p>
        </p:txBody>
      </p:sp>
      <p:sp>
        <p:nvSpPr>
          <p:cNvPr id="47186" name="Text Box 82"/>
          <p:cNvSpPr txBox="1">
            <a:spLocks noChangeArrowheads="1"/>
          </p:cNvSpPr>
          <p:nvPr/>
        </p:nvSpPr>
        <p:spPr bwMode="auto">
          <a:xfrm>
            <a:off x="2286000" y="6461125"/>
            <a:ext cx="38242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Elements taken from public domain</a:t>
            </a:r>
          </a:p>
        </p:txBody>
      </p:sp>
    </p:spTree>
    <p:extLst>
      <p:ext uri="{BB962C8B-B14F-4D97-AF65-F5344CB8AC3E}">
        <p14:creationId xmlns:p14="http://schemas.microsoft.com/office/powerpoint/2010/main" val="181696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228600"/>
            <a:ext cx="7772400" cy="762000"/>
          </a:xfrm>
        </p:spPr>
        <p:txBody>
          <a:bodyPr/>
          <a:lstStyle/>
          <a:p>
            <a:r>
              <a:rPr lang="en-US">
                <a:latin typeface="Times New Roman" charset="0"/>
              </a:rPr>
              <a:t>Comparison</a:t>
            </a:r>
          </a:p>
        </p:txBody>
      </p:sp>
      <p:sp>
        <p:nvSpPr>
          <p:cNvPr id="55299" name="Line 3"/>
          <p:cNvSpPr>
            <a:spLocks noChangeShapeType="1"/>
          </p:cNvSpPr>
          <p:nvPr/>
        </p:nvSpPr>
        <p:spPr bwMode="auto">
          <a:xfrm>
            <a:off x="914400" y="35052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0" name="Line 4"/>
          <p:cNvSpPr>
            <a:spLocks noChangeShapeType="1"/>
          </p:cNvSpPr>
          <p:nvPr/>
        </p:nvSpPr>
        <p:spPr bwMode="auto">
          <a:xfrm>
            <a:off x="1676400" y="3505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1" name="Line 5"/>
          <p:cNvSpPr>
            <a:spLocks noChangeShapeType="1"/>
          </p:cNvSpPr>
          <p:nvPr/>
        </p:nvSpPr>
        <p:spPr bwMode="auto">
          <a:xfrm>
            <a:off x="2057400" y="3505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2" name="Line 6"/>
          <p:cNvSpPr>
            <a:spLocks noChangeShapeType="1"/>
          </p:cNvSpPr>
          <p:nvPr/>
        </p:nvSpPr>
        <p:spPr bwMode="auto">
          <a:xfrm>
            <a:off x="3200400" y="3505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3" name="Line 7"/>
          <p:cNvSpPr>
            <a:spLocks noChangeShapeType="1"/>
          </p:cNvSpPr>
          <p:nvPr/>
        </p:nvSpPr>
        <p:spPr bwMode="auto">
          <a:xfrm>
            <a:off x="4038600" y="3505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4" name="Line 8"/>
          <p:cNvSpPr>
            <a:spLocks noChangeShapeType="1"/>
          </p:cNvSpPr>
          <p:nvPr/>
        </p:nvSpPr>
        <p:spPr bwMode="auto">
          <a:xfrm>
            <a:off x="4953000" y="3505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5" name="Line 9"/>
          <p:cNvSpPr>
            <a:spLocks noChangeShapeType="1"/>
          </p:cNvSpPr>
          <p:nvPr/>
        </p:nvSpPr>
        <p:spPr bwMode="auto">
          <a:xfrm>
            <a:off x="7162800" y="3505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6" name="Line 10"/>
          <p:cNvSpPr>
            <a:spLocks noChangeShapeType="1"/>
          </p:cNvSpPr>
          <p:nvPr/>
        </p:nvSpPr>
        <p:spPr bwMode="auto">
          <a:xfrm>
            <a:off x="4495800" y="3505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7" name="Line 11"/>
          <p:cNvSpPr>
            <a:spLocks noChangeShapeType="1"/>
          </p:cNvSpPr>
          <p:nvPr/>
        </p:nvSpPr>
        <p:spPr bwMode="auto">
          <a:xfrm>
            <a:off x="5257800" y="3505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8" name="Line 12"/>
          <p:cNvSpPr>
            <a:spLocks noChangeShapeType="1"/>
          </p:cNvSpPr>
          <p:nvPr/>
        </p:nvSpPr>
        <p:spPr bwMode="auto">
          <a:xfrm>
            <a:off x="6400800" y="3505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09" name="Line 13"/>
          <p:cNvSpPr>
            <a:spLocks noChangeShapeType="1"/>
          </p:cNvSpPr>
          <p:nvPr/>
        </p:nvSpPr>
        <p:spPr bwMode="auto">
          <a:xfrm>
            <a:off x="10668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0" name="Line 14"/>
          <p:cNvSpPr>
            <a:spLocks noChangeShapeType="1"/>
          </p:cNvSpPr>
          <p:nvPr/>
        </p:nvSpPr>
        <p:spPr bwMode="auto">
          <a:xfrm>
            <a:off x="18288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1" name="Line 15"/>
          <p:cNvSpPr>
            <a:spLocks noChangeShapeType="1"/>
          </p:cNvSpPr>
          <p:nvPr/>
        </p:nvSpPr>
        <p:spPr bwMode="auto">
          <a:xfrm>
            <a:off x="24384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2" name="Line 16"/>
          <p:cNvSpPr>
            <a:spLocks noChangeShapeType="1"/>
          </p:cNvSpPr>
          <p:nvPr/>
        </p:nvSpPr>
        <p:spPr bwMode="auto">
          <a:xfrm>
            <a:off x="34290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3" name="Line 17"/>
          <p:cNvSpPr>
            <a:spLocks noChangeShapeType="1"/>
          </p:cNvSpPr>
          <p:nvPr/>
        </p:nvSpPr>
        <p:spPr bwMode="auto">
          <a:xfrm>
            <a:off x="42672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4" name="Line 18"/>
          <p:cNvSpPr>
            <a:spLocks noChangeShapeType="1"/>
          </p:cNvSpPr>
          <p:nvPr/>
        </p:nvSpPr>
        <p:spPr bwMode="auto">
          <a:xfrm>
            <a:off x="73914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5" name="Line 19"/>
          <p:cNvSpPr>
            <a:spLocks noChangeShapeType="1"/>
          </p:cNvSpPr>
          <p:nvPr/>
        </p:nvSpPr>
        <p:spPr bwMode="auto">
          <a:xfrm>
            <a:off x="8077200" y="3505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6" name="Line 20"/>
          <p:cNvSpPr>
            <a:spLocks noChangeShapeType="1"/>
          </p:cNvSpPr>
          <p:nvPr/>
        </p:nvSpPr>
        <p:spPr bwMode="auto">
          <a:xfrm>
            <a:off x="914400" y="27432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7" name="Line 21"/>
          <p:cNvSpPr>
            <a:spLocks noChangeShapeType="1"/>
          </p:cNvSpPr>
          <p:nvPr/>
        </p:nvSpPr>
        <p:spPr bwMode="auto">
          <a:xfrm>
            <a:off x="9144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8" name="Line 22"/>
          <p:cNvSpPr>
            <a:spLocks noChangeShapeType="1"/>
          </p:cNvSpPr>
          <p:nvPr/>
        </p:nvSpPr>
        <p:spPr bwMode="auto">
          <a:xfrm>
            <a:off x="1295400" y="2743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19" name="Line 23"/>
          <p:cNvSpPr>
            <a:spLocks noChangeShapeType="1"/>
          </p:cNvSpPr>
          <p:nvPr/>
        </p:nvSpPr>
        <p:spPr bwMode="auto">
          <a:xfrm>
            <a:off x="16764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0" name="Line 24"/>
          <p:cNvSpPr>
            <a:spLocks noChangeShapeType="1"/>
          </p:cNvSpPr>
          <p:nvPr/>
        </p:nvSpPr>
        <p:spPr bwMode="auto">
          <a:xfrm>
            <a:off x="2057400" y="2743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1" name="Line 25"/>
          <p:cNvSpPr>
            <a:spLocks noChangeShapeType="1"/>
          </p:cNvSpPr>
          <p:nvPr/>
        </p:nvSpPr>
        <p:spPr bwMode="auto">
          <a:xfrm>
            <a:off x="22860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2" name="Line 26"/>
          <p:cNvSpPr>
            <a:spLocks noChangeShapeType="1"/>
          </p:cNvSpPr>
          <p:nvPr/>
        </p:nvSpPr>
        <p:spPr bwMode="auto">
          <a:xfrm>
            <a:off x="29718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3" name="Line 27"/>
          <p:cNvSpPr>
            <a:spLocks noChangeShapeType="1"/>
          </p:cNvSpPr>
          <p:nvPr/>
        </p:nvSpPr>
        <p:spPr bwMode="auto">
          <a:xfrm>
            <a:off x="32004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4" name="Line 28"/>
          <p:cNvSpPr>
            <a:spLocks noChangeShapeType="1"/>
          </p:cNvSpPr>
          <p:nvPr/>
        </p:nvSpPr>
        <p:spPr bwMode="auto">
          <a:xfrm>
            <a:off x="35814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5" name="Line 29"/>
          <p:cNvSpPr>
            <a:spLocks noChangeShapeType="1"/>
          </p:cNvSpPr>
          <p:nvPr/>
        </p:nvSpPr>
        <p:spPr bwMode="auto">
          <a:xfrm>
            <a:off x="67818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6" name="Line 30"/>
          <p:cNvSpPr>
            <a:spLocks noChangeShapeType="1"/>
          </p:cNvSpPr>
          <p:nvPr/>
        </p:nvSpPr>
        <p:spPr bwMode="auto">
          <a:xfrm>
            <a:off x="40386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7" name="Line 31"/>
          <p:cNvSpPr>
            <a:spLocks noChangeShapeType="1"/>
          </p:cNvSpPr>
          <p:nvPr/>
        </p:nvSpPr>
        <p:spPr bwMode="auto">
          <a:xfrm>
            <a:off x="49530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8" name="Line 32"/>
          <p:cNvSpPr>
            <a:spLocks noChangeShapeType="1"/>
          </p:cNvSpPr>
          <p:nvPr/>
        </p:nvSpPr>
        <p:spPr bwMode="auto">
          <a:xfrm>
            <a:off x="60960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29" name="Line 33"/>
          <p:cNvSpPr>
            <a:spLocks noChangeShapeType="1"/>
          </p:cNvSpPr>
          <p:nvPr/>
        </p:nvSpPr>
        <p:spPr bwMode="auto">
          <a:xfrm>
            <a:off x="8229600" y="2743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0" name="Line 34"/>
          <p:cNvSpPr>
            <a:spLocks noChangeShapeType="1"/>
          </p:cNvSpPr>
          <p:nvPr/>
        </p:nvSpPr>
        <p:spPr bwMode="auto">
          <a:xfrm>
            <a:off x="25146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1" name="Line 35"/>
          <p:cNvSpPr>
            <a:spLocks noChangeShapeType="1"/>
          </p:cNvSpPr>
          <p:nvPr/>
        </p:nvSpPr>
        <p:spPr bwMode="auto">
          <a:xfrm>
            <a:off x="47244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2" name="Line 36"/>
          <p:cNvSpPr>
            <a:spLocks noChangeShapeType="1"/>
          </p:cNvSpPr>
          <p:nvPr/>
        </p:nvSpPr>
        <p:spPr bwMode="auto">
          <a:xfrm>
            <a:off x="14478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3" name="Line 37"/>
          <p:cNvSpPr>
            <a:spLocks noChangeShapeType="1"/>
          </p:cNvSpPr>
          <p:nvPr/>
        </p:nvSpPr>
        <p:spPr bwMode="auto">
          <a:xfrm>
            <a:off x="44958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4" name="Line 38"/>
          <p:cNvSpPr>
            <a:spLocks noChangeShapeType="1"/>
          </p:cNvSpPr>
          <p:nvPr/>
        </p:nvSpPr>
        <p:spPr bwMode="auto">
          <a:xfrm>
            <a:off x="52578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5" name="Line 39"/>
          <p:cNvSpPr>
            <a:spLocks noChangeShapeType="1"/>
          </p:cNvSpPr>
          <p:nvPr/>
        </p:nvSpPr>
        <p:spPr bwMode="auto">
          <a:xfrm>
            <a:off x="64008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6" name="Line 40"/>
          <p:cNvSpPr>
            <a:spLocks noChangeShapeType="1"/>
          </p:cNvSpPr>
          <p:nvPr/>
        </p:nvSpPr>
        <p:spPr bwMode="auto">
          <a:xfrm>
            <a:off x="7620000" y="27432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7" name="Line 41"/>
          <p:cNvSpPr>
            <a:spLocks noChangeShapeType="1"/>
          </p:cNvSpPr>
          <p:nvPr/>
        </p:nvSpPr>
        <p:spPr bwMode="auto">
          <a:xfrm>
            <a:off x="1066800" y="2743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8" name="Line 42"/>
          <p:cNvSpPr>
            <a:spLocks noChangeShapeType="1"/>
          </p:cNvSpPr>
          <p:nvPr/>
        </p:nvSpPr>
        <p:spPr bwMode="auto">
          <a:xfrm>
            <a:off x="2438400" y="2743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39" name="Line 43"/>
          <p:cNvSpPr>
            <a:spLocks noChangeShapeType="1"/>
          </p:cNvSpPr>
          <p:nvPr/>
        </p:nvSpPr>
        <p:spPr bwMode="auto">
          <a:xfrm>
            <a:off x="4267200" y="2743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40" name="Line 44"/>
          <p:cNvSpPr>
            <a:spLocks noChangeShapeType="1"/>
          </p:cNvSpPr>
          <p:nvPr/>
        </p:nvSpPr>
        <p:spPr bwMode="auto">
          <a:xfrm>
            <a:off x="5410200" y="2743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41" name="Line 45"/>
          <p:cNvSpPr>
            <a:spLocks noChangeShapeType="1"/>
          </p:cNvSpPr>
          <p:nvPr/>
        </p:nvSpPr>
        <p:spPr bwMode="auto">
          <a:xfrm>
            <a:off x="7391400" y="2743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342" name="Text Box 46"/>
          <p:cNvSpPr txBox="1">
            <a:spLocks noChangeArrowheads="1"/>
          </p:cNvSpPr>
          <p:nvPr/>
        </p:nvSpPr>
        <p:spPr bwMode="auto">
          <a:xfrm>
            <a:off x="517525" y="4967288"/>
            <a:ext cx="39925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Protected Parts of Plaintiff</a:t>
            </a:r>
            <a:r>
              <a:rPr lang="ja-JP" altLang="en-US" sz="2000"/>
              <a:t>’</a:t>
            </a:r>
            <a:r>
              <a:rPr lang="en-US" sz="2000"/>
              <a:t>s program</a:t>
            </a:r>
          </a:p>
        </p:txBody>
      </p:sp>
      <p:sp>
        <p:nvSpPr>
          <p:cNvPr id="55343" name="Text Box 47"/>
          <p:cNvSpPr txBox="1">
            <a:spLocks noChangeArrowheads="1"/>
          </p:cNvSpPr>
          <p:nvPr/>
        </p:nvSpPr>
        <p:spPr bwMode="auto">
          <a:xfrm>
            <a:off x="533400" y="2057400"/>
            <a:ext cx="35766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Elements of defendant</a:t>
            </a:r>
            <a:r>
              <a:rPr lang="ja-JP" altLang="en-US" sz="2000"/>
              <a:t>’</a:t>
            </a:r>
            <a:r>
              <a:rPr lang="en-US" sz="2000"/>
              <a:t>s program</a:t>
            </a:r>
          </a:p>
        </p:txBody>
      </p:sp>
    </p:spTree>
    <p:extLst>
      <p:ext uri="{BB962C8B-B14F-4D97-AF65-F5344CB8AC3E}">
        <p14:creationId xmlns:p14="http://schemas.microsoft.com/office/powerpoint/2010/main" val="879784661"/>
      </p:ext>
    </p:extLst>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09E076E-1720-4342-B3BF-9E3CD995E277}" type="datetime4">
              <a:rPr lang="en-US" sz="1000">
                <a:latin typeface="Arial" charset="0"/>
              </a:rPr>
              <a:pPr/>
              <a:t>January 14, 2021</a:t>
            </a:fld>
            <a:endParaRPr lang="en-US" sz="1000">
              <a:latin typeface="Arial" charset="0"/>
            </a:endParaRPr>
          </a:p>
        </p:txBody>
      </p:sp>
      <p:pic>
        <p:nvPicPr>
          <p:cNvPr id="316420" name="Picture 4" descr="0439554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098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6421" name="Picture 5" descr="HarryPotterPhilosophersSto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1858963"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6422" name="Picture 6" descr="harrypotte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505075"/>
            <a:ext cx="1360488"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6423" name="Picture 7" descr="Harry_einzelnt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438" y="4419600"/>
            <a:ext cx="1452562"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6424" name="Picture 8" descr="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648200"/>
            <a:ext cx="2106613" cy="200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6425" name="Picture 9" descr="20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5257800"/>
            <a:ext cx="16891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6426" name="Picture 10" descr="84788865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86200"/>
            <a:ext cx="2089150"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6427" name="Line 11"/>
          <p:cNvSpPr>
            <a:spLocks noChangeShapeType="1"/>
          </p:cNvSpPr>
          <p:nvPr/>
        </p:nvSpPr>
        <p:spPr bwMode="auto">
          <a:xfrm>
            <a:off x="990600" y="2209800"/>
            <a:ext cx="0" cy="16764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6428" name="Line 12"/>
          <p:cNvSpPr>
            <a:spLocks noChangeShapeType="1"/>
          </p:cNvSpPr>
          <p:nvPr/>
        </p:nvSpPr>
        <p:spPr bwMode="auto">
          <a:xfrm>
            <a:off x="4876800" y="3962400"/>
            <a:ext cx="685800" cy="1219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6429" name="Line 13"/>
          <p:cNvSpPr>
            <a:spLocks noChangeShapeType="1"/>
          </p:cNvSpPr>
          <p:nvPr/>
        </p:nvSpPr>
        <p:spPr bwMode="auto">
          <a:xfrm>
            <a:off x="5181600" y="3581400"/>
            <a:ext cx="2209800" cy="13716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6430" name="Line 14"/>
          <p:cNvSpPr>
            <a:spLocks noChangeShapeType="1"/>
          </p:cNvSpPr>
          <p:nvPr/>
        </p:nvSpPr>
        <p:spPr bwMode="auto">
          <a:xfrm>
            <a:off x="5181600" y="2743200"/>
            <a:ext cx="2133600" cy="5334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6431" name="Line 15"/>
          <p:cNvSpPr>
            <a:spLocks noChangeShapeType="1"/>
          </p:cNvSpPr>
          <p:nvPr/>
        </p:nvSpPr>
        <p:spPr bwMode="auto">
          <a:xfrm flipH="1">
            <a:off x="4038600" y="3962400"/>
            <a:ext cx="228600" cy="457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6432" name="Line 16"/>
          <p:cNvSpPr>
            <a:spLocks noChangeShapeType="1"/>
          </p:cNvSpPr>
          <p:nvPr/>
        </p:nvSpPr>
        <p:spPr bwMode="auto">
          <a:xfrm>
            <a:off x="1828800" y="1219200"/>
            <a:ext cx="1371600" cy="9144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9672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7th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205379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895600" y="4572000"/>
            <a:ext cx="1524000" cy="381000"/>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Set-top box</a:t>
            </a:r>
          </a:p>
        </p:txBody>
      </p:sp>
      <p:sp>
        <p:nvSpPr>
          <p:cNvPr id="6" name="Rectangle 5"/>
          <p:cNvSpPr/>
          <p:nvPr/>
        </p:nvSpPr>
        <p:spPr bwMode="auto">
          <a:xfrm>
            <a:off x="3352800" y="5486399"/>
            <a:ext cx="685800" cy="457200"/>
          </a:xfrm>
          <a:prstGeom prst="rect">
            <a:avLst/>
          </a:prstGeom>
          <a:solidFill>
            <a:srgbClr val="008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TV</a:t>
            </a:r>
          </a:p>
        </p:txBody>
      </p:sp>
      <p:sp>
        <p:nvSpPr>
          <p:cNvPr id="7" name="TextBox 6"/>
          <p:cNvSpPr txBox="1"/>
          <p:nvPr/>
        </p:nvSpPr>
        <p:spPr>
          <a:xfrm>
            <a:off x="3132069" y="6457890"/>
            <a:ext cx="1287532" cy="400110"/>
          </a:xfrm>
          <a:prstGeom prst="rect">
            <a:avLst/>
          </a:prstGeom>
          <a:noFill/>
        </p:spPr>
        <p:txBody>
          <a:bodyPr wrap="none" rtlCol="0">
            <a:spAutoFit/>
          </a:bodyPr>
          <a:lstStyle/>
          <a:p>
            <a:r>
              <a:rPr lang="en-US" sz="2000" dirty="0"/>
              <a:t>Subscriber</a:t>
            </a:r>
          </a:p>
        </p:txBody>
      </p:sp>
      <p:sp>
        <p:nvSpPr>
          <p:cNvPr id="8" name="Rectangle 7"/>
          <p:cNvSpPr/>
          <p:nvPr/>
        </p:nvSpPr>
        <p:spPr bwMode="auto">
          <a:xfrm>
            <a:off x="0" y="0"/>
            <a:ext cx="1828800" cy="457200"/>
          </a:xfrm>
          <a:prstGeom prst="rect">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Warner Bros.</a:t>
            </a:r>
          </a:p>
        </p:txBody>
      </p:sp>
      <p:sp>
        <p:nvSpPr>
          <p:cNvPr id="9" name="Rectangle 8"/>
          <p:cNvSpPr/>
          <p:nvPr/>
        </p:nvSpPr>
        <p:spPr bwMode="auto">
          <a:xfrm>
            <a:off x="2667000" y="228600"/>
            <a:ext cx="838200" cy="3810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NBC</a:t>
            </a:r>
          </a:p>
        </p:txBody>
      </p:sp>
      <p:sp>
        <p:nvSpPr>
          <p:cNvPr id="10" name="Rectangle 9"/>
          <p:cNvSpPr/>
          <p:nvPr/>
        </p:nvSpPr>
        <p:spPr bwMode="auto">
          <a:xfrm>
            <a:off x="2895600" y="1905000"/>
            <a:ext cx="1447800" cy="4572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Cablevision</a:t>
            </a:r>
          </a:p>
        </p:txBody>
      </p:sp>
      <p:sp>
        <p:nvSpPr>
          <p:cNvPr id="11" name="Rectangle 10"/>
          <p:cNvSpPr/>
          <p:nvPr/>
        </p:nvSpPr>
        <p:spPr bwMode="auto">
          <a:xfrm>
            <a:off x="3962400" y="228600"/>
            <a:ext cx="914400" cy="3810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HBO</a:t>
            </a:r>
          </a:p>
        </p:txBody>
      </p:sp>
      <p:sp>
        <p:nvSpPr>
          <p:cNvPr id="12" name="Rectangle 11"/>
          <p:cNvSpPr/>
          <p:nvPr/>
        </p:nvSpPr>
        <p:spPr bwMode="auto">
          <a:xfrm>
            <a:off x="1066800" y="762000"/>
            <a:ext cx="1219200" cy="6858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Cartoon Network</a:t>
            </a:r>
          </a:p>
        </p:txBody>
      </p:sp>
      <p:sp>
        <p:nvSpPr>
          <p:cNvPr id="13" name="Rectangle 12"/>
          <p:cNvSpPr/>
          <p:nvPr/>
        </p:nvSpPr>
        <p:spPr bwMode="auto">
          <a:xfrm>
            <a:off x="4572000" y="2743200"/>
            <a:ext cx="990600" cy="3810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BMR</a:t>
            </a:r>
          </a:p>
        </p:txBody>
      </p:sp>
      <p:sp>
        <p:nvSpPr>
          <p:cNvPr id="14" name="Rectangle 13"/>
          <p:cNvSpPr/>
          <p:nvPr/>
        </p:nvSpPr>
        <p:spPr bwMode="auto">
          <a:xfrm>
            <a:off x="6629400" y="3048000"/>
            <a:ext cx="1905000" cy="15240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ndParaRPr>
          </a:p>
        </p:txBody>
      </p:sp>
      <p:cxnSp>
        <p:nvCxnSpPr>
          <p:cNvPr id="16" name="Straight Arrow Connector 15"/>
          <p:cNvCxnSpPr>
            <a:stCxn id="8" idx="3"/>
            <a:endCxn id="9" idx="1"/>
          </p:cNvCxnSpPr>
          <p:nvPr/>
        </p:nvCxnSpPr>
        <p:spPr bwMode="auto">
          <a:xfrm>
            <a:off x="1828800" y="228600"/>
            <a:ext cx="838200" cy="1905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7" name="Straight Arrow Connector 16"/>
          <p:cNvCxnSpPr>
            <a:stCxn id="9" idx="2"/>
          </p:cNvCxnSpPr>
          <p:nvPr/>
        </p:nvCxnSpPr>
        <p:spPr bwMode="auto">
          <a:xfrm rot="16200000" flipH="1">
            <a:off x="2647950" y="1047750"/>
            <a:ext cx="1295400" cy="419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0" name="Straight Arrow Connector 19"/>
          <p:cNvCxnSpPr>
            <a:stCxn id="11" idx="2"/>
            <a:endCxn id="10" idx="0"/>
          </p:cNvCxnSpPr>
          <p:nvPr/>
        </p:nvCxnSpPr>
        <p:spPr bwMode="auto">
          <a:xfrm rot="5400000">
            <a:off x="3371850" y="857250"/>
            <a:ext cx="1295400" cy="800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3" name="Straight Arrow Connector 22"/>
          <p:cNvCxnSpPr>
            <a:stCxn id="12" idx="3"/>
          </p:cNvCxnSpPr>
          <p:nvPr/>
        </p:nvCxnSpPr>
        <p:spPr bwMode="auto">
          <a:xfrm>
            <a:off x="2286000" y="1104900"/>
            <a:ext cx="990600" cy="800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7" name="Straight Arrow Connector 26"/>
          <p:cNvCxnSpPr>
            <a:stCxn id="10" idx="2"/>
          </p:cNvCxnSpPr>
          <p:nvPr/>
        </p:nvCxnSpPr>
        <p:spPr bwMode="auto">
          <a:xfrm rot="5400000">
            <a:off x="2343150" y="3295650"/>
            <a:ext cx="2209800" cy="3429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31" name="Straight Arrow Connector 30"/>
          <p:cNvCxnSpPr/>
          <p:nvPr/>
        </p:nvCxnSpPr>
        <p:spPr bwMode="auto">
          <a:xfrm rot="16200000" flipH="1">
            <a:off x="3219054" y="5086748"/>
            <a:ext cx="533400" cy="26590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34" name="Straight Arrow Connector 33"/>
          <p:cNvCxnSpPr/>
          <p:nvPr/>
        </p:nvCxnSpPr>
        <p:spPr bwMode="auto">
          <a:xfrm rot="5400000">
            <a:off x="3728833" y="5176632"/>
            <a:ext cx="543335" cy="76200"/>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38" name="Straight Arrow Connector 37"/>
          <p:cNvCxnSpPr>
            <a:stCxn id="10" idx="2"/>
          </p:cNvCxnSpPr>
          <p:nvPr/>
        </p:nvCxnSpPr>
        <p:spPr bwMode="auto">
          <a:xfrm rot="16200000" flipH="1">
            <a:off x="3905250" y="2076450"/>
            <a:ext cx="381000" cy="9525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51" name="Straight Arrow Connector 50"/>
          <p:cNvCxnSpPr>
            <a:stCxn id="6" idx="2"/>
          </p:cNvCxnSpPr>
          <p:nvPr/>
        </p:nvCxnSpPr>
        <p:spPr bwMode="auto">
          <a:xfrm rot="16200000" flipH="1">
            <a:off x="3390502" y="6248796"/>
            <a:ext cx="610397" cy="1"/>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54" name="Straight Arrow Connector 53"/>
          <p:cNvCxnSpPr/>
          <p:nvPr/>
        </p:nvCxnSpPr>
        <p:spPr bwMode="auto">
          <a:xfrm rot="5400000">
            <a:off x="3657600" y="6248400"/>
            <a:ext cx="609600" cy="1588"/>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65" name="TextBox 64"/>
          <p:cNvSpPr txBox="1"/>
          <p:nvPr/>
        </p:nvSpPr>
        <p:spPr>
          <a:xfrm>
            <a:off x="4572000" y="2438400"/>
            <a:ext cx="1472530" cy="307777"/>
          </a:xfrm>
          <a:prstGeom prst="rect">
            <a:avLst/>
          </a:prstGeom>
          <a:noFill/>
        </p:spPr>
        <p:txBody>
          <a:bodyPr wrap="square" rtlCol="0">
            <a:spAutoFit/>
          </a:bodyPr>
          <a:lstStyle/>
          <a:p>
            <a:r>
              <a:rPr lang="en-US" sz="1400" dirty="0"/>
              <a:t>1.2 second buffer</a:t>
            </a:r>
          </a:p>
        </p:txBody>
      </p:sp>
      <p:sp>
        <p:nvSpPr>
          <p:cNvPr id="96" name="Rectangle 95"/>
          <p:cNvSpPr/>
          <p:nvPr/>
        </p:nvSpPr>
        <p:spPr>
          <a:xfrm>
            <a:off x="6781800" y="4572000"/>
            <a:ext cx="1659429" cy="400110"/>
          </a:xfrm>
          <a:prstGeom prst="rect">
            <a:avLst/>
          </a:prstGeom>
        </p:spPr>
        <p:txBody>
          <a:bodyPr wrap="none">
            <a:spAutoFit/>
          </a:bodyPr>
          <a:lstStyle/>
          <a:p>
            <a:pPr algn="ctr"/>
            <a:r>
              <a:rPr lang="en-US" sz="2000" dirty="0"/>
              <a:t>Arroyo Server</a:t>
            </a:r>
          </a:p>
        </p:txBody>
      </p:sp>
      <p:sp>
        <p:nvSpPr>
          <p:cNvPr id="98" name="Rectangle 97"/>
          <p:cNvSpPr/>
          <p:nvPr/>
        </p:nvSpPr>
        <p:spPr bwMode="auto">
          <a:xfrm>
            <a:off x="6629400" y="3048000"/>
            <a:ext cx="8382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rPr>
              <a:t>Primary buffer</a:t>
            </a:r>
          </a:p>
        </p:txBody>
      </p:sp>
      <p:sp>
        <p:nvSpPr>
          <p:cNvPr id="100" name="Rectangle 99"/>
          <p:cNvSpPr/>
          <p:nvPr/>
        </p:nvSpPr>
        <p:spPr bwMode="auto">
          <a:xfrm>
            <a:off x="7467600" y="3048000"/>
            <a:ext cx="10668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rPr>
              <a:t>Secondary buffer</a:t>
            </a:r>
          </a:p>
        </p:txBody>
      </p:sp>
      <p:sp>
        <p:nvSpPr>
          <p:cNvPr id="101" name="Oval 100"/>
          <p:cNvSpPr/>
          <p:nvPr/>
        </p:nvSpPr>
        <p:spPr bwMode="auto">
          <a:xfrm>
            <a:off x="67056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2" name="Oval 101"/>
          <p:cNvSpPr/>
          <p:nvPr/>
        </p:nvSpPr>
        <p:spPr bwMode="auto">
          <a:xfrm>
            <a:off x="71628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3" name="Oval 102"/>
          <p:cNvSpPr/>
          <p:nvPr/>
        </p:nvSpPr>
        <p:spPr bwMode="auto">
          <a:xfrm>
            <a:off x="76200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4" name="Oval 103"/>
          <p:cNvSpPr/>
          <p:nvPr/>
        </p:nvSpPr>
        <p:spPr bwMode="auto">
          <a:xfrm>
            <a:off x="8077200" y="4191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5" name="Oval 104"/>
          <p:cNvSpPr/>
          <p:nvPr/>
        </p:nvSpPr>
        <p:spPr bwMode="auto">
          <a:xfrm>
            <a:off x="80772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6" name="Oval 105"/>
          <p:cNvSpPr/>
          <p:nvPr/>
        </p:nvSpPr>
        <p:spPr bwMode="auto">
          <a:xfrm>
            <a:off x="76200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7" name="Oval 106"/>
          <p:cNvSpPr/>
          <p:nvPr/>
        </p:nvSpPr>
        <p:spPr bwMode="auto">
          <a:xfrm>
            <a:off x="71628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8" name="Oval 107"/>
          <p:cNvSpPr/>
          <p:nvPr/>
        </p:nvSpPr>
        <p:spPr bwMode="auto">
          <a:xfrm>
            <a:off x="6705600" y="3810000"/>
            <a:ext cx="304800" cy="3048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9" name="TextBox 108"/>
          <p:cNvSpPr txBox="1"/>
          <p:nvPr/>
        </p:nvSpPr>
        <p:spPr>
          <a:xfrm>
            <a:off x="7010400" y="3505201"/>
            <a:ext cx="1066800" cy="307777"/>
          </a:xfrm>
          <a:prstGeom prst="rect">
            <a:avLst/>
          </a:prstGeom>
          <a:noFill/>
        </p:spPr>
        <p:txBody>
          <a:bodyPr wrap="square" rtlCol="0">
            <a:spAutoFit/>
          </a:bodyPr>
          <a:lstStyle/>
          <a:p>
            <a:r>
              <a:rPr lang="en-US" sz="1400" dirty="0"/>
              <a:t>hard drives</a:t>
            </a:r>
          </a:p>
        </p:txBody>
      </p:sp>
      <p:cxnSp>
        <p:nvCxnSpPr>
          <p:cNvPr id="111" name="Straight Arrow Connector 110"/>
          <p:cNvCxnSpPr>
            <a:stCxn id="13" idx="3"/>
          </p:cNvCxnSpPr>
          <p:nvPr/>
        </p:nvCxnSpPr>
        <p:spPr bwMode="auto">
          <a:xfrm>
            <a:off x="5562600" y="2933700"/>
            <a:ext cx="1219200" cy="4191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14" name="Straight Arrow Connector 113"/>
          <p:cNvCxnSpPr/>
          <p:nvPr/>
        </p:nvCxnSpPr>
        <p:spPr bwMode="auto">
          <a:xfrm>
            <a:off x="7315200" y="3352800"/>
            <a:ext cx="381000" cy="1588"/>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17" name="Straight Arrow Connector 116"/>
          <p:cNvCxnSpPr/>
          <p:nvPr/>
        </p:nvCxnSpPr>
        <p:spPr bwMode="auto">
          <a:xfrm rot="5400000">
            <a:off x="7200900" y="3695700"/>
            <a:ext cx="762000" cy="5334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21" name="Straight Arrow Connector 120"/>
          <p:cNvCxnSpPr>
            <a:stCxn id="102" idx="3"/>
          </p:cNvCxnSpPr>
          <p:nvPr/>
        </p:nvCxnSpPr>
        <p:spPr bwMode="auto">
          <a:xfrm rot="5400000">
            <a:off x="5715001" y="3155763"/>
            <a:ext cx="197037" cy="2787837"/>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30" name="Straight Connector 129"/>
          <p:cNvCxnSpPr>
            <a:endCxn id="10" idx="2"/>
          </p:cNvCxnSpPr>
          <p:nvPr/>
        </p:nvCxnSpPr>
        <p:spPr bwMode="auto">
          <a:xfrm rot="16200000" flipH="1">
            <a:off x="3219450" y="1962150"/>
            <a:ext cx="457200" cy="3429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31" name="Straight Connector 130"/>
          <p:cNvCxnSpPr>
            <a:endCxn id="10" idx="2"/>
          </p:cNvCxnSpPr>
          <p:nvPr/>
        </p:nvCxnSpPr>
        <p:spPr bwMode="auto">
          <a:xfrm rot="16200000" flipH="1">
            <a:off x="3333750" y="2076450"/>
            <a:ext cx="457200" cy="1143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34" name="Straight Connector 133"/>
          <p:cNvCxnSpPr>
            <a:stCxn id="10" idx="0"/>
            <a:endCxn id="10" idx="2"/>
          </p:cNvCxnSpPr>
          <p:nvPr/>
        </p:nvCxnSpPr>
        <p:spPr bwMode="auto">
          <a:xfrm rot="16200000" flipH="1">
            <a:off x="3390900" y="2133600"/>
            <a:ext cx="457200" cy="158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38" name="Straight Connector 137"/>
          <p:cNvCxnSpPr>
            <a:endCxn id="13" idx="3"/>
          </p:cNvCxnSpPr>
          <p:nvPr/>
        </p:nvCxnSpPr>
        <p:spPr bwMode="auto">
          <a:xfrm>
            <a:off x="4572000" y="2743200"/>
            <a:ext cx="990600" cy="1905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142" name="Straight Connector 141"/>
          <p:cNvCxnSpPr/>
          <p:nvPr/>
        </p:nvCxnSpPr>
        <p:spPr bwMode="auto">
          <a:xfrm>
            <a:off x="6781800" y="3352800"/>
            <a:ext cx="533400" cy="158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70" name="Rectangle 69"/>
          <p:cNvSpPr/>
          <p:nvPr/>
        </p:nvSpPr>
        <p:spPr bwMode="auto">
          <a:xfrm>
            <a:off x="936912" y="4562065"/>
            <a:ext cx="1349089" cy="381000"/>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DVR</a:t>
            </a:r>
          </a:p>
        </p:txBody>
      </p:sp>
      <p:sp>
        <p:nvSpPr>
          <p:cNvPr id="75" name="Oval 74"/>
          <p:cNvSpPr/>
          <p:nvPr/>
        </p:nvSpPr>
        <p:spPr bwMode="auto">
          <a:xfrm>
            <a:off x="1968661" y="4672781"/>
            <a:ext cx="152399" cy="152400"/>
          </a:xfrm>
          <a:prstGeom prst="ellipse">
            <a:avLst/>
          </a:prstGeom>
          <a:solidFill>
            <a:srgbClr val="00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76" name="Straight Arrow Connector 75"/>
          <p:cNvCxnSpPr>
            <a:stCxn id="5" idx="1"/>
            <a:endCxn id="70" idx="3"/>
          </p:cNvCxnSpPr>
          <p:nvPr/>
        </p:nvCxnSpPr>
        <p:spPr bwMode="auto">
          <a:xfrm rot="10800000">
            <a:off x="2286002" y="4752566"/>
            <a:ext cx="609599" cy="993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79" name="Straight Arrow Connector 78"/>
          <p:cNvCxnSpPr>
            <a:stCxn id="75" idx="4"/>
            <a:endCxn id="6" idx="1"/>
          </p:cNvCxnSpPr>
          <p:nvPr/>
        </p:nvCxnSpPr>
        <p:spPr bwMode="auto">
          <a:xfrm rot="16200000" flipH="1">
            <a:off x="2253921" y="4616120"/>
            <a:ext cx="889818" cy="1307939"/>
          </a:xfrm>
          <a:prstGeom prst="straightConnector1">
            <a:avLst/>
          </a:prstGeom>
          <a:solidFill>
            <a:schemeClr val="accent1"/>
          </a:solidFill>
          <a:ln w="12700" cap="flat" cmpd="sng" algn="ctr">
            <a:solidFill>
              <a:srgbClr val="FF6600"/>
            </a:solidFill>
            <a:prstDash val="solid"/>
            <a:round/>
            <a:headEnd type="none" w="med" len="med"/>
            <a:tailEnd type="stealth" w="lg" len="lg"/>
          </a:ln>
          <a:effectLst/>
        </p:spPr>
      </p:cxnSp>
      <p:cxnSp>
        <p:nvCxnSpPr>
          <p:cNvPr id="82" name="Straight Arrow Connector 81"/>
          <p:cNvCxnSpPr/>
          <p:nvPr/>
        </p:nvCxnSpPr>
        <p:spPr bwMode="auto">
          <a:xfrm rot="5400000">
            <a:off x="3200798" y="6248797"/>
            <a:ext cx="608804" cy="1588"/>
          </a:xfrm>
          <a:prstGeom prst="straightConnector1">
            <a:avLst/>
          </a:prstGeom>
          <a:solidFill>
            <a:schemeClr val="accent1"/>
          </a:solidFill>
          <a:ln w="12700" cap="flat" cmpd="sng" algn="ctr">
            <a:solidFill>
              <a:srgbClr val="FF6600"/>
            </a:solidFill>
            <a:prstDash val="solid"/>
            <a:round/>
            <a:headEnd type="none" w="med" len="med"/>
            <a:tailEnd type="stealth" w="lg" len="lg"/>
          </a:ln>
          <a:effectLst/>
        </p:spPr>
      </p:cxnSp>
      <p:cxnSp>
        <p:nvCxnSpPr>
          <p:cNvPr id="91" name="Straight Arrow Connector 90"/>
          <p:cNvCxnSpPr>
            <a:stCxn id="70" idx="3"/>
            <a:endCxn id="75" idx="6"/>
          </p:cNvCxnSpPr>
          <p:nvPr/>
        </p:nvCxnSpPr>
        <p:spPr bwMode="auto">
          <a:xfrm flipH="1" flipV="1">
            <a:off x="2121060" y="4748981"/>
            <a:ext cx="164941" cy="3584"/>
          </a:xfrm>
          <a:prstGeom prst="straightConnector1">
            <a:avLst/>
          </a:prstGeom>
          <a:solidFill>
            <a:schemeClr val="accent1"/>
          </a:solidFill>
          <a:ln w="12700" cap="flat" cmpd="sng" algn="ctr">
            <a:solidFill>
              <a:schemeClr val="tx1"/>
            </a:solidFill>
            <a:prstDash val="sysDash"/>
            <a:round/>
            <a:headEnd type="none" w="med" len="med"/>
            <a:tailEnd type="stealth" w="lg" len="lg"/>
          </a:ln>
          <a:effectLst/>
        </p:spPr>
      </p:cxnSp>
      <p:sp>
        <p:nvSpPr>
          <p:cNvPr id="110" name="Freeform 109"/>
          <p:cNvSpPr/>
          <p:nvPr/>
        </p:nvSpPr>
        <p:spPr>
          <a:xfrm>
            <a:off x="3256637" y="4559854"/>
            <a:ext cx="85015" cy="374783"/>
          </a:xfrm>
          <a:custGeom>
            <a:avLst/>
            <a:gdLst>
              <a:gd name="connsiteX0" fmla="*/ 12145 w 85015"/>
              <a:gd name="connsiteY0" fmla="*/ 0 h 374783"/>
              <a:gd name="connsiteX1" fmla="*/ 12145 w 85015"/>
              <a:gd name="connsiteY1" fmla="*/ 176981 h 374783"/>
              <a:gd name="connsiteX2" fmla="*/ 85015 w 85015"/>
              <a:gd name="connsiteY2" fmla="*/ 374783 h 374783"/>
            </a:gdLst>
            <a:ahLst/>
            <a:cxnLst>
              <a:cxn ang="0">
                <a:pos x="connsiteX0" y="connsiteY0"/>
              </a:cxn>
              <a:cxn ang="0">
                <a:pos x="connsiteX1" y="connsiteY1"/>
              </a:cxn>
              <a:cxn ang="0">
                <a:pos x="connsiteX2" y="connsiteY2"/>
              </a:cxn>
            </a:cxnLst>
            <a:rect l="l" t="t" r="r" b="b"/>
            <a:pathLst>
              <a:path w="85015" h="374783">
                <a:moveTo>
                  <a:pt x="12145" y="0"/>
                </a:moveTo>
                <a:cubicBezTo>
                  <a:pt x="6072" y="57258"/>
                  <a:pt x="0" y="114517"/>
                  <a:pt x="12145" y="176981"/>
                </a:cubicBezTo>
                <a:cubicBezTo>
                  <a:pt x="24290" y="239445"/>
                  <a:pt x="85015" y="374783"/>
                  <a:pt x="85015" y="374783"/>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2883607" y="4549444"/>
            <a:ext cx="385175" cy="199537"/>
          </a:xfrm>
          <a:custGeom>
            <a:avLst/>
            <a:gdLst>
              <a:gd name="connsiteX0" fmla="*/ 385175 w 385175"/>
              <a:gd name="connsiteY0" fmla="*/ 0 h 199537"/>
              <a:gd name="connsiteX1" fmla="*/ 239433 w 385175"/>
              <a:gd name="connsiteY1" fmla="*/ 166570 h 199537"/>
              <a:gd name="connsiteX2" fmla="*/ 0 w 385175"/>
              <a:gd name="connsiteY2" fmla="*/ 197802 h 199537"/>
            </a:gdLst>
            <a:ahLst/>
            <a:cxnLst>
              <a:cxn ang="0">
                <a:pos x="connsiteX0" y="connsiteY0"/>
              </a:cxn>
              <a:cxn ang="0">
                <a:pos x="connsiteX1" y="connsiteY1"/>
              </a:cxn>
              <a:cxn ang="0">
                <a:pos x="connsiteX2" y="connsiteY2"/>
              </a:cxn>
            </a:cxnLst>
            <a:rect l="l" t="t" r="r" b="b"/>
            <a:pathLst>
              <a:path w="385175" h="199537">
                <a:moveTo>
                  <a:pt x="385175" y="0"/>
                </a:moveTo>
                <a:cubicBezTo>
                  <a:pt x="344402" y="66801"/>
                  <a:pt x="303629" y="133603"/>
                  <a:pt x="239433" y="166570"/>
                </a:cubicBezTo>
                <a:cubicBezTo>
                  <a:pt x="175237" y="199537"/>
                  <a:pt x="0" y="197802"/>
                  <a:pt x="0" y="197802"/>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p:cNvSpPr/>
          <p:nvPr/>
        </p:nvSpPr>
        <p:spPr>
          <a:xfrm>
            <a:off x="3331242" y="5705023"/>
            <a:ext cx="166562" cy="239445"/>
          </a:xfrm>
          <a:custGeom>
            <a:avLst/>
            <a:gdLst>
              <a:gd name="connsiteX0" fmla="*/ 0 w 166562"/>
              <a:gd name="connsiteY0" fmla="*/ 0 h 239445"/>
              <a:gd name="connsiteX1" fmla="*/ 135332 w 166562"/>
              <a:gd name="connsiteY1" fmla="*/ 72875 h 239445"/>
              <a:gd name="connsiteX2" fmla="*/ 166562 w 166562"/>
              <a:gd name="connsiteY2" fmla="*/ 239445 h 239445"/>
            </a:gdLst>
            <a:ahLst/>
            <a:cxnLst>
              <a:cxn ang="0">
                <a:pos x="connsiteX0" y="connsiteY0"/>
              </a:cxn>
              <a:cxn ang="0">
                <a:pos x="connsiteX1" y="connsiteY1"/>
              </a:cxn>
              <a:cxn ang="0">
                <a:pos x="connsiteX2" y="connsiteY2"/>
              </a:cxn>
            </a:cxnLst>
            <a:rect l="l" t="t" r="r" b="b"/>
            <a:pathLst>
              <a:path w="166562" h="239445">
                <a:moveTo>
                  <a:pt x="0" y="0"/>
                </a:moveTo>
                <a:cubicBezTo>
                  <a:pt x="53786" y="16484"/>
                  <a:pt x="107572" y="32968"/>
                  <a:pt x="135332" y="72875"/>
                </a:cubicBezTo>
                <a:cubicBezTo>
                  <a:pt x="163092" y="112782"/>
                  <a:pt x="164827" y="176113"/>
                  <a:pt x="166562" y="239445"/>
                </a:cubicBezTo>
              </a:path>
            </a:pathLst>
          </a:custGeom>
          <a:ln w="12700" cap="flat" cmpd="sng" algn="ctr">
            <a:solidFill>
              <a:srgbClr val="FF66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4039131" y="4643139"/>
            <a:ext cx="374765" cy="301908"/>
          </a:xfrm>
          <a:custGeom>
            <a:avLst/>
            <a:gdLst>
              <a:gd name="connsiteX0" fmla="*/ 374765 w 374765"/>
              <a:gd name="connsiteY0" fmla="*/ 0 h 301908"/>
              <a:gd name="connsiteX1" fmla="*/ 176973 w 374765"/>
              <a:gd name="connsiteY1" fmla="*/ 72875 h 301908"/>
              <a:gd name="connsiteX2" fmla="*/ 0 w 374765"/>
              <a:gd name="connsiteY2" fmla="*/ 301908 h 301908"/>
            </a:gdLst>
            <a:ahLst/>
            <a:cxnLst>
              <a:cxn ang="0">
                <a:pos x="connsiteX0" y="connsiteY0"/>
              </a:cxn>
              <a:cxn ang="0">
                <a:pos x="connsiteX1" y="connsiteY1"/>
              </a:cxn>
              <a:cxn ang="0">
                <a:pos x="connsiteX2" y="connsiteY2"/>
              </a:cxn>
            </a:cxnLst>
            <a:rect l="l" t="t" r="r" b="b"/>
            <a:pathLst>
              <a:path w="374765" h="301908">
                <a:moveTo>
                  <a:pt x="374765" y="0"/>
                </a:moveTo>
                <a:cubicBezTo>
                  <a:pt x="307099" y="11278"/>
                  <a:pt x="239434" y="22557"/>
                  <a:pt x="176973" y="72875"/>
                </a:cubicBezTo>
                <a:cubicBezTo>
                  <a:pt x="114512" y="123193"/>
                  <a:pt x="57256" y="212550"/>
                  <a:pt x="0" y="301908"/>
                </a:cubicBezTo>
              </a:path>
            </a:pathLst>
          </a:custGeom>
          <a:noFill/>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ounded Rectangle 121"/>
          <p:cNvSpPr/>
          <p:nvPr/>
        </p:nvSpPr>
        <p:spPr>
          <a:xfrm>
            <a:off x="780760" y="4343400"/>
            <a:ext cx="3935030" cy="2514600"/>
          </a:xfrm>
          <a:prstGeom prst="roundRect">
            <a:avLst/>
          </a:prstGeom>
          <a:noFill/>
          <a:ln w="9525" cap="flat" cmpd="sng" algn="ctr">
            <a:solidFill>
              <a:schemeClr val="tx1"/>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1219200" y="4006334"/>
            <a:ext cx="749461" cy="369332"/>
          </a:xfrm>
          <a:prstGeom prst="rect">
            <a:avLst/>
          </a:prstGeom>
          <a:noFill/>
        </p:spPr>
        <p:txBody>
          <a:bodyPr wrap="none" rtlCol="0">
            <a:spAutoFit/>
          </a:bodyPr>
          <a:lstStyle/>
          <a:p>
            <a:r>
              <a:rPr lang="en-US" dirty="0"/>
              <a:t>Home</a:t>
            </a:r>
          </a:p>
        </p:txBody>
      </p:sp>
      <p:sp>
        <p:nvSpPr>
          <p:cNvPr id="124" name="TextBox 123"/>
          <p:cNvSpPr txBox="1"/>
          <p:nvPr/>
        </p:nvSpPr>
        <p:spPr>
          <a:xfrm>
            <a:off x="6731335" y="2740223"/>
            <a:ext cx="1472530" cy="307777"/>
          </a:xfrm>
          <a:prstGeom prst="rect">
            <a:avLst/>
          </a:prstGeom>
          <a:noFill/>
        </p:spPr>
        <p:txBody>
          <a:bodyPr wrap="square" rtlCol="0">
            <a:spAutoFit/>
          </a:bodyPr>
          <a:lstStyle/>
          <a:p>
            <a:r>
              <a:rPr lang="en-US" sz="1400" dirty="0"/>
              <a:t>0.1 second buffer</a:t>
            </a:r>
          </a:p>
        </p:txBody>
      </p:sp>
      <p:cxnSp>
        <p:nvCxnSpPr>
          <p:cNvPr id="125" name="Straight Arrow Connector 124"/>
          <p:cNvCxnSpPr>
            <a:stCxn id="100" idx="2"/>
          </p:cNvCxnSpPr>
          <p:nvPr/>
        </p:nvCxnSpPr>
        <p:spPr bwMode="auto">
          <a:xfrm rot="16200000" flipH="1">
            <a:off x="7721432" y="3860968"/>
            <a:ext cx="762000" cy="202864"/>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33" name="Freeform 132"/>
          <p:cNvSpPr/>
          <p:nvPr/>
        </p:nvSpPr>
        <p:spPr>
          <a:xfrm>
            <a:off x="7696193" y="3351798"/>
            <a:ext cx="152674" cy="215125"/>
          </a:xfrm>
          <a:custGeom>
            <a:avLst/>
            <a:gdLst>
              <a:gd name="connsiteX0" fmla="*/ 0 w 152674"/>
              <a:gd name="connsiteY0" fmla="*/ 0 h 215125"/>
              <a:gd name="connsiteX1" fmla="*/ 117976 w 152674"/>
              <a:gd name="connsiteY1" fmla="*/ 55516 h 215125"/>
              <a:gd name="connsiteX2" fmla="*/ 152674 w 152674"/>
              <a:gd name="connsiteY2" fmla="*/ 215125 h 215125"/>
            </a:gdLst>
            <a:ahLst/>
            <a:cxnLst>
              <a:cxn ang="0">
                <a:pos x="connsiteX0" y="connsiteY0"/>
              </a:cxn>
              <a:cxn ang="0">
                <a:pos x="connsiteX1" y="connsiteY1"/>
              </a:cxn>
              <a:cxn ang="0">
                <a:pos x="connsiteX2" y="connsiteY2"/>
              </a:cxn>
            </a:cxnLst>
            <a:rect l="l" t="t" r="r" b="b"/>
            <a:pathLst>
              <a:path w="152674" h="215125">
                <a:moveTo>
                  <a:pt x="0" y="0"/>
                </a:moveTo>
                <a:cubicBezTo>
                  <a:pt x="46265" y="9831"/>
                  <a:pt x="92530" y="19662"/>
                  <a:pt x="117976" y="55516"/>
                </a:cubicBezTo>
                <a:cubicBezTo>
                  <a:pt x="143422" y="91370"/>
                  <a:pt x="152674" y="215125"/>
                  <a:pt x="152674" y="215125"/>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Freeform 135"/>
          <p:cNvSpPr/>
          <p:nvPr/>
        </p:nvSpPr>
        <p:spPr>
          <a:xfrm>
            <a:off x="7689253" y="3325197"/>
            <a:ext cx="312289" cy="255605"/>
          </a:xfrm>
          <a:custGeom>
            <a:avLst/>
            <a:gdLst>
              <a:gd name="connsiteX0" fmla="*/ 0 w 312289"/>
              <a:gd name="connsiteY0" fmla="*/ 12722 h 255605"/>
              <a:gd name="connsiteX1" fmla="*/ 194313 w 312289"/>
              <a:gd name="connsiteY1" fmla="*/ 40480 h 255605"/>
              <a:gd name="connsiteX2" fmla="*/ 312289 w 312289"/>
              <a:gd name="connsiteY2" fmla="*/ 255605 h 255605"/>
            </a:gdLst>
            <a:ahLst/>
            <a:cxnLst>
              <a:cxn ang="0">
                <a:pos x="connsiteX0" y="connsiteY0"/>
              </a:cxn>
              <a:cxn ang="0">
                <a:pos x="connsiteX1" y="connsiteY1"/>
              </a:cxn>
              <a:cxn ang="0">
                <a:pos x="connsiteX2" y="connsiteY2"/>
              </a:cxn>
            </a:cxnLst>
            <a:rect l="l" t="t" r="r" b="b"/>
            <a:pathLst>
              <a:path w="312289" h="255605">
                <a:moveTo>
                  <a:pt x="0" y="12722"/>
                </a:moveTo>
                <a:cubicBezTo>
                  <a:pt x="71132" y="6361"/>
                  <a:pt x="142265" y="0"/>
                  <a:pt x="194313" y="40480"/>
                </a:cubicBezTo>
                <a:cubicBezTo>
                  <a:pt x="246361" y="80960"/>
                  <a:pt x="312289" y="255605"/>
                  <a:pt x="312289" y="255605"/>
                </a:cubicBezTo>
              </a:path>
            </a:pathLst>
          </a:custGeom>
          <a:noFill/>
          <a:ln w="127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3" name="Straight Connector 142"/>
          <p:cNvCxnSpPr/>
          <p:nvPr/>
        </p:nvCxnSpPr>
        <p:spPr>
          <a:xfrm rot="5400000">
            <a:off x="3733801" y="5714998"/>
            <a:ext cx="457198"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148397" y="798737"/>
            <a:ext cx="3198311" cy="646331"/>
          </a:xfrm>
          <a:prstGeom prst="rect">
            <a:avLst/>
          </a:prstGeom>
          <a:noFill/>
        </p:spPr>
        <p:txBody>
          <a:bodyPr wrap="none" rtlCol="0">
            <a:spAutoFit/>
          </a:bodyPr>
          <a:lstStyle/>
          <a:p>
            <a:pPr marL="342900" indent="-342900">
              <a:buAutoNum type="arabicParenBoth"/>
            </a:pPr>
            <a:r>
              <a:rPr lang="en-US" dirty="0">
                <a:solidFill>
                  <a:srgbClr val="FF0000"/>
                </a:solidFill>
              </a:rPr>
              <a:t>Unauthorized reproduction?</a:t>
            </a:r>
          </a:p>
          <a:p>
            <a:r>
              <a:rPr lang="en-US" dirty="0">
                <a:solidFill>
                  <a:srgbClr val="FF0000"/>
                </a:solidFill>
              </a:rPr>
              <a:t>No; too ephemeral</a:t>
            </a:r>
          </a:p>
        </p:txBody>
      </p:sp>
      <p:sp>
        <p:nvSpPr>
          <p:cNvPr id="62" name="TextBox 61"/>
          <p:cNvSpPr txBox="1"/>
          <p:nvPr/>
        </p:nvSpPr>
        <p:spPr>
          <a:xfrm>
            <a:off x="5978124" y="1721127"/>
            <a:ext cx="3165876" cy="369332"/>
          </a:xfrm>
          <a:prstGeom prst="rect">
            <a:avLst/>
          </a:prstGeom>
          <a:noFill/>
        </p:spPr>
        <p:txBody>
          <a:bodyPr wrap="none" rtlCol="0">
            <a:spAutoFit/>
          </a:bodyPr>
          <a:lstStyle/>
          <a:p>
            <a:r>
              <a:rPr lang="en-US" dirty="0">
                <a:solidFill>
                  <a:srgbClr val="FF0000"/>
                </a:solidFill>
              </a:rPr>
              <a:t>(2) Unauthorized reproduction?</a:t>
            </a:r>
          </a:p>
        </p:txBody>
      </p:sp>
      <p:sp>
        <p:nvSpPr>
          <p:cNvPr id="63" name="TextBox 62"/>
          <p:cNvSpPr txBox="1"/>
          <p:nvPr/>
        </p:nvSpPr>
        <p:spPr>
          <a:xfrm>
            <a:off x="5427462" y="5230198"/>
            <a:ext cx="2436296" cy="369332"/>
          </a:xfrm>
          <a:prstGeom prst="rect">
            <a:avLst/>
          </a:prstGeom>
          <a:noFill/>
        </p:spPr>
        <p:txBody>
          <a:bodyPr wrap="none" rtlCol="0">
            <a:spAutoFit/>
          </a:bodyPr>
          <a:lstStyle/>
          <a:p>
            <a:r>
              <a:rPr lang="en-US" dirty="0">
                <a:solidFill>
                  <a:srgbClr val="FF0000"/>
                </a:solidFill>
              </a:rPr>
              <a:t>(3) Public performance?</a:t>
            </a:r>
          </a:p>
        </p:txBody>
      </p:sp>
      <p:cxnSp>
        <p:nvCxnSpPr>
          <p:cNvPr id="4" name="Straight Arrow Connector 3"/>
          <p:cNvCxnSpPr/>
          <p:nvPr/>
        </p:nvCxnSpPr>
        <p:spPr>
          <a:xfrm flipH="1">
            <a:off x="5148398" y="1535545"/>
            <a:ext cx="483634" cy="985880"/>
          </a:xfrm>
          <a:prstGeom prst="straightConnector1">
            <a:avLst/>
          </a:prstGeom>
          <a:ln w="63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102" idx="1"/>
          </p:cNvCxnSpPr>
          <p:nvPr/>
        </p:nvCxnSpPr>
        <p:spPr>
          <a:xfrm>
            <a:off x="6405057" y="2042906"/>
            <a:ext cx="802380" cy="2192731"/>
          </a:xfrm>
          <a:prstGeom prst="straightConnector1">
            <a:avLst/>
          </a:prstGeom>
          <a:ln w="63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flipV="1">
            <a:off x="5300798" y="4643140"/>
            <a:ext cx="331234" cy="587058"/>
          </a:xfrm>
          <a:prstGeom prst="straightConnector1">
            <a:avLst/>
          </a:prstGeom>
          <a:ln w="63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5045364" y="762000"/>
            <a:ext cx="3336636" cy="773545"/>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91719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83"/>
            <a:ext cx="8229600" cy="845272"/>
          </a:xfrm>
        </p:spPr>
        <p:txBody>
          <a:bodyPr/>
          <a:lstStyle/>
          <a:p>
            <a:r>
              <a:rPr lang="en-US" sz="3600" dirty="0"/>
              <a:t>Cablevision (CA2 2008)</a:t>
            </a:r>
          </a:p>
        </p:txBody>
      </p:sp>
      <p:sp>
        <p:nvSpPr>
          <p:cNvPr id="3" name="Content Placeholder 2"/>
          <p:cNvSpPr>
            <a:spLocks noGrp="1"/>
          </p:cNvSpPr>
          <p:nvPr>
            <p:ph idx="1"/>
          </p:nvPr>
        </p:nvSpPr>
        <p:spPr>
          <a:xfrm>
            <a:off x="290515" y="877455"/>
            <a:ext cx="8548255" cy="5248708"/>
          </a:xfrm>
        </p:spPr>
        <p:txBody>
          <a:bodyPr/>
          <a:lstStyle/>
          <a:p>
            <a:pPr marL="0" indent="0">
              <a:buNone/>
            </a:pPr>
            <a:r>
              <a:rPr lang="en-US" sz="2400" dirty="0"/>
              <a:t>“Copies,” as defined in the Copyright Act, “are material objects . . . in which a work is fixed by any method . . . and from which the work can be . . . reproduced.”  Id. § 101.  The Act also provides that a work is “‘fixed’ in a tangible medium of expression when its embodiment . . . is sufficiently permanent or stable to permit it to be . . . reproduced . . . </a:t>
            </a:r>
            <a:r>
              <a:rPr lang="en-US" sz="2400" i="1" dirty="0"/>
              <a:t>for a period of more than transitory duration</a:t>
            </a:r>
            <a:r>
              <a:rPr lang="en-US" sz="2400" dirty="0"/>
              <a:t>.”  Id. (emphasis added).  We believe that this language plainly imposes two distinct but related requirements: the work must be embodied in a medium, i.e., placed in a medium such that it can be perceived, reproduced, etc., from that medium (the “embodiment requirement”), and it must remain thus embodied “for a period of more than transitory duration” (the “duration requirement”). </a:t>
            </a:r>
            <a:r>
              <a:rPr lang="en-US" sz="2400" i="1" dirty="0"/>
              <a:t> </a:t>
            </a:r>
            <a:r>
              <a:rPr lang="en-US" sz="2400" dirty="0"/>
              <a:t>Unless both requirements are met, the work is not “fixed” in the buffer, and, as a result, the buffer data is not a “copy” of the original work whose data is buffered.</a:t>
            </a:r>
            <a:r>
              <a:rPr lang="en-US" sz="2400" dirty="0">
                <a:effectLst/>
              </a:rPr>
              <a:t> </a:t>
            </a:r>
            <a:endParaRPr lang="en-US" sz="2400" dirty="0"/>
          </a:p>
        </p:txBody>
      </p:sp>
    </p:spTree>
    <p:extLst>
      <p:ext uri="{BB962C8B-B14F-4D97-AF65-F5344CB8AC3E}">
        <p14:creationId xmlns:p14="http://schemas.microsoft.com/office/powerpoint/2010/main" val="226828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0488" tIns="44450" rIns="90488" bIns="44450"/>
          <a:lstStyle/>
          <a:p>
            <a:r>
              <a:rPr lang="en-US">
                <a:latin typeface="Times New Roman" charset="0"/>
              </a:rPr>
              <a:t>Copying Nonliteral Features of Programs</a:t>
            </a:r>
          </a:p>
        </p:txBody>
      </p:sp>
      <p:sp>
        <p:nvSpPr>
          <p:cNvPr id="18435" name="Rectangle 3"/>
          <p:cNvSpPr>
            <a:spLocks noGrp="1" noChangeArrowheads="1"/>
          </p:cNvSpPr>
          <p:nvPr>
            <p:ph type="body" idx="1"/>
          </p:nvPr>
        </p:nvSpPr>
        <p:spPr>
          <a:noFill/>
        </p:spPr>
        <p:txBody>
          <a:bodyPr lIns="90488" tIns="44450" rIns="90488" bIns="44450"/>
          <a:lstStyle/>
          <a:p>
            <a:r>
              <a:rPr lang="en-US">
                <a:latin typeface="Times New Roman" charset="0"/>
              </a:rPr>
              <a:t>Whelan (CA3 1986)</a:t>
            </a:r>
          </a:p>
          <a:p>
            <a:r>
              <a:rPr lang="en-US">
                <a:latin typeface="Times New Roman" charset="0"/>
              </a:rPr>
              <a:t>Plains Cotton (CA5 1987)</a:t>
            </a:r>
          </a:p>
          <a:p>
            <a:r>
              <a:rPr lang="en-US">
                <a:latin typeface="Times New Roman" charset="0"/>
              </a:rPr>
              <a:t>*Altai (CA2 1992)</a:t>
            </a:r>
          </a:p>
          <a:p>
            <a:r>
              <a:rPr lang="en-US">
                <a:latin typeface="Times New Roman" charset="0"/>
              </a:rPr>
              <a:t>Kepner-Tregoe (CA5 1994)</a:t>
            </a:r>
          </a:p>
          <a:p>
            <a:r>
              <a:rPr lang="en-US">
                <a:latin typeface="Times New Roman" charset="0"/>
              </a:rPr>
              <a:t>Softel (1997)</a:t>
            </a:r>
          </a:p>
        </p:txBody>
      </p:sp>
    </p:spTree>
    <p:extLst>
      <p:ext uri="{BB962C8B-B14F-4D97-AF65-F5344CB8AC3E}">
        <p14:creationId xmlns:p14="http://schemas.microsoft.com/office/powerpoint/2010/main" val="20458357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288" y="1041400"/>
            <a:ext cx="8559800" cy="4843463"/>
          </a:xfrm>
        </p:spPr>
        <p:txBody>
          <a:bodyPr/>
          <a:lstStyle/>
          <a:p>
            <a:pPr marL="0" indent="0">
              <a:buNone/>
            </a:pPr>
            <a:r>
              <a:rPr lang="en-US" sz="2400" dirty="0"/>
              <a:t>“Upon any work, and especially upon a play, a great number of patterns of increasing generality will fit equally well, as more and more of the incident is left out.  The last may perhaps be no more than the most general statement of what the play is about, and at times might consist only of its title; but there is a point in this series of abstractions where they are no longer protected, since otherwise the playwright could prevent the use of his "ideas," to which, apart from their expression, his property is never extended.  Nobody has ever been able to fix that boundary, and nobody ever can.  In some cases the question has been treated as though it were analogous to lifting a portion out of the copyrighted work; but the analogy is not a good one, because, though the skeleton is a part of the body, it pervades and supports the whole.  In such cases we are rather concerned with the line between expression and what is expressed.”</a:t>
            </a:r>
            <a:r>
              <a:rPr lang="en-US" sz="2400" dirty="0">
                <a:effectLst/>
              </a:rPr>
              <a:t> </a:t>
            </a:r>
            <a:endParaRPr lang="en-US" sz="2400" dirty="0"/>
          </a:p>
        </p:txBody>
      </p:sp>
      <p:sp>
        <p:nvSpPr>
          <p:cNvPr id="5" name="Rectangle 2"/>
          <p:cNvSpPr>
            <a:spLocks noGrp="1" noChangeArrowheads="1"/>
          </p:cNvSpPr>
          <p:nvPr>
            <p:ph type="title"/>
          </p:nvPr>
        </p:nvSpPr>
        <p:spPr>
          <a:xfrm>
            <a:off x="762000" y="228600"/>
            <a:ext cx="7772400" cy="762000"/>
          </a:xfrm>
        </p:spPr>
        <p:txBody>
          <a:bodyPr/>
          <a:lstStyle/>
          <a:p>
            <a:r>
              <a:rPr lang="en-US" i="1" dirty="0">
                <a:latin typeface="Times New Roman" charset="0"/>
              </a:rPr>
              <a:t>Nichols</a:t>
            </a:r>
            <a:r>
              <a:rPr lang="en-US" dirty="0">
                <a:latin typeface="Times New Roman" charset="0"/>
              </a:rPr>
              <a:t> </a:t>
            </a:r>
            <a:r>
              <a:rPr lang="ja-JP" altLang="en-US" dirty="0">
                <a:latin typeface="Times New Roman" charset="0"/>
              </a:rPr>
              <a:t>“</a:t>
            </a:r>
            <a:r>
              <a:rPr lang="en-US" dirty="0">
                <a:latin typeface="Times New Roman" charset="0"/>
              </a:rPr>
              <a:t>Pattern</a:t>
            </a:r>
            <a:r>
              <a:rPr lang="ja-JP" altLang="en-US" dirty="0">
                <a:latin typeface="Times New Roman" charset="0"/>
              </a:rPr>
              <a:t>”</a:t>
            </a:r>
            <a:r>
              <a:rPr lang="en-US" dirty="0">
                <a:latin typeface="Times New Roman" charset="0"/>
              </a:rPr>
              <a:t> Test</a:t>
            </a:r>
          </a:p>
        </p:txBody>
      </p:sp>
    </p:spTree>
    <p:extLst>
      <p:ext uri="{BB962C8B-B14F-4D97-AF65-F5344CB8AC3E}">
        <p14:creationId xmlns:p14="http://schemas.microsoft.com/office/powerpoint/2010/main" val="186436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228600"/>
            <a:ext cx="7772400" cy="762000"/>
          </a:xfrm>
        </p:spPr>
        <p:txBody>
          <a:bodyPr/>
          <a:lstStyle/>
          <a:p>
            <a:r>
              <a:rPr lang="en-US" i="1">
                <a:latin typeface="Times New Roman" charset="0"/>
              </a:rPr>
              <a:t>Nichols</a:t>
            </a:r>
            <a:r>
              <a:rPr lang="en-US">
                <a:latin typeface="Times New Roman" charset="0"/>
              </a:rPr>
              <a:t> </a:t>
            </a:r>
            <a:r>
              <a:rPr lang="ja-JP" altLang="en-US">
                <a:latin typeface="Times New Roman" charset="0"/>
              </a:rPr>
              <a:t>“</a:t>
            </a:r>
            <a:r>
              <a:rPr lang="en-US">
                <a:latin typeface="Times New Roman" charset="0"/>
              </a:rPr>
              <a:t>Pattern</a:t>
            </a:r>
            <a:r>
              <a:rPr lang="ja-JP" altLang="en-US">
                <a:latin typeface="Times New Roman" charset="0"/>
              </a:rPr>
              <a:t>”</a:t>
            </a:r>
            <a:r>
              <a:rPr lang="en-US">
                <a:latin typeface="Times New Roman" charset="0"/>
              </a:rPr>
              <a:t> Test</a:t>
            </a:r>
          </a:p>
        </p:txBody>
      </p:sp>
      <p:sp>
        <p:nvSpPr>
          <p:cNvPr id="36867" name="Line 3"/>
          <p:cNvSpPr>
            <a:spLocks noChangeShapeType="1"/>
          </p:cNvSpPr>
          <p:nvPr/>
        </p:nvSpPr>
        <p:spPr bwMode="auto">
          <a:xfrm>
            <a:off x="914400" y="5638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68" name="Line 4"/>
          <p:cNvSpPr>
            <a:spLocks noChangeShapeType="1"/>
          </p:cNvSpPr>
          <p:nvPr/>
        </p:nvSpPr>
        <p:spPr bwMode="auto">
          <a:xfrm>
            <a:off x="914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69" name="Line 5"/>
          <p:cNvSpPr>
            <a:spLocks noChangeShapeType="1"/>
          </p:cNvSpPr>
          <p:nvPr/>
        </p:nvSpPr>
        <p:spPr bwMode="auto">
          <a:xfrm>
            <a:off x="1295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0" name="Line 6"/>
          <p:cNvSpPr>
            <a:spLocks noChangeShapeType="1"/>
          </p:cNvSpPr>
          <p:nvPr/>
        </p:nvSpPr>
        <p:spPr bwMode="auto">
          <a:xfrm>
            <a:off x="16764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1" name="Line 7"/>
          <p:cNvSpPr>
            <a:spLocks noChangeShapeType="1"/>
          </p:cNvSpPr>
          <p:nvPr/>
        </p:nvSpPr>
        <p:spPr bwMode="auto">
          <a:xfrm>
            <a:off x="2057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2" name="Line 8"/>
          <p:cNvSpPr>
            <a:spLocks noChangeShapeType="1"/>
          </p:cNvSpPr>
          <p:nvPr/>
        </p:nvSpPr>
        <p:spPr bwMode="auto">
          <a:xfrm>
            <a:off x="22860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3" name="Line 9"/>
          <p:cNvSpPr>
            <a:spLocks noChangeShapeType="1"/>
          </p:cNvSpPr>
          <p:nvPr/>
        </p:nvSpPr>
        <p:spPr bwMode="auto">
          <a:xfrm>
            <a:off x="27432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4" name="Line 10"/>
          <p:cNvSpPr>
            <a:spLocks noChangeShapeType="1"/>
          </p:cNvSpPr>
          <p:nvPr/>
        </p:nvSpPr>
        <p:spPr bwMode="auto">
          <a:xfrm>
            <a:off x="2971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5" name="Line 11"/>
          <p:cNvSpPr>
            <a:spLocks noChangeShapeType="1"/>
          </p:cNvSpPr>
          <p:nvPr/>
        </p:nvSpPr>
        <p:spPr bwMode="auto">
          <a:xfrm>
            <a:off x="3200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6" name="Line 12"/>
          <p:cNvSpPr>
            <a:spLocks noChangeShapeType="1"/>
          </p:cNvSpPr>
          <p:nvPr/>
        </p:nvSpPr>
        <p:spPr bwMode="auto">
          <a:xfrm>
            <a:off x="3581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7" name="Line 13"/>
          <p:cNvSpPr>
            <a:spLocks noChangeShapeType="1"/>
          </p:cNvSpPr>
          <p:nvPr/>
        </p:nvSpPr>
        <p:spPr bwMode="auto">
          <a:xfrm>
            <a:off x="6781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8" name="Line 14"/>
          <p:cNvSpPr>
            <a:spLocks noChangeShapeType="1"/>
          </p:cNvSpPr>
          <p:nvPr/>
        </p:nvSpPr>
        <p:spPr bwMode="auto">
          <a:xfrm>
            <a:off x="5638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9" name="Line 15"/>
          <p:cNvSpPr>
            <a:spLocks noChangeShapeType="1"/>
          </p:cNvSpPr>
          <p:nvPr/>
        </p:nvSpPr>
        <p:spPr bwMode="auto">
          <a:xfrm>
            <a:off x="40386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0" name="Line 16"/>
          <p:cNvSpPr>
            <a:spLocks noChangeShapeType="1"/>
          </p:cNvSpPr>
          <p:nvPr/>
        </p:nvSpPr>
        <p:spPr bwMode="auto">
          <a:xfrm>
            <a:off x="4953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1" name="Line 17"/>
          <p:cNvSpPr>
            <a:spLocks noChangeShapeType="1"/>
          </p:cNvSpPr>
          <p:nvPr/>
        </p:nvSpPr>
        <p:spPr bwMode="auto">
          <a:xfrm>
            <a:off x="6096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2" name="Line 18"/>
          <p:cNvSpPr>
            <a:spLocks noChangeShapeType="1"/>
          </p:cNvSpPr>
          <p:nvPr/>
        </p:nvSpPr>
        <p:spPr bwMode="auto">
          <a:xfrm>
            <a:off x="7162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3" name="Line 19"/>
          <p:cNvSpPr>
            <a:spLocks noChangeShapeType="1"/>
          </p:cNvSpPr>
          <p:nvPr/>
        </p:nvSpPr>
        <p:spPr bwMode="auto">
          <a:xfrm>
            <a:off x="82296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4" name="Line 20"/>
          <p:cNvSpPr>
            <a:spLocks noChangeShapeType="1"/>
          </p:cNvSpPr>
          <p:nvPr/>
        </p:nvSpPr>
        <p:spPr bwMode="auto">
          <a:xfrm>
            <a:off x="25146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5" name="Line 21"/>
          <p:cNvSpPr>
            <a:spLocks noChangeShapeType="1"/>
          </p:cNvSpPr>
          <p:nvPr/>
        </p:nvSpPr>
        <p:spPr bwMode="auto">
          <a:xfrm>
            <a:off x="38100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6" name="Line 22"/>
          <p:cNvSpPr>
            <a:spLocks noChangeShapeType="1"/>
          </p:cNvSpPr>
          <p:nvPr/>
        </p:nvSpPr>
        <p:spPr bwMode="auto">
          <a:xfrm>
            <a:off x="47244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7" name="Line 23"/>
          <p:cNvSpPr>
            <a:spLocks noChangeShapeType="1"/>
          </p:cNvSpPr>
          <p:nvPr/>
        </p:nvSpPr>
        <p:spPr bwMode="auto">
          <a:xfrm>
            <a:off x="1447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8" name="Line 24"/>
          <p:cNvSpPr>
            <a:spLocks noChangeShapeType="1"/>
          </p:cNvSpPr>
          <p:nvPr/>
        </p:nvSpPr>
        <p:spPr bwMode="auto">
          <a:xfrm>
            <a:off x="4495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9" name="Line 25"/>
          <p:cNvSpPr>
            <a:spLocks noChangeShapeType="1"/>
          </p:cNvSpPr>
          <p:nvPr/>
        </p:nvSpPr>
        <p:spPr bwMode="auto">
          <a:xfrm>
            <a:off x="5257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0" name="Line 26"/>
          <p:cNvSpPr>
            <a:spLocks noChangeShapeType="1"/>
          </p:cNvSpPr>
          <p:nvPr/>
        </p:nvSpPr>
        <p:spPr bwMode="auto">
          <a:xfrm>
            <a:off x="6400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1" name="Line 27"/>
          <p:cNvSpPr>
            <a:spLocks noChangeShapeType="1"/>
          </p:cNvSpPr>
          <p:nvPr/>
        </p:nvSpPr>
        <p:spPr bwMode="auto">
          <a:xfrm>
            <a:off x="76200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2" name="Line 28"/>
          <p:cNvSpPr>
            <a:spLocks noChangeShapeType="1"/>
          </p:cNvSpPr>
          <p:nvPr/>
        </p:nvSpPr>
        <p:spPr bwMode="auto">
          <a:xfrm>
            <a:off x="1066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3" name="Line 29"/>
          <p:cNvSpPr>
            <a:spLocks noChangeShapeType="1"/>
          </p:cNvSpPr>
          <p:nvPr/>
        </p:nvSpPr>
        <p:spPr bwMode="auto">
          <a:xfrm>
            <a:off x="1828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4" name="Line 30"/>
          <p:cNvSpPr>
            <a:spLocks noChangeShapeType="1"/>
          </p:cNvSpPr>
          <p:nvPr/>
        </p:nvSpPr>
        <p:spPr bwMode="auto">
          <a:xfrm>
            <a:off x="2438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5" name="Line 31"/>
          <p:cNvSpPr>
            <a:spLocks noChangeShapeType="1"/>
          </p:cNvSpPr>
          <p:nvPr/>
        </p:nvSpPr>
        <p:spPr bwMode="auto">
          <a:xfrm>
            <a:off x="34290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6" name="Line 32"/>
          <p:cNvSpPr>
            <a:spLocks noChangeShapeType="1"/>
          </p:cNvSpPr>
          <p:nvPr/>
        </p:nvSpPr>
        <p:spPr bwMode="auto">
          <a:xfrm>
            <a:off x="426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7" name="Line 33"/>
          <p:cNvSpPr>
            <a:spLocks noChangeShapeType="1"/>
          </p:cNvSpPr>
          <p:nvPr/>
        </p:nvSpPr>
        <p:spPr bwMode="auto">
          <a:xfrm>
            <a:off x="5410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8" name="Line 34"/>
          <p:cNvSpPr>
            <a:spLocks noChangeShapeType="1"/>
          </p:cNvSpPr>
          <p:nvPr/>
        </p:nvSpPr>
        <p:spPr bwMode="auto">
          <a:xfrm>
            <a:off x="7391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99" name="Line 35"/>
          <p:cNvSpPr>
            <a:spLocks noChangeShapeType="1"/>
          </p:cNvSpPr>
          <p:nvPr/>
        </p:nvSpPr>
        <p:spPr bwMode="auto">
          <a:xfrm>
            <a:off x="807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0" name="Line 36"/>
          <p:cNvSpPr>
            <a:spLocks noChangeShapeType="1"/>
          </p:cNvSpPr>
          <p:nvPr/>
        </p:nvSpPr>
        <p:spPr bwMode="auto">
          <a:xfrm>
            <a:off x="914400" y="4800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1" name="Line 37"/>
          <p:cNvSpPr>
            <a:spLocks noChangeShapeType="1"/>
          </p:cNvSpPr>
          <p:nvPr/>
        </p:nvSpPr>
        <p:spPr bwMode="auto">
          <a:xfrm>
            <a:off x="914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2" name="Line 38"/>
          <p:cNvSpPr>
            <a:spLocks noChangeShapeType="1"/>
          </p:cNvSpPr>
          <p:nvPr/>
        </p:nvSpPr>
        <p:spPr bwMode="auto">
          <a:xfrm>
            <a:off x="1295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3" name="Line 39"/>
          <p:cNvSpPr>
            <a:spLocks noChangeShapeType="1"/>
          </p:cNvSpPr>
          <p:nvPr/>
        </p:nvSpPr>
        <p:spPr bwMode="auto">
          <a:xfrm>
            <a:off x="2057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4" name="Line 40"/>
          <p:cNvSpPr>
            <a:spLocks noChangeShapeType="1"/>
          </p:cNvSpPr>
          <p:nvPr/>
        </p:nvSpPr>
        <p:spPr bwMode="auto">
          <a:xfrm>
            <a:off x="27432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5" name="Line 41"/>
          <p:cNvSpPr>
            <a:spLocks noChangeShapeType="1"/>
          </p:cNvSpPr>
          <p:nvPr/>
        </p:nvSpPr>
        <p:spPr bwMode="auto">
          <a:xfrm>
            <a:off x="2971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6" name="Line 42"/>
          <p:cNvSpPr>
            <a:spLocks noChangeShapeType="1"/>
          </p:cNvSpPr>
          <p:nvPr/>
        </p:nvSpPr>
        <p:spPr bwMode="auto">
          <a:xfrm>
            <a:off x="3200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7" name="Line 43"/>
          <p:cNvSpPr>
            <a:spLocks noChangeShapeType="1"/>
          </p:cNvSpPr>
          <p:nvPr/>
        </p:nvSpPr>
        <p:spPr bwMode="auto">
          <a:xfrm>
            <a:off x="3581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8" name="Line 44"/>
          <p:cNvSpPr>
            <a:spLocks noChangeShapeType="1"/>
          </p:cNvSpPr>
          <p:nvPr/>
        </p:nvSpPr>
        <p:spPr bwMode="auto">
          <a:xfrm>
            <a:off x="6781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09" name="Line 45"/>
          <p:cNvSpPr>
            <a:spLocks noChangeShapeType="1"/>
          </p:cNvSpPr>
          <p:nvPr/>
        </p:nvSpPr>
        <p:spPr bwMode="auto">
          <a:xfrm>
            <a:off x="5638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0" name="Line 46"/>
          <p:cNvSpPr>
            <a:spLocks noChangeShapeType="1"/>
          </p:cNvSpPr>
          <p:nvPr/>
        </p:nvSpPr>
        <p:spPr bwMode="auto">
          <a:xfrm>
            <a:off x="40386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1" name="Line 47"/>
          <p:cNvSpPr>
            <a:spLocks noChangeShapeType="1"/>
          </p:cNvSpPr>
          <p:nvPr/>
        </p:nvSpPr>
        <p:spPr bwMode="auto">
          <a:xfrm>
            <a:off x="4953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2" name="Line 48"/>
          <p:cNvSpPr>
            <a:spLocks noChangeShapeType="1"/>
          </p:cNvSpPr>
          <p:nvPr/>
        </p:nvSpPr>
        <p:spPr bwMode="auto">
          <a:xfrm>
            <a:off x="6096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3" name="Line 49"/>
          <p:cNvSpPr>
            <a:spLocks noChangeShapeType="1"/>
          </p:cNvSpPr>
          <p:nvPr/>
        </p:nvSpPr>
        <p:spPr bwMode="auto">
          <a:xfrm>
            <a:off x="7162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4" name="Line 50"/>
          <p:cNvSpPr>
            <a:spLocks noChangeShapeType="1"/>
          </p:cNvSpPr>
          <p:nvPr/>
        </p:nvSpPr>
        <p:spPr bwMode="auto">
          <a:xfrm>
            <a:off x="82296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5" name="Line 51"/>
          <p:cNvSpPr>
            <a:spLocks noChangeShapeType="1"/>
          </p:cNvSpPr>
          <p:nvPr/>
        </p:nvSpPr>
        <p:spPr bwMode="auto">
          <a:xfrm>
            <a:off x="4495800" y="48006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6" name="Line 52"/>
          <p:cNvSpPr>
            <a:spLocks noChangeShapeType="1"/>
          </p:cNvSpPr>
          <p:nvPr/>
        </p:nvSpPr>
        <p:spPr bwMode="auto">
          <a:xfrm>
            <a:off x="1066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7" name="Line 53"/>
          <p:cNvSpPr>
            <a:spLocks noChangeShapeType="1"/>
          </p:cNvSpPr>
          <p:nvPr/>
        </p:nvSpPr>
        <p:spPr bwMode="auto">
          <a:xfrm>
            <a:off x="1828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8" name="Line 54"/>
          <p:cNvSpPr>
            <a:spLocks noChangeShapeType="1"/>
          </p:cNvSpPr>
          <p:nvPr/>
        </p:nvSpPr>
        <p:spPr bwMode="auto">
          <a:xfrm>
            <a:off x="2438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19" name="Line 55"/>
          <p:cNvSpPr>
            <a:spLocks noChangeShapeType="1"/>
          </p:cNvSpPr>
          <p:nvPr/>
        </p:nvSpPr>
        <p:spPr bwMode="auto">
          <a:xfrm>
            <a:off x="34290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0" name="Line 56"/>
          <p:cNvSpPr>
            <a:spLocks noChangeShapeType="1"/>
          </p:cNvSpPr>
          <p:nvPr/>
        </p:nvSpPr>
        <p:spPr bwMode="auto">
          <a:xfrm>
            <a:off x="426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1" name="Line 57"/>
          <p:cNvSpPr>
            <a:spLocks noChangeShapeType="1"/>
          </p:cNvSpPr>
          <p:nvPr/>
        </p:nvSpPr>
        <p:spPr bwMode="auto">
          <a:xfrm>
            <a:off x="5410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2" name="Line 58"/>
          <p:cNvSpPr>
            <a:spLocks noChangeShapeType="1"/>
          </p:cNvSpPr>
          <p:nvPr/>
        </p:nvSpPr>
        <p:spPr bwMode="auto">
          <a:xfrm>
            <a:off x="7391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3" name="Line 59"/>
          <p:cNvSpPr>
            <a:spLocks noChangeShapeType="1"/>
          </p:cNvSpPr>
          <p:nvPr/>
        </p:nvSpPr>
        <p:spPr bwMode="auto">
          <a:xfrm>
            <a:off x="807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4" name="Line 60"/>
          <p:cNvSpPr>
            <a:spLocks noChangeShapeType="1"/>
          </p:cNvSpPr>
          <p:nvPr/>
        </p:nvSpPr>
        <p:spPr bwMode="auto">
          <a:xfrm>
            <a:off x="914400" y="39624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5" name="Line 61"/>
          <p:cNvSpPr>
            <a:spLocks noChangeShapeType="1"/>
          </p:cNvSpPr>
          <p:nvPr/>
        </p:nvSpPr>
        <p:spPr bwMode="auto">
          <a:xfrm>
            <a:off x="1295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6" name="Line 62"/>
          <p:cNvSpPr>
            <a:spLocks noChangeShapeType="1"/>
          </p:cNvSpPr>
          <p:nvPr/>
        </p:nvSpPr>
        <p:spPr bwMode="auto">
          <a:xfrm>
            <a:off x="2057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7" name="Line 63"/>
          <p:cNvSpPr>
            <a:spLocks noChangeShapeType="1"/>
          </p:cNvSpPr>
          <p:nvPr/>
        </p:nvSpPr>
        <p:spPr bwMode="auto">
          <a:xfrm>
            <a:off x="2971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8" name="Line 64"/>
          <p:cNvSpPr>
            <a:spLocks noChangeShapeType="1"/>
          </p:cNvSpPr>
          <p:nvPr/>
        </p:nvSpPr>
        <p:spPr bwMode="auto">
          <a:xfrm>
            <a:off x="35814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29" name="Line 65"/>
          <p:cNvSpPr>
            <a:spLocks noChangeShapeType="1"/>
          </p:cNvSpPr>
          <p:nvPr/>
        </p:nvSpPr>
        <p:spPr bwMode="auto">
          <a:xfrm>
            <a:off x="40386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0" name="Line 66"/>
          <p:cNvSpPr>
            <a:spLocks noChangeShapeType="1"/>
          </p:cNvSpPr>
          <p:nvPr/>
        </p:nvSpPr>
        <p:spPr bwMode="auto">
          <a:xfrm>
            <a:off x="4953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1" name="Line 67"/>
          <p:cNvSpPr>
            <a:spLocks noChangeShapeType="1"/>
          </p:cNvSpPr>
          <p:nvPr/>
        </p:nvSpPr>
        <p:spPr bwMode="auto">
          <a:xfrm>
            <a:off x="6096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2" name="Line 68"/>
          <p:cNvSpPr>
            <a:spLocks noChangeShapeType="1"/>
          </p:cNvSpPr>
          <p:nvPr/>
        </p:nvSpPr>
        <p:spPr bwMode="auto">
          <a:xfrm>
            <a:off x="7162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3" name="Line 69"/>
          <p:cNvSpPr>
            <a:spLocks noChangeShapeType="1"/>
          </p:cNvSpPr>
          <p:nvPr/>
        </p:nvSpPr>
        <p:spPr bwMode="auto">
          <a:xfrm>
            <a:off x="1066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4" name="Line 70"/>
          <p:cNvSpPr>
            <a:spLocks noChangeShapeType="1"/>
          </p:cNvSpPr>
          <p:nvPr/>
        </p:nvSpPr>
        <p:spPr bwMode="auto">
          <a:xfrm>
            <a:off x="1828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5" name="Line 71"/>
          <p:cNvSpPr>
            <a:spLocks noChangeShapeType="1"/>
          </p:cNvSpPr>
          <p:nvPr/>
        </p:nvSpPr>
        <p:spPr bwMode="auto">
          <a:xfrm>
            <a:off x="2438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6" name="Line 72"/>
          <p:cNvSpPr>
            <a:spLocks noChangeShapeType="1"/>
          </p:cNvSpPr>
          <p:nvPr/>
        </p:nvSpPr>
        <p:spPr bwMode="auto">
          <a:xfrm>
            <a:off x="34290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7" name="Line 73"/>
          <p:cNvSpPr>
            <a:spLocks noChangeShapeType="1"/>
          </p:cNvSpPr>
          <p:nvPr/>
        </p:nvSpPr>
        <p:spPr bwMode="auto">
          <a:xfrm>
            <a:off x="426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8" name="Line 74"/>
          <p:cNvSpPr>
            <a:spLocks noChangeShapeType="1"/>
          </p:cNvSpPr>
          <p:nvPr/>
        </p:nvSpPr>
        <p:spPr bwMode="auto">
          <a:xfrm>
            <a:off x="5410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39" name="Line 75"/>
          <p:cNvSpPr>
            <a:spLocks noChangeShapeType="1"/>
          </p:cNvSpPr>
          <p:nvPr/>
        </p:nvSpPr>
        <p:spPr bwMode="auto">
          <a:xfrm>
            <a:off x="7391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0" name="Line 76"/>
          <p:cNvSpPr>
            <a:spLocks noChangeShapeType="1"/>
          </p:cNvSpPr>
          <p:nvPr/>
        </p:nvSpPr>
        <p:spPr bwMode="auto">
          <a:xfrm>
            <a:off x="807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1" name="Line 77"/>
          <p:cNvSpPr>
            <a:spLocks noChangeShapeType="1"/>
          </p:cNvSpPr>
          <p:nvPr/>
        </p:nvSpPr>
        <p:spPr bwMode="auto">
          <a:xfrm>
            <a:off x="914400" y="31242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2" name="Line 78"/>
          <p:cNvSpPr>
            <a:spLocks noChangeShapeType="1"/>
          </p:cNvSpPr>
          <p:nvPr/>
        </p:nvSpPr>
        <p:spPr bwMode="auto">
          <a:xfrm>
            <a:off x="2057400" y="3124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3" name="Line 79"/>
          <p:cNvSpPr>
            <a:spLocks noChangeShapeType="1"/>
          </p:cNvSpPr>
          <p:nvPr/>
        </p:nvSpPr>
        <p:spPr bwMode="auto">
          <a:xfrm>
            <a:off x="35814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4" name="Line 80"/>
          <p:cNvSpPr>
            <a:spLocks noChangeShapeType="1"/>
          </p:cNvSpPr>
          <p:nvPr/>
        </p:nvSpPr>
        <p:spPr bwMode="auto">
          <a:xfrm>
            <a:off x="40386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5" name="Line 81"/>
          <p:cNvSpPr>
            <a:spLocks noChangeShapeType="1"/>
          </p:cNvSpPr>
          <p:nvPr/>
        </p:nvSpPr>
        <p:spPr bwMode="auto">
          <a:xfrm>
            <a:off x="60960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6" name="Line 82"/>
          <p:cNvSpPr>
            <a:spLocks noChangeShapeType="1"/>
          </p:cNvSpPr>
          <p:nvPr/>
        </p:nvSpPr>
        <p:spPr bwMode="auto">
          <a:xfrm>
            <a:off x="1066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7" name="Line 83"/>
          <p:cNvSpPr>
            <a:spLocks noChangeShapeType="1"/>
          </p:cNvSpPr>
          <p:nvPr/>
        </p:nvSpPr>
        <p:spPr bwMode="auto">
          <a:xfrm>
            <a:off x="1828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8" name="Line 84"/>
          <p:cNvSpPr>
            <a:spLocks noChangeShapeType="1"/>
          </p:cNvSpPr>
          <p:nvPr/>
        </p:nvSpPr>
        <p:spPr bwMode="auto">
          <a:xfrm>
            <a:off x="2438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49" name="Line 85"/>
          <p:cNvSpPr>
            <a:spLocks noChangeShapeType="1"/>
          </p:cNvSpPr>
          <p:nvPr/>
        </p:nvSpPr>
        <p:spPr bwMode="auto">
          <a:xfrm>
            <a:off x="34290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0" name="Line 86"/>
          <p:cNvSpPr>
            <a:spLocks noChangeShapeType="1"/>
          </p:cNvSpPr>
          <p:nvPr/>
        </p:nvSpPr>
        <p:spPr bwMode="auto">
          <a:xfrm>
            <a:off x="426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1" name="Line 87"/>
          <p:cNvSpPr>
            <a:spLocks noChangeShapeType="1"/>
          </p:cNvSpPr>
          <p:nvPr/>
        </p:nvSpPr>
        <p:spPr bwMode="auto">
          <a:xfrm>
            <a:off x="5410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2" name="Line 88"/>
          <p:cNvSpPr>
            <a:spLocks noChangeShapeType="1"/>
          </p:cNvSpPr>
          <p:nvPr/>
        </p:nvSpPr>
        <p:spPr bwMode="auto">
          <a:xfrm>
            <a:off x="7391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3" name="Line 89"/>
          <p:cNvSpPr>
            <a:spLocks noChangeShapeType="1"/>
          </p:cNvSpPr>
          <p:nvPr/>
        </p:nvSpPr>
        <p:spPr bwMode="auto">
          <a:xfrm>
            <a:off x="807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4" name="Line 90"/>
          <p:cNvSpPr>
            <a:spLocks noChangeShapeType="1"/>
          </p:cNvSpPr>
          <p:nvPr/>
        </p:nvSpPr>
        <p:spPr bwMode="auto">
          <a:xfrm>
            <a:off x="914400" y="2209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5" name="Line 91"/>
          <p:cNvSpPr>
            <a:spLocks noChangeShapeType="1"/>
          </p:cNvSpPr>
          <p:nvPr/>
        </p:nvSpPr>
        <p:spPr bwMode="auto">
          <a:xfrm>
            <a:off x="1066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6" name="Line 92"/>
          <p:cNvSpPr>
            <a:spLocks noChangeShapeType="1"/>
          </p:cNvSpPr>
          <p:nvPr/>
        </p:nvSpPr>
        <p:spPr bwMode="auto">
          <a:xfrm>
            <a:off x="1828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7" name="Line 93"/>
          <p:cNvSpPr>
            <a:spLocks noChangeShapeType="1"/>
          </p:cNvSpPr>
          <p:nvPr/>
        </p:nvSpPr>
        <p:spPr bwMode="auto">
          <a:xfrm>
            <a:off x="2438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8" name="Line 94"/>
          <p:cNvSpPr>
            <a:spLocks noChangeShapeType="1"/>
          </p:cNvSpPr>
          <p:nvPr/>
        </p:nvSpPr>
        <p:spPr bwMode="auto">
          <a:xfrm>
            <a:off x="34290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59" name="Line 95"/>
          <p:cNvSpPr>
            <a:spLocks noChangeShapeType="1"/>
          </p:cNvSpPr>
          <p:nvPr/>
        </p:nvSpPr>
        <p:spPr bwMode="auto">
          <a:xfrm>
            <a:off x="426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0" name="Line 96"/>
          <p:cNvSpPr>
            <a:spLocks noChangeShapeType="1"/>
          </p:cNvSpPr>
          <p:nvPr/>
        </p:nvSpPr>
        <p:spPr bwMode="auto">
          <a:xfrm>
            <a:off x="5410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1" name="Line 97"/>
          <p:cNvSpPr>
            <a:spLocks noChangeShapeType="1"/>
          </p:cNvSpPr>
          <p:nvPr/>
        </p:nvSpPr>
        <p:spPr bwMode="auto">
          <a:xfrm>
            <a:off x="7391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2" name="Line 98"/>
          <p:cNvSpPr>
            <a:spLocks noChangeShapeType="1"/>
          </p:cNvSpPr>
          <p:nvPr/>
        </p:nvSpPr>
        <p:spPr bwMode="auto">
          <a:xfrm>
            <a:off x="807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3" name="Line 99"/>
          <p:cNvSpPr>
            <a:spLocks noChangeShapeType="1"/>
          </p:cNvSpPr>
          <p:nvPr/>
        </p:nvSpPr>
        <p:spPr bwMode="auto">
          <a:xfrm>
            <a:off x="914400" y="1371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4" name="Line 100"/>
          <p:cNvSpPr>
            <a:spLocks noChangeShapeType="1"/>
          </p:cNvSpPr>
          <p:nvPr/>
        </p:nvSpPr>
        <p:spPr bwMode="auto">
          <a:xfrm>
            <a:off x="10668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5" name="Line 101"/>
          <p:cNvSpPr>
            <a:spLocks noChangeShapeType="1"/>
          </p:cNvSpPr>
          <p:nvPr/>
        </p:nvSpPr>
        <p:spPr bwMode="auto">
          <a:xfrm>
            <a:off x="2438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6" name="Line 102"/>
          <p:cNvSpPr>
            <a:spLocks noChangeShapeType="1"/>
          </p:cNvSpPr>
          <p:nvPr/>
        </p:nvSpPr>
        <p:spPr bwMode="auto">
          <a:xfrm>
            <a:off x="426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7" name="Line 103"/>
          <p:cNvSpPr>
            <a:spLocks noChangeShapeType="1"/>
          </p:cNvSpPr>
          <p:nvPr/>
        </p:nvSpPr>
        <p:spPr bwMode="auto">
          <a:xfrm>
            <a:off x="7391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8" name="Line 104"/>
          <p:cNvSpPr>
            <a:spLocks noChangeShapeType="1"/>
          </p:cNvSpPr>
          <p:nvPr/>
        </p:nvSpPr>
        <p:spPr bwMode="auto">
          <a:xfrm>
            <a:off x="807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69" name="Line 105"/>
          <p:cNvSpPr>
            <a:spLocks noChangeShapeType="1"/>
          </p:cNvSpPr>
          <p:nvPr/>
        </p:nvSpPr>
        <p:spPr bwMode="auto">
          <a:xfrm>
            <a:off x="381000" y="3886200"/>
            <a:ext cx="8229600" cy="0"/>
          </a:xfrm>
          <a:prstGeom prst="line">
            <a:avLst/>
          </a:prstGeom>
          <a:noFill/>
          <a:ln w="381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970" name="Text Box 106"/>
          <p:cNvSpPr txBox="1">
            <a:spLocks noChangeArrowheads="1"/>
          </p:cNvSpPr>
          <p:nvPr/>
        </p:nvSpPr>
        <p:spPr bwMode="auto">
          <a:xfrm rot="-5414223">
            <a:off x="76200" y="2590800"/>
            <a:ext cx="8842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Idea</a:t>
            </a:r>
          </a:p>
        </p:txBody>
      </p:sp>
      <p:sp>
        <p:nvSpPr>
          <p:cNvPr id="36971" name="Text Box 107"/>
          <p:cNvSpPr txBox="1">
            <a:spLocks noChangeArrowheads="1"/>
          </p:cNvSpPr>
          <p:nvPr/>
        </p:nvSpPr>
        <p:spPr bwMode="auto">
          <a:xfrm rot="-5400000">
            <a:off x="-469106" y="4888707"/>
            <a:ext cx="19907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Expression</a:t>
            </a:r>
          </a:p>
        </p:txBody>
      </p:sp>
    </p:spTree>
    <p:extLst>
      <p:ext uri="{BB962C8B-B14F-4D97-AF65-F5344CB8AC3E}">
        <p14:creationId xmlns:p14="http://schemas.microsoft.com/office/powerpoint/2010/main" val="134702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772400" cy="762000"/>
          </a:xfrm>
        </p:spPr>
        <p:txBody>
          <a:bodyPr/>
          <a:lstStyle/>
          <a:p>
            <a:r>
              <a:rPr lang="en-US" i="1">
                <a:latin typeface="Times New Roman" charset="0"/>
              </a:rPr>
              <a:t>Nichols</a:t>
            </a:r>
            <a:r>
              <a:rPr lang="en-US">
                <a:latin typeface="Times New Roman" charset="0"/>
              </a:rPr>
              <a:t> </a:t>
            </a:r>
            <a:r>
              <a:rPr lang="ja-JP" altLang="en-US">
                <a:latin typeface="Times New Roman" charset="0"/>
              </a:rPr>
              <a:t>“</a:t>
            </a:r>
            <a:r>
              <a:rPr lang="en-US">
                <a:latin typeface="Times New Roman" charset="0"/>
              </a:rPr>
              <a:t>Pattern</a:t>
            </a:r>
            <a:r>
              <a:rPr lang="ja-JP" altLang="en-US">
                <a:latin typeface="Times New Roman" charset="0"/>
              </a:rPr>
              <a:t>”</a:t>
            </a:r>
            <a:r>
              <a:rPr lang="en-US">
                <a:latin typeface="Times New Roman" charset="0"/>
              </a:rPr>
              <a:t> Test</a:t>
            </a:r>
          </a:p>
        </p:txBody>
      </p:sp>
      <p:sp>
        <p:nvSpPr>
          <p:cNvPr id="38915" name="Line 3"/>
          <p:cNvSpPr>
            <a:spLocks noChangeShapeType="1"/>
          </p:cNvSpPr>
          <p:nvPr/>
        </p:nvSpPr>
        <p:spPr bwMode="auto">
          <a:xfrm>
            <a:off x="914400" y="5638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16" name="Line 4"/>
          <p:cNvSpPr>
            <a:spLocks noChangeShapeType="1"/>
          </p:cNvSpPr>
          <p:nvPr/>
        </p:nvSpPr>
        <p:spPr bwMode="auto">
          <a:xfrm>
            <a:off x="914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17" name="Line 5"/>
          <p:cNvSpPr>
            <a:spLocks noChangeShapeType="1"/>
          </p:cNvSpPr>
          <p:nvPr/>
        </p:nvSpPr>
        <p:spPr bwMode="auto">
          <a:xfrm>
            <a:off x="1295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18" name="Line 6"/>
          <p:cNvSpPr>
            <a:spLocks noChangeShapeType="1"/>
          </p:cNvSpPr>
          <p:nvPr/>
        </p:nvSpPr>
        <p:spPr bwMode="auto">
          <a:xfrm>
            <a:off x="16764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19" name="Line 7"/>
          <p:cNvSpPr>
            <a:spLocks noChangeShapeType="1"/>
          </p:cNvSpPr>
          <p:nvPr/>
        </p:nvSpPr>
        <p:spPr bwMode="auto">
          <a:xfrm>
            <a:off x="2057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0" name="Line 8"/>
          <p:cNvSpPr>
            <a:spLocks noChangeShapeType="1"/>
          </p:cNvSpPr>
          <p:nvPr/>
        </p:nvSpPr>
        <p:spPr bwMode="auto">
          <a:xfrm>
            <a:off x="2286000" y="5638800"/>
            <a:ext cx="0" cy="2286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1" name="Line 9"/>
          <p:cNvSpPr>
            <a:spLocks noChangeShapeType="1"/>
          </p:cNvSpPr>
          <p:nvPr/>
        </p:nvSpPr>
        <p:spPr bwMode="auto">
          <a:xfrm>
            <a:off x="27432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2" name="Line 10"/>
          <p:cNvSpPr>
            <a:spLocks noChangeShapeType="1"/>
          </p:cNvSpPr>
          <p:nvPr/>
        </p:nvSpPr>
        <p:spPr bwMode="auto">
          <a:xfrm>
            <a:off x="2971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3" name="Line 11"/>
          <p:cNvSpPr>
            <a:spLocks noChangeShapeType="1"/>
          </p:cNvSpPr>
          <p:nvPr/>
        </p:nvSpPr>
        <p:spPr bwMode="auto">
          <a:xfrm>
            <a:off x="3200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4" name="Line 12"/>
          <p:cNvSpPr>
            <a:spLocks noChangeShapeType="1"/>
          </p:cNvSpPr>
          <p:nvPr/>
        </p:nvSpPr>
        <p:spPr bwMode="auto">
          <a:xfrm>
            <a:off x="3581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5" name="Line 13"/>
          <p:cNvSpPr>
            <a:spLocks noChangeShapeType="1"/>
          </p:cNvSpPr>
          <p:nvPr/>
        </p:nvSpPr>
        <p:spPr bwMode="auto">
          <a:xfrm>
            <a:off x="67818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6" name="Line 14"/>
          <p:cNvSpPr>
            <a:spLocks noChangeShapeType="1"/>
          </p:cNvSpPr>
          <p:nvPr/>
        </p:nvSpPr>
        <p:spPr bwMode="auto">
          <a:xfrm>
            <a:off x="5638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7" name="Line 15"/>
          <p:cNvSpPr>
            <a:spLocks noChangeShapeType="1"/>
          </p:cNvSpPr>
          <p:nvPr/>
        </p:nvSpPr>
        <p:spPr bwMode="auto">
          <a:xfrm>
            <a:off x="40386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8" name="Line 16"/>
          <p:cNvSpPr>
            <a:spLocks noChangeShapeType="1"/>
          </p:cNvSpPr>
          <p:nvPr/>
        </p:nvSpPr>
        <p:spPr bwMode="auto">
          <a:xfrm>
            <a:off x="4953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29" name="Line 17"/>
          <p:cNvSpPr>
            <a:spLocks noChangeShapeType="1"/>
          </p:cNvSpPr>
          <p:nvPr/>
        </p:nvSpPr>
        <p:spPr bwMode="auto">
          <a:xfrm>
            <a:off x="6096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0" name="Line 18"/>
          <p:cNvSpPr>
            <a:spLocks noChangeShapeType="1"/>
          </p:cNvSpPr>
          <p:nvPr/>
        </p:nvSpPr>
        <p:spPr bwMode="auto">
          <a:xfrm>
            <a:off x="7162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1" name="Line 19"/>
          <p:cNvSpPr>
            <a:spLocks noChangeShapeType="1"/>
          </p:cNvSpPr>
          <p:nvPr/>
        </p:nvSpPr>
        <p:spPr bwMode="auto">
          <a:xfrm>
            <a:off x="82296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a:off x="25146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3" name="Line 21"/>
          <p:cNvSpPr>
            <a:spLocks noChangeShapeType="1"/>
          </p:cNvSpPr>
          <p:nvPr/>
        </p:nvSpPr>
        <p:spPr bwMode="auto">
          <a:xfrm>
            <a:off x="38100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4" name="Line 22"/>
          <p:cNvSpPr>
            <a:spLocks noChangeShapeType="1"/>
          </p:cNvSpPr>
          <p:nvPr/>
        </p:nvSpPr>
        <p:spPr bwMode="auto">
          <a:xfrm>
            <a:off x="4724400" y="5638800"/>
            <a:ext cx="0" cy="2286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5" name="Line 23"/>
          <p:cNvSpPr>
            <a:spLocks noChangeShapeType="1"/>
          </p:cNvSpPr>
          <p:nvPr/>
        </p:nvSpPr>
        <p:spPr bwMode="auto">
          <a:xfrm>
            <a:off x="1447800" y="5638800"/>
            <a:ext cx="0" cy="2286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6" name="Line 24"/>
          <p:cNvSpPr>
            <a:spLocks noChangeShapeType="1"/>
          </p:cNvSpPr>
          <p:nvPr/>
        </p:nvSpPr>
        <p:spPr bwMode="auto">
          <a:xfrm>
            <a:off x="4495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7" name="Line 25"/>
          <p:cNvSpPr>
            <a:spLocks noChangeShapeType="1"/>
          </p:cNvSpPr>
          <p:nvPr/>
        </p:nvSpPr>
        <p:spPr bwMode="auto">
          <a:xfrm>
            <a:off x="5257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8" name="Line 26"/>
          <p:cNvSpPr>
            <a:spLocks noChangeShapeType="1"/>
          </p:cNvSpPr>
          <p:nvPr/>
        </p:nvSpPr>
        <p:spPr bwMode="auto">
          <a:xfrm>
            <a:off x="6400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39" name="Line 27"/>
          <p:cNvSpPr>
            <a:spLocks noChangeShapeType="1"/>
          </p:cNvSpPr>
          <p:nvPr/>
        </p:nvSpPr>
        <p:spPr bwMode="auto">
          <a:xfrm>
            <a:off x="7620000" y="5638800"/>
            <a:ext cx="0" cy="2286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a:off x="1066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1" name="Line 29"/>
          <p:cNvSpPr>
            <a:spLocks noChangeShapeType="1"/>
          </p:cNvSpPr>
          <p:nvPr/>
        </p:nvSpPr>
        <p:spPr bwMode="auto">
          <a:xfrm>
            <a:off x="1828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2" name="Line 30"/>
          <p:cNvSpPr>
            <a:spLocks noChangeShapeType="1"/>
          </p:cNvSpPr>
          <p:nvPr/>
        </p:nvSpPr>
        <p:spPr bwMode="auto">
          <a:xfrm>
            <a:off x="2438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3" name="Line 31"/>
          <p:cNvSpPr>
            <a:spLocks noChangeShapeType="1"/>
          </p:cNvSpPr>
          <p:nvPr/>
        </p:nvSpPr>
        <p:spPr bwMode="auto">
          <a:xfrm>
            <a:off x="34290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4" name="Line 32"/>
          <p:cNvSpPr>
            <a:spLocks noChangeShapeType="1"/>
          </p:cNvSpPr>
          <p:nvPr/>
        </p:nvSpPr>
        <p:spPr bwMode="auto">
          <a:xfrm>
            <a:off x="426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5" name="Line 33"/>
          <p:cNvSpPr>
            <a:spLocks noChangeShapeType="1"/>
          </p:cNvSpPr>
          <p:nvPr/>
        </p:nvSpPr>
        <p:spPr bwMode="auto">
          <a:xfrm>
            <a:off x="5410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6" name="Line 34"/>
          <p:cNvSpPr>
            <a:spLocks noChangeShapeType="1"/>
          </p:cNvSpPr>
          <p:nvPr/>
        </p:nvSpPr>
        <p:spPr bwMode="auto">
          <a:xfrm>
            <a:off x="7391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7" name="Line 35"/>
          <p:cNvSpPr>
            <a:spLocks noChangeShapeType="1"/>
          </p:cNvSpPr>
          <p:nvPr/>
        </p:nvSpPr>
        <p:spPr bwMode="auto">
          <a:xfrm>
            <a:off x="807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8" name="Line 36"/>
          <p:cNvSpPr>
            <a:spLocks noChangeShapeType="1"/>
          </p:cNvSpPr>
          <p:nvPr/>
        </p:nvSpPr>
        <p:spPr bwMode="auto">
          <a:xfrm>
            <a:off x="914400" y="4800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49" name="Line 37"/>
          <p:cNvSpPr>
            <a:spLocks noChangeShapeType="1"/>
          </p:cNvSpPr>
          <p:nvPr/>
        </p:nvSpPr>
        <p:spPr bwMode="auto">
          <a:xfrm>
            <a:off x="914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0" name="Line 38"/>
          <p:cNvSpPr>
            <a:spLocks noChangeShapeType="1"/>
          </p:cNvSpPr>
          <p:nvPr/>
        </p:nvSpPr>
        <p:spPr bwMode="auto">
          <a:xfrm>
            <a:off x="1295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1" name="Line 39"/>
          <p:cNvSpPr>
            <a:spLocks noChangeShapeType="1"/>
          </p:cNvSpPr>
          <p:nvPr/>
        </p:nvSpPr>
        <p:spPr bwMode="auto">
          <a:xfrm>
            <a:off x="2057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2" name="Line 40"/>
          <p:cNvSpPr>
            <a:spLocks noChangeShapeType="1"/>
          </p:cNvSpPr>
          <p:nvPr/>
        </p:nvSpPr>
        <p:spPr bwMode="auto">
          <a:xfrm>
            <a:off x="27432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3" name="Line 41"/>
          <p:cNvSpPr>
            <a:spLocks noChangeShapeType="1"/>
          </p:cNvSpPr>
          <p:nvPr/>
        </p:nvSpPr>
        <p:spPr bwMode="auto">
          <a:xfrm>
            <a:off x="2971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4" name="Line 42"/>
          <p:cNvSpPr>
            <a:spLocks noChangeShapeType="1"/>
          </p:cNvSpPr>
          <p:nvPr/>
        </p:nvSpPr>
        <p:spPr bwMode="auto">
          <a:xfrm>
            <a:off x="3200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5" name="Line 43"/>
          <p:cNvSpPr>
            <a:spLocks noChangeShapeType="1"/>
          </p:cNvSpPr>
          <p:nvPr/>
        </p:nvSpPr>
        <p:spPr bwMode="auto">
          <a:xfrm>
            <a:off x="3581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6" name="Line 44"/>
          <p:cNvSpPr>
            <a:spLocks noChangeShapeType="1"/>
          </p:cNvSpPr>
          <p:nvPr/>
        </p:nvSpPr>
        <p:spPr bwMode="auto">
          <a:xfrm>
            <a:off x="67818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7" name="Line 45"/>
          <p:cNvSpPr>
            <a:spLocks noChangeShapeType="1"/>
          </p:cNvSpPr>
          <p:nvPr/>
        </p:nvSpPr>
        <p:spPr bwMode="auto">
          <a:xfrm>
            <a:off x="5638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8" name="Line 46"/>
          <p:cNvSpPr>
            <a:spLocks noChangeShapeType="1"/>
          </p:cNvSpPr>
          <p:nvPr/>
        </p:nvSpPr>
        <p:spPr bwMode="auto">
          <a:xfrm>
            <a:off x="40386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59" name="Line 47"/>
          <p:cNvSpPr>
            <a:spLocks noChangeShapeType="1"/>
          </p:cNvSpPr>
          <p:nvPr/>
        </p:nvSpPr>
        <p:spPr bwMode="auto">
          <a:xfrm>
            <a:off x="4953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0" name="Line 48"/>
          <p:cNvSpPr>
            <a:spLocks noChangeShapeType="1"/>
          </p:cNvSpPr>
          <p:nvPr/>
        </p:nvSpPr>
        <p:spPr bwMode="auto">
          <a:xfrm>
            <a:off x="6096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1" name="Line 49"/>
          <p:cNvSpPr>
            <a:spLocks noChangeShapeType="1"/>
          </p:cNvSpPr>
          <p:nvPr/>
        </p:nvSpPr>
        <p:spPr bwMode="auto">
          <a:xfrm>
            <a:off x="7162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2" name="Line 50"/>
          <p:cNvSpPr>
            <a:spLocks noChangeShapeType="1"/>
          </p:cNvSpPr>
          <p:nvPr/>
        </p:nvSpPr>
        <p:spPr bwMode="auto">
          <a:xfrm>
            <a:off x="82296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3" name="Line 51"/>
          <p:cNvSpPr>
            <a:spLocks noChangeShapeType="1"/>
          </p:cNvSpPr>
          <p:nvPr/>
        </p:nvSpPr>
        <p:spPr bwMode="auto">
          <a:xfrm>
            <a:off x="4495800" y="48006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4" name="Line 52"/>
          <p:cNvSpPr>
            <a:spLocks noChangeShapeType="1"/>
          </p:cNvSpPr>
          <p:nvPr/>
        </p:nvSpPr>
        <p:spPr bwMode="auto">
          <a:xfrm>
            <a:off x="1066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5" name="Line 53"/>
          <p:cNvSpPr>
            <a:spLocks noChangeShapeType="1"/>
          </p:cNvSpPr>
          <p:nvPr/>
        </p:nvSpPr>
        <p:spPr bwMode="auto">
          <a:xfrm>
            <a:off x="1828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6" name="Line 54"/>
          <p:cNvSpPr>
            <a:spLocks noChangeShapeType="1"/>
          </p:cNvSpPr>
          <p:nvPr/>
        </p:nvSpPr>
        <p:spPr bwMode="auto">
          <a:xfrm>
            <a:off x="2438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7" name="Line 55"/>
          <p:cNvSpPr>
            <a:spLocks noChangeShapeType="1"/>
          </p:cNvSpPr>
          <p:nvPr/>
        </p:nvSpPr>
        <p:spPr bwMode="auto">
          <a:xfrm>
            <a:off x="34290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8" name="Line 56"/>
          <p:cNvSpPr>
            <a:spLocks noChangeShapeType="1"/>
          </p:cNvSpPr>
          <p:nvPr/>
        </p:nvSpPr>
        <p:spPr bwMode="auto">
          <a:xfrm>
            <a:off x="426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69" name="Line 57"/>
          <p:cNvSpPr>
            <a:spLocks noChangeShapeType="1"/>
          </p:cNvSpPr>
          <p:nvPr/>
        </p:nvSpPr>
        <p:spPr bwMode="auto">
          <a:xfrm>
            <a:off x="5410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0" name="Line 58"/>
          <p:cNvSpPr>
            <a:spLocks noChangeShapeType="1"/>
          </p:cNvSpPr>
          <p:nvPr/>
        </p:nvSpPr>
        <p:spPr bwMode="auto">
          <a:xfrm>
            <a:off x="7391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1" name="Line 59"/>
          <p:cNvSpPr>
            <a:spLocks noChangeShapeType="1"/>
          </p:cNvSpPr>
          <p:nvPr/>
        </p:nvSpPr>
        <p:spPr bwMode="auto">
          <a:xfrm>
            <a:off x="807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2" name="Line 60"/>
          <p:cNvSpPr>
            <a:spLocks noChangeShapeType="1"/>
          </p:cNvSpPr>
          <p:nvPr/>
        </p:nvSpPr>
        <p:spPr bwMode="auto">
          <a:xfrm>
            <a:off x="914400" y="39624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3" name="Line 61"/>
          <p:cNvSpPr>
            <a:spLocks noChangeShapeType="1"/>
          </p:cNvSpPr>
          <p:nvPr/>
        </p:nvSpPr>
        <p:spPr bwMode="auto">
          <a:xfrm>
            <a:off x="1295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4" name="Line 62"/>
          <p:cNvSpPr>
            <a:spLocks noChangeShapeType="1"/>
          </p:cNvSpPr>
          <p:nvPr/>
        </p:nvSpPr>
        <p:spPr bwMode="auto">
          <a:xfrm>
            <a:off x="2057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5" name="Line 63"/>
          <p:cNvSpPr>
            <a:spLocks noChangeShapeType="1"/>
          </p:cNvSpPr>
          <p:nvPr/>
        </p:nvSpPr>
        <p:spPr bwMode="auto">
          <a:xfrm>
            <a:off x="2971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6" name="Line 64"/>
          <p:cNvSpPr>
            <a:spLocks noChangeShapeType="1"/>
          </p:cNvSpPr>
          <p:nvPr/>
        </p:nvSpPr>
        <p:spPr bwMode="auto">
          <a:xfrm>
            <a:off x="35814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7" name="Line 65"/>
          <p:cNvSpPr>
            <a:spLocks noChangeShapeType="1"/>
          </p:cNvSpPr>
          <p:nvPr/>
        </p:nvSpPr>
        <p:spPr bwMode="auto">
          <a:xfrm>
            <a:off x="40386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8" name="Line 66"/>
          <p:cNvSpPr>
            <a:spLocks noChangeShapeType="1"/>
          </p:cNvSpPr>
          <p:nvPr/>
        </p:nvSpPr>
        <p:spPr bwMode="auto">
          <a:xfrm>
            <a:off x="4953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79" name="Line 67"/>
          <p:cNvSpPr>
            <a:spLocks noChangeShapeType="1"/>
          </p:cNvSpPr>
          <p:nvPr/>
        </p:nvSpPr>
        <p:spPr bwMode="auto">
          <a:xfrm>
            <a:off x="6096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0" name="Line 68"/>
          <p:cNvSpPr>
            <a:spLocks noChangeShapeType="1"/>
          </p:cNvSpPr>
          <p:nvPr/>
        </p:nvSpPr>
        <p:spPr bwMode="auto">
          <a:xfrm>
            <a:off x="7162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1" name="Line 69"/>
          <p:cNvSpPr>
            <a:spLocks noChangeShapeType="1"/>
          </p:cNvSpPr>
          <p:nvPr/>
        </p:nvSpPr>
        <p:spPr bwMode="auto">
          <a:xfrm>
            <a:off x="1066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2" name="Line 70"/>
          <p:cNvSpPr>
            <a:spLocks noChangeShapeType="1"/>
          </p:cNvSpPr>
          <p:nvPr/>
        </p:nvSpPr>
        <p:spPr bwMode="auto">
          <a:xfrm>
            <a:off x="1828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3" name="Line 71"/>
          <p:cNvSpPr>
            <a:spLocks noChangeShapeType="1"/>
          </p:cNvSpPr>
          <p:nvPr/>
        </p:nvSpPr>
        <p:spPr bwMode="auto">
          <a:xfrm>
            <a:off x="2438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4" name="Line 72"/>
          <p:cNvSpPr>
            <a:spLocks noChangeShapeType="1"/>
          </p:cNvSpPr>
          <p:nvPr/>
        </p:nvSpPr>
        <p:spPr bwMode="auto">
          <a:xfrm>
            <a:off x="34290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5" name="Line 73"/>
          <p:cNvSpPr>
            <a:spLocks noChangeShapeType="1"/>
          </p:cNvSpPr>
          <p:nvPr/>
        </p:nvSpPr>
        <p:spPr bwMode="auto">
          <a:xfrm>
            <a:off x="426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6" name="Line 74"/>
          <p:cNvSpPr>
            <a:spLocks noChangeShapeType="1"/>
          </p:cNvSpPr>
          <p:nvPr/>
        </p:nvSpPr>
        <p:spPr bwMode="auto">
          <a:xfrm>
            <a:off x="5410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7" name="Line 75"/>
          <p:cNvSpPr>
            <a:spLocks noChangeShapeType="1"/>
          </p:cNvSpPr>
          <p:nvPr/>
        </p:nvSpPr>
        <p:spPr bwMode="auto">
          <a:xfrm>
            <a:off x="7391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8" name="Line 76"/>
          <p:cNvSpPr>
            <a:spLocks noChangeShapeType="1"/>
          </p:cNvSpPr>
          <p:nvPr/>
        </p:nvSpPr>
        <p:spPr bwMode="auto">
          <a:xfrm>
            <a:off x="807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89" name="Line 77"/>
          <p:cNvSpPr>
            <a:spLocks noChangeShapeType="1"/>
          </p:cNvSpPr>
          <p:nvPr/>
        </p:nvSpPr>
        <p:spPr bwMode="auto">
          <a:xfrm>
            <a:off x="914400" y="31242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0" name="Line 78"/>
          <p:cNvSpPr>
            <a:spLocks noChangeShapeType="1"/>
          </p:cNvSpPr>
          <p:nvPr/>
        </p:nvSpPr>
        <p:spPr bwMode="auto">
          <a:xfrm>
            <a:off x="2057400" y="3124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1" name="Line 79"/>
          <p:cNvSpPr>
            <a:spLocks noChangeShapeType="1"/>
          </p:cNvSpPr>
          <p:nvPr/>
        </p:nvSpPr>
        <p:spPr bwMode="auto">
          <a:xfrm>
            <a:off x="35814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2" name="Line 80"/>
          <p:cNvSpPr>
            <a:spLocks noChangeShapeType="1"/>
          </p:cNvSpPr>
          <p:nvPr/>
        </p:nvSpPr>
        <p:spPr bwMode="auto">
          <a:xfrm>
            <a:off x="40386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3" name="Line 81"/>
          <p:cNvSpPr>
            <a:spLocks noChangeShapeType="1"/>
          </p:cNvSpPr>
          <p:nvPr/>
        </p:nvSpPr>
        <p:spPr bwMode="auto">
          <a:xfrm>
            <a:off x="60960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4" name="Line 82"/>
          <p:cNvSpPr>
            <a:spLocks noChangeShapeType="1"/>
          </p:cNvSpPr>
          <p:nvPr/>
        </p:nvSpPr>
        <p:spPr bwMode="auto">
          <a:xfrm>
            <a:off x="1066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5" name="Line 83"/>
          <p:cNvSpPr>
            <a:spLocks noChangeShapeType="1"/>
          </p:cNvSpPr>
          <p:nvPr/>
        </p:nvSpPr>
        <p:spPr bwMode="auto">
          <a:xfrm>
            <a:off x="1828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6" name="Line 84"/>
          <p:cNvSpPr>
            <a:spLocks noChangeShapeType="1"/>
          </p:cNvSpPr>
          <p:nvPr/>
        </p:nvSpPr>
        <p:spPr bwMode="auto">
          <a:xfrm>
            <a:off x="2438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7" name="Line 85"/>
          <p:cNvSpPr>
            <a:spLocks noChangeShapeType="1"/>
          </p:cNvSpPr>
          <p:nvPr/>
        </p:nvSpPr>
        <p:spPr bwMode="auto">
          <a:xfrm>
            <a:off x="34290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8" name="Line 86"/>
          <p:cNvSpPr>
            <a:spLocks noChangeShapeType="1"/>
          </p:cNvSpPr>
          <p:nvPr/>
        </p:nvSpPr>
        <p:spPr bwMode="auto">
          <a:xfrm>
            <a:off x="426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99" name="Line 87"/>
          <p:cNvSpPr>
            <a:spLocks noChangeShapeType="1"/>
          </p:cNvSpPr>
          <p:nvPr/>
        </p:nvSpPr>
        <p:spPr bwMode="auto">
          <a:xfrm>
            <a:off x="5410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0" name="Line 88"/>
          <p:cNvSpPr>
            <a:spLocks noChangeShapeType="1"/>
          </p:cNvSpPr>
          <p:nvPr/>
        </p:nvSpPr>
        <p:spPr bwMode="auto">
          <a:xfrm>
            <a:off x="7391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1" name="Line 89"/>
          <p:cNvSpPr>
            <a:spLocks noChangeShapeType="1"/>
          </p:cNvSpPr>
          <p:nvPr/>
        </p:nvSpPr>
        <p:spPr bwMode="auto">
          <a:xfrm>
            <a:off x="807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2" name="Line 90"/>
          <p:cNvSpPr>
            <a:spLocks noChangeShapeType="1"/>
          </p:cNvSpPr>
          <p:nvPr/>
        </p:nvSpPr>
        <p:spPr bwMode="auto">
          <a:xfrm>
            <a:off x="914400" y="2209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3" name="Line 91"/>
          <p:cNvSpPr>
            <a:spLocks noChangeShapeType="1"/>
          </p:cNvSpPr>
          <p:nvPr/>
        </p:nvSpPr>
        <p:spPr bwMode="auto">
          <a:xfrm>
            <a:off x="1066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4" name="Line 92"/>
          <p:cNvSpPr>
            <a:spLocks noChangeShapeType="1"/>
          </p:cNvSpPr>
          <p:nvPr/>
        </p:nvSpPr>
        <p:spPr bwMode="auto">
          <a:xfrm>
            <a:off x="1828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5" name="Line 93"/>
          <p:cNvSpPr>
            <a:spLocks noChangeShapeType="1"/>
          </p:cNvSpPr>
          <p:nvPr/>
        </p:nvSpPr>
        <p:spPr bwMode="auto">
          <a:xfrm>
            <a:off x="2438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6" name="Line 94"/>
          <p:cNvSpPr>
            <a:spLocks noChangeShapeType="1"/>
          </p:cNvSpPr>
          <p:nvPr/>
        </p:nvSpPr>
        <p:spPr bwMode="auto">
          <a:xfrm>
            <a:off x="34290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7" name="Line 95"/>
          <p:cNvSpPr>
            <a:spLocks noChangeShapeType="1"/>
          </p:cNvSpPr>
          <p:nvPr/>
        </p:nvSpPr>
        <p:spPr bwMode="auto">
          <a:xfrm>
            <a:off x="426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8" name="Line 96"/>
          <p:cNvSpPr>
            <a:spLocks noChangeShapeType="1"/>
          </p:cNvSpPr>
          <p:nvPr/>
        </p:nvSpPr>
        <p:spPr bwMode="auto">
          <a:xfrm>
            <a:off x="5410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09" name="Line 97"/>
          <p:cNvSpPr>
            <a:spLocks noChangeShapeType="1"/>
          </p:cNvSpPr>
          <p:nvPr/>
        </p:nvSpPr>
        <p:spPr bwMode="auto">
          <a:xfrm>
            <a:off x="7391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0" name="Line 98"/>
          <p:cNvSpPr>
            <a:spLocks noChangeShapeType="1"/>
          </p:cNvSpPr>
          <p:nvPr/>
        </p:nvSpPr>
        <p:spPr bwMode="auto">
          <a:xfrm>
            <a:off x="807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1" name="Line 99"/>
          <p:cNvSpPr>
            <a:spLocks noChangeShapeType="1"/>
          </p:cNvSpPr>
          <p:nvPr/>
        </p:nvSpPr>
        <p:spPr bwMode="auto">
          <a:xfrm>
            <a:off x="914400" y="1371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2" name="Line 100"/>
          <p:cNvSpPr>
            <a:spLocks noChangeShapeType="1"/>
          </p:cNvSpPr>
          <p:nvPr/>
        </p:nvSpPr>
        <p:spPr bwMode="auto">
          <a:xfrm>
            <a:off x="10668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3" name="Line 101"/>
          <p:cNvSpPr>
            <a:spLocks noChangeShapeType="1"/>
          </p:cNvSpPr>
          <p:nvPr/>
        </p:nvSpPr>
        <p:spPr bwMode="auto">
          <a:xfrm>
            <a:off x="2438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4" name="Line 102"/>
          <p:cNvSpPr>
            <a:spLocks noChangeShapeType="1"/>
          </p:cNvSpPr>
          <p:nvPr/>
        </p:nvSpPr>
        <p:spPr bwMode="auto">
          <a:xfrm>
            <a:off x="426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5" name="Line 103"/>
          <p:cNvSpPr>
            <a:spLocks noChangeShapeType="1"/>
          </p:cNvSpPr>
          <p:nvPr/>
        </p:nvSpPr>
        <p:spPr bwMode="auto">
          <a:xfrm>
            <a:off x="7391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6" name="Line 104"/>
          <p:cNvSpPr>
            <a:spLocks noChangeShapeType="1"/>
          </p:cNvSpPr>
          <p:nvPr/>
        </p:nvSpPr>
        <p:spPr bwMode="auto">
          <a:xfrm>
            <a:off x="807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7" name="Line 105"/>
          <p:cNvSpPr>
            <a:spLocks noChangeShapeType="1"/>
          </p:cNvSpPr>
          <p:nvPr/>
        </p:nvSpPr>
        <p:spPr bwMode="auto">
          <a:xfrm>
            <a:off x="381000" y="3886200"/>
            <a:ext cx="8229600" cy="0"/>
          </a:xfrm>
          <a:prstGeom prst="line">
            <a:avLst/>
          </a:prstGeom>
          <a:noFill/>
          <a:ln w="381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18" name="Text Box 106"/>
          <p:cNvSpPr txBox="1">
            <a:spLocks noChangeArrowheads="1"/>
          </p:cNvSpPr>
          <p:nvPr/>
        </p:nvSpPr>
        <p:spPr bwMode="auto">
          <a:xfrm rot="-5414223">
            <a:off x="76200" y="2590800"/>
            <a:ext cx="8842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Idea</a:t>
            </a:r>
          </a:p>
        </p:txBody>
      </p:sp>
      <p:sp>
        <p:nvSpPr>
          <p:cNvPr id="39019" name="Text Box 107"/>
          <p:cNvSpPr txBox="1">
            <a:spLocks noChangeArrowheads="1"/>
          </p:cNvSpPr>
          <p:nvPr/>
        </p:nvSpPr>
        <p:spPr bwMode="auto">
          <a:xfrm rot="-5400000">
            <a:off x="-469106" y="4888707"/>
            <a:ext cx="19907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Expression</a:t>
            </a:r>
          </a:p>
        </p:txBody>
      </p:sp>
      <p:sp>
        <p:nvSpPr>
          <p:cNvPr id="39020" name="Text Box 108"/>
          <p:cNvSpPr txBox="1">
            <a:spLocks noChangeArrowheads="1"/>
          </p:cNvSpPr>
          <p:nvPr/>
        </p:nvSpPr>
        <p:spPr bwMode="auto">
          <a:xfrm>
            <a:off x="2286000" y="6461125"/>
            <a:ext cx="33924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Elements dictated by efficiency</a:t>
            </a:r>
          </a:p>
        </p:txBody>
      </p:sp>
    </p:spTree>
    <p:extLst>
      <p:ext uri="{BB962C8B-B14F-4D97-AF65-F5344CB8AC3E}">
        <p14:creationId xmlns:p14="http://schemas.microsoft.com/office/powerpoint/2010/main" val="284218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228600"/>
            <a:ext cx="7772400" cy="762000"/>
          </a:xfrm>
        </p:spPr>
        <p:txBody>
          <a:bodyPr/>
          <a:lstStyle/>
          <a:p>
            <a:r>
              <a:rPr lang="en-US" i="1">
                <a:latin typeface="Times New Roman" charset="0"/>
              </a:rPr>
              <a:t>Nichols</a:t>
            </a:r>
            <a:r>
              <a:rPr lang="en-US">
                <a:latin typeface="Times New Roman" charset="0"/>
              </a:rPr>
              <a:t> </a:t>
            </a:r>
            <a:r>
              <a:rPr lang="ja-JP" altLang="en-US">
                <a:latin typeface="Times New Roman" charset="0"/>
              </a:rPr>
              <a:t>“</a:t>
            </a:r>
            <a:r>
              <a:rPr lang="en-US">
                <a:latin typeface="Times New Roman" charset="0"/>
              </a:rPr>
              <a:t>Pattern</a:t>
            </a:r>
            <a:r>
              <a:rPr lang="ja-JP" altLang="en-US">
                <a:latin typeface="Times New Roman" charset="0"/>
              </a:rPr>
              <a:t>”</a:t>
            </a:r>
            <a:r>
              <a:rPr lang="en-US">
                <a:latin typeface="Times New Roman" charset="0"/>
              </a:rPr>
              <a:t> Test</a:t>
            </a:r>
          </a:p>
        </p:txBody>
      </p:sp>
      <p:sp>
        <p:nvSpPr>
          <p:cNvPr id="43011" name="Line 3"/>
          <p:cNvSpPr>
            <a:spLocks noChangeShapeType="1"/>
          </p:cNvSpPr>
          <p:nvPr/>
        </p:nvSpPr>
        <p:spPr bwMode="auto">
          <a:xfrm>
            <a:off x="914400" y="5638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2" name="Line 4"/>
          <p:cNvSpPr>
            <a:spLocks noChangeShapeType="1"/>
          </p:cNvSpPr>
          <p:nvPr/>
        </p:nvSpPr>
        <p:spPr bwMode="auto">
          <a:xfrm>
            <a:off x="9144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3" name="Line 5"/>
          <p:cNvSpPr>
            <a:spLocks noChangeShapeType="1"/>
          </p:cNvSpPr>
          <p:nvPr/>
        </p:nvSpPr>
        <p:spPr bwMode="auto">
          <a:xfrm>
            <a:off x="1295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4" name="Line 6"/>
          <p:cNvSpPr>
            <a:spLocks noChangeShapeType="1"/>
          </p:cNvSpPr>
          <p:nvPr/>
        </p:nvSpPr>
        <p:spPr bwMode="auto">
          <a:xfrm>
            <a:off x="16764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5" name="Line 7"/>
          <p:cNvSpPr>
            <a:spLocks noChangeShapeType="1"/>
          </p:cNvSpPr>
          <p:nvPr/>
        </p:nvSpPr>
        <p:spPr bwMode="auto">
          <a:xfrm>
            <a:off x="2057400" y="56388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6" name="Line 8"/>
          <p:cNvSpPr>
            <a:spLocks noChangeShapeType="1"/>
          </p:cNvSpPr>
          <p:nvPr/>
        </p:nvSpPr>
        <p:spPr bwMode="auto">
          <a:xfrm>
            <a:off x="29718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7" name="Line 9"/>
          <p:cNvSpPr>
            <a:spLocks noChangeShapeType="1"/>
          </p:cNvSpPr>
          <p:nvPr/>
        </p:nvSpPr>
        <p:spPr bwMode="auto">
          <a:xfrm>
            <a:off x="32004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8" name="Line 10"/>
          <p:cNvSpPr>
            <a:spLocks noChangeShapeType="1"/>
          </p:cNvSpPr>
          <p:nvPr/>
        </p:nvSpPr>
        <p:spPr bwMode="auto">
          <a:xfrm>
            <a:off x="35814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19" name="Line 11"/>
          <p:cNvSpPr>
            <a:spLocks noChangeShapeType="1"/>
          </p:cNvSpPr>
          <p:nvPr/>
        </p:nvSpPr>
        <p:spPr bwMode="auto">
          <a:xfrm>
            <a:off x="5638800" y="56388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0" name="Line 12"/>
          <p:cNvSpPr>
            <a:spLocks noChangeShapeType="1"/>
          </p:cNvSpPr>
          <p:nvPr/>
        </p:nvSpPr>
        <p:spPr bwMode="auto">
          <a:xfrm>
            <a:off x="40386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1" name="Line 13"/>
          <p:cNvSpPr>
            <a:spLocks noChangeShapeType="1"/>
          </p:cNvSpPr>
          <p:nvPr/>
        </p:nvSpPr>
        <p:spPr bwMode="auto">
          <a:xfrm>
            <a:off x="4953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2" name="Line 14"/>
          <p:cNvSpPr>
            <a:spLocks noChangeShapeType="1"/>
          </p:cNvSpPr>
          <p:nvPr/>
        </p:nvSpPr>
        <p:spPr bwMode="auto">
          <a:xfrm>
            <a:off x="60960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3" name="Line 15"/>
          <p:cNvSpPr>
            <a:spLocks noChangeShapeType="1"/>
          </p:cNvSpPr>
          <p:nvPr/>
        </p:nvSpPr>
        <p:spPr bwMode="auto">
          <a:xfrm>
            <a:off x="7162800" y="56388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4" name="Line 16"/>
          <p:cNvSpPr>
            <a:spLocks noChangeShapeType="1"/>
          </p:cNvSpPr>
          <p:nvPr/>
        </p:nvSpPr>
        <p:spPr bwMode="auto">
          <a:xfrm>
            <a:off x="25146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5" name="Line 17"/>
          <p:cNvSpPr>
            <a:spLocks noChangeShapeType="1"/>
          </p:cNvSpPr>
          <p:nvPr/>
        </p:nvSpPr>
        <p:spPr bwMode="auto">
          <a:xfrm>
            <a:off x="3810000" y="5638800"/>
            <a:ext cx="0" cy="2286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6" name="Line 18"/>
          <p:cNvSpPr>
            <a:spLocks noChangeShapeType="1"/>
          </p:cNvSpPr>
          <p:nvPr/>
        </p:nvSpPr>
        <p:spPr bwMode="auto">
          <a:xfrm>
            <a:off x="4495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7" name="Line 19"/>
          <p:cNvSpPr>
            <a:spLocks noChangeShapeType="1"/>
          </p:cNvSpPr>
          <p:nvPr/>
        </p:nvSpPr>
        <p:spPr bwMode="auto">
          <a:xfrm>
            <a:off x="5257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8" name="Line 20"/>
          <p:cNvSpPr>
            <a:spLocks noChangeShapeType="1"/>
          </p:cNvSpPr>
          <p:nvPr/>
        </p:nvSpPr>
        <p:spPr bwMode="auto">
          <a:xfrm>
            <a:off x="6400800" y="56388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29" name="Line 21"/>
          <p:cNvSpPr>
            <a:spLocks noChangeShapeType="1"/>
          </p:cNvSpPr>
          <p:nvPr/>
        </p:nvSpPr>
        <p:spPr bwMode="auto">
          <a:xfrm>
            <a:off x="1066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0" name="Line 22"/>
          <p:cNvSpPr>
            <a:spLocks noChangeShapeType="1"/>
          </p:cNvSpPr>
          <p:nvPr/>
        </p:nvSpPr>
        <p:spPr bwMode="auto">
          <a:xfrm>
            <a:off x="18288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1" name="Line 23"/>
          <p:cNvSpPr>
            <a:spLocks noChangeShapeType="1"/>
          </p:cNvSpPr>
          <p:nvPr/>
        </p:nvSpPr>
        <p:spPr bwMode="auto">
          <a:xfrm>
            <a:off x="2438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2" name="Line 24"/>
          <p:cNvSpPr>
            <a:spLocks noChangeShapeType="1"/>
          </p:cNvSpPr>
          <p:nvPr/>
        </p:nvSpPr>
        <p:spPr bwMode="auto">
          <a:xfrm>
            <a:off x="34290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3" name="Line 25"/>
          <p:cNvSpPr>
            <a:spLocks noChangeShapeType="1"/>
          </p:cNvSpPr>
          <p:nvPr/>
        </p:nvSpPr>
        <p:spPr bwMode="auto">
          <a:xfrm>
            <a:off x="426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4" name="Line 26"/>
          <p:cNvSpPr>
            <a:spLocks noChangeShapeType="1"/>
          </p:cNvSpPr>
          <p:nvPr/>
        </p:nvSpPr>
        <p:spPr bwMode="auto">
          <a:xfrm>
            <a:off x="5410200" y="5638800"/>
            <a:ext cx="0" cy="6858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5" name="Line 27"/>
          <p:cNvSpPr>
            <a:spLocks noChangeShapeType="1"/>
          </p:cNvSpPr>
          <p:nvPr/>
        </p:nvSpPr>
        <p:spPr bwMode="auto">
          <a:xfrm>
            <a:off x="73914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6" name="Line 28"/>
          <p:cNvSpPr>
            <a:spLocks noChangeShapeType="1"/>
          </p:cNvSpPr>
          <p:nvPr/>
        </p:nvSpPr>
        <p:spPr bwMode="auto">
          <a:xfrm>
            <a:off x="8077200" y="5638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7" name="Line 29"/>
          <p:cNvSpPr>
            <a:spLocks noChangeShapeType="1"/>
          </p:cNvSpPr>
          <p:nvPr/>
        </p:nvSpPr>
        <p:spPr bwMode="auto">
          <a:xfrm>
            <a:off x="914400" y="4800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8" name="Line 30"/>
          <p:cNvSpPr>
            <a:spLocks noChangeShapeType="1"/>
          </p:cNvSpPr>
          <p:nvPr/>
        </p:nvSpPr>
        <p:spPr bwMode="auto">
          <a:xfrm>
            <a:off x="9144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39" name="Line 31"/>
          <p:cNvSpPr>
            <a:spLocks noChangeShapeType="1"/>
          </p:cNvSpPr>
          <p:nvPr/>
        </p:nvSpPr>
        <p:spPr bwMode="auto">
          <a:xfrm>
            <a:off x="1295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0" name="Line 32"/>
          <p:cNvSpPr>
            <a:spLocks noChangeShapeType="1"/>
          </p:cNvSpPr>
          <p:nvPr/>
        </p:nvSpPr>
        <p:spPr bwMode="auto">
          <a:xfrm>
            <a:off x="2057400" y="48006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1" name="Line 33"/>
          <p:cNvSpPr>
            <a:spLocks noChangeShapeType="1"/>
          </p:cNvSpPr>
          <p:nvPr/>
        </p:nvSpPr>
        <p:spPr bwMode="auto">
          <a:xfrm>
            <a:off x="29718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2" name="Line 34"/>
          <p:cNvSpPr>
            <a:spLocks noChangeShapeType="1"/>
          </p:cNvSpPr>
          <p:nvPr/>
        </p:nvSpPr>
        <p:spPr bwMode="auto">
          <a:xfrm>
            <a:off x="32004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3" name="Line 35"/>
          <p:cNvSpPr>
            <a:spLocks noChangeShapeType="1"/>
          </p:cNvSpPr>
          <p:nvPr/>
        </p:nvSpPr>
        <p:spPr bwMode="auto">
          <a:xfrm>
            <a:off x="35814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4" name="Line 36"/>
          <p:cNvSpPr>
            <a:spLocks noChangeShapeType="1"/>
          </p:cNvSpPr>
          <p:nvPr/>
        </p:nvSpPr>
        <p:spPr bwMode="auto">
          <a:xfrm>
            <a:off x="5638800" y="48006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5" name="Line 37"/>
          <p:cNvSpPr>
            <a:spLocks noChangeShapeType="1"/>
          </p:cNvSpPr>
          <p:nvPr/>
        </p:nvSpPr>
        <p:spPr bwMode="auto">
          <a:xfrm>
            <a:off x="40386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6" name="Line 38"/>
          <p:cNvSpPr>
            <a:spLocks noChangeShapeType="1"/>
          </p:cNvSpPr>
          <p:nvPr/>
        </p:nvSpPr>
        <p:spPr bwMode="auto">
          <a:xfrm>
            <a:off x="4953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7" name="Line 39"/>
          <p:cNvSpPr>
            <a:spLocks noChangeShapeType="1"/>
          </p:cNvSpPr>
          <p:nvPr/>
        </p:nvSpPr>
        <p:spPr bwMode="auto">
          <a:xfrm>
            <a:off x="60960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8" name="Line 40"/>
          <p:cNvSpPr>
            <a:spLocks noChangeShapeType="1"/>
          </p:cNvSpPr>
          <p:nvPr/>
        </p:nvSpPr>
        <p:spPr bwMode="auto">
          <a:xfrm>
            <a:off x="7162800" y="48006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49" name="Line 41"/>
          <p:cNvSpPr>
            <a:spLocks noChangeShapeType="1"/>
          </p:cNvSpPr>
          <p:nvPr/>
        </p:nvSpPr>
        <p:spPr bwMode="auto">
          <a:xfrm>
            <a:off x="4495800" y="4800600"/>
            <a:ext cx="0" cy="22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0" name="Line 42"/>
          <p:cNvSpPr>
            <a:spLocks noChangeShapeType="1"/>
          </p:cNvSpPr>
          <p:nvPr/>
        </p:nvSpPr>
        <p:spPr bwMode="auto">
          <a:xfrm>
            <a:off x="1066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1" name="Line 43"/>
          <p:cNvSpPr>
            <a:spLocks noChangeShapeType="1"/>
          </p:cNvSpPr>
          <p:nvPr/>
        </p:nvSpPr>
        <p:spPr bwMode="auto">
          <a:xfrm>
            <a:off x="18288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2" name="Line 44"/>
          <p:cNvSpPr>
            <a:spLocks noChangeShapeType="1"/>
          </p:cNvSpPr>
          <p:nvPr/>
        </p:nvSpPr>
        <p:spPr bwMode="auto">
          <a:xfrm>
            <a:off x="2438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3" name="Line 45"/>
          <p:cNvSpPr>
            <a:spLocks noChangeShapeType="1"/>
          </p:cNvSpPr>
          <p:nvPr/>
        </p:nvSpPr>
        <p:spPr bwMode="auto">
          <a:xfrm>
            <a:off x="34290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4" name="Line 46"/>
          <p:cNvSpPr>
            <a:spLocks noChangeShapeType="1"/>
          </p:cNvSpPr>
          <p:nvPr/>
        </p:nvSpPr>
        <p:spPr bwMode="auto">
          <a:xfrm>
            <a:off x="426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5" name="Line 47"/>
          <p:cNvSpPr>
            <a:spLocks noChangeShapeType="1"/>
          </p:cNvSpPr>
          <p:nvPr/>
        </p:nvSpPr>
        <p:spPr bwMode="auto">
          <a:xfrm>
            <a:off x="5410200" y="4800600"/>
            <a:ext cx="0" cy="6858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6" name="Line 48"/>
          <p:cNvSpPr>
            <a:spLocks noChangeShapeType="1"/>
          </p:cNvSpPr>
          <p:nvPr/>
        </p:nvSpPr>
        <p:spPr bwMode="auto">
          <a:xfrm>
            <a:off x="73914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7" name="Line 49"/>
          <p:cNvSpPr>
            <a:spLocks noChangeShapeType="1"/>
          </p:cNvSpPr>
          <p:nvPr/>
        </p:nvSpPr>
        <p:spPr bwMode="auto">
          <a:xfrm>
            <a:off x="8077200" y="4800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8" name="Line 50"/>
          <p:cNvSpPr>
            <a:spLocks noChangeShapeType="1"/>
          </p:cNvSpPr>
          <p:nvPr/>
        </p:nvSpPr>
        <p:spPr bwMode="auto">
          <a:xfrm>
            <a:off x="914400" y="39624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59" name="Line 51"/>
          <p:cNvSpPr>
            <a:spLocks noChangeShapeType="1"/>
          </p:cNvSpPr>
          <p:nvPr/>
        </p:nvSpPr>
        <p:spPr bwMode="auto">
          <a:xfrm>
            <a:off x="1295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0" name="Line 52"/>
          <p:cNvSpPr>
            <a:spLocks noChangeShapeType="1"/>
          </p:cNvSpPr>
          <p:nvPr/>
        </p:nvSpPr>
        <p:spPr bwMode="auto">
          <a:xfrm>
            <a:off x="2057400" y="39624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1" name="Line 53"/>
          <p:cNvSpPr>
            <a:spLocks noChangeShapeType="1"/>
          </p:cNvSpPr>
          <p:nvPr/>
        </p:nvSpPr>
        <p:spPr bwMode="auto">
          <a:xfrm>
            <a:off x="2971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2" name="Line 54"/>
          <p:cNvSpPr>
            <a:spLocks noChangeShapeType="1"/>
          </p:cNvSpPr>
          <p:nvPr/>
        </p:nvSpPr>
        <p:spPr bwMode="auto">
          <a:xfrm>
            <a:off x="3581400" y="39624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3" name="Line 55"/>
          <p:cNvSpPr>
            <a:spLocks noChangeShapeType="1"/>
          </p:cNvSpPr>
          <p:nvPr/>
        </p:nvSpPr>
        <p:spPr bwMode="auto">
          <a:xfrm>
            <a:off x="40386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4" name="Line 56"/>
          <p:cNvSpPr>
            <a:spLocks noChangeShapeType="1"/>
          </p:cNvSpPr>
          <p:nvPr/>
        </p:nvSpPr>
        <p:spPr bwMode="auto">
          <a:xfrm>
            <a:off x="4953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5" name="Line 57"/>
          <p:cNvSpPr>
            <a:spLocks noChangeShapeType="1"/>
          </p:cNvSpPr>
          <p:nvPr/>
        </p:nvSpPr>
        <p:spPr bwMode="auto">
          <a:xfrm>
            <a:off x="60960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6" name="Line 58"/>
          <p:cNvSpPr>
            <a:spLocks noChangeShapeType="1"/>
          </p:cNvSpPr>
          <p:nvPr/>
        </p:nvSpPr>
        <p:spPr bwMode="auto">
          <a:xfrm>
            <a:off x="7162800" y="39624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7" name="Line 59"/>
          <p:cNvSpPr>
            <a:spLocks noChangeShapeType="1"/>
          </p:cNvSpPr>
          <p:nvPr/>
        </p:nvSpPr>
        <p:spPr bwMode="auto">
          <a:xfrm>
            <a:off x="1066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8" name="Line 60"/>
          <p:cNvSpPr>
            <a:spLocks noChangeShapeType="1"/>
          </p:cNvSpPr>
          <p:nvPr/>
        </p:nvSpPr>
        <p:spPr bwMode="auto">
          <a:xfrm>
            <a:off x="18288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69" name="Line 61"/>
          <p:cNvSpPr>
            <a:spLocks noChangeShapeType="1"/>
          </p:cNvSpPr>
          <p:nvPr/>
        </p:nvSpPr>
        <p:spPr bwMode="auto">
          <a:xfrm>
            <a:off x="2438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0" name="Line 62"/>
          <p:cNvSpPr>
            <a:spLocks noChangeShapeType="1"/>
          </p:cNvSpPr>
          <p:nvPr/>
        </p:nvSpPr>
        <p:spPr bwMode="auto">
          <a:xfrm>
            <a:off x="34290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1" name="Line 63"/>
          <p:cNvSpPr>
            <a:spLocks noChangeShapeType="1"/>
          </p:cNvSpPr>
          <p:nvPr/>
        </p:nvSpPr>
        <p:spPr bwMode="auto">
          <a:xfrm>
            <a:off x="426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2" name="Line 64"/>
          <p:cNvSpPr>
            <a:spLocks noChangeShapeType="1"/>
          </p:cNvSpPr>
          <p:nvPr/>
        </p:nvSpPr>
        <p:spPr bwMode="auto">
          <a:xfrm>
            <a:off x="5410200" y="3962400"/>
            <a:ext cx="0" cy="6858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3" name="Line 65"/>
          <p:cNvSpPr>
            <a:spLocks noChangeShapeType="1"/>
          </p:cNvSpPr>
          <p:nvPr/>
        </p:nvSpPr>
        <p:spPr bwMode="auto">
          <a:xfrm>
            <a:off x="73914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4" name="Line 66"/>
          <p:cNvSpPr>
            <a:spLocks noChangeShapeType="1"/>
          </p:cNvSpPr>
          <p:nvPr/>
        </p:nvSpPr>
        <p:spPr bwMode="auto">
          <a:xfrm>
            <a:off x="8077200" y="39624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5" name="Line 67"/>
          <p:cNvSpPr>
            <a:spLocks noChangeShapeType="1"/>
          </p:cNvSpPr>
          <p:nvPr/>
        </p:nvSpPr>
        <p:spPr bwMode="auto">
          <a:xfrm>
            <a:off x="914400" y="31242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6" name="Line 68"/>
          <p:cNvSpPr>
            <a:spLocks noChangeShapeType="1"/>
          </p:cNvSpPr>
          <p:nvPr/>
        </p:nvSpPr>
        <p:spPr bwMode="auto">
          <a:xfrm>
            <a:off x="2057400" y="3124200"/>
            <a:ext cx="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7" name="Line 69"/>
          <p:cNvSpPr>
            <a:spLocks noChangeShapeType="1"/>
          </p:cNvSpPr>
          <p:nvPr/>
        </p:nvSpPr>
        <p:spPr bwMode="auto">
          <a:xfrm>
            <a:off x="3581400" y="3124200"/>
            <a:ext cx="0" cy="3810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8" name="Line 70"/>
          <p:cNvSpPr>
            <a:spLocks noChangeShapeType="1"/>
          </p:cNvSpPr>
          <p:nvPr/>
        </p:nvSpPr>
        <p:spPr bwMode="auto">
          <a:xfrm>
            <a:off x="40386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79" name="Line 71"/>
          <p:cNvSpPr>
            <a:spLocks noChangeShapeType="1"/>
          </p:cNvSpPr>
          <p:nvPr/>
        </p:nvSpPr>
        <p:spPr bwMode="auto">
          <a:xfrm>
            <a:off x="6096000" y="3124200"/>
            <a:ext cx="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0" name="Line 72"/>
          <p:cNvSpPr>
            <a:spLocks noChangeShapeType="1"/>
          </p:cNvSpPr>
          <p:nvPr/>
        </p:nvSpPr>
        <p:spPr bwMode="auto">
          <a:xfrm>
            <a:off x="1066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1" name="Line 73"/>
          <p:cNvSpPr>
            <a:spLocks noChangeShapeType="1"/>
          </p:cNvSpPr>
          <p:nvPr/>
        </p:nvSpPr>
        <p:spPr bwMode="auto">
          <a:xfrm>
            <a:off x="18288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2" name="Line 74"/>
          <p:cNvSpPr>
            <a:spLocks noChangeShapeType="1"/>
          </p:cNvSpPr>
          <p:nvPr/>
        </p:nvSpPr>
        <p:spPr bwMode="auto">
          <a:xfrm>
            <a:off x="2438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3" name="Line 75"/>
          <p:cNvSpPr>
            <a:spLocks noChangeShapeType="1"/>
          </p:cNvSpPr>
          <p:nvPr/>
        </p:nvSpPr>
        <p:spPr bwMode="auto">
          <a:xfrm>
            <a:off x="34290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4" name="Line 76"/>
          <p:cNvSpPr>
            <a:spLocks noChangeShapeType="1"/>
          </p:cNvSpPr>
          <p:nvPr/>
        </p:nvSpPr>
        <p:spPr bwMode="auto">
          <a:xfrm>
            <a:off x="426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5" name="Line 77"/>
          <p:cNvSpPr>
            <a:spLocks noChangeShapeType="1"/>
          </p:cNvSpPr>
          <p:nvPr/>
        </p:nvSpPr>
        <p:spPr bwMode="auto">
          <a:xfrm>
            <a:off x="5410200" y="3124200"/>
            <a:ext cx="0" cy="6858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6" name="Line 78"/>
          <p:cNvSpPr>
            <a:spLocks noChangeShapeType="1"/>
          </p:cNvSpPr>
          <p:nvPr/>
        </p:nvSpPr>
        <p:spPr bwMode="auto">
          <a:xfrm>
            <a:off x="73914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7" name="Line 79"/>
          <p:cNvSpPr>
            <a:spLocks noChangeShapeType="1"/>
          </p:cNvSpPr>
          <p:nvPr/>
        </p:nvSpPr>
        <p:spPr bwMode="auto">
          <a:xfrm>
            <a:off x="8077200" y="31242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8" name="Line 80"/>
          <p:cNvSpPr>
            <a:spLocks noChangeShapeType="1"/>
          </p:cNvSpPr>
          <p:nvPr/>
        </p:nvSpPr>
        <p:spPr bwMode="auto">
          <a:xfrm>
            <a:off x="914400" y="22098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89" name="Line 81"/>
          <p:cNvSpPr>
            <a:spLocks noChangeShapeType="1"/>
          </p:cNvSpPr>
          <p:nvPr/>
        </p:nvSpPr>
        <p:spPr bwMode="auto">
          <a:xfrm>
            <a:off x="1066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0" name="Line 82"/>
          <p:cNvSpPr>
            <a:spLocks noChangeShapeType="1"/>
          </p:cNvSpPr>
          <p:nvPr/>
        </p:nvSpPr>
        <p:spPr bwMode="auto">
          <a:xfrm>
            <a:off x="18288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1" name="Line 83"/>
          <p:cNvSpPr>
            <a:spLocks noChangeShapeType="1"/>
          </p:cNvSpPr>
          <p:nvPr/>
        </p:nvSpPr>
        <p:spPr bwMode="auto">
          <a:xfrm>
            <a:off x="2438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2" name="Line 84"/>
          <p:cNvSpPr>
            <a:spLocks noChangeShapeType="1"/>
          </p:cNvSpPr>
          <p:nvPr/>
        </p:nvSpPr>
        <p:spPr bwMode="auto">
          <a:xfrm>
            <a:off x="34290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3" name="Line 85"/>
          <p:cNvSpPr>
            <a:spLocks noChangeShapeType="1"/>
          </p:cNvSpPr>
          <p:nvPr/>
        </p:nvSpPr>
        <p:spPr bwMode="auto">
          <a:xfrm>
            <a:off x="426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4" name="Line 86"/>
          <p:cNvSpPr>
            <a:spLocks noChangeShapeType="1"/>
          </p:cNvSpPr>
          <p:nvPr/>
        </p:nvSpPr>
        <p:spPr bwMode="auto">
          <a:xfrm>
            <a:off x="5410200" y="2209800"/>
            <a:ext cx="0" cy="685800"/>
          </a:xfrm>
          <a:prstGeom prst="line">
            <a:avLst/>
          </a:prstGeom>
          <a:noFill/>
          <a:ln w="5715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5" name="Line 87"/>
          <p:cNvSpPr>
            <a:spLocks noChangeShapeType="1"/>
          </p:cNvSpPr>
          <p:nvPr/>
        </p:nvSpPr>
        <p:spPr bwMode="auto">
          <a:xfrm>
            <a:off x="73914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6" name="Line 88"/>
          <p:cNvSpPr>
            <a:spLocks noChangeShapeType="1"/>
          </p:cNvSpPr>
          <p:nvPr/>
        </p:nvSpPr>
        <p:spPr bwMode="auto">
          <a:xfrm>
            <a:off x="8077200" y="22098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7" name="Line 89"/>
          <p:cNvSpPr>
            <a:spLocks noChangeShapeType="1"/>
          </p:cNvSpPr>
          <p:nvPr/>
        </p:nvSpPr>
        <p:spPr bwMode="auto">
          <a:xfrm>
            <a:off x="914400" y="1371600"/>
            <a:ext cx="7315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8" name="Line 90"/>
          <p:cNvSpPr>
            <a:spLocks noChangeShapeType="1"/>
          </p:cNvSpPr>
          <p:nvPr/>
        </p:nvSpPr>
        <p:spPr bwMode="auto">
          <a:xfrm>
            <a:off x="10668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099" name="Line 91"/>
          <p:cNvSpPr>
            <a:spLocks noChangeShapeType="1"/>
          </p:cNvSpPr>
          <p:nvPr/>
        </p:nvSpPr>
        <p:spPr bwMode="auto">
          <a:xfrm>
            <a:off x="2438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100" name="Line 92"/>
          <p:cNvSpPr>
            <a:spLocks noChangeShapeType="1"/>
          </p:cNvSpPr>
          <p:nvPr/>
        </p:nvSpPr>
        <p:spPr bwMode="auto">
          <a:xfrm>
            <a:off x="426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101" name="Line 93"/>
          <p:cNvSpPr>
            <a:spLocks noChangeShapeType="1"/>
          </p:cNvSpPr>
          <p:nvPr/>
        </p:nvSpPr>
        <p:spPr bwMode="auto">
          <a:xfrm>
            <a:off x="73914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102" name="Line 94"/>
          <p:cNvSpPr>
            <a:spLocks noChangeShapeType="1"/>
          </p:cNvSpPr>
          <p:nvPr/>
        </p:nvSpPr>
        <p:spPr bwMode="auto">
          <a:xfrm>
            <a:off x="8077200" y="1371600"/>
            <a:ext cx="0" cy="685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103" name="Line 95"/>
          <p:cNvSpPr>
            <a:spLocks noChangeShapeType="1"/>
          </p:cNvSpPr>
          <p:nvPr/>
        </p:nvSpPr>
        <p:spPr bwMode="auto">
          <a:xfrm>
            <a:off x="381000" y="3886200"/>
            <a:ext cx="8229600" cy="0"/>
          </a:xfrm>
          <a:prstGeom prst="line">
            <a:avLst/>
          </a:prstGeom>
          <a:noFill/>
          <a:ln w="381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104" name="Text Box 96"/>
          <p:cNvSpPr txBox="1">
            <a:spLocks noChangeArrowheads="1"/>
          </p:cNvSpPr>
          <p:nvPr/>
        </p:nvSpPr>
        <p:spPr bwMode="auto">
          <a:xfrm rot="-5414223">
            <a:off x="76200" y="2590800"/>
            <a:ext cx="8842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Idea</a:t>
            </a:r>
          </a:p>
        </p:txBody>
      </p:sp>
      <p:sp>
        <p:nvSpPr>
          <p:cNvPr id="43105" name="Text Box 97"/>
          <p:cNvSpPr txBox="1">
            <a:spLocks noChangeArrowheads="1"/>
          </p:cNvSpPr>
          <p:nvPr/>
        </p:nvSpPr>
        <p:spPr bwMode="auto">
          <a:xfrm rot="-5400000">
            <a:off x="-469106" y="4888707"/>
            <a:ext cx="19907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CC0000"/>
                </a:solidFill>
              </a:rPr>
              <a:t>Expression</a:t>
            </a:r>
          </a:p>
        </p:txBody>
      </p:sp>
      <p:sp>
        <p:nvSpPr>
          <p:cNvPr id="43106" name="Text Box 98"/>
          <p:cNvSpPr txBox="1">
            <a:spLocks noChangeArrowheads="1"/>
          </p:cNvSpPr>
          <p:nvPr/>
        </p:nvSpPr>
        <p:spPr bwMode="auto">
          <a:xfrm>
            <a:off x="2286000" y="6461125"/>
            <a:ext cx="3949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Elements dictated by external factors</a:t>
            </a:r>
          </a:p>
        </p:txBody>
      </p:sp>
    </p:spTree>
    <p:extLst>
      <p:ext uri="{BB962C8B-B14F-4D97-AF65-F5344CB8AC3E}">
        <p14:creationId xmlns:p14="http://schemas.microsoft.com/office/powerpoint/2010/main" val="3989344951"/>
      </p:ext>
    </p:extLst>
  </p:cSld>
  <p:clrMapOvr>
    <a:masterClrMapping/>
  </p:clrMapOvr>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4425</TotalTime>
  <Words>671</Words>
  <Application>Microsoft Macintosh PowerPoint</Application>
  <PresentationFormat>On-screen Show (4:3)</PresentationFormat>
  <Paragraphs>63</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EdX</vt:lpstr>
      <vt:lpstr>CopyrightX Lecture 7: Rights of Reproduction and Modification  Selected Illustrations </vt:lpstr>
      <vt:lpstr>PowerPoint Presentation</vt:lpstr>
      <vt:lpstr>PowerPoint Presentation</vt:lpstr>
      <vt:lpstr>Cablevision (CA2 2008)</vt:lpstr>
      <vt:lpstr>Copying Nonliteral Features of Programs</vt:lpstr>
      <vt:lpstr>Nichols “Pattern” Test</vt:lpstr>
      <vt:lpstr>Nichols “Pattern” Test</vt:lpstr>
      <vt:lpstr>Nichols “Pattern” Test</vt:lpstr>
      <vt:lpstr>Nichols “Pattern” Test</vt:lpstr>
      <vt:lpstr>Nichols “Pattern” Test</vt:lpstr>
      <vt:lpstr>Comparison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31</cp:revision>
  <dcterms:created xsi:type="dcterms:W3CDTF">2013-01-23T23:44:23Z</dcterms:created>
  <dcterms:modified xsi:type="dcterms:W3CDTF">2021-01-14T22:53:24Z</dcterms:modified>
</cp:coreProperties>
</file>